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9"/>
  </p:notesMasterIdLst>
  <p:sldIdLst>
    <p:sldId id="256" r:id="rId2"/>
    <p:sldId id="308" r:id="rId3"/>
    <p:sldId id="309" r:id="rId4"/>
    <p:sldId id="333" r:id="rId5"/>
    <p:sldId id="334" r:id="rId6"/>
    <p:sldId id="335" r:id="rId7"/>
    <p:sldId id="336" r:id="rId8"/>
    <p:sldId id="338" r:id="rId9"/>
    <p:sldId id="339" r:id="rId10"/>
    <p:sldId id="340" r:id="rId11"/>
    <p:sldId id="341" r:id="rId12"/>
    <p:sldId id="343" r:id="rId13"/>
    <p:sldId id="342" r:id="rId14"/>
    <p:sldId id="344" r:id="rId15"/>
    <p:sldId id="345" r:id="rId16"/>
    <p:sldId id="337" r:id="rId17"/>
    <p:sldId id="332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01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p:oleObj spid="_x0000_s1026" name="Imagem de bitmap" r:id="rId16" imgW="2771429" imgH="3685714" progId="PBrush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CIRCUITO ELÉTRICO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dirty="0" smtClean="0"/>
              <a:t>VALOR NOMINAL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É muito importante para qualquer receptor conhecer o seu valor nominal. Entende-se por </a:t>
            </a:r>
            <a:r>
              <a:rPr lang="pt-BR" sz="2000" b="1" dirty="0" smtClean="0"/>
              <a:t>valor nominal</a:t>
            </a:r>
            <a:r>
              <a:rPr lang="pt-BR" sz="2000" dirty="0" smtClean="0"/>
              <a:t> a grandeza em função da qual o receptor da qual o receptor foi fabricado, de modo s funcionar nas condições definidas. Por exemplo, a uma lâmpada fabricada para funcionar a 220 volts (V), não lhe deve ser aplicada uma tensão superior.</a:t>
            </a:r>
            <a:endParaRPr lang="pt-B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dirty="0" smtClean="0"/>
              <a:t>APARELHOS DE MEDIDA, CONTAGEM E REGULAÇÃO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A sua função é quantificar os valores das grandezas em circuitos e instalações elétricas, controlando a sua variação e atuação em sobrecargas onde as proteções falharam: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MEDIDA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Medem e controlam a variação das grandezas elétricas.</a:t>
            </a:r>
          </a:p>
          <a:p>
            <a:pPr lvl="1"/>
            <a:r>
              <a:rPr lang="pt-BR" sz="1400" b="1" dirty="0" smtClean="0"/>
              <a:t>Amperímetro – </a:t>
            </a:r>
            <a:r>
              <a:rPr lang="pt-BR" sz="1400" dirty="0" smtClean="0"/>
              <a:t>Intensidade da corrente;</a:t>
            </a:r>
          </a:p>
          <a:p>
            <a:pPr lvl="1"/>
            <a:r>
              <a:rPr lang="pt-BR" sz="1400" b="1" dirty="0" smtClean="0"/>
              <a:t>Voltímetro – </a:t>
            </a:r>
            <a:r>
              <a:rPr lang="pt-BR" sz="1400" dirty="0" smtClean="0"/>
              <a:t>Tensão elétrica;</a:t>
            </a:r>
          </a:p>
          <a:p>
            <a:pPr lvl="1"/>
            <a:r>
              <a:rPr lang="pt-BR" sz="1400" b="1" dirty="0" smtClean="0"/>
              <a:t>Wattímetro – </a:t>
            </a:r>
            <a:r>
              <a:rPr lang="pt-BR" sz="1400" dirty="0" smtClean="0"/>
              <a:t>Potência elétrica;</a:t>
            </a:r>
          </a:p>
          <a:p>
            <a:pPr lvl="1"/>
            <a:r>
              <a:rPr lang="pt-BR" sz="1400" b="1" dirty="0" err="1" smtClean="0"/>
              <a:t>Ohmímetro</a:t>
            </a:r>
            <a:r>
              <a:rPr lang="pt-BR" sz="1400" b="1" dirty="0" smtClean="0"/>
              <a:t> – </a:t>
            </a:r>
            <a:r>
              <a:rPr lang="pt-BR" sz="1400" dirty="0" smtClean="0"/>
              <a:t>Resistência elétrica;</a:t>
            </a:r>
          </a:p>
          <a:p>
            <a:pPr lvl="1"/>
            <a:r>
              <a:rPr lang="pt-BR" sz="1400" b="1" dirty="0" smtClean="0"/>
              <a:t>Multímetro – </a:t>
            </a:r>
            <a:r>
              <a:rPr lang="pt-BR" sz="1400" dirty="0" smtClean="0"/>
              <a:t>Todas as funções anteriores reunidas num único aparelho.</a:t>
            </a:r>
            <a:endParaRPr lang="pt-BR" dirty="0"/>
          </a:p>
        </p:txBody>
      </p:sp>
      <p:pic>
        <p:nvPicPr>
          <p:cNvPr id="4" name="Picture 2" descr="http://williammarcondes.zip.net/multimetr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17032"/>
            <a:ext cx="3622958" cy="3140968"/>
          </a:xfrm>
          <a:prstGeom prst="rect">
            <a:avLst/>
          </a:prstGeom>
          <a:noFill/>
        </p:spPr>
      </p:pic>
      <p:pic>
        <p:nvPicPr>
          <p:cNvPr id="5" name="Picture 4" descr="http://t3.gstatic.com/images?q=tbn:ANd9GcR9LlPvf6xAthc_cdL2mSPlU05OtDh2W7_VfirntJpOsQKvxB9RA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083" y="3932869"/>
            <a:ext cx="1837919" cy="2702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REGULAÇÃO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Regulam o valor da intensidade de corrente, da tensão, da potência e do fluxo luminoso num determinado circuito. Podem ter as seguintes variantes.</a:t>
            </a:r>
          </a:p>
          <a:p>
            <a:r>
              <a:rPr lang="pt-BR" sz="2000" b="1" dirty="0" smtClean="0"/>
              <a:t>Regulação manual ou automática - </a:t>
            </a:r>
            <a:r>
              <a:rPr lang="pt-BR" sz="2000" dirty="0" smtClean="0"/>
              <a:t> Utiliza-se em casas particulares e salas de cinema para poupar de energia  e redução do fluxo de luz, durante a projeção de filme, e aumento durante o intervalo.</a:t>
            </a:r>
          </a:p>
          <a:p>
            <a:r>
              <a:rPr lang="pt-BR" sz="2000" b="1" dirty="0" smtClean="0"/>
              <a:t>Regulação manual – </a:t>
            </a:r>
            <a:r>
              <a:rPr lang="pt-BR" sz="2000" dirty="0" smtClean="0"/>
              <a:t>Utilização em laboratório, para regular o valor da intensidade de corrente no circuito e a tensão aplicada a carga.</a:t>
            </a:r>
            <a:endParaRPr lang="pt-BR" sz="2000" b="1" dirty="0"/>
          </a:p>
        </p:txBody>
      </p:sp>
      <p:pic>
        <p:nvPicPr>
          <p:cNvPr id="31746" name="Picture 2" descr="http://t3.gstatic.com/images?q=tbn:ANd9GcSocHczxAUNaWuRKILmNV2IZ2kjMcRlEV7JfoUHgsLtQ2IEpsk4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114924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RECEPTORES (CARGAS)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Entende-se por receptor ou carga todo equipamento que absorve a energia, produzindo trabalho. Na prática, as cargas são aparelhos que transformam a energia elétrica em outra qualquer forma de energia.</a:t>
            </a:r>
          </a:p>
          <a:p>
            <a:r>
              <a:rPr lang="pt-BR" sz="2000" dirty="0" smtClean="0"/>
              <a:t>Os circuitos elétricos existem devido à necessidade de alimentar as cargas. A variedade de carga existe, por sua vez, em função de transformação energética que operam.</a:t>
            </a:r>
            <a:endParaRPr lang="pt-B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/>
              <a:t>APARELHOS RECEPTORES (CARGAS) COMUNS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600" dirty="0" smtClean="0"/>
              <a:t>Para que se verifique a existência de corrente elétrica ou, se preferirmos, consumo de energia elétrica, é preciso que a instalação disponha de equipamentos receptores, isto é, que “peçam”  fornecimento de energia à rede. Os receptores comuns a uma instalação elétrica típica são os seguintes:</a:t>
            </a:r>
          </a:p>
          <a:p>
            <a:r>
              <a:rPr lang="pt-BR" sz="1600" dirty="0" smtClean="0"/>
              <a:t>Iluminação – Lâmpadas de incandescência (ou de filamento/resistência elétrica), lâmpadas fluorescentes, lâmpadas de halogênio. Transformam energia elétrica em energia luminosa.</a:t>
            </a:r>
          </a:p>
          <a:p>
            <a:r>
              <a:rPr lang="pt-BR" sz="1600" dirty="0" smtClean="0"/>
              <a:t>Aquecimento – Irradiadores, ferros de engomar, fogões elétricos, torradeiras. Transformam energia elétrica em energia calorífera;</a:t>
            </a:r>
          </a:p>
          <a:p>
            <a:r>
              <a:rPr lang="pt-BR" sz="1600" dirty="0" smtClean="0"/>
              <a:t>Força – motriz – Máquinas de lavar (roupa e louça), aspiradores, ventiladores, batedeiras. Transformam energia elétrica em energia mecânica.</a:t>
            </a:r>
          </a:p>
          <a:p>
            <a:r>
              <a:rPr lang="pt-BR" sz="1600" dirty="0" smtClean="0"/>
              <a:t>Sinalização – Campainha, buzinas. Transformam energia elétrica em energia sonora.</a:t>
            </a:r>
          </a:p>
          <a:p>
            <a:r>
              <a:rPr lang="pt-BR" sz="1600" dirty="0" smtClean="0"/>
              <a:t>Eletroquímicos – Pilhas e acumuladores. Durante a carga transformam energia elétrica em energia química e durante a descarga transformam energia química em energia elétrica.</a:t>
            </a:r>
            <a:endParaRPr lang="pt-B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EFEITOS A CORRENTE </a:t>
            </a:r>
            <a:r>
              <a:rPr lang="pt-BR" sz="3200" b="1" dirty="0" smtClean="0"/>
              <a:t>E</a:t>
            </a:r>
            <a:r>
              <a:rPr lang="pt-BR" sz="3200" b="1" dirty="0" smtClean="0"/>
              <a:t>LÉTRICA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Quanto há circulação de corrente, um ou mais efeitos fazem-se sentir no circuito, tais como os seguintes:</a:t>
            </a:r>
          </a:p>
          <a:p>
            <a:r>
              <a:rPr lang="pt-BR" sz="2000" dirty="0" smtClean="0"/>
              <a:t>Calorífero (térmico) – Produzido devido ao choque entre os elétrons em movimento e os átomos do material condutor. Quanto mais fino for o condutor, maior é o número de choques e maior o aquecimento.</a:t>
            </a:r>
          </a:p>
          <a:p>
            <a:r>
              <a:rPr lang="pt-BR" sz="2000" dirty="0" smtClean="0"/>
              <a:t>Luminoso – Emite radiações luminosas a partir do choque entre os elétrons e os átomos do filamento das lâmpadas;</a:t>
            </a:r>
          </a:p>
          <a:p>
            <a:r>
              <a:rPr lang="pt-BR" sz="2000" dirty="0" smtClean="0"/>
              <a:t>Magnético – Consiste em provocar alterações de orientação em material magnético.</a:t>
            </a:r>
          </a:p>
          <a:p>
            <a:r>
              <a:rPr lang="pt-BR" sz="2000" dirty="0" smtClean="0"/>
              <a:t>Químico – </a:t>
            </a:r>
            <a:r>
              <a:rPr lang="pt-BR" sz="2000" dirty="0" err="1" smtClean="0"/>
              <a:t>Descomposição</a:t>
            </a:r>
            <a:r>
              <a:rPr lang="pt-BR" sz="2000" dirty="0" smtClean="0"/>
              <a:t> da água em hidrogênio e oxigênio.</a:t>
            </a:r>
            <a:endParaRPr lang="pt-BR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REFERENCIAS BIBLIOGRÁFICAS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António J. Branco, Livro Manual de Instalação e Reparação de Computadores, FCA – Editora de Informática, 2011</a:t>
            </a: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Entender como funciona um circuito elétrico simples , como se compõe um circuito elétrico e os aparelhos de medição de suas grandezas.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de Eletricidade</a:t>
            </a:r>
          </a:p>
          <a:p>
            <a:r>
              <a:rPr lang="pt-BR" sz="2000" b="1" dirty="0" smtClean="0"/>
              <a:t>Lei de Ohm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CIRCUITO ELÉTRICO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Depois de uma abordagem genérica aos conceitos fundamentais sobre grandezas elétricas passemos ao estudo específico do nosso objetivo de análise – o circuito elétrico.</a:t>
            </a:r>
          </a:p>
          <a:p>
            <a:r>
              <a:rPr lang="pt-BR" sz="1800" b="1" dirty="0" smtClean="0"/>
              <a:t>Definição: </a:t>
            </a:r>
            <a:r>
              <a:rPr lang="pt-BR" sz="1800" dirty="0" smtClean="0"/>
              <a:t>Entende-se por circuito elétrico o conjunto de componentes constituído por um ou mais geradores elétricos que alimentam determinados dispositivos.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Composição do circuito elétrico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800" dirty="0" smtClean="0"/>
              <a:t>Todo o circuito elétrico é constituído  pelos seguintes componentes:</a:t>
            </a:r>
          </a:p>
          <a:p>
            <a:pPr lvl="1"/>
            <a:r>
              <a:rPr lang="pt-BR" sz="1800" dirty="0" smtClean="0"/>
              <a:t>Fonte de Alimentação ou gerador ( Eletrodinâmicos ou rotativos =&gt; Dínamos: produzem corrente contínua; Alternadores:Produzem corrente alternada. Eletroquímicos =&gt; só produzem corrente contínua);</a:t>
            </a:r>
          </a:p>
          <a:p>
            <a:pPr lvl="1"/>
            <a:r>
              <a:rPr lang="pt-BR" sz="1800" dirty="0" smtClean="0"/>
              <a:t>Condutores e isoladores elétricos;</a:t>
            </a:r>
          </a:p>
          <a:p>
            <a:pPr lvl="1"/>
            <a:r>
              <a:rPr lang="pt-BR" sz="1800" dirty="0" smtClean="0"/>
              <a:t>Aparelhos de proteção, comando e corte;</a:t>
            </a:r>
          </a:p>
          <a:p>
            <a:pPr lvl="1"/>
            <a:r>
              <a:rPr lang="pt-BR" sz="1800" dirty="0" smtClean="0"/>
              <a:t>Aparelhos de medida e contagem;</a:t>
            </a:r>
          </a:p>
          <a:p>
            <a:pPr lvl="1"/>
            <a:r>
              <a:rPr lang="pt-BR" sz="1800" dirty="0" smtClean="0"/>
              <a:t>Aparelho de regulação;</a:t>
            </a:r>
          </a:p>
          <a:p>
            <a:pPr lvl="1"/>
            <a:r>
              <a:rPr lang="pt-BR" sz="1800" dirty="0" smtClean="0"/>
              <a:t>Cargas.</a:t>
            </a:r>
          </a:p>
          <a:p>
            <a:endParaRPr lang="pt-BR" dirty="0"/>
          </a:p>
        </p:txBody>
      </p:sp>
      <p:pic>
        <p:nvPicPr>
          <p:cNvPr id="4" name="Imagem 3" descr="circ_basic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869160"/>
            <a:ext cx="3238500" cy="1724025"/>
          </a:xfrm>
          <a:prstGeom prst="rect">
            <a:avLst/>
          </a:prstGeom>
        </p:spPr>
      </p:pic>
      <p:pic>
        <p:nvPicPr>
          <p:cNvPr id="5" name="Imagem 4" descr="poteletrodin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725144"/>
            <a:ext cx="2376264" cy="158417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347864" y="6237312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Fonte Corrente Alternada</a:t>
            </a:r>
            <a:endParaRPr lang="pt-BR" sz="1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156176" y="638132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Fonte Corrente Continua</a:t>
            </a:r>
            <a:endParaRPr lang="pt-BR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CONDUTORES E ISOLADORES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dirty="0" smtClean="0"/>
              <a:t>CONDUTOR:</a:t>
            </a:r>
            <a:r>
              <a:rPr lang="pt-BR" sz="2000" dirty="0" smtClean="0"/>
              <a:t> É todo o material que oferece reduzida resistência à passagem da corrente elétrica. Exemplos: pratas, ouro e cobre.</a:t>
            </a:r>
          </a:p>
          <a:p>
            <a:r>
              <a:rPr lang="pt-BR" sz="2000" b="1" dirty="0" smtClean="0"/>
              <a:t>ISOLADOR:</a:t>
            </a:r>
            <a:r>
              <a:rPr lang="pt-BR" sz="2000" dirty="0" smtClean="0"/>
              <a:t> É todo o material que oferece grande resistência à passagem da corrente elétrica. Exemplos: plástico, papel, madeira e verniz.</a:t>
            </a:r>
          </a:p>
          <a:p>
            <a:r>
              <a:rPr lang="pt-BR" sz="2000" dirty="0" smtClean="0"/>
              <a:t>O isolamento é conseguido através do revestimento do condutor.</a:t>
            </a:r>
            <a:endParaRPr lang="pt-BR" sz="2000" dirty="0"/>
          </a:p>
        </p:txBody>
      </p:sp>
      <p:pic>
        <p:nvPicPr>
          <p:cNvPr id="4" name="Imagem 3" descr="f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4476750"/>
            <a:ext cx="23812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PROTEÇÃO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Têm por função proteger o circuito elétrico e as pessoas contra qualquer defeito. Consideram-se defeitos no circuito tudo o que provoca alterações na circulação da corrente elétrica ou que a influencia negativamente. Os defeitos mais usuais que podemos encontrar numa instalação elétrica são:</a:t>
            </a:r>
          </a:p>
          <a:p>
            <a:pPr>
              <a:buNone/>
            </a:pPr>
            <a:r>
              <a:rPr lang="pt-BR" sz="2000" b="1" dirty="0" smtClean="0"/>
              <a:t>	Curto-circuito – </a:t>
            </a:r>
            <a:r>
              <a:rPr lang="pt-BR" sz="2000" dirty="0" smtClean="0"/>
              <a:t>Contato acidental entre o condutor positivo e negativo (corrente contínua) ou entre a fase e o neutro (corrente alternada): efeito altamente prejudicial.</a:t>
            </a:r>
          </a:p>
          <a:p>
            <a:pPr>
              <a:buNone/>
            </a:pPr>
            <a:r>
              <a:rPr lang="pt-BR" sz="2000" b="1" dirty="0" smtClean="0"/>
              <a:t>	Sobrecargas – </a:t>
            </a:r>
            <a:r>
              <a:rPr lang="pt-BR" sz="2000" dirty="0" smtClean="0"/>
              <a:t>Aumento da intensidade da corrente numa carga ou numa instalação. </a:t>
            </a:r>
          </a:p>
          <a:p>
            <a:pPr>
              <a:buNone/>
            </a:pPr>
            <a:r>
              <a:rPr lang="pt-BR" sz="2000" b="1" dirty="0" smtClean="0"/>
              <a:t>	Fugas de corrente – </a:t>
            </a:r>
            <a:r>
              <a:rPr lang="pt-BR" sz="2000" dirty="0" smtClean="0"/>
              <a:t>Porção de corrente que sai fora do circuito, devido a deficiências de isolamento (choque elétrico</a:t>
            </a:r>
            <a:r>
              <a:rPr lang="pt-BR" sz="2000" dirty="0" smtClean="0"/>
              <a:t>).</a:t>
            </a:r>
            <a:endParaRPr lang="pt-BR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APARELHOS DE PROTEÇÃO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Exemplos de dispositivos de proteção: fusíveis, disjuntores e conjunto de </a:t>
            </a:r>
            <a:r>
              <a:rPr lang="pt-BR" sz="2000" dirty="0" smtClean="0"/>
              <a:t>relés - térmicos</a:t>
            </a:r>
            <a:r>
              <a:rPr lang="pt-BR" sz="2000" dirty="0" smtClean="0"/>
              <a:t>.</a:t>
            </a:r>
          </a:p>
          <a:p>
            <a:endParaRPr lang="pt-BR" dirty="0"/>
          </a:p>
        </p:txBody>
      </p:sp>
      <p:pic>
        <p:nvPicPr>
          <p:cNvPr id="2050" name="Picture 2" descr="http://notazero.com.br/wp-content/uploads/2010/03/disjunto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1905000" cy="1905000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QwkCBKiNUBIjlTt9cFMG9_yWQxcxuXlaMUPQT4kbfaoUYJpi2a8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356992"/>
            <a:ext cx="2324100" cy="1971676"/>
          </a:xfrm>
          <a:prstGeom prst="rect">
            <a:avLst/>
          </a:prstGeom>
          <a:noFill/>
        </p:spPr>
      </p:pic>
      <p:pic>
        <p:nvPicPr>
          <p:cNvPr id="2054" name="Picture 6" descr="http://t3.gstatic.com/images?q=tbn:ANd9GcQt5vNumbx-6ZYlMSMdwUvYF-baUQ8EoV89uiTlO0OhQanX06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356992"/>
            <a:ext cx="1524000" cy="1876425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1115616" y="54452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Disjuntor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75856" y="54452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Fusível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372200" y="55172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Relé - térmico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COMANDO E CORTE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A sua função é controlar o circuito elétrico, permitindo maior rentabilidade e eficácia da corrente elétrica, tal como:</a:t>
            </a:r>
          </a:p>
          <a:p>
            <a:r>
              <a:rPr lang="pt-BR" sz="2000" dirty="0" smtClean="0"/>
              <a:t>Ligar e desligar circuitos;</a:t>
            </a:r>
          </a:p>
          <a:p>
            <a:r>
              <a:rPr lang="pt-BR" sz="2000" dirty="0" smtClean="0"/>
              <a:t>Comandar a ligação de vários receptores;</a:t>
            </a:r>
          </a:p>
          <a:p>
            <a:r>
              <a:rPr lang="pt-BR" sz="2000" dirty="0" smtClean="0"/>
              <a:t>Comando circuitos em diferente localização.</a:t>
            </a:r>
          </a:p>
          <a:p>
            <a:pPr>
              <a:buNone/>
            </a:pPr>
            <a:r>
              <a:rPr lang="pt-BR" sz="2000" dirty="0" smtClean="0"/>
              <a:t>Exemplo de equipamentos comuns disponíveis no mercado: interruptor, comutador de escada, comutador de lustre e regulador de intensidade luminosa.</a:t>
            </a:r>
            <a:endParaRPr lang="pt-BR" sz="2000" dirty="0"/>
          </a:p>
        </p:txBody>
      </p:sp>
      <p:pic>
        <p:nvPicPr>
          <p:cNvPr id="27650" name="Picture 2" descr="http://t0.gstatic.com/images?q=tbn:ANd9GcQStbPCf10nvfMKkx6XD0JD1DY6si0KWNBo5ZWOtbL1pgz5qh22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75"/>
            <a:ext cx="2143125" cy="2143125"/>
          </a:xfrm>
          <a:prstGeom prst="rect">
            <a:avLst/>
          </a:prstGeom>
          <a:noFill/>
        </p:spPr>
      </p:pic>
      <p:pic>
        <p:nvPicPr>
          <p:cNvPr id="27652" name="Picture 4" descr="https://sites.google.com/site/pedrocaldeira/Implementacao_Comutacao_Lust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869160"/>
            <a:ext cx="2526952" cy="1690052"/>
          </a:xfrm>
          <a:prstGeom prst="rect">
            <a:avLst/>
          </a:prstGeom>
          <a:noFill/>
        </p:spPr>
      </p:pic>
      <p:pic>
        <p:nvPicPr>
          <p:cNvPr id="27654" name="Picture 6" descr="https://sites.google.com/site/pedrocaldeira/Implementacao_Comutacao_Escad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869160"/>
            <a:ext cx="2952328" cy="1796430"/>
          </a:xfrm>
          <a:prstGeom prst="rect">
            <a:avLst/>
          </a:prstGeom>
          <a:noFill/>
        </p:spPr>
      </p:pic>
      <p:pic>
        <p:nvPicPr>
          <p:cNvPr id="27656" name="Picture 8" descr="http://www.kemisa.es/web/pag%20reg%20luz/foto-instalado-reg-lu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5085184"/>
            <a:ext cx="1800200" cy="1134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2543</TotalTime>
  <Words>971</Words>
  <Application>Microsoft Office PowerPoint</Application>
  <PresentationFormat>Apresentação na tela (4:3)</PresentationFormat>
  <Paragraphs>79</Paragraphs>
  <Slides>17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1_Geométrico</vt:lpstr>
      <vt:lpstr>Imagem de bitmap</vt:lpstr>
      <vt:lpstr>Curso:         Técnico Integrado em Informática  Disciplina : Eletricidade Instrumental</vt:lpstr>
      <vt:lpstr>Slide 2</vt:lpstr>
      <vt:lpstr>Introdução</vt:lpstr>
      <vt:lpstr>CIRCUITO ELÉTRICO</vt:lpstr>
      <vt:lpstr>Composição do circuito elétrico</vt:lpstr>
      <vt:lpstr>CONDUTORES E ISOLADORES</vt:lpstr>
      <vt:lpstr>APARELHOS DE PROTEÇÃO</vt:lpstr>
      <vt:lpstr>APARELHOS DE PROTEÇÃO</vt:lpstr>
      <vt:lpstr>APARELHOS DE COMANDO E CORTE</vt:lpstr>
      <vt:lpstr>VALOR NOMINAL</vt:lpstr>
      <vt:lpstr>APARELHOS DE MEDIDA, CONTAGEM E REGULAÇÃO</vt:lpstr>
      <vt:lpstr>APARELHOS DE MEDIDA</vt:lpstr>
      <vt:lpstr>APARELHOS DE REGULAÇÃO</vt:lpstr>
      <vt:lpstr>RECEPTORES (CARGAS)</vt:lpstr>
      <vt:lpstr>APARELHOS RECEPTORES (CARGAS) COMUNS</vt:lpstr>
      <vt:lpstr>EFEITOS A CORRENTE ELÉTRICA</vt:lpstr>
      <vt:lpstr>REFERENCIAS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</cp:lastModifiedBy>
  <cp:revision>177</cp:revision>
  <dcterms:modified xsi:type="dcterms:W3CDTF">2012-10-04T13:34:25Z</dcterms:modified>
</cp:coreProperties>
</file>