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5"/>
  </p:notesMasterIdLst>
  <p:sldIdLst>
    <p:sldId id="256" r:id="rId2"/>
    <p:sldId id="308" r:id="rId3"/>
    <p:sldId id="309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32" r:id="rId1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366" y="92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6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369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Imagem de bitmap" r:id="rId16" imgW="2771429" imgH="3685714" progId="PBrush">
                  <p:embed/>
                </p:oleObj>
              </mc:Choice>
              <mc:Fallback>
                <p:oleObj name="Imagem de bitmap" r:id="rId16" imgW="2771429" imgH="3685714" progId="PBrush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73025"/>
                        <a:ext cx="1169988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E4A8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1C1C1C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Eletricidade Instrumental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Analise de Circuitos em Corrente Contínua</a:t>
            </a:r>
            <a:endParaRPr lang="pt-BR" b="1" dirty="0" smtClean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/>
              <a:t>Análise de malhas para resolução de circuitos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Percorrendo a malha com corrente I</a:t>
            </a:r>
            <a:r>
              <a:rPr lang="pt-BR" sz="2000" baseline="-25000" dirty="0"/>
              <a:t>4</a:t>
            </a:r>
            <a:r>
              <a:rPr lang="pt-BR" sz="2000" dirty="0"/>
              <a:t>, teremos:</a:t>
            </a:r>
          </a:p>
          <a:p>
            <a:r>
              <a:rPr lang="pt-BR" sz="2000" dirty="0"/>
              <a:t>V</a:t>
            </a:r>
            <a:r>
              <a:rPr lang="pt-BR" sz="2000" baseline="-25000" dirty="0"/>
              <a:t>1</a:t>
            </a:r>
            <a:r>
              <a:rPr lang="pt-BR" sz="2000" dirty="0"/>
              <a:t> </a:t>
            </a:r>
            <a:r>
              <a:rPr lang="pt-BR" sz="2000" dirty="0" smtClean="0"/>
              <a:t>– R</a:t>
            </a:r>
            <a:r>
              <a:rPr lang="pt-BR" sz="2000" baseline="-25000" dirty="0" smtClean="0"/>
              <a:t>1</a:t>
            </a:r>
            <a:r>
              <a:rPr lang="pt-BR" sz="2000" dirty="0" smtClean="0"/>
              <a:t> </a:t>
            </a:r>
            <a:r>
              <a:rPr lang="pt-BR" sz="2000" dirty="0"/>
              <a:t>I</a:t>
            </a:r>
            <a:r>
              <a:rPr lang="pt-BR" sz="2000" baseline="-25000" dirty="0"/>
              <a:t>4</a:t>
            </a:r>
            <a:r>
              <a:rPr lang="pt-BR" sz="2000" dirty="0" smtClean="0"/>
              <a:t> - R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I</a:t>
            </a:r>
            <a:r>
              <a:rPr lang="pt-BR" sz="2000" baseline="-25000" dirty="0" smtClean="0"/>
              <a:t>4</a:t>
            </a:r>
            <a:r>
              <a:rPr lang="pt-BR" sz="2000" dirty="0" smtClean="0"/>
              <a:t> - </a:t>
            </a:r>
            <a:r>
              <a:rPr lang="pt-BR" sz="2000" dirty="0"/>
              <a:t>V</a:t>
            </a:r>
            <a:r>
              <a:rPr lang="pt-BR" sz="2000" baseline="-25000" dirty="0"/>
              <a:t>2</a:t>
            </a:r>
            <a:r>
              <a:rPr lang="pt-BR" sz="2000" dirty="0"/>
              <a:t> = 0</a:t>
            </a:r>
            <a:r>
              <a:rPr lang="pt-BR" sz="2000" dirty="0" smtClean="0"/>
              <a:t> . =&gt; </a:t>
            </a:r>
            <a:r>
              <a:rPr lang="pt-BR" sz="2000" dirty="0"/>
              <a:t>V</a:t>
            </a:r>
            <a:r>
              <a:rPr lang="pt-BR" sz="2000" baseline="-25000" dirty="0"/>
              <a:t>1</a:t>
            </a:r>
            <a:r>
              <a:rPr lang="pt-BR" sz="2000" dirty="0"/>
              <a:t> – (R</a:t>
            </a:r>
            <a:r>
              <a:rPr lang="pt-BR" sz="2000" baseline="-25000" dirty="0"/>
              <a:t>1</a:t>
            </a:r>
            <a:r>
              <a:rPr lang="pt-BR" sz="2000" dirty="0"/>
              <a:t> + R</a:t>
            </a:r>
            <a:r>
              <a:rPr lang="pt-BR" sz="2000" baseline="-25000" dirty="0"/>
              <a:t>2</a:t>
            </a:r>
            <a:r>
              <a:rPr lang="pt-BR" sz="2000" dirty="0"/>
              <a:t> ) I</a:t>
            </a:r>
            <a:r>
              <a:rPr lang="pt-BR" sz="2000" baseline="-25000" dirty="0"/>
              <a:t>4</a:t>
            </a:r>
            <a:r>
              <a:rPr lang="pt-BR" sz="2000" dirty="0"/>
              <a:t> - V</a:t>
            </a:r>
            <a:r>
              <a:rPr lang="pt-BR" sz="2000" baseline="-25000" dirty="0"/>
              <a:t>2</a:t>
            </a:r>
            <a:r>
              <a:rPr lang="pt-BR" sz="2000" dirty="0"/>
              <a:t> = 0 . </a:t>
            </a:r>
            <a:endParaRPr lang="pt-BR" sz="2000" dirty="0" smtClean="0"/>
          </a:p>
          <a:p>
            <a:r>
              <a:rPr lang="pt-BR" sz="2000" dirty="0" smtClean="0"/>
              <a:t>V</a:t>
            </a:r>
            <a:r>
              <a:rPr lang="pt-BR" sz="2000" baseline="-25000" dirty="0" smtClean="0"/>
              <a:t>1</a:t>
            </a:r>
            <a:r>
              <a:rPr lang="pt-BR" sz="2000" dirty="0" smtClean="0"/>
              <a:t> </a:t>
            </a:r>
            <a:r>
              <a:rPr lang="pt-BR" sz="2000" dirty="0"/>
              <a:t>– V</a:t>
            </a:r>
            <a:r>
              <a:rPr lang="pt-BR" sz="2000" baseline="-25000" dirty="0"/>
              <a:t>2</a:t>
            </a:r>
            <a:r>
              <a:rPr lang="pt-BR" sz="2000" dirty="0"/>
              <a:t> = (R</a:t>
            </a:r>
            <a:r>
              <a:rPr lang="pt-BR" sz="2000" baseline="-25000" dirty="0"/>
              <a:t>1</a:t>
            </a:r>
            <a:r>
              <a:rPr lang="pt-BR" sz="2000" dirty="0"/>
              <a:t> + R</a:t>
            </a:r>
            <a:r>
              <a:rPr lang="pt-BR" sz="2000" baseline="-25000" dirty="0"/>
              <a:t>2</a:t>
            </a:r>
            <a:r>
              <a:rPr lang="pt-BR" sz="2000" dirty="0"/>
              <a:t> ) I</a:t>
            </a:r>
            <a:r>
              <a:rPr lang="pt-BR" sz="2000" baseline="-25000" dirty="0"/>
              <a:t>4</a:t>
            </a:r>
            <a:r>
              <a:rPr lang="pt-BR" sz="2000" dirty="0"/>
              <a:t> .</a:t>
            </a:r>
          </a:p>
          <a:p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>Percorrendo a malha com corrente I</a:t>
            </a:r>
            <a:r>
              <a:rPr lang="pt-BR" sz="2000" baseline="-25000" dirty="0"/>
              <a:t>5 </a:t>
            </a:r>
            <a:r>
              <a:rPr lang="pt-BR" sz="2000" dirty="0"/>
              <a:t>, teremos</a:t>
            </a:r>
            <a:r>
              <a:rPr lang="pt-BR" sz="2000" dirty="0" smtClean="0"/>
              <a:t>:</a:t>
            </a:r>
          </a:p>
          <a:p>
            <a:r>
              <a:rPr lang="pt-BR" sz="2000" dirty="0"/>
              <a:t>V</a:t>
            </a:r>
            <a:r>
              <a:rPr lang="pt-BR" sz="2000" baseline="-25000" dirty="0"/>
              <a:t>2</a:t>
            </a:r>
            <a:r>
              <a:rPr lang="pt-BR" sz="2000" dirty="0"/>
              <a:t> +</a:t>
            </a:r>
            <a:r>
              <a:rPr lang="pt-BR" sz="2000" dirty="0" smtClean="0"/>
              <a:t> R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I</a:t>
            </a:r>
            <a:r>
              <a:rPr lang="pt-BR" sz="2000" baseline="-25000" dirty="0" smtClean="0"/>
              <a:t>4</a:t>
            </a:r>
            <a:r>
              <a:rPr lang="pt-BR" sz="2000" dirty="0" smtClean="0"/>
              <a:t> - R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I</a:t>
            </a:r>
            <a:r>
              <a:rPr lang="pt-BR" sz="2000" baseline="-25000" dirty="0" smtClean="0"/>
              <a:t>5</a:t>
            </a:r>
            <a:r>
              <a:rPr lang="pt-BR" sz="2000" dirty="0" smtClean="0"/>
              <a:t> - R</a:t>
            </a:r>
            <a:r>
              <a:rPr lang="pt-BR" sz="2000" baseline="-25000" dirty="0" smtClean="0"/>
              <a:t>3</a:t>
            </a:r>
            <a:r>
              <a:rPr lang="pt-BR" sz="2000" dirty="0" smtClean="0"/>
              <a:t> I</a:t>
            </a:r>
            <a:r>
              <a:rPr lang="pt-BR" sz="2000" baseline="-25000" dirty="0" smtClean="0"/>
              <a:t>5</a:t>
            </a:r>
            <a:r>
              <a:rPr lang="pt-BR" sz="2000" dirty="0" smtClean="0"/>
              <a:t> =0.</a:t>
            </a:r>
          </a:p>
          <a:p>
            <a:pPr marL="0" indent="0">
              <a:buNone/>
            </a:pPr>
            <a:endParaRPr lang="pt-BR" sz="2000" dirty="0"/>
          </a:p>
          <a:p>
            <a:r>
              <a:rPr lang="pt-BR" sz="2000" dirty="0" smtClean="0"/>
              <a:t>Considerando </a:t>
            </a:r>
            <a:r>
              <a:rPr lang="pt-BR" sz="2000" dirty="0"/>
              <a:t>que são conhecidas as tensões V</a:t>
            </a:r>
            <a:r>
              <a:rPr lang="pt-BR" sz="2000" baseline="-25000" dirty="0"/>
              <a:t>1</a:t>
            </a:r>
            <a:r>
              <a:rPr lang="pt-BR" sz="2000" dirty="0"/>
              <a:t> e V</a:t>
            </a:r>
            <a:r>
              <a:rPr lang="pt-BR" sz="2000" baseline="-25000" dirty="0"/>
              <a:t>2</a:t>
            </a:r>
            <a:r>
              <a:rPr lang="pt-BR" sz="2000" dirty="0"/>
              <a:t> e os valores dos resistores R</a:t>
            </a:r>
            <a:r>
              <a:rPr lang="pt-BR" sz="2000" baseline="-25000" dirty="0"/>
              <a:t>1</a:t>
            </a:r>
            <a:r>
              <a:rPr lang="pt-BR" sz="2000" dirty="0"/>
              <a:t>, R</a:t>
            </a:r>
            <a:r>
              <a:rPr lang="pt-BR" sz="2000" baseline="-25000" dirty="0"/>
              <a:t>2</a:t>
            </a:r>
            <a:r>
              <a:rPr lang="pt-BR" sz="2000" dirty="0"/>
              <a:t> e R</a:t>
            </a:r>
            <a:r>
              <a:rPr lang="pt-BR" sz="2000" baseline="-25000" dirty="0"/>
              <a:t>3</a:t>
            </a:r>
            <a:r>
              <a:rPr lang="pt-BR" sz="2000" dirty="0"/>
              <a:t> , fica fácil encontrar os valores das correntes I</a:t>
            </a:r>
            <a:r>
              <a:rPr lang="pt-BR" sz="2000" baseline="-25000" dirty="0"/>
              <a:t>4</a:t>
            </a:r>
            <a:r>
              <a:rPr lang="pt-BR" sz="2000" dirty="0"/>
              <a:t> e I</a:t>
            </a:r>
            <a:r>
              <a:rPr lang="pt-BR" sz="2000" baseline="-25000" dirty="0"/>
              <a:t>5</a:t>
            </a:r>
            <a:r>
              <a:rPr lang="pt-BR" sz="2000" dirty="0"/>
              <a:t> e, por conseguinte, I</a:t>
            </a:r>
            <a:r>
              <a:rPr lang="pt-BR" sz="2000" baseline="-25000" dirty="0"/>
              <a:t>1</a:t>
            </a:r>
            <a:r>
              <a:rPr lang="pt-BR" sz="2000" dirty="0"/>
              <a:t> , I</a:t>
            </a:r>
            <a:r>
              <a:rPr lang="pt-BR" sz="2000" baseline="-25000" dirty="0"/>
              <a:t>2</a:t>
            </a:r>
            <a:r>
              <a:rPr lang="pt-BR" sz="2000" dirty="0"/>
              <a:t> e I</a:t>
            </a:r>
            <a:r>
              <a:rPr lang="pt-BR" sz="2000" baseline="-25000" dirty="0"/>
              <a:t>3</a:t>
            </a:r>
            <a:r>
              <a:rPr lang="pt-BR" sz="2000" dirty="0"/>
              <a:t> . </a:t>
            </a:r>
          </a:p>
          <a:p>
            <a:r>
              <a:rPr lang="pt-BR" sz="2000" dirty="0"/>
              <a:t>Uma observação importante: esse processo só é válido para circuitos que podem ser representados num único plano, sem cruzamentos de linhas, contendo apenas dipolos lineares e sem fontes de corrente.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0220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 smtClean="0"/>
              <a:t>1. Encontre </a:t>
            </a:r>
            <a:r>
              <a:rPr lang="pt-BR" sz="2000" dirty="0"/>
              <a:t>no circuito da Figura </a:t>
            </a:r>
            <a:r>
              <a:rPr lang="pt-BR" sz="2000" dirty="0" smtClean="0"/>
              <a:t>abaixo </a:t>
            </a:r>
            <a:r>
              <a:rPr lang="pt-BR" sz="2000" dirty="0"/>
              <a:t>as correntes I</a:t>
            </a:r>
            <a:r>
              <a:rPr lang="pt-BR" sz="2000" baseline="-25000" dirty="0"/>
              <a:t>1</a:t>
            </a:r>
            <a:r>
              <a:rPr lang="pt-BR" sz="2000" dirty="0"/>
              <a:t> , I</a:t>
            </a:r>
            <a:r>
              <a:rPr lang="pt-BR" sz="2000" baseline="-25000" dirty="0"/>
              <a:t>2</a:t>
            </a:r>
            <a:r>
              <a:rPr lang="pt-BR" sz="2000" dirty="0"/>
              <a:t> , I</a:t>
            </a:r>
            <a:r>
              <a:rPr lang="pt-BR" sz="2000" baseline="-25000" dirty="0"/>
              <a:t>3</a:t>
            </a:r>
            <a:r>
              <a:rPr lang="pt-BR" sz="2000" dirty="0"/>
              <a:t> e I</a:t>
            </a:r>
            <a:r>
              <a:rPr lang="pt-BR" sz="2000" baseline="-25000" dirty="0"/>
              <a:t>4</a:t>
            </a:r>
            <a:r>
              <a:rPr lang="pt-BR" sz="2000" dirty="0"/>
              <a:t>.</a:t>
            </a:r>
            <a:r>
              <a:rPr lang="pt-BR" dirty="0"/>
              <a:t> </a:t>
            </a:r>
          </a:p>
        </p:txBody>
      </p:sp>
      <p:pic>
        <p:nvPicPr>
          <p:cNvPr id="6146" name="Picture 2" descr="C:\Users\1968604\Documents\IFRN\Metropoli Digital\conceitos_eletricidade\aula03\conce_elet_a3_f18_d-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708920"/>
            <a:ext cx="5524500" cy="303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480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Autoavaliação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sz="2000" dirty="0"/>
              <a:t>O que é um dipolo elétrico? Dê exemplos. </a:t>
            </a: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Que </a:t>
            </a:r>
            <a:r>
              <a:rPr lang="pt-BR" sz="2000" dirty="0"/>
              <a:t>tipos de associações podem ser feitas com dipolos elétricos? </a:t>
            </a: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O </a:t>
            </a:r>
            <a:r>
              <a:rPr lang="pt-BR" sz="2000" dirty="0"/>
              <a:t>que diz a primeira Lei de </a:t>
            </a:r>
            <a:r>
              <a:rPr lang="pt-BR" sz="2000" dirty="0" err="1"/>
              <a:t>Kirchhoff</a:t>
            </a:r>
            <a:r>
              <a:rPr lang="pt-BR" sz="2000" dirty="0"/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O </a:t>
            </a:r>
            <a:r>
              <a:rPr lang="pt-BR" sz="2000" dirty="0"/>
              <a:t>que diz a segunda Lei de </a:t>
            </a:r>
            <a:r>
              <a:rPr lang="pt-BR" sz="2000" dirty="0" err="1"/>
              <a:t>Kirchhoff</a:t>
            </a:r>
            <a:r>
              <a:rPr lang="pt-BR" sz="2000" dirty="0"/>
              <a:t>? </a:t>
            </a: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O </a:t>
            </a:r>
            <a:r>
              <a:rPr lang="pt-BR" sz="2000" dirty="0"/>
              <a:t>que são correntes de malha? </a:t>
            </a: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Represente </a:t>
            </a:r>
            <a:r>
              <a:rPr lang="pt-BR" sz="2000" dirty="0"/>
              <a:t>a variação da corrente em um circuito: a corrente contínua e a corrente alternada. </a:t>
            </a: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Cite </a:t>
            </a:r>
            <a:r>
              <a:rPr lang="pt-BR" sz="2000" dirty="0"/>
              <a:t>um equipamento capaz de gerar tensão alternada. </a:t>
            </a: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Cite </a:t>
            </a:r>
            <a:r>
              <a:rPr lang="pt-BR" sz="2000" dirty="0"/>
              <a:t>dispositivos eletrônicos capazes de gerar tensão contínua. </a:t>
            </a: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Caracterize </a:t>
            </a:r>
            <a:r>
              <a:rPr lang="pt-BR" sz="2000" dirty="0"/>
              <a:t>nó, ramo e malha em um circuito elétrico. 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Qual </a:t>
            </a:r>
            <a:r>
              <a:rPr lang="pt-BR" sz="2000" dirty="0"/>
              <a:t>a unidade de frequência em corrente alternada? </a:t>
            </a:r>
          </a:p>
        </p:txBody>
      </p:sp>
    </p:spTree>
    <p:extLst>
      <p:ext uri="{BB962C8B-B14F-4D97-AF65-F5344CB8AC3E}">
        <p14:creationId xmlns:p14="http://schemas.microsoft.com/office/powerpoint/2010/main" val="3194996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REFERENCIAS BIBLIOGRÁFICAS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MARIZ, Jaime. </a:t>
            </a:r>
            <a:r>
              <a:rPr lang="pt-BR" sz="2000" b="1" dirty="0"/>
              <a:t>Apostila Eletrotécnica Básica</a:t>
            </a:r>
            <a:r>
              <a:rPr lang="pt-BR" sz="2000" dirty="0"/>
              <a:t>. UFRN. [20-?]. </a:t>
            </a:r>
          </a:p>
          <a:p>
            <a:r>
              <a:rPr lang="pt-BR" sz="2000" dirty="0"/>
              <a:t>SAAVEDRA FILHO, Nestor Cortez. </a:t>
            </a:r>
            <a:r>
              <a:rPr lang="pt-BR" sz="2000" b="1" dirty="0"/>
              <a:t>Curso de formação de operadores de refinaria física aplicada</a:t>
            </a:r>
            <a:r>
              <a:rPr lang="pt-BR" sz="2000" dirty="0"/>
              <a:t>: eletricidade básica.</a:t>
            </a:r>
            <a:br>
              <a:rPr lang="pt-BR" sz="2000" dirty="0"/>
            </a:br>
            <a:r>
              <a:rPr lang="pt-BR" sz="2000" dirty="0"/>
              <a:t>Equipe Petrobrás.2002. </a:t>
            </a:r>
          </a:p>
          <a:p>
            <a:r>
              <a:rPr lang="pt-BR" sz="2000" dirty="0"/>
              <a:t>SANTOS, </a:t>
            </a:r>
            <a:r>
              <a:rPr lang="pt-BR" sz="2000" dirty="0" err="1"/>
              <a:t>Antonio</a:t>
            </a:r>
            <a:r>
              <a:rPr lang="pt-BR" sz="2000" dirty="0"/>
              <a:t>. </a:t>
            </a:r>
            <a:r>
              <a:rPr lang="pt-BR" sz="2000" b="1" dirty="0"/>
              <a:t>Eletricista de força e controle</a:t>
            </a:r>
            <a:r>
              <a:rPr lang="pt-BR" sz="2000" dirty="0"/>
              <a:t>: conceitos básicos de eletricidade – Petrobrás, Apostila </a:t>
            </a:r>
            <a:r>
              <a:rPr lang="pt-BR" sz="2000" dirty="0" err="1"/>
              <a:t>Cefet</a:t>
            </a:r>
            <a:r>
              <a:rPr lang="pt-BR" sz="2000" dirty="0"/>
              <a:t> – Ba. [20-?]. </a:t>
            </a:r>
          </a:p>
          <a:p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000" dirty="0" smtClean="0"/>
              <a:t>Entender como funciona a </a:t>
            </a:r>
            <a:r>
              <a:rPr lang="pt-BR" sz="2000" dirty="0" smtClean="0"/>
              <a:t>os circuitos em corrente contínua e saber analisa-los de forma a descobrir </a:t>
            </a:r>
            <a:r>
              <a:rPr lang="pt-BR" sz="2000" dirty="0"/>
              <a:t>a</a:t>
            </a:r>
            <a:r>
              <a:rPr lang="pt-BR" sz="2000" dirty="0" smtClean="0"/>
              <a:t>s resistências, tensões, correntes e potências a eles associados.</a:t>
            </a:r>
            <a:endParaRPr lang="pt-BR" sz="2000" dirty="0" smtClean="0"/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2000" b="1" dirty="0" smtClean="0"/>
              <a:t>RELEMBRANDO AS AULAS ANTERIORES</a:t>
            </a:r>
          </a:p>
          <a:p>
            <a:pPr algn="ctr">
              <a:buNone/>
            </a:pPr>
            <a:endParaRPr lang="pt-BR" sz="2000" b="1" dirty="0" smtClean="0"/>
          </a:p>
          <a:p>
            <a:r>
              <a:rPr lang="pt-BR" sz="2000" b="1" dirty="0" smtClean="0"/>
              <a:t>Fundamentos de Eletricidade</a:t>
            </a:r>
          </a:p>
          <a:p>
            <a:r>
              <a:rPr lang="pt-BR" sz="2000" b="1" dirty="0" smtClean="0"/>
              <a:t>Lei de Ohm</a:t>
            </a:r>
          </a:p>
          <a:p>
            <a:r>
              <a:rPr lang="pt-BR" sz="2000" b="1" dirty="0" smtClean="0"/>
              <a:t>Circuitos </a:t>
            </a:r>
            <a:r>
              <a:rPr lang="pt-BR" sz="2000" b="1" dirty="0" smtClean="0"/>
              <a:t>Elétricos</a:t>
            </a:r>
          </a:p>
          <a:p>
            <a:r>
              <a:rPr lang="pt-BR" sz="2000" b="1" dirty="0" smtClean="0"/>
              <a:t>Associação de resistores</a:t>
            </a:r>
            <a:endParaRPr lang="pt-BR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de Circuitos em Corrente Contínua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Em geral, o processo de resolução de circuitos em corrente contínua baseia-se na Lei de Ohm e nas Leis de </a:t>
            </a:r>
            <a:r>
              <a:rPr lang="pt-BR" sz="2000" dirty="0" err="1"/>
              <a:t>Kirchhoff</a:t>
            </a:r>
            <a:r>
              <a:rPr lang="pt-BR" sz="2000" dirty="0"/>
              <a:t>, assim denominadas em homenagem ao físico alemão Gustav </a:t>
            </a:r>
            <a:r>
              <a:rPr lang="pt-BR" sz="2000" dirty="0" err="1"/>
              <a:t>Kirchhoff</a:t>
            </a:r>
            <a:r>
              <a:rPr lang="pt-BR" sz="2000" dirty="0"/>
              <a:t> (1824 - 1887).</a:t>
            </a:r>
          </a:p>
          <a:p>
            <a:r>
              <a:rPr lang="pt-BR" sz="2000" dirty="0"/>
              <a:t>A lei de Ohm nós já conhecemos. </a:t>
            </a:r>
          </a:p>
          <a:p>
            <a:r>
              <a:rPr lang="pt-BR" sz="2000" dirty="0"/>
              <a:t>Antes de ser apresentado às Leis de </a:t>
            </a:r>
            <a:r>
              <a:rPr lang="pt-BR" sz="2000" dirty="0" err="1"/>
              <a:t>Kirchhoff</a:t>
            </a:r>
            <a:r>
              <a:rPr lang="pt-BR" sz="2000" dirty="0"/>
              <a:t>, é bom saber que um ponto de conexão entre dois ou mais dipolos é conhecido como </a:t>
            </a:r>
            <a:r>
              <a:rPr lang="pt-BR" sz="2000" b="1" dirty="0"/>
              <a:t>nó</a:t>
            </a:r>
            <a:r>
              <a:rPr lang="pt-BR" sz="2000" dirty="0"/>
              <a:t> e que o trecho de um circuito, compreendido entre dois nós, contendo um elemento simples de circuito, é conhecido como </a:t>
            </a:r>
            <a:r>
              <a:rPr lang="pt-BR" sz="2000" b="1" dirty="0"/>
              <a:t>ramo</a:t>
            </a:r>
            <a:r>
              <a:rPr lang="pt-BR" sz="2000" dirty="0"/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2901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/>
              <a:t>1ª Lei de </a:t>
            </a:r>
            <a:r>
              <a:rPr lang="pt-BR" sz="2800" b="1" dirty="0" err="1"/>
              <a:t>Kirchhoff</a:t>
            </a:r>
            <a:r>
              <a:rPr lang="pt-BR" sz="2800" b="1" dirty="0"/>
              <a:t> (lei das correntes</a:t>
            </a:r>
            <a:r>
              <a:rPr lang="pt-BR" sz="2800" b="1" dirty="0" smtClean="0"/>
              <a:t>)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651647"/>
          </a:xfrm>
        </p:spPr>
        <p:txBody>
          <a:bodyPr/>
          <a:lstStyle/>
          <a:p>
            <a:r>
              <a:rPr lang="pt-BR" sz="2000" dirty="0"/>
              <a:t>A soma das correntes que entram em um nó é igual à soma das correntes que saem do nó, consideradas todas no mesmo instante</a:t>
            </a:r>
            <a:r>
              <a:rPr lang="pt-BR" sz="2000" dirty="0" smtClean="0"/>
              <a:t>.</a:t>
            </a:r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r>
              <a:rPr lang="pt-BR" sz="2000" dirty="0"/>
              <a:t>Pela primeira Lei de </a:t>
            </a:r>
            <a:r>
              <a:rPr lang="pt-BR" sz="2000" dirty="0" err="1"/>
              <a:t>Kirchhoff</a:t>
            </a:r>
            <a:r>
              <a:rPr lang="pt-BR" sz="2000" dirty="0"/>
              <a:t>:    I</a:t>
            </a:r>
            <a:r>
              <a:rPr lang="pt-BR" sz="2000" baseline="-25000" dirty="0"/>
              <a:t>1</a:t>
            </a:r>
            <a:r>
              <a:rPr lang="pt-BR" sz="2000" dirty="0"/>
              <a:t> + I</a:t>
            </a:r>
            <a:r>
              <a:rPr lang="pt-BR" sz="2000" baseline="-25000" dirty="0"/>
              <a:t>2</a:t>
            </a:r>
            <a:r>
              <a:rPr lang="pt-BR" sz="2000" dirty="0"/>
              <a:t> + I</a:t>
            </a:r>
            <a:r>
              <a:rPr lang="pt-BR" sz="2000" baseline="-25000" dirty="0"/>
              <a:t>5</a:t>
            </a:r>
            <a:r>
              <a:rPr lang="pt-BR" sz="2000" dirty="0"/>
              <a:t> = I</a:t>
            </a:r>
            <a:r>
              <a:rPr lang="pt-BR" sz="2000" baseline="-25000" dirty="0"/>
              <a:t>3</a:t>
            </a:r>
            <a:r>
              <a:rPr lang="pt-BR" sz="2000" dirty="0"/>
              <a:t> +I</a:t>
            </a:r>
            <a:r>
              <a:rPr lang="pt-BR" sz="2000" baseline="-25000" dirty="0"/>
              <a:t>4</a:t>
            </a:r>
            <a:r>
              <a:rPr lang="pt-BR" sz="2000" dirty="0"/>
              <a:t>. </a:t>
            </a:r>
          </a:p>
        </p:txBody>
      </p:sp>
      <p:pic>
        <p:nvPicPr>
          <p:cNvPr id="2050" name="Picture 2" descr="C:\Users\1968604\Documents\IFRN\Metropoli Digital\conceitos_eletricidade\aula03\conce_elet_a3_f14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2924944"/>
            <a:ext cx="3692717" cy="324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685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/>
              <a:t>2ª Lei de </a:t>
            </a:r>
            <a:r>
              <a:rPr lang="pt-BR" sz="3200" b="1" dirty="0" err="1"/>
              <a:t>Kirchhoff</a:t>
            </a:r>
            <a:r>
              <a:rPr lang="pt-BR" sz="3200" b="1" dirty="0"/>
              <a:t> (lei das tensões</a:t>
            </a:r>
            <a:r>
              <a:rPr lang="pt-BR" sz="3200" b="1" dirty="0" smtClean="0"/>
              <a:t>)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A soma algébrica das tensões ao longo de um caminho fechado é igual à soma algébrica das quedas de tensões existentes nessa malha. </a:t>
            </a:r>
          </a:p>
          <a:p>
            <a:r>
              <a:rPr lang="pt-BR" sz="2000" dirty="0"/>
              <a:t>Entende-se </a:t>
            </a:r>
            <a:r>
              <a:rPr lang="pt-BR" sz="2000" i="1" dirty="0"/>
              <a:t>malha</a:t>
            </a:r>
            <a:r>
              <a:rPr lang="pt-BR" sz="2000" dirty="0"/>
              <a:t> como um caminho fechado, isto é: partindo de um determinado nó, caminha-se sobre os ramos, ultrapassando outros nós uma única vez, até chegar ao nó de partida.</a:t>
            </a:r>
          </a:p>
          <a:p>
            <a:r>
              <a:rPr lang="pt-BR" sz="2000" dirty="0"/>
              <a:t>Diversas </a:t>
            </a:r>
            <a:r>
              <a:rPr lang="pt-BR" sz="2000" i="1" dirty="0"/>
              <a:t>malhas</a:t>
            </a:r>
            <a:r>
              <a:rPr lang="pt-BR" sz="2000" dirty="0"/>
              <a:t> podem conter um mesmo nó. Entretanto, nenhum nó pode aparecer de forma repetida em uma mesma malha.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45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/>
              <a:t>2ª Lei de </a:t>
            </a:r>
            <a:r>
              <a:rPr lang="pt-BR" sz="3200" b="1" dirty="0" err="1"/>
              <a:t>Kirchhoff</a:t>
            </a:r>
            <a:r>
              <a:rPr lang="pt-BR" sz="3200" b="1" dirty="0"/>
              <a:t> (lei das tensões)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2060848"/>
            <a:ext cx="7772400" cy="4114800"/>
          </a:xfrm>
        </p:spPr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sz="2000" dirty="0"/>
              <a:t>Pela 2 a Lei de </a:t>
            </a:r>
            <a:r>
              <a:rPr lang="pt-BR" sz="2000" dirty="0" err="1"/>
              <a:t>Kirchhoff</a:t>
            </a:r>
            <a:r>
              <a:rPr lang="pt-BR" sz="2000" dirty="0"/>
              <a:t>:    V = R</a:t>
            </a:r>
            <a:r>
              <a:rPr lang="pt-BR" sz="2000" baseline="-25000" dirty="0"/>
              <a:t>1</a:t>
            </a:r>
            <a:r>
              <a:rPr lang="pt-BR" sz="2000" dirty="0"/>
              <a:t>I + R</a:t>
            </a:r>
            <a:r>
              <a:rPr lang="pt-BR" sz="2000" baseline="-25000" dirty="0"/>
              <a:t>2</a:t>
            </a:r>
            <a:r>
              <a:rPr lang="pt-BR" sz="2000" dirty="0"/>
              <a:t>I + R</a:t>
            </a:r>
            <a:r>
              <a:rPr lang="pt-BR" sz="2000" baseline="-25000" dirty="0"/>
              <a:t>3</a:t>
            </a:r>
            <a:r>
              <a:rPr lang="pt-BR" sz="2000" dirty="0"/>
              <a:t>I</a:t>
            </a:r>
          </a:p>
          <a:p>
            <a:endParaRPr lang="pt-BR" dirty="0"/>
          </a:p>
        </p:txBody>
      </p:sp>
      <p:pic>
        <p:nvPicPr>
          <p:cNvPr id="3074" name="Picture 2" descr="C:\Users\1968604\Documents\IFRN\Metropoli Digital\conceitos_eletricidade\aula03\conce_elet_a3_f15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4286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813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/>
              <a:t>2ª Lei de </a:t>
            </a:r>
            <a:r>
              <a:rPr lang="pt-BR" sz="3200" b="1" dirty="0" err="1"/>
              <a:t>Kirchhoff</a:t>
            </a:r>
            <a:r>
              <a:rPr lang="pt-BR" sz="3200" b="1" dirty="0"/>
              <a:t> (lei das tensões)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Um </a:t>
            </a:r>
            <a:r>
              <a:rPr lang="pt-BR" sz="2000" dirty="0" smtClean="0"/>
              <a:t>exemplo </a:t>
            </a:r>
            <a:r>
              <a:rPr lang="pt-BR" sz="2000" dirty="0"/>
              <a:t>envolvendo mais de uma fonte de tensão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 smtClean="0"/>
          </a:p>
          <a:p>
            <a:r>
              <a:rPr lang="pt-BR" sz="2000" dirty="0" smtClean="0"/>
              <a:t>Pela 2 a Lei de </a:t>
            </a:r>
            <a:r>
              <a:rPr lang="pt-BR" sz="2000" dirty="0" err="1" smtClean="0"/>
              <a:t>Kirchhoff</a:t>
            </a:r>
            <a:r>
              <a:rPr lang="pt-BR" sz="2000" dirty="0" smtClean="0"/>
              <a:t>:  V</a:t>
            </a:r>
            <a:r>
              <a:rPr lang="pt-BR" sz="2000" baseline="-25000" dirty="0" smtClean="0"/>
              <a:t>1</a:t>
            </a:r>
            <a:r>
              <a:rPr lang="pt-BR" sz="2000" dirty="0" smtClean="0"/>
              <a:t> – </a:t>
            </a:r>
            <a:r>
              <a:rPr lang="pt-BR" sz="2000" dirty="0"/>
              <a:t> R</a:t>
            </a:r>
            <a:r>
              <a:rPr lang="pt-BR" sz="2000" baseline="-25000" dirty="0"/>
              <a:t>1</a:t>
            </a:r>
            <a:r>
              <a:rPr lang="pt-BR" sz="2000" dirty="0"/>
              <a:t>I </a:t>
            </a:r>
            <a:r>
              <a:rPr lang="pt-BR" sz="2000" dirty="0" smtClean="0"/>
              <a:t>- R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I - V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 – V</a:t>
            </a:r>
            <a:r>
              <a:rPr lang="pt-BR" sz="2000" baseline="-25000" dirty="0" smtClean="0"/>
              <a:t>3</a:t>
            </a:r>
            <a:r>
              <a:rPr lang="pt-BR" sz="2000" dirty="0" smtClean="0"/>
              <a:t> - </a:t>
            </a:r>
            <a:r>
              <a:rPr lang="pt-BR" sz="2000" dirty="0"/>
              <a:t>R</a:t>
            </a:r>
            <a:r>
              <a:rPr lang="pt-BR" sz="2000" baseline="-25000" dirty="0"/>
              <a:t>3</a:t>
            </a:r>
            <a:r>
              <a:rPr lang="pt-BR" sz="2000" dirty="0"/>
              <a:t>I</a:t>
            </a:r>
            <a:r>
              <a:rPr lang="pt-BR" sz="2000" dirty="0" smtClean="0"/>
              <a:t> = 0. </a:t>
            </a:r>
          </a:p>
          <a:p>
            <a:pPr marL="0" indent="0">
              <a:buNone/>
            </a:pPr>
            <a:r>
              <a:rPr lang="pt-BR" sz="2000" dirty="0" smtClean="0"/>
              <a:t>	V</a:t>
            </a:r>
            <a:r>
              <a:rPr lang="pt-BR" sz="2000" baseline="-25000" dirty="0" smtClean="0"/>
              <a:t>1</a:t>
            </a:r>
            <a:r>
              <a:rPr lang="pt-BR" sz="2000" dirty="0" smtClean="0"/>
              <a:t> </a:t>
            </a:r>
            <a:r>
              <a:rPr lang="pt-BR" sz="2000" dirty="0"/>
              <a:t>– V</a:t>
            </a:r>
            <a:r>
              <a:rPr lang="pt-BR" sz="2000" baseline="-25000" dirty="0"/>
              <a:t>2</a:t>
            </a:r>
            <a:r>
              <a:rPr lang="pt-BR" sz="2000" dirty="0"/>
              <a:t> – V</a:t>
            </a:r>
            <a:r>
              <a:rPr lang="pt-BR" sz="2000" baseline="-25000" dirty="0"/>
              <a:t>3</a:t>
            </a:r>
            <a:r>
              <a:rPr lang="pt-BR" sz="2000" dirty="0"/>
              <a:t> = R</a:t>
            </a:r>
            <a:r>
              <a:rPr lang="pt-BR" sz="2000" baseline="-25000" dirty="0"/>
              <a:t>1</a:t>
            </a:r>
            <a:r>
              <a:rPr lang="pt-BR" sz="2000" dirty="0"/>
              <a:t>I + R</a:t>
            </a:r>
            <a:r>
              <a:rPr lang="pt-BR" sz="2000" baseline="-25000" dirty="0"/>
              <a:t>2</a:t>
            </a:r>
            <a:r>
              <a:rPr lang="pt-BR" sz="2000" dirty="0"/>
              <a:t>I + R</a:t>
            </a:r>
            <a:r>
              <a:rPr lang="pt-BR" sz="2000" baseline="-25000" dirty="0"/>
              <a:t>3</a:t>
            </a:r>
            <a:r>
              <a:rPr lang="pt-BR" sz="2000" dirty="0"/>
              <a:t>I.</a:t>
            </a:r>
            <a:endParaRPr lang="pt-BR" sz="2000" dirty="0" smtClean="0"/>
          </a:p>
          <a:p>
            <a:r>
              <a:rPr lang="pt-BR" sz="2000" dirty="0" smtClean="0"/>
              <a:t>Observe </a:t>
            </a:r>
            <a:r>
              <a:rPr lang="pt-BR" sz="2000" dirty="0"/>
              <a:t>que a mudança de polaridade de qualquer das fontes de tensão implicaria também na mudança de sinal na equação. </a:t>
            </a:r>
          </a:p>
          <a:p>
            <a:pPr marL="0" indent="0">
              <a:buNone/>
            </a:pPr>
            <a:r>
              <a:rPr lang="pt-BR" sz="2000" dirty="0" smtClean="0"/>
              <a:t> </a:t>
            </a:r>
            <a:endParaRPr lang="pt-BR" sz="2000" dirty="0"/>
          </a:p>
        </p:txBody>
      </p:sp>
      <p:pic>
        <p:nvPicPr>
          <p:cNvPr id="4098" name="Picture 2" descr="C:\Users\1968604\Documents\IFRN\Metropoli Digital\conceitos_eletricidade\aula03\conce_elet_a3_f16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564904"/>
            <a:ext cx="428625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91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/>
              <a:t>Análise de malhas para resolução de </a:t>
            </a:r>
            <a:r>
              <a:rPr lang="pt-BR" sz="2400" b="1" dirty="0" smtClean="0"/>
              <a:t>circuitos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4096" y="2017712"/>
            <a:ext cx="7772400" cy="4723655"/>
          </a:xfrm>
        </p:spPr>
        <p:txBody>
          <a:bodyPr/>
          <a:lstStyle/>
          <a:p>
            <a:r>
              <a:rPr lang="pt-BR" sz="2000" dirty="0"/>
              <a:t>Para fazer a análise de circuitos com múltiplas malhas, costuma-se usar o que referenciamos por correntes de malhas. Para ter uma melhor compreensão do que sejam correntes de malhas, considere o </a:t>
            </a:r>
            <a:r>
              <a:rPr lang="pt-BR" sz="2000" dirty="0" smtClean="0"/>
              <a:t>circuito abaixo:</a:t>
            </a:r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r>
              <a:rPr lang="pt-BR" sz="2000" dirty="0"/>
              <a:t>Pela </a:t>
            </a:r>
            <a:r>
              <a:rPr lang="pt-BR" sz="2000" dirty="0" smtClean="0"/>
              <a:t>Figura, </a:t>
            </a:r>
            <a:r>
              <a:rPr lang="pt-BR" sz="2000" dirty="0"/>
              <a:t>I</a:t>
            </a:r>
            <a:r>
              <a:rPr lang="pt-BR" sz="2000" baseline="-25000" dirty="0"/>
              <a:t>4</a:t>
            </a:r>
            <a:r>
              <a:rPr lang="pt-BR" sz="2000" dirty="0"/>
              <a:t> e I</a:t>
            </a:r>
            <a:r>
              <a:rPr lang="pt-BR" sz="2000" baseline="-25000" dirty="0"/>
              <a:t>5</a:t>
            </a:r>
            <a:r>
              <a:rPr lang="pt-BR" sz="2000" dirty="0"/>
              <a:t> são correntes de malha e dá para se tirar as seguintes conclusões:</a:t>
            </a:r>
          </a:p>
          <a:p>
            <a:r>
              <a:rPr lang="pt-BR" sz="2000" dirty="0" smtClean="0"/>
              <a:t>1</a:t>
            </a:r>
            <a:r>
              <a:rPr lang="pt-BR" sz="2000" dirty="0"/>
              <a:t>) I</a:t>
            </a:r>
            <a:r>
              <a:rPr lang="pt-BR" sz="2000" baseline="-25000" dirty="0"/>
              <a:t>4</a:t>
            </a:r>
            <a:r>
              <a:rPr lang="pt-BR" sz="2000" dirty="0"/>
              <a:t> = </a:t>
            </a:r>
            <a:r>
              <a:rPr lang="pt-BR" sz="2000" dirty="0" smtClean="0"/>
              <a:t>I</a:t>
            </a:r>
            <a:r>
              <a:rPr lang="pt-BR" sz="2000" baseline="-25000" dirty="0" smtClean="0"/>
              <a:t>1</a:t>
            </a:r>
            <a:r>
              <a:rPr lang="pt-BR" sz="2000" dirty="0" smtClean="0"/>
              <a:t>;         2</a:t>
            </a:r>
            <a:r>
              <a:rPr lang="pt-BR" sz="2000" dirty="0"/>
              <a:t>) I</a:t>
            </a:r>
            <a:r>
              <a:rPr lang="pt-BR" sz="2000" baseline="-25000" dirty="0"/>
              <a:t>5</a:t>
            </a:r>
            <a:r>
              <a:rPr lang="pt-BR" sz="2000" dirty="0"/>
              <a:t> = </a:t>
            </a:r>
            <a:r>
              <a:rPr lang="pt-BR" sz="2000" dirty="0" smtClean="0"/>
              <a:t>I</a:t>
            </a:r>
            <a:r>
              <a:rPr lang="pt-BR" sz="2000" baseline="-25000" dirty="0" smtClean="0"/>
              <a:t>3</a:t>
            </a:r>
            <a:r>
              <a:rPr lang="pt-BR" sz="2000" dirty="0" smtClean="0"/>
              <a:t>;         3</a:t>
            </a:r>
            <a:r>
              <a:rPr lang="pt-BR" sz="2000" dirty="0"/>
              <a:t>) I</a:t>
            </a:r>
            <a:r>
              <a:rPr lang="pt-BR" sz="2000" baseline="-25000" dirty="0"/>
              <a:t>2</a:t>
            </a:r>
            <a:r>
              <a:rPr lang="pt-BR" sz="2000" dirty="0"/>
              <a:t> = I</a:t>
            </a:r>
            <a:r>
              <a:rPr lang="pt-BR" sz="2000" baseline="-25000" dirty="0"/>
              <a:t>4</a:t>
            </a:r>
            <a:r>
              <a:rPr lang="pt-BR" sz="2000" dirty="0"/>
              <a:t> – I</a:t>
            </a:r>
            <a:r>
              <a:rPr lang="pt-BR" sz="2000" baseline="-25000" dirty="0"/>
              <a:t>5</a:t>
            </a:r>
            <a:r>
              <a:rPr lang="pt-BR" sz="2000" dirty="0"/>
              <a:t>.</a:t>
            </a:r>
          </a:p>
          <a:p>
            <a:endParaRPr lang="pt-BR" sz="2000" dirty="0" smtClean="0"/>
          </a:p>
          <a:p>
            <a:endParaRPr lang="pt-BR" sz="2000" dirty="0"/>
          </a:p>
        </p:txBody>
      </p:sp>
      <p:pic>
        <p:nvPicPr>
          <p:cNvPr id="5122" name="Picture 2" descr="C:\Users\1968604\Documents\IFRN\Metropoli Digital\conceitos_eletricidade\aula03\conce_elet_a3_f17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264273"/>
            <a:ext cx="4104456" cy="224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539124"/>
      </p:ext>
    </p:extLst>
  </p:cSld>
  <p:clrMapOvr>
    <a:masterClrMapping/>
  </p:clrMapOvr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2888</TotalTime>
  <Words>627</Words>
  <Application>Microsoft Office PowerPoint</Application>
  <PresentationFormat>Apresentação na tela (4:3)</PresentationFormat>
  <Paragraphs>92</Paragraphs>
  <Slides>13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5" baseType="lpstr">
      <vt:lpstr>1_Geométrico</vt:lpstr>
      <vt:lpstr>Imagem de bitmap</vt:lpstr>
      <vt:lpstr>Curso:         Técnico Integrado em Informática  Disciplina : Eletricidade Instrumental</vt:lpstr>
      <vt:lpstr>Apresentação do PowerPoint</vt:lpstr>
      <vt:lpstr>Introdução</vt:lpstr>
      <vt:lpstr>Análise de Circuitos em Corrente Contínua</vt:lpstr>
      <vt:lpstr>1ª Lei de Kirchhoff (lei das correntes)</vt:lpstr>
      <vt:lpstr>2ª Lei de Kirchhoff (lei das tensões)</vt:lpstr>
      <vt:lpstr>2ª Lei de Kirchhoff (lei das tensões)</vt:lpstr>
      <vt:lpstr>2ª Lei de Kirchhoff (lei das tensões)</vt:lpstr>
      <vt:lpstr>Análise de malhas para resolução de circuitos</vt:lpstr>
      <vt:lpstr>Análise de malhas para resolução de circuitos</vt:lpstr>
      <vt:lpstr>Atividade</vt:lpstr>
      <vt:lpstr>Autoavaliação</vt:lpstr>
      <vt:lpstr>REFERENCIAS BIBLIOGRÁFICAS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 Lopes dos Santos</cp:lastModifiedBy>
  <cp:revision>197</cp:revision>
  <dcterms:modified xsi:type="dcterms:W3CDTF">2012-10-25T12:50:50Z</dcterms:modified>
</cp:coreProperties>
</file>