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2" r:id="rId1"/>
  </p:sldMasterIdLst>
  <p:notesMasterIdLst>
    <p:notesMasterId r:id="rId27"/>
  </p:notesMasterIdLst>
  <p:sldIdLst>
    <p:sldId id="256" r:id="rId2"/>
    <p:sldId id="308" r:id="rId3"/>
    <p:sldId id="309" r:id="rId4"/>
    <p:sldId id="310" r:id="rId5"/>
    <p:sldId id="311" r:id="rId6"/>
    <p:sldId id="333" r:id="rId7"/>
    <p:sldId id="334" r:id="rId8"/>
    <p:sldId id="335" r:id="rId9"/>
    <p:sldId id="336" r:id="rId10"/>
    <p:sldId id="337" r:id="rId11"/>
    <p:sldId id="338" r:id="rId12"/>
    <p:sldId id="339" r:id="rId13"/>
    <p:sldId id="340" r:id="rId14"/>
    <p:sldId id="341" r:id="rId15"/>
    <p:sldId id="342" r:id="rId16"/>
    <p:sldId id="343" r:id="rId17"/>
    <p:sldId id="344" r:id="rId18"/>
    <p:sldId id="345" r:id="rId19"/>
    <p:sldId id="346" r:id="rId20"/>
    <p:sldId id="347" r:id="rId21"/>
    <p:sldId id="348" r:id="rId22"/>
    <p:sldId id="349" r:id="rId23"/>
    <p:sldId id="350" r:id="rId24"/>
    <p:sldId id="351" r:id="rId25"/>
    <p:sldId id="352" r:id="rId26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1pPr>
    <a:lvl2pPr marL="4572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2pPr>
    <a:lvl3pPr marL="9144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3pPr>
    <a:lvl4pPr marL="13716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4pPr>
    <a:lvl5pPr marL="1828800" algn="l" defTabSz="44926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Lucida Sans Unicode" pitchFamily="34" charset="0"/>
        <a:cs typeface="Lucida Sans Unicode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588" autoAdjust="0"/>
    <p:restoredTop sz="94624" autoAdjust="0"/>
  </p:normalViewPr>
  <p:slideViewPr>
    <p:cSldViewPr>
      <p:cViewPr>
        <p:scale>
          <a:sx n="75" d="100"/>
          <a:sy n="75" d="100"/>
        </p:scale>
        <p:origin x="-366" y="21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10695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16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2970213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70212" cy="4556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4037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0413" cy="3427413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pt-BR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8685213"/>
            <a:ext cx="2970213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70212" cy="4556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fld id="{127069A0-6DF6-4C30-ABBB-CB52026297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99415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800E6418-7220-4B12-91F1-A6E03B3BF986}" type="slidenum">
              <a:rPr lang="pt-BR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1</a:t>
            </a:fld>
            <a:endParaRPr lang="pt-BR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5059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50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D4D5D519-6478-4D09-AE81-C71752F36075}" type="slidenum">
              <a:rPr lang="pt-BR" smtClean="0">
                <a:latin typeface="Times New Roman" pitchFamily="18" charset="0"/>
                <a:ea typeface="Lucida Sans Unicode" pitchFamily="34" charset="0"/>
                <a:cs typeface="Lucida Sans Unicode" pitchFamily="34" charset="0"/>
              </a:rPr>
              <a:pPr/>
              <a:t>2</a:t>
            </a:fld>
            <a:endParaRPr lang="pt-BR" smtClean="0">
              <a:latin typeface="Times New Roman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pt-B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anto_slide_IFR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3" y="3335338"/>
            <a:ext cx="4643437" cy="352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Logo IFR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49275"/>
            <a:ext cx="6227763" cy="271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-1588" y="3148013"/>
            <a:ext cx="9145588" cy="84137"/>
          </a:xfrm>
          <a:prstGeom prst="rect">
            <a:avLst/>
          </a:prstGeom>
          <a:gradFill rotWithShape="1">
            <a:gsLst>
              <a:gs pos="0">
                <a:schemeClr val="tx1">
                  <a:alpha val="85001"/>
                </a:scheme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pic>
        <p:nvPicPr>
          <p:cNvPr id="7" name="Picture 7" descr="Logo cor vertica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2950" y="558800"/>
            <a:ext cx="195103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260350"/>
          </a:xfrm>
          <a:prstGeom prst="rect">
            <a:avLst/>
          </a:prstGeom>
          <a:solidFill>
            <a:srgbClr val="333333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5157788"/>
            <a:ext cx="6400800" cy="15367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357563"/>
            <a:ext cx="7772400" cy="1470025"/>
          </a:xfrm>
        </p:spPr>
        <p:txBody>
          <a:bodyPr anchor="ctr"/>
          <a:lstStyle>
            <a:lvl1pPr>
              <a:defRPr>
                <a:solidFill>
                  <a:srgbClr val="669900"/>
                </a:solidFill>
                <a:latin typeface="Arial" charset="0"/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083BF-DD01-4BC5-8B60-0A24671F7CF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011988" y="214313"/>
            <a:ext cx="1943100" cy="59182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82688" y="214313"/>
            <a:ext cx="5676900" cy="59182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0B81B-829A-4152-B050-9D5DB29EE11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58888" y="214313"/>
            <a:ext cx="7685087" cy="1462087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87748-DD25-4A9E-B56C-F22FC8F37F0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A9AD4-6859-404A-B99A-16F9802209A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3BF77-0995-497D-B205-8A364E24D5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8C7E7-4572-4C16-8F58-B1F31B65149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C1855D-1353-4597-B63A-A2013C90E5B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95344-27DE-4610-BDF8-8284423CE90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E1951D-1CE7-4253-919F-0E5E85313DF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3131B-F68D-4BD8-92F6-3C69F3E5FCE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255320-B047-4A94-8AC1-EB06FFE3A74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2" descr="canto_slide_IFRN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500563" y="3335338"/>
            <a:ext cx="4643437" cy="352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5715" name="Rectangle 3"/>
          <p:cNvSpPr>
            <a:spLocks noChangeArrowheads="1"/>
          </p:cNvSpPr>
          <p:nvPr/>
        </p:nvSpPr>
        <p:spPr bwMode="auto">
          <a:xfrm>
            <a:off x="0" y="0"/>
            <a:ext cx="9144000" cy="1700213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54A800">
                  <a:alpha val="70000"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sp>
        <p:nvSpPr>
          <p:cNvPr id="103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214313"/>
            <a:ext cx="768508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3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Cfcfcf</a:t>
            </a:r>
          </a:p>
          <a:p>
            <a:pPr lvl="2"/>
            <a:r>
              <a:rPr lang="pt-BR" smtClean="0"/>
              <a:t>Fff	</a:t>
            </a:r>
          </a:p>
          <a:p>
            <a:pPr lvl="3"/>
            <a:r>
              <a:rPr lang="pt-BR" smtClean="0"/>
              <a:t>fsfsf</a:t>
            </a:r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571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572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a typeface="+mn-ea"/>
                <a:cs typeface="Lucida Sans Unicode" charset="0"/>
              </a:defRPr>
            </a:lvl1pPr>
          </a:lstStyle>
          <a:p>
            <a:pPr>
              <a:defRPr/>
            </a:pPr>
            <a:fld id="{86460072-E426-4C5B-8A6F-3543450D0C0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15721" name="Rectangle 9"/>
          <p:cNvSpPr>
            <a:spLocks noChangeArrowheads="1"/>
          </p:cNvSpPr>
          <p:nvPr/>
        </p:nvSpPr>
        <p:spPr bwMode="auto">
          <a:xfrm>
            <a:off x="3175" y="1690688"/>
            <a:ext cx="9140825" cy="84137"/>
          </a:xfrm>
          <a:prstGeom prst="rect">
            <a:avLst/>
          </a:prstGeom>
          <a:gradFill rotWithShape="1">
            <a:gsLst>
              <a:gs pos="0">
                <a:schemeClr val="tx1">
                  <a:alpha val="99001"/>
                </a:schemeClr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>
              <a:ea typeface="+mn-ea"/>
              <a:cs typeface="Lucida Sans Unicode" charset="0"/>
            </a:endParaRPr>
          </a:p>
        </p:txBody>
      </p:sp>
      <p:graphicFrame>
        <p:nvGraphicFramePr>
          <p:cNvPr id="1026" name="Object 10"/>
          <p:cNvGraphicFramePr>
            <a:graphicFrameLocks noChangeAspect="1"/>
          </p:cNvGraphicFramePr>
          <p:nvPr/>
        </p:nvGraphicFramePr>
        <p:xfrm>
          <a:off x="28575" y="73025"/>
          <a:ext cx="1169988" cy="155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Imagem de bitmap" r:id="rId16" imgW="2771429" imgH="3685714" progId="PBrush">
                  <p:embed/>
                </p:oleObj>
              </mc:Choice>
              <mc:Fallback>
                <p:oleObj name="Imagem de bitmap" r:id="rId16" imgW="2771429" imgH="3685714" progId="PBrush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" y="73025"/>
                        <a:ext cx="1169988" cy="1555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E4A8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1C1C1C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54A800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B900"/>
        </a:buClr>
        <a:buSzPct val="8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66FF66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gi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323850" y="2708275"/>
            <a:ext cx="8424614" cy="1922463"/>
          </a:xfrm>
        </p:spPr>
        <p:txBody>
          <a:bodyPr lIns="90000" tIns="46800" rIns="90000" bIns="46800" anchor="b"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Curso:	        Técnico Integrado em Informática </a:t>
            </a:r>
            <a:b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pt-BR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Disciplina : Eletricidade Instrumental</a:t>
            </a:r>
            <a:endParaRPr lang="pt-BR" sz="4000" b="1" dirty="0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971600" y="4941888"/>
            <a:ext cx="7272807" cy="1516062"/>
          </a:xfrm>
        </p:spPr>
        <p:txBody>
          <a:bodyPr lIns="90000" tIns="46800" rIns="90000" bIns="46800"/>
          <a:lstStyle/>
          <a:p>
            <a:pPr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b="1" dirty="0" smtClean="0"/>
              <a:t>Revisão do Segundo Bimestre</a:t>
            </a:r>
            <a:endParaRPr lang="pt-BR" b="1" dirty="0" smtClean="0"/>
          </a:p>
        </p:txBody>
      </p:sp>
      <p:sp>
        <p:nvSpPr>
          <p:cNvPr id="6148" name="Rectangle 3"/>
          <p:cNvSpPr>
            <a:spLocks noChangeArrowheads="1"/>
          </p:cNvSpPr>
          <p:nvPr/>
        </p:nvSpPr>
        <p:spPr bwMode="auto">
          <a:xfrm>
            <a:off x="1403350" y="5876925"/>
            <a:ext cx="6400800" cy="600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 dirty="0"/>
          </a:p>
        </p:txBody>
      </p:sp>
      <p:sp>
        <p:nvSpPr>
          <p:cNvPr id="6149" name="Text Box 4"/>
          <p:cNvSpPr txBox="1">
            <a:spLocks noChangeArrowheads="1"/>
          </p:cNvSpPr>
          <p:nvPr/>
        </p:nvSpPr>
        <p:spPr bwMode="auto">
          <a:xfrm>
            <a:off x="3203848" y="6165304"/>
            <a:ext cx="363462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0000" tIns="46800" rIns="90000" bIns="46800">
            <a:spAutoFit/>
          </a:bodyPr>
          <a:lstStyle/>
          <a:p>
            <a:pPr>
              <a:buClr>
                <a:srgbClr val="000000"/>
              </a:buClr>
              <a:buSzPct val="100000"/>
              <a:buFont typeface="Tahoma" pitchFamily="34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pt-BR" sz="1600" b="1" dirty="0" err="1" smtClean="0">
                <a:solidFill>
                  <a:srgbClr val="000000"/>
                </a:solidFill>
              </a:rPr>
              <a:t>Profª</a:t>
            </a:r>
            <a:r>
              <a:rPr lang="pt-BR" sz="1600" b="1" dirty="0" smtClean="0">
                <a:solidFill>
                  <a:srgbClr val="000000"/>
                </a:solidFill>
              </a:rPr>
              <a:t>. </a:t>
            </a:r>
            <a:r>
              <a:rPr lang="pt-BR" sz="1600" b="1" dirty="0" err="1" smtClean="0">
                <a:solidFill>
                  <a:srgbClr val="000000"/>
                </a:solidFill>
              </a:rPr>
              <a:t>Katiuscia</a:t>
            </a:r>
            <a:r>
              <a:rPr lang="pt-BR" sz="1600" b="1" dirty="0" smtClean="0">
                <a:solidFill>
                  <a:srgbClr val="000000"/>
                </a:solidFill>
              </a:rPr>
              <a:t> Lopes dos Santos</a:t>
            </a:r>
            <a:endParaRPr lang="pt-BR" sz="16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CONDUTORES E ISOLADORES</a:t>
            </a: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b="1" dirty="0" smtClean="0"/>
              <a:t>CONDUTOR:</a:t>
            </a:r>
            <a:r>
              <a:rPr lang="pt-BR" sz="2000" dirty="0" smtClean="0"/>
              <a:t> É todo o material que oferece reduzida resistência à passagem da corrente elétrica. Exemplos: pratas, ouro e cobre.</a:t>
            </a:r>
          </a:p>
          <a:p>
            <a:r>
              <a:rPr lang="pt-BR" sz="2000" b="1" dirty="0" smtClean="0"/>
              <a:t>ISOLADOR:</a:t>
            </a:r>
            <a:r>
              <a:rPr lang="pt-BR" sz="2000" dirty="0" smtClean="0"/>
              <a:t> É todo o material que oferece grande resistência à passagem da corrente elétrica. Exemplos: plástico, papel, madeira e verniz.</a:t>
            </a:r>
          </a:p>
          <a:p>
            <a:r>
              <a:rPr lang="pt-BR" sz="2000" dirty="0" smtClean="0"/>
              <a:t>O isolamento é conseguido através do revestimento do condutor.</a:t>
            </a:r>
            <a:endParaRPr lang="pt-BR" sz="2000" dirty="0"/>
          </a:p>
        </p:txBody>
      </p:sp>
      <p:pic>
        <p:nvPicPr>
          <p:cNvPr id="4" name="Imagem 3" descr="fi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35896" y="4476750"/>
            <a:ext cx="2381250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876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APARELHOS DE PROTEÇÃO</a:t>
            </a: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Têm por função proteger o circuito elétrico e as pessoas contra qualquer defeito. Consideram-se defeitos no circuito tudo o que provoca alterações na circulação da corrente elétrica ou que a influencia negativamente. Os defeitos mais usuais que podemos encontrar numa instalação elétrica são:</a:t>
            </a:r>
          </a:p>
          <a:p>
            <a:pPr>
              <a:buNone/>
            </a:pPr>
            <a:r>
              <a:rPr lang="pt-BR" sz="2000" b="1" dirty="0" smtClean="0"/>
              <a:t>	Curto-circuito – </a:t>
            </a:r>
            <a:r>
              <a:rPr lang="pt-BR" sz="2000" dirty="0" smtClean="0"/>
              <a:t>Contato acidental entre o condutor positivo e negativo (corrente contínua) ou entre a fase e o neutro (corrente alternada): efeito altamente prejudicial.</a:t>
            </a:r>
          </a:p>
          <a:p>
            <a:pPr>
              <a:buNone/>
            </a:pPr>
            <a:r>
              <a:rPr lang="pt-BR" sz="2000" b="1" dirty="0" smtClean="0"/>
              <a:t>	Sobrecargas – </a:t>
            </a:r>
            <a:r>
              <a:rPr lang="pt-BR" sz="2000" dirty="0" smtClean="0"/>
              <a:t>Aumento da intensidade da corrente numa carga ou numa instalação. </a:t>
            </a:r>
          </a:p>
          <a:p>
            <a:pPr>
              <a:buNone/>
            </a:pPr>
            <a:r>
              <a:rPr lang="pt-BR" sz="2000" b="1" dirty="0" smtClean="0"/>
              <a:t>	Fugas de corrente – </a:t>
            </a:r>
            <a:r>
              <a:rPr lang="pt-BR" sz="2000" dirty="0" smtClean="0"/>
              <a:t>Porção de corrente que sai fora do circuito, devido a deficiências de isolamento (choque elétrico).</a:t>
            </a:r>
          </a:p>
        </p:txBody>
      </p:sp>
    </p:spTree>
    <p:extLst>
      <p:ext uri="{BB962C8B-B14F-4D97-AF65-F5344CB8AC3E}">
        <p14:creationId xmlns:p14="http://schemas.microsoft.com/office/powerpoint/2010/main" val="86959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b="1" dirty="0" smtClean="0"/>
              <a:t>APARELHOS DE PROTEÇÃO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Exemplos de dispositivos de proteção: fusíveis, disjuntores e conjunto de relés - térmicos.</a:t>
            </a:r>
          </a:p>
          <a:p>
            <a:endParaRPr lang="pt-BR" dirty="0"/>
          </a:p>
        </p:txBody>
      </p:sp>
      <p:pic>
        <p:nvPicPr>
          <p:cNvPr id="2050" name="Picture 2" descr="http://notazero.com.br/wp-content/uploads/2010/03/disjuntor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3284984"/>
            <a:ext cx="1905000" cy="1905000"/>
          </a:xfrm>
          <a:prstGeom prst="rect">
            <a:avLst/>
          </a:prstGeom>
          <a:noFill/>
        </p:spPr>
      </p:pic>
      <p:pic>
        <p:nvPicPr>
          <p:cNvPr id="2052" name="Picture 4" descr="http://t2.gstatic.com/images?q=tbn:ANd9GcQwkCBKiNUBIjlTt9cFMG9_yWQxcxuXlaMUPQT4kbfaoUYJpi2a8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3356992"/>
            <a:ext cx="2324100" cy="1971676"/>
          </a:xfrm>
          <a:prstGeom prst="rect">
            <a:avLst/>
          </a:prstGeom>
          <a:noFill/>
        </p:spPr>
      </p:pic>
      <p:pic>
        <p:nvPicPr>
          <p:cNvPr id="2054" name="Picture 6" descr="http://t3.gstatic.com/images?q=tbn:ANd9GcQt5vNumbx-6ZYlMSMdwUvYF-baUQ8EoV89uiTlO0OhQanX06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3356992"/>
            <a:ext cx="1524000" cy="1876425"/>
          </a:xfrm>
          <a:prstGeom prst="rect">
            <a:avLst/>
          </a:prstGeom>
          <a:noFill/>
        </p:spPr>
      </p:pic>
      <p:sp>
        <p:nvSpPr>
          <p:cNvPr id="7" name="CaixaDeTexto 6"/>
          <p:cNvSpPr txBox="1"/>
          <p:nvPr/>
        </p:nvSpPr>
        <p:spPr>
          <a:xfrm>
            <a:off x="1115616" y="544522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Disjuntor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3275856" y="5445224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Fusível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6372200" y="5517232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Relé - térmico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3081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000" b="1" dirty="0" smtClean="0"/>
              <a:t>APARELHOS DE MEDIDA, CONTAGEM E REGULAÇÃO</a:t>
            </a:r>
            <a:endParaRPr lang="pt-BR" sz="20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2000" dirty="0" smtClean="0"/>
              <a:t>A sua função é quantificar os valores das grandezas em circuitos e instalações elétricas, controlando a sua variação e atuação em sobrecargas onde as proteções falharam:</a:t>
            </a:r>
          </a:p>
        </p:txBody>
      </p:sp>
    </p:spTree>
    <p:extLst>
      <p:ext uri="{BB962C8B-B14F-4D97-AF65-F5344CB8AC3E}">
        <p14:creationId xmlns:p14="http://schemas.microsoft.com/office/powerpoint/2010/main" val="30958607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APARELHOS DE MEDIDA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1800" dirty="0" smtClean="0"/>
              <a:t>Medem e controlam a variação das grandezas elétricas.</a:t>
            </a:r>
          </a:p>
          <a:p>
            <a:pPr lvl="1"/>
            <a:r>
              <a:rPr lang="pt-BR" sz="1400" b="1" dirty="0" smtClean="0"/>
              <a:t>Amperímetro – </a:t>
            </a:r>
            <a:r>
              <a:rPr lang="pt-BR" sz="1400" dirty="0" smtClean="0"/>
              <a:t>Intensidade da corrente;</a:t>
            </a:r>
          </a:p>
          <a:p>
            <a:pPr lvl="1"/>
            <a:r>
              <a:rPr lang="pt-BR" sz="1400" b="1" dirty="0" smtClean="0"/>
              <a:t>Voltímetro – </a:t>
            </a:r>
            <a:r>
              <a:rPr lang="pt-BR" sz="1400" dirty="0" smtClean="0"/>
              <a:t>Tensão elétrica;</a:t>
            </a:r>
          </a:p>
          <a:p>
            <a:pPr lvl="1"/>
            <a:r>
              <a:rPr lang="pt-BR" sz="1400" b="1" dirty="0" smtClean="0"/>
              <a:t>Wattímetro – </a:t>
            </a:r>
            <a:r>
              <a:rPr lang="pt-BR" sz="1400" dirty="0" smtClean="0"/>
              <a:t>Potência elétrica;</a:t>
            </a:r>
          </a:p>
          <a:p>
            <a:pPr lvl="1"/>
            <a:r>
              <a:rPr lang="pt-BR" sz="1400" b="1" dirty="0" err="1" smtClean="0"/>
              <a:t>Ohmímetro</a:t>
            </a:r>
            <a:r>
              <a:rPr lang="pt-BR" sz="1400" b="1" dirty="0" smtClean="0"/>
              <a:t> – </a:t>
            </a:r>
            <a:r>
              <a:rPr lang="pt-BR" sz="1400" dirty="0" smtClean="0"/>
              <a:t>Resistência elétrica;</a:t>
            </a:r>
          </a:p>
          <a:p>
            <a:pPr lvl="1"/>
            <a:r>
              <a:rPr lang="pt-BR" sz="1400" b="1" dirty="0" smtClean="0"/>
              <a:t>Multímetro – </a:t>
            </a:r>
            <a:r>
              <a:rPr lang="pt-BR" sz="1400" dirty="0" smtClean="0"/>
              <a:t>Todas as funções anteriores reunidas num único aparelho.</a:t>
            </a:r>
            <a:endParaRPr lang="pt-BR" dirty="0"/>
          </a:p>
        </p:txBody>
      </p:sp>
      <p:pic>
        <p:nvPicPr>
          <p:cNvPr id="4" name="Picture 2" descr="http://williammarcondes.zip.net/multimetr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3717032"/>
            <a:ext cx="3622958" cy="3140968"/>
          </a:xfrm>
          <a:prstGeom prst="rect">
            <a:avLst/>
          </a:prstGeom>
          <a:noFill/>
        </p:spPr>
      </p:pic>
      <p:pic>
        <p:nvPicPr>
          <p:cNvPr id="5" name="Picture 4" descr="http://t3.gstatic.com/images?q=tbn:ANd9GcR9LlPvf6xAthc_cdL2mSPlU05OtDh2W7_VfirntJpOsQKvxB9RA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54083" y="3932869"/>
            <a:ext cx="1837919" cy="27022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332609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400" b="1" dirty="0" smtClean="0"/>
              <a:t>APARELHOS RECEPTORES (CARGAS) COMUNS</a:t>
            </a:r>
            <a:endParaRPr lang="pt-BR" sz="24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1600" dirty="0" smtClean="0"/>
              <a:t>Para que se verifique a existência de corrente elétrica ou, se preferirmos, consumo de energia elétrica, é preciso que a instalação disponha de equipamentos receptores, isto é, que “peçam”  fornecimento de energia à rede. Os receptores comuns a uma instalação elétrica típica são os seguintes:</a:t>
            </a:r>
          </a:p>
          <a:p>
            <a:r>
              <a:rPr lang="pt-BR" sz="1600" dirty="0" smtClean="0"/>
              <a:t>Iluminação – Lâmpadas de incandescência (ou de filamento/resistência elétrica), lâmpadas fluorescentes, lâmpadas de halogênio. Transformam energia elétrica em energia luminosa.</a:t>
            </a:r>
          </a:p>
          <a:p>
            <a:r>
              <a:rPr lang="pt-BR" sz="1600" dirty="0" smtClean="0"/>
              <a:t>Aquecimento – Irradiadores, ferros de engomar, fogões elétricos, torradeiras. Transformam energia elétrica em energia calorífera;</a:t>
            </a:r>
          </a:p>
          <a:p>
            <a:r>
              <a:rPr lang="pt-BR" sz="1600" dirty="0" smtClean="0"/>
              <a:t>Força – motriz – Máquinas de lavar (roupa e louça), aspiradores, ventiladores, batedeiras. Transformam energia elétrica em energia mecânica.</a:t>
            </a:r>
          </a:p>
          <a:p>
            <a:r>
              <a:rPr lang="pt-BR" sz="1600" dirty="0" smtClean="0"/>
              <a:t>Sinalização – Campainha, buzinas. Transformam energia elétrica em energia sonora.</a:t>
            </a:r>
          </a:p>
          <a:p>
            <a:r>
              <a:rPr lang="pt-BR" sz="1600" dirty="0" smtClean="0"/>
              <a:t>Eletroquímicos – Pilhas e acumuladores. Durante a carga transformam energia elétrica em energia química e durante a descarga transformam energia química em energia elétrica.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41402181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Associação de Resistores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Existem três tipos de associação de resistores: </a:t>
            </a:r>
            <a:r>
              <a:rPr lang="pt-BR" sz="2000" b="1" dirty="0" smtClean="0"/>
              <a:t>em série, em paralelo e mista.</a:t>
            </a:r>
            <a:endParaRPr lang="pt-BR" sz="2000" dirty="0"/>
          </a:p>
        </p:txBody>
      </p:sp>
      <p:pic>
        <p:nvPicPr>
          <p:cNvPr id="2050" name="Picture 2" descr="http://www.geocities.ws/saladefisica8/eletrodinamica/serie2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673741"/>
            <a:ext cx="2699792" cy="1497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www.geocities.ws/saladefisica8/eletrodinamica/mista10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673741"/>
            <a:ext cx="2501218" cy="1497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www.eletronica24h.com.br/Curso%20CC/aparte2/Figuras2/A7Fig02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9" y="2831531"/>
            <a:ext cx="1872208" cy="3182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07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Associação em Série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Os resistores são ligados de tal forma que a corrente que percorre cada um deles é a mesma que percorre os restantes.</a:t>
            </a:r>
            <a:endParaRPr lang="pt-BR" sz="2000" dirty="0"/>
          </a:p>
        </p:txBody>
      </p:sp>
      <p:pic>
        <p:nvPicPr>
          <p:cNvPr id="3074" name="Picture 2" descr="http://www.infoescola.com/wp-content/uploads/2009/08/associacao-resistores-serie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3068960"/>
            <a:ext cx="3333750" cy="161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259632" y="5157192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Associação em Série a corrente é a mesma nos diferentes resistores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7556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Associação em Paralelo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Os resistores são ligados de tal forma que sendo submetidos à mesma tensão a sua intensidade varia conforme as características de cada um.</a:t>
            </a:r>
            <a:endParaRPr lang="pt-BR" sz="2000" dirty="0"/>
          </a:p>
        </p:txBody>
      </p:sp>
      <p:pic>
        <p:nvPicPr>
          <p:cNvPr id="4098" name="Picture 2" descr="http://www.infoescola.com/wp-content/uploads/2009/08/associacao-resistores-paralelo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068960"/>
            <a:ext cx="1657350" cy="275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971600" y="5821685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Na Associação em paralelo, os resistores são submetidos a mesma tensão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2416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Associação Mista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Combinação dos dois tipos de associações anteriores, em que num mesmo circuito existem ligações em paralelo e ligações em série.</a:t>
            </a:r>
          </a:p>
          <a:p>
            <a:pPr marL="0" indent="0">
              <a:buNone/>
            </a:pPr>
            <a:endParaRPr lang="pt-BR" sz="2000" dirty="0"/>
          </a:p>
        </p:txBody>
      </p:sp>
      <p:pic>
        <p:nvPicPr>
          <p:cNvPr id="5122" name="Picture 2" descr="http://t0.gstatic.com/images?q=tbn:ANd9GcSp_Rp7xZ6G_8iA2GqCmBfGUgI_698l80BhVltU5Eg6UxO5C5CAe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852936"/>
            <a:ext cx="4320480" cy="2755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043608" y="5608518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Associação Mista, dois resistores em Série e em seguida dois em paralelo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13805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ço Reservado para Número de Slide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A734BD-0F6C-4D2F-B25C-2E440B1A68D4}" type="slidenum">
              <a:rPr lang="pt-BR" smtClean="0">
                <a:ea typeface="Lucida Sans Unicode" pitchFamily="34" charset="0"/>
                <a:cs typeface="Lucida Sans Unicode" pitchFamily="34" charset="0"/>
              </a:rPr>
              <a:pPr/>
              <a:t>2</a:t>
            </a:fld>
            <a:endParaRPr lang="pt-BR" smtClean="0"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857375"/>
            <a:ext cx="7772400" cy="5000625"/>
          </a:xfrm>
        </p:spPr>
        <p:txBody>
          <a:bodyPr lIns="90000" tIns="46800" rIns="90000" bIns="46800"/>
          <a:lstStyle/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pt-BR" sz="2000" dirty="0" smtClean="0"/>
              <a:t>Revisar os assuntos dados </a:t>
            </a:r>
            <a:r>
              <a:rPr lang="pt-BR" sz="2000" dirty="0" smtClean="0"/>
              <a:t>no Segundo Bimestre </a:t>
            </a:r>
            <a:r>
              <a:rPr lang="pt-BR" sz="2000" dirty="0" smtClean="0"/>
              <a:t>de forma resumida, fazendo com que o aluno lembre dos conceitos já adquiridos.</a:t>
            </a:r>
          </a:p>
          <a:p>
            <a:pPr eaLnBrk="1" hangingPunct="1">
              <a:lnSpc>
                <a:spcPct val="90000"/>
              </a:lnSpc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pt-BR" sz="2000" dirty="0" smtClean="0"/>
          </a:p>
        </p:txBody>
      </p:sp>
      <p:sp>
        <p:nvSpPr>
          <p:cNvPr id="4" name="CaixaDeTexto 3"/>
          <p:cNvSpPr txBox="1"/>
          <p:nvPr/>
        </p:nvSpPr>
        <p:spPr>
          <a:xfrm>
            <a:off x="1403350" y="836613"/>
            <a:ext cx="3960813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4000" dirty="0">
                <a:latin typeface="+mj-lt"/>
                <a:cs typeface="Times New Roman" pitchFamily="18" charset="0"/>
              </a:rPr>
              <a:t>Objetivo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Associações das resistências em circuitos elétricos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2000" dirty="0" smtClean="0"/>
              <a:t>A semelhança dos resistores, as resistências são associadas num circuito elétrico de acordo com suas características e resultados pretendidos.</a:t>
            </a:r>
          </a:p>
          <a:p>
            <a:pPr marL="0" indent="0">
              <a:buNone/>
            </a:pPr>
            <a:r>
              <a:rPr lang="pt-BR" sz="2000" dirty="0" smtClean="0"/>
              <a:t>Características:</a:t>
            </a:r>
          </a:p>
          <a:p>
            <a:r>
              <a:rPr lang="pt-BR" sz="2000" dirty="0" smtClean="0"/>
              <a:t>A intensidade da corrente é a mesma em todas as resistências.</a:t>
            </a:r>
          </a:p>
          <a:p>
            <a:r>
              <a:rPr lang="pt-BR" sz="2000" dirty="0" smtClean="0"/>
              <a:t>A tensão total aplicada é igual a soma das tensões parciais;</a:t>
            </a:r>
          </a:p>
          <a:p>
            <a:r>
              <a:rPr lang="pt-BR" sz="2000" dirty="0" smtClean="0"/>
              <a:t>A resistência total é igual à soma das resistências parciais;</a:t>
            </a:r>
          </a:p>
          <a:p>
            <a:r>
              <a:rPr lang="pt-BR" sz="2000" dirty="0" smtClean="0"/>
              <a:t>As tensões parciais em cada resistência são, segundo a lei de Ohm, é diretamente proporcionais aos valores das resistências.</a:t>
            </a:r>
          </a:p>
          <a:p>
            <a:endParaRPr lang="pt-BR" sz="2000" dirty="0" smtClean="0"/>
          </a:p>
          <a:p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3100248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 smtClean="0"/>
              <a:t>Calculo </a:t>
            </a:r>
            <a:r>
              <a:rPr lang="pt-BR" sz="2800" b="1" dirty="0"/>
              <a:t>da resistência equivalente em associações séries, paralelas e </a:t>
            </a:r>
            <a:r>
              <a:rPr lang="pt-BR" sz="2800" b="1" dirty="0" smtClean="0"/>
              <a:t>mistas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2000" dirty="0"/>
              <a:t>Duas observações importantes.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/>
              <a:t>Qualquer que seja a maneira como os resistores forem associados, o efeito obtido ainda será o de uma resistência.</a:t>
            </a:r>
          </a:p>
          <a:p>
            <a:pPr marL="457200" indent="-457200">
              <a:buFont typeface="+mj-lt"/>
              <a:buAutoNum type="arabicPeriod"/>
            </a:pPr>
            <a:r>
              <a:rPr lang="pt-BR" sz="2000" dirty="0"/>
              <a:t>Essa resistência, chamada de resistência equivalente, poderá ser maior ou menor que os valores dos resistores associados, mas, ainda assim, o conjunto seguirá a lei de Ohm. 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27110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Associação em série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2000" dirty="0" smtClean="0"/>
              <a:t>As principais características deste tipo de associação são:</a:t>
            </a:r>
          </a:p>
          <a:p>
            <a:r>
              <a:rPr lang="pt-BR" sz="2000" dirty="0" smtClean="0"/>
              <a:t>A intensidade da corrente é comum a todas as resistências;</a:t>
            </a:r>
          </a:p>
          <a:p>
            <a:r>
              <a:rPr lang="pt-BR" sz="2000" dirty="0" smtClean="0"/>
              <a:t>Cada resistência fica submetida a uma tensão interior à tensão total aplicada.</a:t>
            </a:r>
          </a:p>
        </p:txBody>
      </p:sp>
      <p:pic>
        <p:nvPicPr>
          <p:cNvPr id="2050" name="Picture 2" descr="C:\Users\1968604\Documents\IFRN\Metropoli Digital\conceitos_eletricidade\aula03\conce_elet_a3_f11_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645024"/>
            <a:ext cx="5334000" cy="2457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2224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 smtClean="0"/>
              <a:t>Resistência Equivalente em Série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/>
              <a:t>Pela Lei de Ohm, teremos que: R</a:t>
            </a:r>
            <a:r>
              <a:rPr lang="pt-BR" sz="2000" baseline="-25000" dirty="0"/>
              <a:t>1</a:t>
            </a:r>
            <a:r>
              <a:rPr lang="pt-BR" sz="2000" dirty="0"/>
              <a:t>I + R</a:t>
            </a:r>
            <a:r>
              <a:rPr lang="pt-BR" sz="2000" baseline="-25000" dirty="0"/>
              <a:t>2</a:t>
            </a:r>
            <a:r>
              <a:rPr lang="pt-BR" sz="2000" dirty="0"/>
              <a:t>I + R</a:t>
            </a:r>
            <a:r>
              <a:rPr lang="pt-BR" sz="2000" baseline="-25000" dirty="0"/>
              <a:t>3</a:t>
            </a:r>
            <a:r>
              <a:rPr lang="pt-BR" sz="2000" dirty="0"/>
              <a:t>I + R</a:t>
            </a:r>
            <a:r>
              <a:rPr lang="pt-BR" sz="2000" baseline="-25000" dirty="0"/>
              <a:t>4</a:t>
            </a:r>
            <a:r>
              <a:rPr lang="pt-BR" sz="2000" dirty="0"/>
              <a:t>I +R</a:t>
            </a:r>
            <a:r>
              <a:rPr lang="pt-BR" sz="2000" baseline="-25000" dirty="0"/>
              <a:t>5</a:t>
            </a:r>
            <a:r>
              <a:rPr lang="pt-BR" sz="2000" dirty="0"/>
              <a:t>I = </a:t>
            </a:r>
            <a:r>
              <a:rPr lang="pt-BR" sz="2000" dirty="0" err="1"/>
              <a:t>R</a:t>
            </a:r>
            <a:r>
              <a:rPr lang="pt-BR" sz="2000" baseline="-25000" dirty="0" err="1"/>
              <a:t>eq</a:t>
            </a:r>
            <a:r>
              <a:rPr lang="pt-BR" sz="2000" dirty="0" err="1"/>
              <a:t>I</a:t>
            </a:r>
            <a:r>
              <a:rPr lang="pt-BR" sz="2000" dirty="0"/>
              <a:t> = V, ou seja, (R</a:t>
            </a:r>
            <a:r>
              <a:rPr lang="pt-BR" sz="2000" baseline="-25000" dirty="0"/>
              <a:t>1</a:t>
            </a:r>
            <a:r>
              <a:rPr lang="pt-BR" sz="2000" dirty="0"/>
              <a:t> + R</a:t>
            </a:r>
            <a:r>
              <a:rPr lang="pt-BR" sz="2000" baseline="-25000" dirty="0"/>
              <a:t>2</a:t>
            </a:r>
            <a:r>
              <a:rPr lang="pt-BR" sz="2000" dirty="0"/>
              <a:t> + R</a:t>
            </a:r>
            <a:r>
              <a:rPr lang="pt-BR" sz="2000" baseline="-25000" dirty="0"/>
              <a:t>3</a:t>
            </a:r>
            <a:r>
              <a:rPr lang="pt-BR" sz="2000" dirty="0"/>
              <a:t> + R</a:t>
            </a:r>
            <a:r>
              <a:rPr lang="pt-BR" sz="2000" baseline="-25000" dirty="0"/>
              <a:t>4</a:t>
            </a:r>
            <a:r>
              <a:rPr lang="pt-BR" sz="2000" dirty="0"/>
              <a:t> +R</a:t>
            </a:r>
            <a:r>
              <a:rPr lang="pt-BR" sz="2000" baseline="-25000" dirty="0"/>
              <a:t>5</a:t>
            </a:r>
            <a:r>
              <a:rPr lang="pt-BR" sz="2000" dirty="0"/>
              <a:t>)I = </a:t>
            </a:r>
            <a:r>
              <a:rPr lang="pt-BR" sz="2000" dirty="0" err="1"/>
              <a:t>R</a:t>
            </a:r>
            <a:r>
              <a:rPr lang="pt-BR" sz="2000" baseline="-25000" dirty="0" err="1"/>
              <a:t>eq</a:t>
            </a:r>
            <a:r>
              <a:rPr lang="pt-BR" sz="2000" dirty="0" err="1"/>
              <a:t>I</a:t>
            </a:r>
            <a:r>
              <a:rPr lang="pt-BR" sz="2000" dirty="0"/>
              <a:t>. </a:t>
            </a:r>
          </a:p>
          <a:p>
            <a:r>
              <a:rPr lang="pt-BR" sz="2000" dirty="0"/>
              <a:t>Pela equação, deduz-se que a resistência equivalente é igual ao somatório das resistências, ou seja:</a:t>
            </a:r>
            <a:br>
              <a:rPr lang="pt-BR" sz="2000" dirty="0"/>
            </a:br>
            <a:r>
              <a:rPr lang="pt-BR" sz="2000" dirty="0" err="1"/>
              <a:t>R</a:t>
            </a:r>
            <a:r>
              <a:rPr lang="pt-BR" sz="2000" baseline="-25000" dirty="0" err="1"/>
              <a:t>eq</a:t>
            </a:r>
            <a:r>
              <a:rPr lang="pt-BR" sz="2000" dirty="0"/>
              <a:t> = R</a:t>
            </a:r>
            <a:r>
              <a:rPr lang="pt-BR" sz="2000" baseline="-25000" dirty="0"/>
              <a:t>1</a:t>
            </a:r>
            <a:r>
              <a:rPr lang="pt-BR" sz="2000" dirty="0"/>
              <a:t> + R</a:t>
            </a:r>
            <a:r>
              <a:rPr lang="pt-BR" sz="2000" baseline="-25000" dirty="0"/>
              <a:t>2</a:t>
            </a:r>
            <a:r>
              <a:rPr lang="pt-BR" sz="2000" dirty="0"/>
              <a:t> + R</a:t>
            </a:r>
            <a:r>
              <a:rPr lang="pt-BR" sz="2000" baseline="-25000" dirty="0"/>
              <a:t>3</a:t>
            </a:r>
            <a:r>
              <a:rPr lang="pt-BR" sz="2000" dirty="0"/>
              <a:t> + R</a:t>
            </a:r>
            <a:r>
              <a:rPr lang="pt-BR" sz="2000" baseline="-25000" dirty="0"/>
              <a:t>4</a:t>
            </a:r>
            <a:r>
              <a:rPr lang="pt-BR" sz="2000" dirty="0"/>
              <a:t> +R</a:t>
            </a:r>
            <a:r>
              <a:rPr lang="pt-BR" sz="2000" baseline="-25000" dirty="0"/>
              <a:t>5</a:t>
            </a:r>
            <a:r>
              <a:rPr lang="pt-BR" sz="2000" dirty="0"/>
              <a:t>.</a:t>
            </a:r>
          </a:p>
          <a:p>
            <a:r>
              <a:rPr lang="pt-BR" sz="2000" dirty="0"/>
              <a:t>Pode-se concluir que: a resistência total (ou equivalente) de uma associação de resistores em série é igual à soma </a:t>
            </a:r>
            <a:r>
              <a:rPr lang="pt-BR" sz="2000" dirty="0" err="1"/>
              <a:t>dosresistores</a:t>
            </a:r>
            <a:r>
              <a:rPr lang="pt-BR" sz="2000" dirty="0"/>
              <a:t> que constituem a associação série.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972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Associação em </a:t>
            </a:r>
            <a:r>
              <a:rPr lang="pt-BR" b="1" dirty="0" smtClean="0"/>
              <a:t>paralelo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/>
              <a:t>Neste tipo de associação, como pode se observar pela </a:t>
            </a:r>
            <a:r>
              <a:rPr lang="pt-BR" sz="2000" dirty="0" smtClean="0"/>
              <a:t>figura abaixo, </a:t>
            </a:r>
            <a:r>
              <a:rPr lang="pt-BR" sz="2000" dirty="0"/>
              <a:t>os três resistores estão submetidos à mesma tensão V</a:t>
            </a:r>
            <a:r>
              <a:rPr lang="pt-BR" sz="2000" dirty="0" smtClean="0"/>
              <a:t>.</a:t>
            </a:r>
          </a:p>
          <a:p>
            <a:endParaRPr lang="pt-BR" sz="2000" dirty="0"/>
          </a:p>
          <a:p>
            <a:endParaRPr lang="pt-BR" sz="2000" dirty="0" smtClean="0"/>
          </a:p>
          <a:p>
            <a:endParaRPr lang="pt-BR" sz="2000" dirty="0"/>
          </a:p>
          <a:p>
            <a:endParaRPr lang="pt-BR" sz="2000" dirty="0" smtClean="0"/>
          </a:p>
          <a:p>
            <a:endParaRPr lang="pt-BR" sz="2000" dirty="0" smtClean="0"/>
          </a:p>
          <a:p>
            <a:endParaRPr lang="pt-BR" sz="2000" dirty="0"/>
          </a:p>
          <a:p>
            <a:endParaRPr lang="pt-BR" sz="2000" dirty="0" smtClean="0"/>
          </a:p>
          <a:p>
            <a:r>
              <a:rPr lang="pt-BR" sz="2000" dirty="0"/>
              <a:t>Pela </a:t>
            </a:r>
            <a:r>
              <a:rPr lang="pt-BR" sz="2000" dirty="0" smtClean="0"/>
              <a:t>Lei de Ohm temos que:</a:t>
            </a:r>
            <a:endParaRPr lang="pt-BR" sz="2000" dirty="0"/>
          </a:p>
        </p:txBody>
      </p:sp>
      <p:pic>
        <p:nvPicPr>
          <p:cNvPr id="3074" name="Picture 2" descr="C:\Users\1968604\Documents\IFRN\Metropoli Digital\conceitos_eletricidade\aula03\conce_elet_a3_f12_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852936"/>
            <a:ext cx="4762500" cy="2419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1968604\Documents\IFRN\Metropoli Digital\conceitos_eletricidade\aula03\conce_elet_A03_L02_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6021288"/>
            <a:ext cx="1933575" cy="4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573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Resistencia Equivalente em Paralelo</a:t>
            </a: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182688" y="2050504"/>
                <a:ext cx="7772400" cy="41148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pt-BR" sz="2000" dirty="0" smtClean="0"/>
                  <a:t>Generalizando, o inverso da resistência total (equivalente) de uma associação em paralelo é igual à soma dos inversos das resistências que compõem a associação paralela. </a:t>
                </a:r>
              </a:p>
              <a:p>
                <a:pPr marL="0" indent="0">
                  <a:buNone/>
                </a:pPr>
                <a:endParaRPr lang="pt-BR" sz="2000" dirty="0" smtClean="0"/>
              </a:p>
              <a:p>
                <a:pPr marL="0" indent="0">
                  <a:buNone/>
                </a:pPr>
                <a:r>
                  <a:rPr lang="pt-BR" sz="2000" dirty="0"/>
                  <a:t/>
                </a:r>
                <a:br>
                  <a:rPr lang="pt-BR" sz="2000" dirty="0"/>
                </a:br>
                <a:r>
                  <a:rPr lang="pt-BR" sz="2000" dirty="0"/>
                  <a:t>É importante atentarmos para algumas observações.</a:t>
                </a:r>
                <a:br>
                  <a:rPr lang="pt-BR" sz="2000" dirty="0"/>
                </a:br>
                <a:endParaRPr lang="pt-BR" sz="2000" dirty="0"/>
              </a:p>
              <a:p>
                <a:pPr marL="457200" indent="-457200">
                  <a:buFont typeface="+mj-lt"/>
                  <a:buAutoNum type="arabicPeriod"/>
                </a:pPr>
                <a:r>
                  <a:rPr lang="pt-BR" sz="2000" dirty="0"/>
                  <a:t>Se no circuito tivermos apenas dois resistores em paralelo, a resistência equivalente será dada pelo produto das resistências dividido pela sua soma</a:t>
                </a:r>
                <a:r>
                  <a:rPr lang="pt-BR" sz="2000" dirty="0" smtClean="0"/>
                  <a:t>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BR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BR" sz="20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pt-BR" sz="2000" b="0" i="1" smtClean="0">
                              <a:latin typeface="Cambria Math"/>
                            </a:rPr>
                            <m:t>1 . </m:t>
                          </m:r>
                          <m:r>
                            <a:rPr lang="pt-BR" sz="20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pt-BR" sz="2000" b="0" i="1" smtClean="0">
                              <a:latin typeface="Cambria Math"/>
                            </a:rPr>
                            <m:t>2</m:t>
                          </m:r>
                        </m:num>
                        <m:den>
                          <m:r>
                            <a:rPr lang="pt-BR" sz="20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pt-BR" sz="2000" b="0" i="1" smtClean="0">
                              <a:latin typeface="Cambria Math"/>
                            </a:rPr>
                            <m:t>1+</m:t>
                          </m:r>
                          <m:r>
                            <a:rPr lang="pt-BR" sz="2000" b="0" i="1" smtClean="0">
                              <a:latin typeface="Cambria Math"/>
                            </a:rPr>
                            <m:t>𝑅</m:t>
                          </m:r>
                          <m:r>
                            <a:rPr lang="pt-BR" sz="20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pt-BR" sz="2000" dirty="0"/>
              </a:p>
              <a:p>
                <a:pPr marL="457200" indent="-457200">
                  <a:buFont typeface="+mj-lt"/>
                  <a:buAutoNum type="arabicPeriod" startAt="2"/>
                </a:pPr>
                <a:r>
                  <a:rPr lang="pt-BR" sz="2000" dirty="0"/>
                  <a:t>Se as duas resistências forem iguais, as correntes sobre elas serão iguais à metade da corrente total. </a:t>
                </a:r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82688" y="2050504"/>
                <a:ext cx="7772400" cy="4114800"/>
              </a:xfrm>
              <a:blipFill rotWithShape="1">
                <a:blip r:embed="rId2"/>
                <a:stretch>
                  <a:fillRect l="-784" t="-741" r="-941" b="-13778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 descr="C:\Users\1968604\Documents\IFRN\Metropoli Digital\conceitos_eletricidade\aula03\conce_elet_A03_L03_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212976"/>
            <a:ext cx="1933575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0207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pt-BR" sz="2000" b="1" dirty="0" smtClean="0"/>
              <a:t>RELEMBRANDO AS AULAS ANTERIORES</a:t>
            </a:r>
          </a:p>
          <a:p>
            <a:pPr algn="ctr">
              <a:buNone/>
            </a:pPr>
            <a:endParaRPr lang="pt-BR" sz="2000" b="1" dirty="0" smtClean="0"/>
          </a:p>
          <a:p>
            <a:r>
              <a:rPr lang="pt-BR" sz="2000" b="1" dirty="0" smtClean="0"/>
              <a:t>Fundamentos de </a:t>
            </a:r>
            <a:r>
              <a:rPr lang="pt-BR" sz="2000" b="1" dirty="0" smtClean="0"/>
              <a:t>Eletricidade</a:t>
            </a:r>
          </a:p>
          <a:p>
            <a:r>
              <a:rPr lang="pt-BR" sz="2000" b="1" dirty="0" smtClean="0"/>
              <a:t>Energia e potencia</a:t>
            </a:r>
            <a:endParaRPr lang="pt-BR" sz="2000" b="1" dirty="0" smtClean="0"/>
          </a:p>
          <a:p>
            <a:r>
              <a:rPr lang="pt-BR" sz="2000" b="1" dirty="0" smtClean="0"/>
              <a:t>Lei de Ohms</a:t>
            </a:r>
          </a:p>
          <a:p>
            <a:r>
              <a:rPr lang="pt-BR" sz="2000" b="1" dirty="0" smtClean="0"/>
              <a:t>Circuitos Elétricos</a:t>
            </a:r>
          </a:p>
          <a:p>
            <a:r>
              <a:rPr lang="pt-BR" sz="2000" b="1" dirty="0" smtClean="0"/>
              <a:t>Associação de Resistores</a:t>
            </a:r>
            <a:endParaRPr lang="pt-BR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ENERGIA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Energia de um Corpo – Entende-se por energia produzida por um corpo, a capacidade que possui para produzir trabalho.</a:t>
            </a:r>
            <a:r>
              <a:rPr lang="pt-BR" sz="2000" dirty="0"/>
              <a:t> </a:t>
            </a:r>
            <a:r>
              <a:rPr lang="pt-BR" sz="2000" dirty="0" smtClean="0"/>
              <a:t>Exemplos: corte de Madeiras, levantar e deslocar pesos, construir uma casa e andar de bicicleta.</a:t>
            </a:r>
          </a:p>
          <a:p>
            <a:pPr lvl="1">
              <a:buNone/>
            </a:pPr>
            <a:endParaRPr lang="pt-B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 smtClean="0"/>
              <a:t>TRANSFORMAÇÕES ENERGÉTICAS</a:t>
            </a:r>
            <a:endParaRPr lang="pt-BR" sz="28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2000" dirty="0" smtClean="0"/>
              <a:t>Entende-se por transformação energética qualquer mudança de uma determinada forma de energia para outra:</a:t>
            </a:r>
          </a:p>
          <a:p>
            <a:r>
              <a:rPr lang="pt-BR" sz="2000" dirty="0" smtClean="0"/>
              <a:t>Energia Elétrica em Mecânica/ Energia Mecânica em Elétrica.</a:t>
            </a:r>
          </a:p>
          <a:p>
            <a:r>
              <a:rPr lang="pt-BR" sz="2000" dirty="0" smtClean="0"/>
              <a:t>Energia Elétrica em Energia </a:t>
            </a:r>
            <a:r>
              <a:rPr lang="pt-BR" sz="2000" dirty="0" err="1" smtClean="0"/>
              <a:t>Colorífera</a:t>
            </a:r>
            <a:endParaRPr lang="pt-BR" sz="2000" dirty="0" smtClean="0"/>
          </a:p>
          <a:p>
            <a:r>
              <a:rPr lang="pt-BR" sz="2000" dirty="0" smtClean="0"/>
              <a:t>Energia química em Energia Elétrica / Energia Elétrica em química.</a:t>
            </a:r>
          </a:p>
          <a:p>
            <a:pPr>
              <a:buNone/>
            </a:pPr>
            <a:r>
              <a:rPr lang="pt-BR" sz="2000" b="1" dirty="0" smtClean="0"/>
              <a:t>Lei da Conservação de Energia</a:t>
            </a:r>
          </a:p>
          <a:p>
            <a:pPr>
              <a:buNone/>
            </a:pPr>
            <a:r>
              <a:rPr lang="pt-BR" sz="2000" i="1" dirty="0" smtClean="0"/>
              <a:t>“Na Natureza nada se cria, nada se perde, tudo se transforma.”</a:t>
            </a:r>
          </a:p>
          <a:p>
            <a:pPr algn="r">
              <a:buNone/>
            </a:pPr>
            <a:r>
              <a:rPr lang="pt-BR" sz="2000" i="1" dirty="0" smtClean="0"/>
              <a:t>(Lavoisier, 1743-1794)</a:t>
            </a:r>
          </a:p>
          <a:p>
            <a:pPr>
              <a:buNone/>
            </a:pPr>
            <a:r>
              <a:rPr lang="pt-BR" sz="2000" dirty="0" smtClean="0"/>
              <a:t>	</a:t>
            </a:r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LEI DE JOULE</a:t>
            </a: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O </a:t>
            </a:r>
            <a:r>
              <a:rPr lang="pt-BR" sz="2000" dirty="0" smtClean="0"/>
              <a:t>efeito joule (James Joule, físico inglês) consiste na transformação da energia elétrica em energia calorífera.</a:t>
            </a:r>
          </a:p>
          <a:p>
            <a:r>
              <a:rPr lang="pt-BR" sz="2000" dirty="0" smtClean="0"/>
              <a:t> As vantagens incluem o fato de a energia ser aproveitada para irradiadores, ferros de engomar e torradeiras. O principal inconveniente consiste no fato de se tratar de uma forma degredada de energia, porque se dissipa, e, como tal, perde-se</a:t>
            </a:r>
            <a:r>
              <a:rPr lang="pt-BR" sz="2000" dirty="0" smtClean="0"/>
              <a:t>.</a:t>
            </a:r>
            <a:endParaRPr lang="pt-BR" sz="20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b="1" dirty="0" smtClean="0"/>
              <a:t>POTÊNCIA E ENERGIA</a:t>
            </a:r>
            <a:endParaRPr lang="pt-BR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2000" dirty="0" smtClean="0"/>
              <a:t>Podemos definir potência como a energia absorvida ou fornecida por unidade de tempo:</a:t>
            </a:r>
          </a:p>
          <a:p>
            <a:r>
              <a:rPr lang="pt-BR" sz="2000" dirty="0" smtClean="0"/>
              <a:t>P = Potência – Joules (J) ou Watts (W);</a:t>
            </a:r>
          </a:p>
          <a:p>
            <a:r>
              <a:rPr lang="pt-BR" sz="2000" dirty="0" smtClean="0"/>
              <a:t>W = Energia – J</a:t>
            </a:r>
          </a:p>
          <a:p>
            <a:r>
              <a:rPr lang="pt-BR" sz="2000" dirty="0" smtClean="0"/>
              <a:t>T = Tempo – segundos (s).</a:t>
            </a:r>
          </a:p>
          <a:p>
            <a:pPr algn="ctr">
              <a:buNone/>
            </a:pPr>
            <a:r>
              <a:rPr lang="pt-BR" sz="2000" b="1" dirty="0" smtClean="0"/>
              <a:t>Unidades de Potência e de Energia</a:t>
            </a:r>
          </a:p>
          <a:p>
            <a:pPr>
              <a:buNone/>
            </a:pPr>
            <a:r>
              <a:rPr lang="pt-BR" sz="2000" dirty="0" smtClean="0"/>
              <a:t>	A potência é expressa em Watts e a energia em Joules, sendo ambas unidades de medidas.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b="1" dirty="0" smtClean="0"/>
              <a:t>Unidade prática na Medição de Energia (Watt – Hora)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87624" y="1772816"/>
            <a:ext cx="7772400" cy="4503713"/>
          </a:xfrm>
        </p:spPr>
        <p:txBody>
          <a:bodyPr/>
          <a:lstStyle/>
          <a:p>
            <a:pPr>
              <a:buNone/>
            </a:pPr>
            <a:r>
              <a:rPr lang="pt-BR" sz="1800" dirty="0" smtClean="0"/>
              <a:t>Um Watt-hora é a energia fornecida por um gerador ou absorvida por um receptor, com a potência de 1W, durante 1 hora.</a:t>
            </a:r>
          </a:p>
          <a:p>
            <a:pPr>
              <a:buNone/>
            </a:pPr>
            <a:r>
              <a:rPr lang="pt-BR" sz="1800" dirty="0" smtClean="0"/>
              <a:t>Os valores usuais para alguns receptores padrão são:</a:t>
            </a:r>
          </a:p>
          <a:p>
            <a:r>
              <a:rPr lang="pt-BR" sz="1800" dirty="0" err="1" smtClean="0"/>
              <a:t>Lampadas</a:t>
            </a:r>
            <a:r>
              <a:rPr lang="pt-BR" sz="1800" dirty="0" smtClean="0"/>
              <a:t> – 15W, 25W, 40W, 75W;</a:t>
            </a:r>
          </a:p>
          <a:p>
            <a:r>
              <a:rPr lang="pt-BR" sz="1800" dirty="0" smtClean="0"/>
              <a:t>Irradiadores – 500W, 750W, 1000W;</a:t>
            </a:r>
          </a:p>
          <a:p>
            <a:r>
              <a:rPr lang="pt-BR" sz="1800" dirty="0" smtClean="0"/>
              <a:t>Micro-ondas – 750W, 1000W</a:t>
            </a:r>
          </a:p>
          <a:p>
            <a:pPr>
              <a:buNone/>
            </a:pPr>
            <a:r>
              <a:rPr lang="pt-BR" sz="1800" dirty="0" smtClean="0"/>
              <a:t>Expressão para cálculo de consumo de energia: </a:t>
            </a:r>
            <a:r>
              <a:rPr lang="pt-BR" sz="1800" dirty="0" smtClean="0">
                <a:solidFill>
                  <a:srgbClr val="FF0000"/>
                </a:solidFill>
              </a:rPr>
              <a:t>W=RI</a:t>
            </a:r>
            <a:r>
              <a:rPr lang="pt-BR" sz="1800" baseline="30000" dirty="0" smtClean="0">
                <a:solidFill>
                  <a:srgbClr val="FF0000"/>
                </a:solidFill>
              </a:rPr>
              <a:t>2</a:t>
            </a:r>
            <a:r>
              <a:rPr lang="pt-BR" sz="1800" dirty="0" smtClean="0">
                <a:solidFill>
                  <a:srgbClr val="FF0000"/>
                </a:solidFill>
              </a:rPr>
              <a:t>t</a:t>
            </a:r>
          </a:p>
          <a:p>
            <a:r>
              <a:rPr lang="pt-BR" sz="1800" dirty="0" smtClean="0"/>
              <a:t>W = Energia elétrica transformada em Joules – J</a:t>
            </a:r>
          </a:p>
          <a:p>
            <a:r>
              <a:rPr lang="pt-BR" sz="1800" dirty="0" smtClean="0"/>
              <a:t>R  = Resistência elétrica - </a:t>
            </a:r>
            <a:r>
              <a:rPr lang="el-GR" sz="1800" dirty="0" smtClean="0"/>
              <a:t>Ω</a:t>
            </a:r>
            <a:endParaRPr lang="pt-BR" sz="1800" dirty="0" smtClean="0"/>
          </a:p>
          <a:p>
            <a:r>
              <a:rPr lang="pt-BR" sz="1800" dirty="0" smtClean="0"/>
              <a:t>I = Intensidade da corrente – A</a:t>
            </a:r>
          </a:p>
          <a:p>
            <a:r>
              <a:rPr lang="pt-BR" sz="1800" dirty="0" smtClean="0"/>
              <a:t>Tempo de passagem da corrente - s</a:t>
            </a:r>
          </a:p>
          <a:p>
            <a:pPr>
              <a:buNone/>
            </a:pPr>
            <a:r>
              <a:rPr lang="pt-BR" sz="1800" dirty="0" smtClean="0"/>
              <a:t>Expressão para cálculo da potência </a:t>
            </a:r>
            <a:r>
              <a:rPr lang="pt-BR" sz="1800" dirty="0" err="1" smtClean="0"/>
              <a:t>elética</a:t>
            </a:r>
            <a:r>
              <a:rPr lang="pt-BR" sz="1800" dirty="0" smtClean="0"/>
              <a:t>: </a:t>
            </a:r>
            <a:r>
              <a:rPr lang="pt-BR" sz="1800" dirty="0" smtClean="0">
                <a:solidFill>
                  <a:srgbClr val="FF0000"/>
                </a:solidFill>
              </a:rPr>
              <a:t>P = </a:t>
            </a:r>
            <a:r>
              <a:rPr lang="pt-BR" sz="1800" dirty="0" smtClean="0">
                <a:solidFill>
                  <a:srgbClr val="FF0000"/>
                </a:solidFill>
              </a:rPr>
              <a:t>U.I</a:t>
            </a:r>
            <a:endParaRPr lang="pt-BR" sz="1800" dirty="0" smtClean="0">
              <a:solidFill>
                <a:srgbClr val="FF0000"/>
              </a:solidFill>
            </a:endParaRPr>
          </a:p>
          <a:p>
            <a:r>
              <a:rPr lang="pt-BR" sz="1800" dirty="0" smtClean="0"/>
              <a:t>P = Potência elétrica – Definida em W;</a:t>
            </a:r>
          </a:p>
          <a:p>
            <a:r>
              <a:rPr lang="pt-BR" sz="1800" dirty="0" smtClean="0"/>
              <a:t>U = Tensão elétrica – Definida em V;</a:t>
            </a:r>
          </a:p>
          <a:p>
            <a:r>
              <a:rPr lang="pt-BR" sz="1800" dirty="0" smtClean="0"/>
              <a:t>I = Intensidade de corrente – Definida em A.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/>
              <a:t>Composição do circuito elétrico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sz="1800" dirty="0" smtClean="0"/>
              <a:t>Todo o circuito elétrico é constituído  pelos seguintes componentes:</a:t>
            </a:r>
          </a:p>
          <a:p>
            <a:pPr lvl="1"/>
            <a:r>
              <a:rPr lang="pt-BR" sz="1800" dirty="0" smtClean="0"/>
              <a:t>Fonte de Alimentação ou gerador ( Eletrodinâmicos ou rotativos =&gt; Dínamos: produzem corrente contínua; Alternadores:Produzem corrente alternada. Eletroquímicos =&gt; só produzem corrente contínua);</a:t>
            </a:r>
          </a:p>
          <a:p>
            <a:pPr lvl="1"/>
            <a:r>
              <a:rPr lang="pt-BR" sz="1800" dirty="0" smtClean="0"/>
              <a:t>Condutores e isoladores elétricos;</a:t>
            </a:r>
          </a:p>
          <a:p>
            <a:pPr lvl="1"/>
            <a:r>
              <a:rPr lang="pt-BR" sz="1800" dirty="0" smtClean="0"/>
              <a:t>Aparelhos de proteção, comando e corte;</a:t>
            </a:r>
          </a:p>
          <a:p>
            <a:pPr lvl="1"/>
            <a:r>
              <a:rPr lang="pt-BR" sz="1800" dirty="0" smtClean="0"/>
              <a:t>Aparelhos de medida e contagem;</a:t>
            </a:r>
          </a:p>
          <a:p>
            <a:pPr lvl="1"/>
            <a:r>
              <a:rPr lang="pt-BR" sz="1800" dirty="0" smtClean="0"/>
              <a:t>Aparelho de regulação;</a:t>
            </a:r>
          </a:p>
          <a:p>
            <a:pPr lvl="1"/>
            <a:r>
              <a:rPr lang="pt-BR" sz="1800" dirty="0" smtClean="0"/>
              <a:t>Cargas.</a:t>
            </a:r>
          </a:p>
          <a:p>
            <a:endParaRPr lang="pt-BR" dirty="0"/>
          </a:p>
        </p:txBody>
      </p:sp>
      <p:pic>
        <p:nvPicPr>
          <p:cNvPr id="4" name="Imagem 3" descr="circ_basico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15816" y="4869160"/>
            <a:ext cx="3238500" cy="1724025"/>
          </a:xfrm>
          <a:prstGeom prst="rect">
            <a:avLst/>
          </a:prstGeom>
        </p:spPr>
      </p:pic>
      <p:pic>
        <p:nvPicPr>
          <p:cNvPr id="5" name="Imagem 4" descr="poteletrodin1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56176" y="4725144"/>
            <a:ext cx="2376264" cy="1584176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3347864" y="6237312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 smtClean="0"/>
              <a:t>Fonte Corrente Alternada</a:t>
            </a:r>
            <a:endParaRPr lang="pt-BR" sz="14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6156176" y="6381328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 smtClean="0"/>
              <a:t>Fonte Corrente Continua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590842198"/>
      </p:ext>
    </p:extLst>
  </p:cSld>
  <p:clrMapOvr>
    <a:masterClrMapping/>
  </p:clrMapOvr>
</p:sld>
</file>

<file path=ppt/theme/theme1.xml><?xml version="1.0" encoding="utf-8"?>
<a:theme xmlns:a="http://schemas.openxmlformats.org/drawingml/2006/main" name="1_Geométrico">
  <a:themeElements>
    <a:clrScheme name="1_Geométrico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1_Geométric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Geométrico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eométrico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Geométrico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ométrico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ométrico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Geométrico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IF-RN</Template>
  <TotalTime>2341</TotalTime>
  <Words>1334</Words>
  <Application>Microsoft Office PowerPoint</Application>
  <PresentationFormat>Apresentação na tela (4:3)</PresentationFormat>
  <Paragraphs>139</Paragraphs>
  <Slides>25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7" baseType="lpstr">
      <vt:lpstr>1_Geométrico</vt:lpstr>
      <vt:lpstr>Imagem de bitmap</vt:lpstr>
      <vt:lpstr>Curso:         Técnico Integrado em Informática  Disciplina : Eletricidade Instrumental</vt:lpstr>
      <vt:lpstr>Apresentação do PowerPoint</vt:lpstr>
      <vt:lpstr>Introdução</vt:lpstr>
      <vt:lpstr>ENERGIA</vt:lpstr>
      <vt:lpstr>TRANSFORMAÇÕES ENERGÉTICAS</vt:lpstr>
      <vt:lpstr>LEI DE JOULE</vt:lpstr>
      <vt:lpstr>POTÊNCIA E ENERGIA</vt:lpstr>
      <vt:lpstr>Unidade prática na Medição de Energia (Watt – Hora)</vt:lpstr>
      <vt:lpstr>Composição do circuito elétrico</vt:lpstr>
      <vt:lpstr>CONDUTORES E ISOLADORES</vt:lpstr>
      <vt:lpstr>APARELHOS DE PROTEÇÃO</vt:lpstr>
      <vt:lpstr>APARELHOS DE PROTEÇÃO</vt:lpstr>
      <vt:lpstr>APARELHOS DE MEDIDA, CONTAGEM E REGULAÇÃO</vt:lpstr>
      <vt:lpstr>APARELHOS DE MEDIDA</vt:lpstr>
      <vt:lpstr>APARELHOS RECEPTORES (CARGAS) COMUNS</vt:lpstr>
      <vt:lpstr>Associação de Resistores</vt:lpstr>
      <vt:lpstr>Associação em Série</vt:lpstr>
      <vt:lpstr>Associação em Paralelo</vt:lpstr>
      <vt:lpstr>Associação Mista</vt:lpstr>
      <vt:lpstr>Associações das resistências em circuitos elétricos</vt:lpstr>
      <vt:lpstr>Calculo da resistência equivalente em associações séries, paralelas e mistas</vt:lpstr>
      <vt:lpstr>Associação em série</vt:lpstr>
      <vt:lpstr>Resistência Equivalente em Série</vt:lpstr>
      <vt:lpstr>Associação em paralelo</vt:lpstr>
      <vt:lpstr>Resistencia Equivalente em Paralelo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XP</dc:creator>
  <cp:lastModifiedBy>Katiuscia Lopes dos Santos</cp:lastModifiedBy>
  <cp:revision>171</cp:revision>
  <dcterms:modified xsi:type="dcterms:W3CDTF">2012-11-09T12:21:17Z</dcterms:modified>
</cp:coreProperties>
</file>