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24"/>
  </p:notesMasterIdLst>
  <p:sldIdLst>
    <p:sldId id="256" r:id="rId2"/>
    <p:sldId id="308" r:id="rId3"/>
    <p:sldId id="309" r:id="rId4"/>
    <p:sldId id="326" r:id="rId5"/>
    <p:sldId id="327" r:id="rId6"/>
    <p:sldId id="328" r:id="rId7"/>
    <p:sldId id="329" r:id="rId8"/>
    <p:sldId id="330" r:id="rId9"/>
    <p:sldId id="331" r:id="rId10"/>
    <p:sldId id="332" r:id="rId11"/>
    <p:sldId id="333" r:id="rId12"/>
    <p:sldId id="334" r:id="rId13"/>
    <p:sldId id="335" r:id="rId14"/>
    <p:sldId id="336" r:id="rId15"/>
    <p:sldId id="337" r:id="rId16"/>
    <p:sldId id="338" r:id="rId17"/>
    <p:sldId id="339" r:id="rId18"/>
    <p:sldId id="340" r:id="rId19"/>
    <p:sldId id="341" r:id="rId20"/>
    <p:sldId id="342" r:id="rId21"/>
    <p:sldId id="343" r:id="rId22"/>
    <p:sldId id="325" r:id="rId23"/>
  </p:sldIdLst>
  <p:sldSz cx="9144000" cy="6858000" type="screen4x3"/>
  <p:notesSz cx="6858000" cy="9144000"/>
  <p:defaultTextStyle>
    <a:defPPr>
      <a:defRPr lang="en-GB"/>
    </a:defPPr>
    <a:lvl1pPr algn="l" defTabSz="449263" rtl="0" fontAlgn="base">
      <a:spcBef>
        <a:spcPct val="0"/>
      </a:spcBef>
      <a:spcAft>
        <a:spcPct val="0"/>
      </a:spcAft>
      <a:defRPr kern="1200">
        <a:solidFill>
          <a:schemeClr val="tx1"/>
        </a:solidFill>
        <a:latin typeface="Tahoma" pitchFamily="34" charset="0"/>
        <a:ea typeface="Lucida Sans Unicode" pitchFamily="34" charset="0"/>
        <a:cs typeface="Lucida Sans Unicode" pitchFamily="34" charset="0"/>
      </a:defRPr>
    </a:lvl1pPr>
    <a:lvl2pPr marL="457200" algn="l" defTabSz="449263" rtl="0" fontAlgn="base">
      <a:spcBef>
        <a:spcPct val="0"/>
      </a:spcBef>
      <a:spcAft>
        <a:spcPct val="0"/>
      </a:spcAft>
      <a:defRPr kern="1200">
        <a:solidFill>
          <a:schemeClr val="tx1"/>
        </a:solidFill>
        <a:latin typeface="Tahoma" pitchFamily="34" charset="0"/>
        <a:ea typeface="Lucida Sans Unicode" pitchFamily="34" charset="0"/>
        <a:cs typeface="Lucida Sans Unicode" pitchFamily="34" charset="0"/>
      </a:defRPr>
    </a:lvl2pPr>
    <a:lvl3pPr marL="914400" algn="l" defTabSz="449263" rtl="0" fontAlgn="base">
      <a:spcBef>
        <a:spcPct val="0"/>
      </a:spcBef>
      <a:spcAft>
        <a:spcPct val="0"/>
      </a:spcAft>
      <a:defRPr kern="1200">
        <a:solidFill>
          <a:schemeClr val="tx1"/>
        </a:solidFill>
        <a:latin typeface="Tahoma" pitchFamily="34" charset="0"/>
        <a:ea typeface="Lucida Sans Unicode" pitchFamily="34" charset="0"/>
        <a:cs typeface="Lucida Sans Unicode" pitchFamily="34" charset="0"/>
      </a:defRPr>
    </a:lvl3pPr>
    <a:lvl4pPr marL="1371600" algn="l" defTabSz="449263" rtl="0" fontAlgn="base">
      <a:spcBef>
        <a:spcPct val="0"/>
      </a:spcBef>
      <a:spcAft>
        <a:spcPct val="0"/>
      </a:spcAft>
      <a:defRPr kern="1200">
        <a:solidFill>
          <a:schemeClr val="tx1"/>
        </a:solidFill>
        <a:latin typeface="Tahoma" pitchFamily="34" charset="0"/>
        <a:ea typeface="Lucida Sans Unicode" pitchFamily="34" charset="0"/>
        <a:cs typeface="Lucida Sans Unicode" pitchFamily="34" charset="0"/>
      </a:defRPr>
    </a:lvl4pPr>
    <a:lvl5pPr marL="1828800" algn="l" defTabSz="449263" rtl="0" fontAlgn="base">
      <a:spcBef>
        <a:spcPct val="0"/>
      </a:spcBef>
      <a:spcAft>
        <a:spcPct val="0"/>
      </a:spcAft>
      <a:defRPr kern="1200">
        <a:solidFill>
          <a:schemeClr val="tx1"/>
        </a:solidFill>
        <a:latin typeface="Tahoma" pitchFamily="34" charset="0"/>
        <a:ea typeface="Lucida Sans Unicode" pitchFamily="34" charset="0"/>
        <a:cs typeface="Lucida Sans Unicode" pitchFamily="34" charset="0"/>
      </a:defRPr>
    </a:lvl5pPr>
    <a:lvl6pPr marL="2286000" algn="l" defTabSz="914400" rtl="0" eaLnBrk="1" latinLnBrk="0" hangingPunct="1">
      <a:defRPr kern="1200">
        <a:solidFill>
          <a:schemeClr val="tx1"/>
        </a:solidFill>
        <a:latin typeface="Tahoma" pitchFamily="34" charset="0"/>
        <a:ea typeface="Lucida Sans Unicode" pitchFamily="34" charset="0"/>
        <a:cs typeface="Lucida Sans Unicode" pitchFamily="34" charset="0"/>
      </a:defRPr>
    </a:lvl6pPr>
    <a:lvl7pPr marL="2743200" algn="l" defTabSz="914400" rtl="0" eaLnBrk="1" latinLnBrk="0" hangingPunct="1">
      <a:defRPr kern="1200">
        <a:solidFill>
          <a:schemeClr val="tx1"/>
        </a:solidFill>
        <a:latin typeface="Tahoma" pitchFamily="34" charset="0"/>
        <a:ea typeface="Lucida Sans Unicode" pitchFamily="34" charset="0"/>
        <a:cs typeface="Lucida Sans Unicode" pitchFamily="34" charset="0"/>
      </a:defRPr>
    </a:lvl7pPr>
    <a:lvl8pPr marL="3200400" algn="l" defTabSz="914400" rtl="0" eaLnBrk="1" latinLnBrk="0" hangingPunct="1">
      <a:defRPr kern="1200">
        <a:solidFill>
          <a:schemeClr val="tx1"/>
        </a:solidFill>
        <a:latin typeface="Tahoma" pitchFamily="34" charset="0"/>
        <a:ea typeface="Lucida Sans Unicode" pitchFamily="34" charset="0"/>
        <a:cs typeface="Lucida Sans Unicode" pitchFamily="34" charset="0"/>
      </a:defRPr>
    </a:lvl8pPr>
    <a:lvl9pPr marL="3657600" algn="l" defTabSz="914400" rtl="0" eaLnBrk="1" latinLnBrk="0" hangingPunct="1">
      <a:defRPr kern="1200">
        <a:solidFill>
          <a:schemeClr val="tx1"/>
        </a:solidFill>
        <a:latin typeface="Tahoma" pitchFamily="34" charset="0"/>
        <a:ea typeface="Lucida Sans Unicode" pitchFamily="34" charset="0"/>
        <a:cs typeface="Lucida Sans Unicode"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4" autoAdjust="0"/>
  </p:normalViewPr>
  <p:slideViewPr>
    <p:cSldViewPr>
      <p:cViewPr>
        <p:scale>
          <a:sx n="75" d="100"/>
          <a:sy n="75" d="100"/>
        </p:scale>
        <p:origin x="-366" y="1068"/>
      </p:cViewPr>
      <p:guideLst>
        <p:guide orient="horz" pos="2160"/>
        <p:guide pos="2880"/>
      </p:guideLst>
    </p:cSldViewPr>
  </p:slideViewPr>
  <p:outlineViewPr>
    <p:cViewPr varScale="1">
      <p:scale>
        <a:sx n="170" d="200"/>
        <a:sy n="170" d="200"/>
      </p:scale>
      <p:origin x="90" y="528"/>
    </p:cViewPr>
  </p:outlineViewPr>
  <p:notesTextViewPr>
    <p:cViewPr>
      <p:scale>
        <a:sx n="100" d="100"/>
        <a:sy n="100" d="100"/>
      </p:scale>
      <p:origin x="0" y="0"/>
    </p:cViewPr>
  </p:notesTextViewPr>
  <p:sorterViewPr>
    <p:cViewPr>
      <p:scale>
        <a:sx n="66" d="100"/>
        <a:sy n="66" d="100"/>
      </p:scale>
      <p:origin x="0" y="138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defRPr/>
            </a:pPr>
            <a:endParaRPr lang="pt-BR">
              <a:ea typeface="+mn-ea"/>
              <a:cs typeface="Lucida Sans Unicode" charset="0"/>
            </a:endParaRPr>
          </a:p>
        </p:txBody>
      </p:sp>
      <p:sp>
        <p:nvSpPr>
          <p:cNvPr id="3074" name="Rectangle 2"/>
          <p:cNvSpPr>
            <a:spLocks noGrp="1" noChangeArrowheads="1"/>
          </p:cNvSpPr>
          <p:nvPr>
            <p:ph type="hdr"/>
          </p:nvPr>
        </p:nvSpPr>
        <p:spPr bwMode="auto">
          <a:xfrm>
            <a:off x="0" y="0"/>
            <a:ext cx="2970213"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buClr>
                <a:srgbClr val="000000"/>
              </a:buClr>
              <a:buSzPct val="45000"/>
              <a:buFont typeface="Wingdings" pitchFamily="2" charset="2"/>
              <a:buNone/>
              <a:tabLst>
                <a:tab pos="723900" algn="l"/>
                <a:tab pos="1447800" algn="l"/>
                <a:tab pos="2171700" algn="l"/>
                <a:tab pos="2895600" algn="l"/>
              </a:tabLst>
              <a:defRPr sz="1200">
                <a:solidFill>
                  <a:srgbClr val="000000"/>
                </a:solidFill>
                <a:latin typeface="Times New Roman" pitchFamily="16" charset="0"/>
                <a:ea typeface="+mn-ea"/>
                <a:cs typeface="Lucida Sans Unicode" charset="0"/>
              </a:defRPr>
            </a:lvl1pPr>
          </a:lstStyle>
          <a:p>
            <a:pPr>
              <a:defRPr/>
            </a:pPr>
            <a:endParaRPr lang="pt-BR"/>
          </a:p>
        </p:txBody>
      </p:sp>
      <p:sp>
        <p:nvSpPr>
          <p:cNvPr id="3075" name="Rectangle 3"/>
          <p:cNvSpPr>
            <a:spLocks noGrp="1" noChangeArrowheads="1"/>
          </p:cNvSpPr>
          <p:nvPr>
            <p:ph type="dt"/>
          </p:nvPr>
        </p:nvSpPr>
        <p:spPr bwMode="auto">
          <a:xfrm>
            <a:off x="3884613" y="0"/>
            <a:ext cx="2970212"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buClr>
                <a:srgbClr val="000000"/>
              </a:buClr>
              <a:buSzPct val="45000"/>
              <a:buFont typeface="Wingdings" pitchFamily="2" charset="2"/>
              <a:buNone/>
              <a:tabLst>
                <a:tab pos="723900" algn="l"/>
                <a:tab pos="1447800" algn="l"/>
                <a:tab pos="2171700" algn="l"/>
                <a:tab pos="2895600" algn="l"/>
              </a:tabLst>
              <a:defRPr sz="1200">
                <a:solidFill>
                  <a:srgbClr val="000000"/>
                </a:solidFill>
                <a:latin typeface="Times New Roman" pitchFamily="16" charset="0"/>
                <a:ea typeface="+mn-ea"/>
                <a:cs typeface="Lucida Sans Unicode" charset="0"/>
              </a:defRPr>
            </a:lvl1pPr>
          </a:lstStyle>
          <a:p>
            <a:pPr>
              <a:defRPr/>
            </a:pPr>
            <a:endParaRPr lang="pt-BR"/>
          </a:p>
        </p:txBody>
      </p:sp>
      <p:sp>
        <p:nvSpPr>
          <p:cNvPr id="44037" name="Rectangle 4"/>
          <p:cNvSpPr>
            <a:spLocks noGrp="1" noRot="1" noChangeAspect="1" noChangeArrowheads="1"/>
          </p:cNvSpPr>
          <p:nvPr>
            <p:ph type="sldImg"/>
          </p:nvPr>
        </p:nvSpPr>
        <p:spPr bwMode="auto">
          <a:xfrm>
            <a:off x="1143000" y="685800"/>
            <a:ext cx="4570413" cy="3427413"/>
          </a:xfrm>
          <a:prstGeom prst="rect">
            <a:avLst/>
          </a:prstGeom>
          <a:solidFill>
            <a:srgbClr val="FFFFFF"/>
          </a:solidFill>
          <a:ln w="9360">
            <a:solidFill>
              <a:srgbClr val="000000"/>
            </a:solidFill>
            <a:miter lim="800000"/>
            <a:headEnd/>
            <a:tailEnd/>
          </a:ln>
        </p:spPr>
      </p:sp>
      <p:sp>
        <p:nvSpPr>
          <p:cNvPr id="3077" name="Rectangle 5"/>
          <p:cNvSpPr>
            <a:spLocks noGrp="1" noChangeArrowheads="1"/>
          </p:cNvSpPr>
          <p:nvPr>
            <p:ph type="body"/>
          </p:nvPr>
        </p:nvSpPr>
        <p:spPr bwMode="auto">
          <a:xfrm>
            <a:off x="685800" y="4343400"/>
            <a:ext cx="5484813" cy="41132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pt-BR" noProof="0" smtClean="0"/>
          </a:p>
        </p:txBody>
      </p:sp>
      <p:sp>
        <p:nvSpPr>
          <p:cNvPr id="3078" name="Rectangle 6"/>
          <p:cNvSpPr>
            <a:spLocks noGrp="1" noChangeArrowheads="1"/>
          </p:cNvSpPr>
          <p:nvPr>
            <p:ph type="ftr"/>
          </p:nvPr>
        </p:nvSpPr>
        <p:spPr bwMode="auto">
          <a:xfrm>
            <a:off x="0" y="8685213"/>
            <a:ext cx="2970213" cy="45561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buClr>
                <a:srgbClr val="000000"/>
              </a:buClr>
              <a:buSzPct val="45000"/>
              <a:buFont typeface="Wingdings" pitchFamily="2" charset="2"/>
              <a:buNone/>
              <a:tabLst>
                <a:tab pos="723900" algn="l"/>
                <a:tab pos="1447800" algn="l"/>
                <a:tab pos="2171700" algn="l"/>
                <a:tab pos="2895600" algn="l"/>
              </a:tabLst>
              <a:defRPr sz="1200">
                <a:solidFill>
                  <a:srgbClr val="000000"/>
                </a:solidFill>
                <a:latin typeface="Times New Roman" pitchFamily="16" charset="0"/>
                <a:ea typeface="+mn-ea"/>
                <a:cs typeface="Lucida Sans Unicode" charset="0"/>
              </a:defRPr>
            </a:lvl1pPr>
          </a:lstStyle>
          <a:p>
            <a:pPr>
              <a:defRPr/>
            </a:pPr>
            <a:endParaRPr lang="pt-BR"/>
          </a:p>
        </p:txBody>
      </p:sp>
      <p:sp>
        <p:nvSpPr>
          <p:cNvPr id="3079" name="Rectangle 7"/>
          <p:cNvSpPr>
            <a:spLocks noGrp="1" noChangeArrowheads="1"/>
          </p:cNvSpPr>
          <p:nvPr>
            <p:ph type="sldNum"/>
          </p:nvPr>
        </p:nvSpPr>
        <p:spPr bwMode="auto">
          <a:xfrm>
            <a:off x="3884613" y="8685213"/>
            <a:ext cx="2970212" cy="455612"/>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buClr>
                <a:srgbClr val="000000"/>
              </a:buClr>
              <a:buSzPct val="45000"/>
              <a:buFont typeface="Wingdings" pitchFamily="2" charset="2"/>
              <a:buNone/>
              <a:tabLst>
                <a:tab pos="723900" algn="l"/>
                <a:tab pos="1447800" algn="l"/>
                <a:tab pos="2171700" algn="l"/>
                <a:tab pos="2895600" algn="l"/>
              </a:tabLst>
              <a:defRPr sz="1200">
                <a:solidFill>
                  <a:srgbClr val="000000"/>
                </a:solidFill>
                <a:latin typeface="Times New Roman" pitchFamily="16" charset="0"/>
                <a:ea typeface="+mn-ea"/>
                <a:cs typeface="Lucida Sans Unicode" charset="0"/>
              </a:defRPr>
            </a:lvl1pPr>
          </a:lstStyle>
          <a:p>
            <a:pPr>
              <a:defRPr/>
            </a:pPr>
            <a:fld id="{127069A0-6DF6-4C30-ABBB-CB52026297E2}" type="slidenum">
              <a:rPr lang="pt-BR"/>
              <a:pPr>
                <a:defRPr/>
              </a:pPr>
              <a:t>‹nº›</a:t>
            </a:fld>
            <a:endParaRPr lang="pt-BR"/>
          </a:p>
        </p:txBody>
      </p:sp>
    </p:spTree>
    <p:extLst>
      <p:ext uri="{BB962C8B-B14F-4D97-AF65-F5344CB8AC3E}">
        <p14:creationId xmlns:p14="http://schemas.microsoft.com/office/powerpoint/2010/main" val="1741566585"/>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p:spPr>
        <p:txBody>
          <a:bodyPr/>
          <a:lstStyle/>
          <a:p>
            <a:fld id="{800E6418-7220-4B12-91F1-A6E03B3BF986}" type="slidenum">
              <a:rPr lang="pt-BR" smtClean="0">
                <a:latin typeface="Times New Roman" pitchFamily="18" charset="0"/>
                <a:ea typeface="Lucida Sans Unicode" pitchFamily="34" charset="0"/>
                <a:cs typeface="Lucida Sans Unicode" pitchFamily="34" charset="0"/>
              </a:rPr>
              <a:pPr/>
              <a:t>1</a:t>
            </a:fld>
            <a:endParaRPr lang="pt-BR" smtClean="0">
              <a:latin typeface="Times New Roman" pitchFamily="18" charset="0"/>
              <a:ea typeface="Lucida Sans Unicode" pitchFamily="34" charset="0"/>
              <a:cs typeface="Lucida Sans Unicode" pitchFamily="34" charset="0"/>
            </a:endParaRPr>
          </a:p>
        </p:txBody>
      </p:sp>
      <p:sp>
        <p:nvSpPr>
          <p:cNvPr id="45059" name="Rectangle 1"/>
          <p:cNvSpPr>
            <a:spLocks noGrp="1" noRot="1" noChangeAspect="1" noChangeArrowheads="1" noTextEdit="1"/>
          </p:cNvSpPr>
          <p:nvPr>
            <p:ph type="sldImg"/>
          </p:nvPr>
        </p:nvSpPr>
        <p:spPr>
          <a:xfrm>
            <a:off x="1143000" y="685800"/>
            <a:ext cx="4572000" cy="3429000"/>
          </a:xfrm>
          <a:ln/>
        </p:spPr>
      </p:sp>
      <p:sp>
        <p:nvSpPr>
          <p:cNvPr id="45060" name="Rectangle 2"/>
          <p:cNvSpPr>
            <a:spLocks noGrp="1" noChangeArrowheads="1"/>
          </p:cNvSpPr>
          <p:nvPr>
            <p:ph type="body" idx="1"/>
          </p:nvPr>
        </p:nvSpPr>
        <p:spPr>
          <a:xfrm>
            <a:off x="685800" y="4343400"/>
            <a:ext cx="5486400" cy="4114800"/>
          </a:xfrm>
          <a:noFill/>
          <a:ln/>
        </p:spPr>
        <p:txBody>
          <a:bodyPr wrap="none" anchor="ctr"/>
          <a:lstStyle/>
          <a:p>
            <a:endParaRPr lang="pt-BR"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7"/>
          <p:cNvSpPr>
            <a:spLocks noGrp="1" noChangeArrowheads="1"/>
          </p:cNvSpPr>
          <p:nvPr>
            <p:ph type="sldNum" sz="quarter"/>
          </p:nvPr>
        </p:nvSpPr>
        <p:spPr>
          <a:noFill/>
        </p:spPr>
        <p:txBody>
          <a:bodyPr/>
          <a:lstStyle/>
          <a:p>
            <a:fld id="{D4D5D519-6478-4D09-AE81-C71752F36075}" type="slidenum">
              <a:rPr lang="pt-BR" smtClean="0">
                <a:latin typeface="Times New Roman" pitchFamily="18" charset="0"/>
                <a:ea typeface="Lucida Sans Unicode" pitchFamily="34" charset="0"/>
                <a:cs typeface="Lucida Sans Unicode" pitchFamily="34" charset="0"/>
              </a:rPr>
              <a:pPr/>
              <a:t>2</a:t>
            </a:fld>
            <a:endParaRPr lang="pt-BR" smtClean="0">
              <a:latin typeface="Times New Roman" pitchFamily="18" charset="0"/>
              <a:ea typeface="Lucida Sans Unicode" pitchFamily="34" charset="0"/>
              <a:cs typeface="Lucida Sans Unicode" pitchFamily="34" charset="0"/>
            </a:endParaRPr>
          </a:p>
        </p:txBody>
      </p:sp>
      <p:sp>
        <p:nvSpPr>
          <p:cNvPr id="46083" name="Rectangle 1"/>
          <p:cNvSpPr>
            <a:spLocks noGrp="1" noRot="1" noChangeAspect="1" noChangeArrowheads="1" noTextEdit="1"/>
          </p:cNvSpPr>
          <p:nvPr>
            <p:ph type="sldImg"/>
          </p:nvPr>
        </p:nvSpPr>
        <p:spPr>
          <a:xfrm>
            <a:off x="1143000" y="685800"/>
            <a:ext cx="4572000" cy="3429000"/>
          </a:xfrm>
          <a:ln/>
        </p:spPr>
      </p:sp>
      <p:sp>
        <p:nvSpPr>
          <p:cNvPr id="46084" name="Rectangle 2"/>
          <p:cNvSpPr>
            <a:spLocks noGrp="1" noChangeArrowheads="1"/>
          </p:cNvSpPr>
          <p:nvPr>
            <p:ph type="body" idx="1"/>
          </p:nvPr>
        </p:nvSpPr>
        <p:spPr>
          <a:xfrm>
            <a:off x="685800" y="4343400"/>
            <a:ext cx="5486400" cy="4114800"/>
          </a:xfrm>
          <a:noFill/>
          <a:ln/>
        </p:spPr>
        <p:txBody>
          <a:bodyPr wrap="none" anchor="ctr"/>
          <a:lstStyle/>
          <a:p>
            <a:endParaRPr lang="pt-BR"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pic>
        <p:nvPicPr>
          <p:cNvPr id="4" name="Picture 2" descr="canto_slide_IFRN"/>
          <p:cNvPicPr>
            <a:picLocks noChangeAspect="1" noChangeArrowheads="1"/>
          </p:cNvPicPr>
          <p:nvPr/>
        </p:nvPicPr>
        <p:blipFill>
          <a:blip r:embed="rId2" cstate="print"/>
          <a:srcRect/>
          <a:stretch>
            <a:fillRect/>
          </a:stretch>
        </p:blipFill>
        <p:spPr bwMode="auto">
          <a:xfrm>
            <a:off x="4500563" y="3335338"/>
            <a:ext cx="4643437" cy="3522662"/>
          </a:xfrm>
          <a:prstGeom prst="rect">
            <a:avLst/>
          </a:prstGeom>
          <a:noFill/>
          <a:ln w="9525">
            <a:noFill/>
            <a:miter lim="800000"/>
            <a:headEnd/>
            <a:tailEnd/>
          </a:ln>
        </p:spPr>
      </p:pic>
      <p:pic>
        <p:nvPicPr>
          <p:cNvPr id="5" name="Picture 4" descr="Logo IFRN"/>
          <p:cNvPicPr>
            <a:picLocks noChangeAspect="1" noChangeArrowheads="1"/>
          </p:cNvPicPr>
          <p:nvPr/>
        </p:nvPicPr>
        <p:blipFill>
          <a:blip r:embed="rId3" cstate="print"/>
          <a:srcRect/>
          <a:stretch>
            <a:fillRect/>
          </a:stretch>
        </p:blipFill>
        <p:spPr bwMode="auto">
          <a:xfrm>
            <a:off x="0" y="549275"/>
            <a:ext cx="6227763" cy="2719388"/>
          </a:xfrm>
          <a:prstGeom prst="rect">
            <a:avLst/>
          </a:prstGeom>
          <a:noFill/>
          <a:ln w="9525">
            <a:noFill/>
            <a:miter lim="800000"/>
            <a:headEnd/>
            <a:tailEnd/>
          </a:ln>
        </p:spPr>
      </p:pic>
      <p:sp>
        <p:nvSpPr>
          <p:cNvPr id="6" name="Rectangle 5"/>
          <p:cNvSpPr>
            <a:spLocks noChangeArrowheads="1"/>
          </p:cNvSpPr>
          <p:nvPr/>
        </p:nvSpPr>
        <p:spPr bwMode="auto">
          <a:xfrm>
            <a:off x="-1588" y="3148013"/>
            <a:ext cx="9145588" cy="84137"/>
          </a:xfrm>
          <a:prstGeom prst="rect">
            <a:avLst/>
          </a:prstGeom>
          <a:gradFill rotWithShape="1">
            <a:gsLst>
              <a:gs pos="0">
                <a:schemeClr val="tx1">
                  <a:alpha val="85001"/>
                </a:schemeClr>
              </a:gs>
              <a:gs pos="100000">
                <a:schemeClr val="bg1"/>
              </a:gs>
            </a:gsLst>
            <a:lin ang="0" scaled="1"/>
          </a:gradFill>
          <a:ln w="9525">
            <a:noFill/>
            <a:miter lim="800000"/>
            <a:headEnd/>
            <a:tailEnd/>
          </a:ln>
          <a:effectLst/>
        </p:spPr>
        <p:txBody>
          <a:bodyPr wrap="none" anchor="ctr"/>
          <a:lstStyle/>
          <a:p>
            <a:pPr>
              <a:defRPr/>
            </a:pPr>
            <a:endParaRPr lang="pt-BR">
              <a:ea typeface="+mn-ea"/>
              <a:cs typeface="Lucida Sans Unicode" charset="0"/>
            </a:endParaRPr>
          </a:p>
        </p:txBody>
      </p:sp>
      <p:pic>
        <p:nvPicPr>
          <p:cNvPr id="7" name="Picture 7" descr="Logo cor vertical"/>
          <p:cNvPicPr>
            <a:picLocks noChangeAspect="1" noChangeArrowheads="1"/>
          </p:cNvPicPr>
          <p:nvPr/>
        </p:nvPicPr>
        <p:blipFill>
          <a:blip r:embed="rId4" cstate="print"/>
          <a:srcRect/>
          <a:stretch>
            <a:fillRect/>
          </a:stretch>
        </p:blipFill>
        <p:spPr bwMode="auto">
          <a:xfrm>
            <a:off x="7092950" y="558800"/>
            <a:ext cx="1951038" cy="2438400"/>
          </a:xfrm>
          <a:prstGeom prst="rect">
            <a:avLst/>
          </a:prstGeom>
          <a:noFill/>
          <a:ln w="9525">
            <a:noFill/>
            <a:miter lim="800000"/>
            <a:headEnd/>
            <a:tailEnd/>
          </a:ln>
        </p:spPr>
      </p:pic>
      <p:sp>
        <p:nvSpPr>
          <p:cNvPr id="8" name="Rectangle 8"/>
          <p:cNvSpPr>
            <a:spLocks noChangeArrowheads="1"/>
          </p:cNvSpPr>
          <p:nvPr/>
        </p:nvSpPr>
        <p:spPr bwMode="auto">
          <a:xfrm>
            <a:off x="0" y="0"/>
            <a:ext cx="9144000" cy="260350"/>
          </a:xfrm>
          <a:prstGeom prst="rect">
            <a:avLst/>
          </a:prstGeom>
          <a:solidFill>
            <a:srgbClr val="333333"/>
          </a:solidFill>
          <a:ln w="9525">
            <a:noFill/>
            <a:miter lim="800000"/>
            <a:headEnd/>
            <a:tailEnd/>
          </a:ln>
          <a:effectLst/>
        </p:spPr>
        <p:txBody>
          <a:bodyPr wrap="none" anchor="ctr"/>
          <a:lstStyle/>
          <a:p>
            <a:pPr>
              <a:defRPr/>
            </a:pPr>
            <a:endParaRPr lang="pt-BR">
              <a:ea typeface="+mn-ea"/>
              <a:cs typeface="Lucida Sans Unicode" charset="0"/>
            </a:endParaRPr>
          </a:p>
        </p:txBody>
      </p:sp>
      <p:sp>
        <p:nvSpPr>
          <p:cNvPr id="116739" name="Rectangle 3"/>
          <p:cNvSpPr>
            <a:spLocks noGrp="1" noChangeArrowheads="1"/>
          </p:cNvSpPr>
          <p:nvPr>
            <p:ph type="subTitle" idx="1"/>
          </p:nvPr>
        </p:nvSpPr>
        <p:spPr>
          <a:xfrm>
            <a:off x="1403350" y="5157788"/>
            <a:ext cx="6400800" cy="1536700"/>
          </a:xfrm>
        </p:spPr>
        <p:txBody>
          <a:bodyPr/>
          <a:lstStyle>
            <a:lvl1pPr marL="0" indent="0" algn="ctr">
              <a:buFont typeface="Wingdings" pitchFamily="2" charset="2"/>
              <a:buNone/>
              <a:defRPr/>
            </a:lvl1pPr>
          </a:lstStyle>
          <a:p>
            <a:r>
              <a:rPr lang="pt-BR"/>
              <a:t>Clique para editar o estilo do subtítulo mestre</a:t>
            </a:r>
          </a:p>
        </p:txBody>
      </p:sp>
      <p:sp>
        <p:nvSpPr>
          <p:cNvPr id="116742" name="Rectangle 6"/>
          <p:cNvSpPr>
            <a:spLocks noGrp="1" noChangeArrowheads="1"/>
          </p:cNvSpPr>
          <p:nvPr>
            <p:ph type="ctrTitle" sz="quarter"/>
          </p:nvPr>
        </p:nvSpPr>
        <p:spPr>
          <a:xfrm>
            <a:off x="684213" y="3357563"/>
            <a:ext cx="7772400" cy="1470025"/>
          </a:xfrm>
        </p:spPr>
        <p:txBody>
          <a:bodyPr anchor="ctr"/>
          <a:lstStyle>
            <a:lvl1pPr>
              <a:defRPr>
                <a:solidFill>
                  <a:srgbClr val="669900"/>
                </a:solidFill>
                <a:latin typeface="Arial" charset="0"/>
              </a:defRPr>
            </a:lvl1pPr>
          </a:lstStyle>
          <a:p>
            <a:r>
              <a:rPr lang="pt-BR"/>
              <a:t>Clique para editar o estilo do título mestre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6"/>
          <p:cNvSpPr>
            <a:spLocks noGrp="1" noChangeArrowheads="1"/>
          </p:cNvSpPr>
          <p:nvPr>
            <p:ph type="dt" sz="half" idx="10"/>
          </p:nvPr>
        </p:nvSpPr>
        <p:spPr>
          <a:ln/>
        </p:spPr>
        <p:txBody>
          <a:bodyPr/>
          <a:lstStyle>
            <a:lvl1pPr>
              <a:defRPr/>
            </a:lvl1pPr>
          </a:lstStyle>
          <a:p>
            <a:pPr>
              <a:defRPr/>
            </a:pPr>
            <a:endParaRPr lang="pt-BR"/>
          </a:p>
        </p:txBody>
      </p:sp>
      <p:sp>
        <p:nvSpPr>
          <p:cNvPr id="5" name="Rectangle 7"/>
          <p:cNvSpPr>
            <a:spLocks noGrp="1" noChangeArrowheads="1"/>
          </p:cNvSpPr>
          <p:nvPr>
            <p:ph type="ftr" sz="quarter" idx="11"/>
          </p:nvPr>
        </p:nvSpPr>
        <p:spPr>
          <a:ln/>
        </p:spPr>
        <p:txBody>
          <a:bodyPr/>
          <a:lstStyle>
            <a:lvl1pPr>
              <a:defRPr/>
            </a:lvl1pPr>
          </a:lstStyle>
          <a:p>
            <a:pPr>
              <a:defRPr/>
            </a:pPr>
            <a:endParaRPr lang="pt-BR"/>
          </a:p>
        </p:txBody>
      </p:sp>
      <p:sp>
        <p:nvSpPr>
          <p:cNvPr id="6" name="Rectangle 8"/>
          <p:cNvSpPr>
            <a:spLocks noGrp="1" noChangeArrowheads="1"/>
          </p:cNvSpPr>
          <p:nvPr>
            <p:ph type="sldNum" sz="quarter" idx="12"/>
          </p:nvPr>
        </p:nvSpPr>
        <p:spPr>
          <a:ln/>
        </p:spPr>
        <p:txBody>
          <a:bodyPr/>
          <a:lstStyle>
            <a:lvl1pPr>
              <a:defRPr/>
            </a:lvl1pPr>
          </a:lstStyle>
          <a:p>
            <a:pPr>
              <a:defRPr/>
            </a:pPr>
            <a:fld id="{42E083BF-DD01-4BC5-8B60-0A24671F7CFB}"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7011988" y="214313"/>
            <a:ext cx="1943100" cy="5918200"/>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1182688" y="214313"/>
            <a:ext cx="5676900" cy="5918200"/>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6"/>
          <p:cNvSpPr>
            <a:spLocks noGrp="1" noChangeArrowheads="1"/>
          </p:cNvSpPr>
          <p:nvPr>
            <p:ph type="dt" sz="half" idx="10"/>
          </p:nvPr>
        </p:nvSpPr>
        <p:spPr>
          <a:ln/>
        </p:spPr>
        <p:txBody>
          <a:bodyPr/>
          <a:lstStyle>
            <a:lvl1pPr>
              <a:defRPr/>
            </a:lvl1pPr>
          </a:lstStyle>
          <a:p>
            <a:pPr>
              <a:defRPr/>
            </a:pPr>
            <a:endParaRPr lang="pt-BR"/>
          </a:p>
        </p:txBody>
      </p:sp>
      <p:sp>
        <p:nvSpPr>
          <p:cNvPr id="5" name="Rectangle 7"/>
          <p:cNvSpPr>
            <a:spLocks noGrp="1" noChangeArrowheads="1"/>
          </p:cNvSpPr>
          <p:nvPr>
            <p:ph type="ftr" sz="quarter" idx="11"/>
          </p:nvPr>
        </p:nvSpPr>
        <p:spPr>
          <a:ln/>
        </p:spPr>
        <p:txBody>
          <a:bodyPr/>
          <a:lstStyle>
            <a:lvl1pPr>
              <a:defRPr/>
            </a:lvl1pPr>
          </a:lstStyle>
          <a:p>
            <a:pPr>
              <a:defRPr/>
            </a:pPr>
            <a:endParaRPr lang="pt-BR"/>
          </a:p>
        </p:txBody>
      </p:sp>
      <p:sp>
        <p:nvSpPr>
          <p:cNvPr id="6" name="Rectangle 8"/>
          <p:cNvSpPr>
            <a:spLocks noGrp="1" noChangeArrowheads="1"/>
          </p:cNvSpPr>
          <p:nvPr>
            <p:ph type="sldNum" sz="quarter" idx="12"/>
          </p:nvPr>
        </p:nvSpPr>
        <p:spPr>
          <a:ln/>
        </p:spPr>
        <p:txBody>
          <a:bodyPr/>
          <a:lstStyle>
            <a:lvl1pPr>
              <a:defRPr/>
            </a:lvl1pPr>
          </a:lstStyle>
          <a:p>
            <a:pPr>
              <a:defRPr/>
            </a:pPr>
            <a:fld id="{D850B81B-829A-4152-B050-9D5DB29EE11E}" type="slidenum">
              <a:rPr lang="pt-BR"/>
              <a:pPr>
                <a:defRPr/>
              </a:pPr>
              <a:t>‹nº›</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ítulo, text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1258888" y="214313"/>
            <a:ext cx="7685087" cy="1462087"/>
          </a:xfr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11826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1450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6"/>
          <p:cNvSpPr>
            <a:spLocks noGrp="1" noChangeArrowheads="1"/>
          </p:cNvSpPr>
          <p:nvPr>
            <p:ph type="dt" sz="half" idx="10"/>
          </p:nvPr>
        </p:nvSpPr>
        <p:spPr>
          <a:ln/>
        </p:spPr>
        <p:txBody>
          <a:bodyPr/>
          <a:lstStyle>
            <a:lvl1pPr>
              <a:defRPr/>
            </a:lvl1pPr>
          </a:lstStyle>
          <a:p>
            <a:pPr>
              <a:defRPr/>
            </a:pPr>
            <a:endParaRPr lang="pt-BR"/>
          </a:p>
        </p:txBody>
      </p:sp>
      <p:sp>
        <p:nvSpPr>
          <p:cNvPr id="6" name="Rectangle 7"/>
          <p:cNvSpPr>
            <a:spLocks noGrp="1" noChangeArrowheads="1"/>
          </p:cNvSpPr>
          <p:nvPr>
            <p:ph type="ftr" sz="quarter" idx="11"/>
          </p:nvPr>
        </p:nvSpPr>
        <p:spPr>
          <a:ln/>
        </p:spPr>
        <p:txBody>
          <a:bodyPr/>
          <a:lstStyle>
            <a:lvl1pPr>
              <a:defRPr/>
            </a:lvl1pPr>
          </a:lstStyle>
          <a:p>
            <a:pPr>
              <a:defRPr/>
            </a:pPr>
            <a:endParaRPr lang="pt-BR"/>
          </a:p>
        </p:txBody>
      </p:sp>
      <p:sp>
        <p:nvSpPr>
          <p:cNvPr id="7" name="Rectangle 8"/>
          <p:cNvSpPr>
            <a:spLocks noGrp="1" noChangeArrowheads="1"/>
          </p:cNvSpPr>
          <p:nvPr>
            <p:ph type="sldNum" sz="quarter" idx="12"/>
          </p:nvPr>
        </p:nvSpPr>
        <p:spPr>
          <a:ln/>
        </p:spPr>
        <p:txBody>
          <a:bodyPr/>
          <a:lstStyle>
            <a:lvl1pPr>
              <a:defRPr/>
            </a:lvl1pPr>
          </a:lstStyle>
          <a:p>
            <a:pPr>
              <a:defRPr/>
            </a:pPr>
            <a:fld id="{9F287748-DD25-4A9E-B56C-F22FC8F37F05}"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6"/>
          <p:cNvSpPr>
            <a:spLocks noGrp="1" noChangeArrowheads="1"/>
          </p:cNvSpPr>
          <p:nvPr>
            <p:ph type="dt" sz="half" idx="10"/>
          </p:nvPr>
        </p:nvSpPr>
        <p:spPr>
          <a:ln/>
        </p:spPr>
        <p:txBody>
          <a:bodyPr/>
          <a:lstStyle>
            <a:lvl1pPr>
              <a:defRPr/>
            </a:lvl1pPr>
          </a:lstStyle>
          <a:p>
            <a:pPr>
              <a:defRPr/>
            </a:pPr>
            <a:endParaRPr lang="pt-BR"/>
          </a:p>
        </p:txBody>
      </p:sp>
      <p:sp>
        <p:nvSpPr>
          <p:cNvPr id="5" name="Rectangle 7"/>
          <p:cNvSpPr>
            <a:spLocks noGrp="1" noChangeArrowheads="1"/>
          </p:cNvSpPr>
          <p:nvPr>
            <p:ph type="ftr" sz="quarter" idx="11"/>
          </p:nvPr>
        </p:nvSpPr>
        <p:spPr>
          <a:ln/>
        </p:spPr>
        <p:txBody>
          <a:bodyPr/>
          <a:lstStyle>
            <a:lvl1pPr>
              <a:defRPr/>
            </a:lvl1pPr>
          </a:lstStyle>
          <a:p>
            <a:pPr>
              <a:defRPr/>
            </a:pPr>
            <a:endParaRPr lang="pt-BR"/>
          </a:p>
        </p:txBody>
      </p:sp>
      <p:sp>
        <p:nvSpPr>
          <p:cNvPr id="6" name="Rectangle 8"/>
          <p:cNvSpPr>
            <a:spLocks noGrp="1" noChangeArrowheads="1"/>
          </p:cNvSpPr>
          <p:nvPr>
            <p:ph type="sldNum" sz="quarter" idx="12"/>
          </p:nvPr>
        </p:nvSpPr>
        <p:spPr>
          <a:ln/>
        </p:spPr>
        <p:txBody>
          <a:bodyPr/>
          <a:lstStyle>
            <a:lvl1pPr>
              <a:defRPr/>
            </a:lvl1pPr>
          </a:lstStyle>
          <a:p>
            <a:pPr>
              <a:defRPr/>
            </a:pPr>
            <a:fld id="{271A9AD4-6859-404A-B99A-16F9802209A3}"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6"/>
          <p:cNvSpPr>
            <a:spLocks noGrp="1" noChangeArrowheads="1"/>
          </p:cNvSpPr>
          <p:nvPr>
            <p:ph type="dt" sz="half" idx="10"/>
          </p:nvPr>
        </p:nvSpPr>
        <p:spPr>
          <a:ln/>
        </p:spPr>
        <p:txBody>
          <a:bodyPr/>
          <a:lstStyle>
            <a:lvl1pPr>
              <a:defRPr/>
            </a:lvl1pPr>
          </a:lstStyle>
          <a:p>
            <a:pPr>
              <a:defRPr/>
            </a:pPr>
            <a:endParaRPr lang="pt-BR"/>
          </a:p>
        </p:txBody>
      </p:sp>
      <p:sp>
        <p:nvSpPr>
          <p:cNvPr id="5" name="Rectangle 7"/>
          <p:cNvSpPr>
            <a:spLocks noGrp="1" noChangeArrowheads="1"/>
          </p:cNvSpPr>
          <p:nvPr>
            <p:ph type="ftr" sz="quarter" idx="11"/>
          </p:nvPr>
        </p:nvSpPr>
        <p:spPr>
          <a:ln/>
        </p:spPr>
        <p:txBody>
          <a:bodyPr/>
          <a:lstStyle>
            <a:lvl1pPr>
              <a:defRPr/>
            </a:lvl1pPr>
          </a:lstStyle>
          <a:p>
            <a:pPr>
              <a:defRPr/>
            </a:pPr>
            <a:endParaRPr lang="pt-BR"/>
          </a:p>
        </p:txBody>
      </p:sp>
      <p:sp>
        <p:nvSpPr>
          <p:cNvPr id="6" name="Rectangle 8"/>
          <p:cNvSpPr>
            <a:spLocks noGrp="1" noChangeArrowheads="1"/>
          </p:cNvSpPr>
          <p:nvPr>
            <p:ph type="sldNum" sz="quarter" idx="12"/>
          </p:nvPr>
        </p:nvSpPr>
        <p:spPr>
          <a:ln/>
        </p:spPr>
        <p:txBody>
          <a:bodyPr/>
          <a:lstStyle>
            <a:lvl1pPr>
              <a:defRPr/>
            </a:lvl1pPr>
          </a:lstStyle>
          <a:p>
            <a:pPr>
              <a:defRPr/>
            </a:pPr>
            <a:fld id="{E873BF77-0995-497D-B205-8A364E24D517}" type="slidenum">
              <a:rPr lang="pt-BR"/>
              <a:pPr>
                <a:defRP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6"/>
          <p:cNvSpPr>
            <a:spLocks noGrp="1" noChangeArrowheads="1"/>
          </p:cNvSpPr>
          <p:nvPr>
            <p:ph type="dt" sz="half" idx="10"/>
          </p:nvPr>
        </p:nvSpPr>
        <p:spPr>
          <a:ln/>
        </p:spPr>
        <p:txBody>
          <a:bodyPr/>
          <a:lstStyle>
            <a:lvl1pPr>
              <a:defRPr/>
            </a:lvl1pPr>
          </a:lstStyle>
          <a:p>
            <a:pPr>
              <a:defRPr/>
            </a:pPr>
            <a:endParaRPr lang="pt-BR"/>
          </a:p>
        </p:txBody>
      </p:sp>
      <p:sp>
        <p:nvSpPr>
          <p:cNvPr id="6" name="Rectangle 7"/>
          <p:cNvSpPr>
            <a:spLocks noGrp="1" noChangeArrowheads="1"/>
          </p:cNvSpPr>
          <p:nvPr>
            <p:ph type="ftr" sz="quarter" idx="11"/>
          </p:nvPr>
        </p:nvSpPr>
        <p:spPr>
          <a:ln/>
        </p:spPr>
        <p:txBody>
          <a:bodyPr/>
          <a:lstStyle>
            <a:lvl1pPr>
              <a:defRPr/>
            </a:lvl1pPr>
          </a:lstStyle>
          <a:p>
            <a:pPr>
              <a:defRPr/>
            </a:pPr>
            <a:endParaRPr lang="pt-BR"/>
          </a:p>
        </p:txBody>
      </p:sp>
      <p:sp>
        <p:nvSpPr>
          <p:cNvPr id="7" name="Rectangle 8"/>
          <p:cNvSpPr>
            <a:spLocks noGrp="1" noChangeArrowheads="1"/>
          </p:cNvSpPr>
          <p:nvPr>
            <p:ph type="sldNum" sz="quarter" idx="12"/>
          </p:nvPr>
        </p:nvSpPr>
        <p:spPr>
          <a:ln/>
        </p:spPr>
        <p:txBody>
          <a:bodyPr/>
          <a:lstStyle>
            <a:lvl1pPr>
              <a:defRPr/>
            </a:lvl1pPr>
          </a:lstStyle>
          <a:p>
            <a:pPr>
              <a:defRPr/>
            </a:pPr>
            <a:fld id="{D3D8C7E7-4572-4C16-8F58-B1F31B651493}" type="slidenum">
              <a:rPr lang="pt-BR"/>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6"/>
          <p:cNvSpPr>
            <a:spLocks noGrp="1" noChangeArrowheads="1"/>
          </p:cNvSpPr>
          <p:nvPr>
            <p:ph type="dt" sz="half" idx="10"/>
          </p:nvPr>
        </p:nvSpPr>
        <p:spPr>
          <a:ln/>
        </p:spPr>
        <p:txBody>
          <a:bodyPr/>
          <a:lstStyle>
            <a:lvl1pPr>
              <a:defRPr/>
            </a:lvl1pPr>
          </a:lstStyle>
          <a:p>
            <a:pPr>
              <a:defRPr/>
            </a:pPr>
            <a:endParaRPr lang="pt-BR"/>
          </a:p>
        </p:txBody>
      </p:sp>
      <p:sp>
        <p:nvSpPr>
          <p:cNvPr id="8" name="Rectangle 7"/>
          <p:cNvSpPr>
            <a:spLocks noGrp="1" noChangeArrowheads="1"/>
          </p:cNvSpPr>
          <p:nvPr>
            <p:ph type="ftr" sz="quarter" idx="11"/>
          </p:nvPr>
        </p:nvSpPr>
        <p:spPr>
          <a:ln/>
        </p:spPr>
        <p:txBody>
          <a:bodyPr/>
          <a:lstStyle>
            <a:lvl1pPr>
              <a:defRPr/>
            </a:lvl1pPr>
          </a:lstStyle>
          <a:p>
            <a:pPr>
              <a:defRPr/>
            </a:pPr>
            <a:endParaRPr lang="pt-BR"/>
          </a:p>
        </p:txBody>
      </p:sp>
      <p:sp>
        <p:nvSpPr>
          <p:cNvPr id="9" name="Rectangle 8"/>
          <p:cNvSpPr>
            <a:spLocks noGrp="1" noChangeArrowheads="1"/>
          </p:cNvSpPr>
          <p:nvPr>
            <p:ph type="sldNum" sz="quarter" idx="12"/>
          </p:nvPr>
        </p:nvSpPr>
        <p:spPr>
          <a:ln/>
        </p:spPr>
        <p:txBody>
          <a:bodyPr/>
          <a:lstStyle>
            <a:lvl1pPr>
              <a:defRPr/>
            </a:lvl1pPr>
          </a:lstStyle>
          <a:p>
            <a:pPr>
              <a:defRPr/>
            </a:pPr>
            <a:fld id="{6FC1855D-1353-4597-B63A-A2013C90E5BB}"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6"/>
          <p:cNvSpPr>
            <a:spLocks noGrp="1" noChangeArrowheads="1"/>
          </p:cNvSpPr>
          <p:nvPr>
            <p:ph type="dt" sz="half" idx="10"/>
          </p:nvPr>
        </p:nvSpPr>
        <p:spPr>
          <a:ln/>
        </p:spPr>
        <p:txBody>
          <a:bodyPr/>
          <a:lstStyle>
            <a:lvl1pPr>
              <a:defRPr/>
            </a:lvl1pPr>
          </a:lstStyle>
          <a:p>
            <a:pPr>
              <a:defRPr/>
            </a:pPr>
            <a:endParaRPr lang="pt-BR"/>
          </a:p>
        </p:txBody>
      </p:sp>
      <p:sp>
        <p:nvSpPr>
          <p:cNvPr id="4" name="Rectangle 7"/>
          <p:cNvSpPr>
            <a:spLocks noGrp="1" noChangeArrowheads="1"/>
          </p:cNvSpPr>
          <p:nvPr>
            <p:ph type="ftr" sz="quarter" idx="11"/>
          </p:nvPr>
        </p:nvSpPr>
        <p:spPr>
          <a:ln/>
        </p:spPr>
        <p:txBody>
          <a:bodyPr/>
          <a:lstStyle>
            <a:lvl1pPr>
              <a:defRPr/>
            </a:lvl1pPr>
          </a:lstStyle>
          <a:p>
            <a:pPr>
              <a:defRPr/>
            </a:pPr>
            <a:endParaRPr lang="pt-BR"/>
          </a:p>
        </p:txBody>
      </p:sp>
      <p:sp>
        <p:nvSpPr>
          <p:cNvPr id="5" name="Rectangle 8"/>
          <p:cNvSpPr>
            <a:spLocks noGrp="1" noChangeArrowheads="1"/>
          </p:cNvSpPr>
          <p:nvPr>
            <p:ph type="sldNum" sz="quarter" idx="12"/>
          </p:nvPr>
        </p:nvSpPr>
        <p:spPr>
          <a:ln/>
        </p:spPr>
        <p:txBody>
          <a:bodyPr/>
          <a:lstStyle>
            <a:lvl1pPr>
              <a:defRPr/>
            </a:lvl1pPr>
          </a:lstStyle>
          <a:p>
            <a:pPr>
              <a:defRPr/>
            </a:pPr>
            <a:fld id="{E9195344-27DE-4610-BDF8-8284423CE906}" type="slidenum">
              <a:rPr lang="pt-BR"/>
              <a:pPr>
                <a:defRP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pt-BR"/>
          </a:p>
        </p:txBody>
      </p:sp>
      <p:sp>
        <p:nvSpPr>
          <p:cNvPr id="3" name="Rectangle 7"/>
          <p:cNvSpPr>
            <a:spLocks noGrp="1" noChangeArrowheads="1"/>
          </p:cNvSpPr>
          <p:nvPr>
            <p:ph type="ftr" sz="quarter" idx="11"/>
          </p:nvPr>
        </p:nvSpPr>
        <p:spPr>
          <a:ln/>
        </p:spPr>
        <p:txBody>
          <a:bodyPr/>
          <a:lstStyle>
            <a:lvl1pPr>
              <a:defRPr/>
            </a:lvl1pPr>
          </a:lstStyle>
          <a:p>
            <a:pPr>
              <a:defRPr/>
            </a:pPr>
            <a:endParaRPr lang="pt-BR"/>
          </a:p>
        </p:txBody>
      </p:sp>
      <p:sp>
        <p:nvSpPr>
          <p:cNvPr id="4" name="Rectangle 8"/>
          <p:cNvSpPr>
            <a:spLocks noGrp="1" noChangeArrowheads="1"/>
          </p:cNvSpPr>
          <p:nvPr>
            <p:ph type="sldNum" sz="quarter" idx="12"/>
          </p:nvPr>
        </p:nvSpPr>
        <p:spPr>
          <a:ln/>
        </p:spPr>
        <p:txBody>
          <a:bodyPr/>
          <a:lstStyle>
            <a:lvl1pPr>
              <a:defRPr/>
            </a:lvl1pPr>
          </a:lstStyle>
          <a:p>
            <a:pPr>
              <a:defRPr/>
            </a:pPr>
            <a:fld id="{B3E1951D-1CE7-4253-919F-0E5E85313DFB}"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6"/>
          <p:cNvSpPr>
            <a:spLocks noGrp="1" noChangeArrowheads="1"/>
          </p:cNvSpPr>
          <p:nvPr>
            <p:ph type="dt" sz="half" idx="10"/>
          </p:nvPr>
        </p:nvSpPr>
        <p:spPr>
          <a:ln/>
        </p:spPr>
        <p:txBody>
          <a:bodyPr/>
          <a:lstStyle>
            <a:lvl1pPr>
              <a:defRPr/>
            </a:lvl1pPr>
          </a:lstStyle>
          <a:p>
            <a:pPr>
              <a:defRPr/>
            </a:pPr>
            <a:endParaRPr lang="pt-BR"/>
          </a:p>
        </p:txBody>
      </p:sp>
      <p:sp>
        <p:nvSpPr>
          <p:cNvPr id="6" name="Rectangle 7"/>
          <p:cNvSpPr>
            <a:spLocks noGrp="1" noChangeArrowheads="1"/>
          </p:cNvSpPr>
          <p:nvPr>
            <p:ph type="ftr" sz="quarter" idx="11"/>
          </p:nvPr>
        </p:nvSpPr>
        <p:spPr>
          <a:ln/>
        </p:spPr>
        <p:txBody>
          <a:bodyPr/>
          <a:lstStyle>
            <a:lvl1pPr>
              <a:defRPr/>
            </a:lvl1pPr>
          </a:lstStyle>
          <a:p>
            <a:pPr>
              <a:defRPr/>
            </a:pPr>
            <a:endParaRPr lang="pt-BR"/>
          </a:p>
        </p:txBody>
      </p:sp>
      <p:sp>
        <p:nvSpPr>
          <p:cNvPr id="7" name="Rectangle 8"/>
          <p:cNvSpPr>
            <a:spLocks noGrp="1" noChangeArrowheads="1"/>
          </p:cNvSpPr>
          <p:nvPr>
            <p:ph type="sldNum" sz="quarter" idx="12"/>
          </p:nvPr>
        </p:nvSpPr>
        <p:spPr>
          <a:ln/>
        </p:spPr>
        <p:txBody>
          <a:bodyPr/>
          <a:lstStyle>
            <a:lvl1pPr>
              <a:defRPr/>
            </a:lvl1pPr>
          </a:lstStyle>
          <a:p>
            <a:pPr>
              <a:defRPr/>
            </a:pPr>
            <a:fld id="{1613131B-F68D-4BD8-92F6-3C69F3E5FCE3}" type="slidenum">
              <a:rPr lang="pt-BR"/>
              <a:pPr>
                <a:defRP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6"/>
          <p:cNvSpPr>
            <a:spLocks noGrp="1" noChangeArrowheads="1"/>
          </p:cNvSpPr>
          <p:nvPr>
            <p:ph type="dt" sz="half" idx="10"/>
          </p:nvPr>
        </p:nvSpPr>
        <p:spPr>
          <a:ln/>
        </p:spPr>
        <p:txBody>
          <a:bodyPr/>
          <a:lstStyle>
            <a:lvl1pPr>
              <a:defRPr/>
            </a:lvl1pPr>
          </a:lstStyle>
          <a:p>
            <a:pPr>
              <a:defRPr/>
            </a:pPr>
            <a:endParaRPr lang="pt-BR"/>
          </a:p>
        </p:txBody>
      </p:sp>
      <p:sp>
        <p:nvSpPr>
          <p:cNvPr id="6" name="Rectangle 7"/>
          <p:cNvSpPr>
            <a:spLocks noGrp="1" noChangeArrowheads="1"/>
          </p:cNvSpPr>
          <p:nvPr>
            <p:ph type="ftr" sz="quarter" idx="11"/>
          </p:nvPr>
        </p:nvSpPr>
        <p:spPr>
          <a:ln/>
        </p:spPr>
        <p:txBody>
          <a:bodyPr/>
          <a:lstStyle>
            <a:lvl1pPr>
              <a:defRPr/>
            </a:lvl1pPr>
          </a:lstStyle>
          <a:p>
            <a:pPr>
              <a:defRPr/>
            </a:pPr>
            <a:endParaRPr lang="pt-BR"/>
          </a:p>
        </p:txBody>
      </p:sp>
      <p:sp>
        <p:nvSpPr>
          <p:cNvPr id="7" name="Rectangle 8"/>
          <p:cNvSpPr>
            <a:spLocks noGrp="1" noChangeArrowheads="1"/>
          </p:cNvSpPr>
          <p:nvPr>
            <p:ph type="sldNum" sz="quarter" idx="12"/>
          </p:nvPr>
        </p:nvSpPr>
        <p:spPr>
          <a:ln/>
        </p:spPr>
        <p:txBody>
          <a:bodyPr/>
          <a:lstStyle>
            <a:lvl1pPr>
              <a:defRPr/>
            </a:lvl1pPr>
          </a:lstStyle>
          <a:p>
            <a:pPr>
              <a:defRPr/>
            </a:pPr>
            <a:fld id="{FA255320-B047-4A94-8AC1-EB06FFE3A747}"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2" descr="canto_slide_IFRN"/>
          <p:cNvPicPr>
            <a:picLocks noChangeAspect="1" noChangeArrowheads="1"/>
          </p:cNvPicPr>
          <p:nvPr/>
        </p:nvPicPr>
        <p:blipFill>
          <a:blip r:embed="rId15" cstate="print"/>
          <a:srcRect/>
          <a:stretch>
            <a:fillRect/>
          </a:stretch>
        </p:blipFill>
        <p:spPr bwMode="auto">
          <a:xfrm>
            <a:off x="4500563" y="3335338"/>
            <a:ext cx="4643437" cy="3522662"/>
          </a:xfrm>
          <a:prstGeom prst="rect">
            <a:avLst/>
          </a:prstGeom>
          <a:noFill/>
          <a:ln w="9525">
            <a:noFill/>
            <a:miter lim="800000"/>
            <a:headEnd/>
            <a:tailEnd/>
          </a:ln>
        </p:spPr>
      </p:pic>
      <p:sp>
        <p:nvSpPr>
          <p:cNvPr id="115715" name="Rectangle 3"/>
          <p:cNvSpPr>
            <a:spLocks noChangeArrowheads="1"/>
          </p:cNvSpPr>
          <p:nvPr/>
        </p:nvSpPr>
        <p:spPr bwMode="auto">
          <a:xfrm>
            <a:off x="0" y="0"/>
            <a:ext cx="9144000" cy="1700213"/>
          </a:xfrm>
          <a:prstGeom prst="rect">
            <a:avLst/>
          </a:prstGeom>
          <a:gradFill rotWithShape="1">
            <a:gsLst>
              <a:gs pos="0">
                <a:srgbClr val="FFFFFF"/>
              </a:gs>
              <a:gs pos="100000">
                <a:srgbClr val="54A800">
                  <a:alpha val="70000"/>
                </a:srgbClr>
              </a:gs>
            </a:gsLst>
            <a:lin ang="0" scaled="1"/>
          </a:gradFill>
          <a:ln w="9525">
            <a:noFill/>
            <a:miter lim="800000"/>
            <a:headEnd/>
            <a:tailEnd/>
          </a:ln>
          <a:effectLst/>
        </p:spPr>
        <p:txBody>
          <a:bodyPr wrap="none" anchor="ctr"/>
          <a:lstStyle/>
          <a:p>
            <a:pPr>
              <a:defRPr/>
            </a:pPr>
            <a:endParaRPr lang="pt-BR">
              <a:ea typeface="+mn-ea"/>
              <a:cs typeface="Lucida Sans Unicode" charset="0"/>
            </a:endParaRPr>
          </a:p>
        </p:txBody>
      </p:sp>
      <p:sp>
        <p:nvSpPr>
          <p:cNvPr id="1030" name="Rectangle 4"/>
          <p:cNvSpPr>
            <a:spLocks noGrp="1" noChangeArrowheads="1"/>
          </p:cNvSpPr>
          <p:nvPr>
            <p:ph type="title"/>
          </p:nvPr>
        </p:nvSpPr>
        <p:spPr bwMode="auto">
          <a:xfrm>
            <a:off x="1258888" y="214313"/>
            <a:ext cx="768508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pt-BR" smtClean="0"/>
              <a:t>Clique para editar o estilo do título mestre</a:t>
            </a:r>
          </a:p>
        </p:txBody>
      </p:sp>
      <p:sp>
        <p:nvSpPr>
          <p:cNvPr id="1031" name="Rectangle 5"/>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Cfcfcf</a:t>
            </a:r>
          </a:p>
          <a:p>
            <a:pPr lvl="2"/>
            <a:r>
              <a:rPr lang="pt-BR" smtClean="0"/>
              <a:t>Fff	</a:t>
            </a:r>
          </a:p>
          <a:p>
            <a:pPr lvl="3"/>
            <a:r>
              <a:rPr lang="pt-BR" smtClean="0"/>
              <a:t>fsfsf</a:t>
            </a:r>
          </a:p>
        </p:txBody>
      </p:sp>
      <p:sp>
        <p:nvSpPr>
          <p:cNvPr id="115718" name="Rectangle 6"/>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a typeface="+mn-ea"/>
                <a:cs typeface="Lucida Sans Unicode" charset="0"/>
              </a:defRPr>
            </a:lvl1pPr>
          </a:lstStyle>
          <a:p>
            <a:pPr>
              <a:defRPr/>
            </a:pPr>
            <a:endParaRPr lang="pt-BR"/>
          </a:p>
        </p:txBody>
      </p:sp>
      <p:sp>
        <p:nvSpPr>
          <p:cNvPr id="115719" name="Rectangle 7"/>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a typeface="+mn-ea"/>
                <a:cs typeface="Lucida Sans Unicode" charset="0"/>
              </a:defRPr>
            </a:lvl1pPr>
          </a:lstStyle>
          <a:p>
            <a:pPr>
              <a:defRPr/>
            </a:pPr>
            <a:endParaRPr lang="pt-BR"/>
          </a:p>
        </p:txBody>
      </p:sp>
      <p:sp>
        <p:nvSpPr>
          <p:cNvPr id="115720" name="Rectangle 8"/>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a typeface="+mn-ea"/>
                <a:cs typeface="Lucida Sans Unicode" charset="0"/>
              </a:defRPr>
            </a:lvl1pPr>
          </a:lstStyle>
          <a:p>
            <a:pPr>
              <a:defRPr/>
            </a:pPr>
            <a:fld id="{86460072-E426-4C5B-8A6F-3543450D0C0C}" type="slidenum">
              <a:rPr lang="pt-BR"/>
              <a:pPr>
                <a:defRPr/>
              </a:pPr>
              <a:t>‹nº›</a:t>
            </a:fld>
            <a:endParaRPr lang="pt-BR"/>
          </a:p>
        </p:txBody>
      </p:sp>
      <p:sp>
        <p:nvSpPr>
          <p:cNvPr id="115721" name="Rectangle 9"/>
          <p:cNvSpPr>
            <a:spLocks noChangeArrowheads="1"/>
          </p:cNvSpPr>
          <p:nvPr/>
        </p:nvSpPr>
        <p:spPr bwMode="auto">
          <a:xfrm>
            <a:off x="3175" y="1690688"/>
            <a:ext cx="9140825" cy="84137"/>
          </a:xfrm>
          <a:prstGeom prst="rect">
            <a:avLst/>
          </a:prstGeom>
          <a:gradFill rotWithShape="1">
            <a:gsLst>
              <a:gs pos="0">
                <a:schemeClr val="tx1">
                  <a:alpha val="99001"/>
                </a:schemeClr>
              </a:gs>
              <a:gs pos="100000">
                <a:schemeClr val="bg1"/>
              </a:gs>
            </a:gsLst>
            <a:lin ang="0" scaled="1"/>
          </a:gradFill>
          <a:ln w="9525">
            <a:noFill/>
            <a:miter lim="800000"/>
            <a:headEnd/>
            <a:tailEnd/>
          </a:ln>
          <a:effectLst/>
        </p:spPr>
        <p:txBody>
          <a:bodyPr wrap="none" anchor="ctr"/>
          <a:lstStyle/>
          <a:p>
            <a:pPr>
              <a:defRPr/>
            </a:pPr>
            <a:endParaRPr lang="pt-BR">
              <a:ea typeface="+mn-ea"/>
              <a:cs typeface="Lucida Sans Unicode" charset="0"/>
            </a:endParaRPr>
          </a:p>
        </p:txBody>
      </p:sp>
      <p:graphicFrame>
        <p:nvGraphicFramePr>
          <p:cNvPr id="1026" name="Object 10"/>
          <p:cNvGraphicFramePr>
            <a:graphicFrameLocks noChangeAspect="1"/>
          </p:cNvGraphicFramePr>
          <p:nvPr/>
        </p:nvGraphicFramePr>
        <p:xfrm>
          <a:off x="28575" y="73025"/>
          <a:ext cx="1169988" cy="1555750"/>
        </p:xfrm>
        <a:graphic>
          <a:graphicData uri="http://schemas.openxmlformats.org/presentationml/2006/ole">
            <mc:AlternateContent xmlns:mc="http://schemas.openxmlformats.org/markup-compatibility/2006">
              <mc:Choice xmlns:v="urn:schemas-microsoft-com:vml" Requires="v">
                <p:oleObj spid="_x0000_s1039" name="Imagem de bitmap" r:id="rId16" imgW="2771429" imgH="3685714" progId="PBrush">
                  <p:embed/>
                </p:oleObj>
              </mc:Choice>
              <mc:Fallback>
                <p:oleObj name="Imagem de bitmap" r:id="rId16" imgW="2771429" imgH="3685714" progId="PBrush">
                  <p:embed/>
                  <p:pic>
                    <p:nvPicPr>
                      <p:cNvPr id="0"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8575" y="73025"/>
                        <a:ext cx="1169988" cy="1555750"/>
                      </a:xfrm>
                      <a:prstGeom prst="rect">
                        <a:avLst/>
                      </a:prstGeom>
                      <a:noFill/>
                      <a:ln>
                        <a:noFill/>
                      </a:ln>
                      <a:effectLst/>
                      <a:extLst>
                        <a:ext uri="{909E8E84-426E-40DD-AFC4-6F175D3DCCD1}">
                          <a14:hiddenFill xmlns:a14="http://schemas.microsoft.com/office/drawing/2010/main">
                            <a:solidFill>
                              <a:srgbClr val="00E4A8"/>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1C1C1C"/>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3768"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Tahoma" pitchFamily="34" charset="0"/>
        </a:defRPr>
      </a:lvl2pPr>
      <a:lvl3pPr algn="l" rtl="0" eaLnBrk="0" fontAlgn="base" hangingPunct="0">
        <a:spcBef>
          <a:spcPct val="0"/>
        </a:spcBef>
        <a:spcAft>
          <a:spcPct val="0"/>
        </a:spcAft>
        <a:defRPr sz="4400">
          <a:solidFill>
            <a:schemeClr val="tx1"/>
          </a:solidFill>
          <a:latin typeface="Tahoma" pitchFamily="34" charset="0"/>
        </a:defRPr>
      </a:lvl3pPr>
      <a:lvl4pPr algn="l" rtl="0" eaLnBrk="0" fontAlgn="base" hangingPunct="0">
        <a:spcBef>
          <a:spcPct val="0"/>
        </a:spcBef>
        <a:spcAft>
          <a:spcPct val="0"/>
        </a:spcAft>
        <a:defRPr sz="4400">
          <a:solidFill>
            <a:schemeClr val="tx1"/>
          </a:solidFill>
          <a:latin typeface="Tahoma" pitchFamily="34" charset="0"/>
        </a:defRPr>
      </a:lvl4pPr>
      <a:lvl5pPr algn="l" rtl="0" eaLnBrk="0" fontAlgn="base" hangingPunct="0">
        <a:spcBef>
          <a:spcPct val="0"/>
        </a:spcBef>
        <a:spcAft>
          <a:spcPct val="0"/>
        </a:spcAft>
        <a:defRPr sz="4400">
          <a:solidFill>
            <a:schemeClr val="tx1"/>
          </a:solidFill>
          <a:latin typeface="Tahoma" pitchFamily="34" charset="0"/>
        </a:defRPr>
      </a:lvl5pPr>
      <a:lvl6pPr marL="457200" algn="l" rtl="0" fontAlgn="base">
        <a:spcBef>
          <a:spcPct val="0"/>
        </a:spcBef>
        <a:spcAft>
          <a:spcPct val="0"/>
        </a:spcAft>
        <a:defRPr sz="4400">
          <a:solidFill>
            <a:schemeClr val="tx1"/>
          </a:solidFill>
          <a:latin typeface="Tahoma" pitchFamily="34" charset="0"/>
        </a:defRPr>
      </a:lvl6pPr>
      <a:lvl7pPr marL="914400" algn="l" rtl="0" fontAlgn="base">
        <a:spcBef>
          <a:spcPct val="0"/>
        </a:spcBef>
        <a:spcAft>
          <a:spcPct val="0"/>
        </a:spcAft>
        <a:defRPr sz="4400">
          <a:solidFill>
            <a:schemeClr val="tx1"/>
          </a:solidFill>
          <a:latin typeface="Tahoma" pitchFamily="34" charset="0"/>
        </a:defRPr>
      </a:lvl7pPr>
      <a:lvl8pPr marL="1371600" algn="l" rtl="0" fontAlgn="base">
        <a:spcBef>
          <a:spcPct val="0"/>
        </a:spcBef>
        <a:spcAft>
          <a:spcPct val="0"/>
        </a:spcAft>
        <a:defRPr sz="4400">
          <a:solidFill>
            <a:schemeClr val="tx1"/>
          </a:solidFill>
          <a:latin typeface="Tahoma" pitchFamily="34" charset="0"/>
        </a:defRPr>
      </a:lvl8pPr>
      <a:lvl9pPr marL="1828800" algn="l" rtl="0" fontAlgn="base">
        <a:spcBef>
          <a:spcPct val="0"/>
        </a:spcBef>
        <a:spcAft>
          <a:spcPct val="0"/>
        </a:spcAft>
        <a:defRPr sz="4400">
          <a:solidFill>
            <a:schemeClr val="tx1"/>
          </a:solidFill>
          <a:latin typeface="Tahoma" pitchFamily="34" charset="0"/>
        </a:defRPr>
      </a:lvl9pPr>
    </p:titleStyle>
    <p:bodyStyle>
      <a:lvl1pPr marL="342900" indent="-342900" algn="l" rtl="0" eaLnBrk="0" fontAlgn="base" hangingPunct="0">
        <a:spcBef>
          <a:spcPct val="20000"/>
        </a:spcBef>
        <a:spcAft>
          <a:spcPct val="0"/>
        </a:spcAft>
        <a:buClr>
          <a:srgbClr val="54A800"/>
        </a:buClr>
        <a:buSzPct val="8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8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rgbClr val="E4B900"/>
        </a:buClr>
        <a:buSzPct val="8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rgbClr val="66FF66"/>
        </a:buClr>
        <a:buSzPct val="80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facom.ufu.br/~gustavo/IC/Programacao/Apostila_Algoritmos.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Grp="1" noChangeArrowheads="1"/>
          </p:cNvSpPr>
          <p:nvPr>
            <p:ph type="title"/>
          </p:nvPr>
        </p:nvSpPr>
        <p:spPr>
          <a:xfrm>
            <a:off x="323850" y="2708275"/>
            <a:ext cx="8424614" cy="1922463"/>
          </a:xfrm>
        </p:spPr>
        <p:txBody>
          <a:bodyPr lIns="90000" tIns="46800" rIns="90000" bIns="46800" anchor="b"/>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t-BR" sz="2400" b="1" dirty="0" smtClean="0">
                <a:solidFill>
                  <a:schemeClr val="tx1"/>
                </a:solidFill>
                <a:latin typeface="Times New Roman" pitchFamily="18" charset="0"/>
                <a:cs typeface="Times New Roman" pitchFamily="18" charset="0"/>
              </a:rPr>
              <a:t>Curso:	        Técnico Integrado em Informática </a:t>
            </a:r>
            <a:br>
              <a:rPr lang="pt-BR" sz="2400" b="1" dirty="0" smtClean="0">
                <a:solidFill>
                  <a:schemeClr val="tx1"/>
                </a:solidFill>
                <a:latin typeface="Times New Roman" pitchFamily="18" charset="0"/>
                <a:cs typeface="Times New Roman" pitchFamily="18" charset="0"/>
              </a:rPr>
            </a:br>
            <a:r>
              <a:rPr lang="pt-BR" sz="2400" b="1" dirty="0" smtClean="0">
                <a:solidFill>
                  <a:schemeClr val="tx1"/>
                </a:solidFill>
                <a:latin typeface="Times New Roman" pitchFamily="18" charset="0"/>
                <a:cs typeface="Times New Roman" pitchFamily="18" charset="0"/>
              </a:rPr>
              <a:t>Disciplina : Fundamentos de Lógica e Algoritmo</a:t>
            </a:r>
            <a:endParaRPr lang="pt-BR" sz="4000" b="1" dirty="0" smtClean="0"/>
          </a:p>
        </p:txBody>
      </p:sp>
      <p:sp>
        <p:nvSpPr>
          <p:cNvPr id="6147" name="Rectangle 2"/>
          <p:cNvSpPr>
            <a:spLocks noGrp="1" noChangeArrowheads="1"/>
          </p:cNvSpPr>
          <p:nvPr>
            <p:ph type="subTitle" idx="1"/>
          </p:nvPr>
        </p:nvSpPr>
        <p:spPr>
          <a:xfrm>
            <a:off x="971600" y="4941888"/>
            <a:ext cx="7272807" cy="1516062"/>
          </a:xfrm>
        </p:spPr>
        <p:txBody>
          <a:bodyPr lIns="90000" tIns="46800" rIns="90000" bIns="46800"/>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t-BR" b="1" dirty="0" smtClean="0"/>
              <a:t>Revisão do Segundo Bimestre</a:t>
            </a:r>
            <a:endParaRPr lang="pt-BR" b="1" dirty="0" smtClean="0"/>
          </a:p>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pt-BR" b="1" dirty="0" smtClean="0"/>
          </a:p>
        </p:txBody>
      </p:sp>
      <p:sp>
        <p:nvSpPr>
          <p:cNvPr id="6148" name="Rectangle 3"/>
          <p:cNvSpPr>
            <a:spLocks noChangeArrowheads="1"/>
          </p:cNvSpPr>
          <p:nvPr/>
        </p:nvSpPr>
        <p:spPr bwMode="auto">
          <a:xfrm>
            <a:off x="1403350" y="5876925"/>
            <a:ext cx="6400800" cy="600075"/>
          </a:xfrm>
          <a:prstGeom prst="rect">
            <a:avLst/>
          </a:prstGeom>
          <a:noFill/>
          <a:ln w="9525">
            <a:noFill/>
            <a:round/>
            <a:headEnd/>
            <a:tailEnd/>
          </a:ln>
        </p:spPr>
        <p:txBody>
          <a:bodyPr wrap="none" anchor="ctr"/>
          <a:lstStyle/>
          <a:p>
            <a:endParaRPr lang="pt-BR" dirty="0"/>
          </a:p>
        </p:txBody>
      </p:sp>
      <p:sp>
        <p:nvSpPr>
          <p:cNvPr id="6149" name="Text Box 4"/>
          <p:cNvSpPr txBox="1">
            <a:spLocks noChangeArrowheads="1"/>
          </p:cNvSpPr>
          <p:nvPr/>
        </p:nvSpPr>
        <p:spPr bwMode="auto">
          <a:xfrm>
            <a:off x="3203848" y="6165304"/>
            <a:ext cx="3634626" cy="340735"/>
          </a:xfrm>
          <a:prstGeom prst="rect">
            <a:avLst/>
          </a:prstGeom>
          <a:noFill/>
          <a:ln w="9525">
            <a:noFill/>
            <a:round/>
            <a:headEnd/>
            <a:tailEnd/>
          </a:ln>
        </p:spPr>
        <p:txBody>
          <a:bodyPr wrap="none" lIns="90000" tIns="46800" rIns="90000" bIns="46800">
            <a:spAutoFit/>
          </a:bodyPr>
          <a:lstStyle/>
          <a:p>
            <a:pPr>
              <a:buClr>
                <a:srgbClr val="000000"/>
              </a:buClr>
              <a:buSzPct val="100000"/>
              <a:buFont typeface="Tahoma"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pt-BR" sz="1600" b="1" dirty="0" err="1" smtClean="0">
                <a:solidFill>
                  <a:srgbClr val="000000"/>
                </a:solidFill>
              </a:rPr>
              <a:t>Profª</a:t>
            </a:r>
            <a:r>
              <a:rPr lang="pt-BR" sz="1600" b="1" dirty="0" smtClean="0">
                <a:solidFill>
                  <a:srgbClr val="000000"/>
                </a:solidFill>
              </a:rPr>
              <a:t>. </a:t>
            </a:r>
            <a:r>
              <a:rPr lang="pt-BR" sz="1600" b="1" dirty="0" err="1" smtClean="0">
                <a:solidFill>
                  <a:srgbClr val="000000"/>
                </a:solidFill>
              </a:rPr>
              <a:t>Katiuscia</a:t>
            </a:r>
            <a:r>
              <a:rPr lang="pt-BR" sz="1600" b="1" dirty="0" smtClean="0">
                <a:solidFill>
                  <a:srgbClr val="000000"/>
                </a:solidFill>
              </a:rPr>
              <a:t> Lopes dos Santos</a:t>
            </a:r>
            <a:endParaRPr lang="pt-BR" sz="1600" b="1" dirty="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Descrição narrativa</a:t>
            </a:r>
            <a:endParaRPr lang="pt-BR" dirty="0"/>
          </a:p>
        </p:txBody>
      </p:sp>
      <p:sp>
        <p:nvSpPr>
          <p:cNvPr id="3" name="Espaço Reservado para Conteúdo 2"/>
          <p:cNvSpPr>
            <a:spLocks noGrp="1"/>
          </p:cNvSpPr>
          <p:nvPr>
            <p:ph idx="1"/>
          </p:nvPr>
        </p:nvSpPr>
        <p:spPr>
          <a:xfrm>
            <a:off x="179512" y="1772816"/>
            <a:ext cx="8775576" cy="4824535"/>
          </a:xfrm>
        </p:spPr>
        <p:txBody>
          <a:bodyPr numCol="2"/>
          <a:lstStyle/>
          <a:p>
            <a:pPr>
              <a:buNone/>
            </a:pPr>
            <a:r>
              <a:rPr lang="pt-BR" sz="1200" b="1" dirty="0" smtClean="0"/>
              <a:t>RECEITA DE BOLO COMUM DE OVOS</a:t>
            </a:r>
          </a:p>
          <a:p>
            <a:pPr>
              <a:buNone/>
            </a:pPr>
            <a:r>
              <a:rPr lang="pt-BR" sz="1200" dirty="0" smtClean="0"/>
              <a:t/>
            </a:r>
            <a:br>
              <a:rPr lang="pt-BR" sz="1200" dirty="0" smtClean="0"/>
            </a:br>
            <a:r>
              <a:rPr lang="pt-BR" sz="1200" b="1" dirty="0" smtClean="0"/>
              <a:t>INÍCIO</a:t>
            </a:r>
            <a:endParaRPr lang="pt-BR" sz="1200" dirty="0" smtClean="0"/>
          </a:p>
          <a:p>
            <a:pPr>
              <a:buNone/>
            </a:pPr>
            <a:r>
              <a:rPr lang="pt-BR" sz="1200" b="1" dirty="0" smtClean="0"/>
              <a:t>	Passo 1:</a:t>
            </a:r>
            <a:r>
              <a:rPr lang="pt-BR" sz="1200" dirty="0" smtClean="0"/>
              <a:t> Receber os ingredientes</a:t>
            </a:r>
            <a:br>
              <a:rPr lang="pt-BR" sz="1200" dirty="0" smtClean="0"/>
            </a:br>
            <a:r>
              <a:rPr lang="pt-BR" sz="1200" dirty="0" smtClean="0"/>
              <a:t/>
            </a:r>
            <a:br>
              <a:rPr lang="pt-BR" sz="1200" dirty="0" smtClean="0"/>
            </a:br>
            <a:r>
              <a:rPr lang="pt-BR" sz="1200" dirty="0" smtClean="0"/>
              <a:t>Ingredientes:</a:t>
            </a:r>
          </a:p>
          <a:p>
            <a:r>
              <a:rPr lang="pt-BR" sz="1200" dirty="0" smtClean="0"/>
              <a:t>2 xícaras de açúcar;</a:t>
            </a:r>
          </a:p>
          <a:p>
            <a:r>
              <a:rPr lang="pt-BR" sz="1200" dirty="0" smtClean="0"/>
              <a:t>3 ovos;</a:t>
            </a:r>
          </a:p>
          <a:p>
            <a:r>
              <a:rPr lang="pt-BR" sz="1200" dirty="0" smtClean="0"/>
              <a:t>250g de margarina;</a:t>
            </a:r>
          </a:p>
          <a:p>
            <a:r>
              <a:rPr lang="pt-BR" sz="1200" dirty="0" smtClean="0"/>
              <a:t>3 xícaras de farinha de trigo; </a:t>
            </a:r>
          </a:p>
          <a:p>
            <a:r>
              <a:rPr lang="pt-BR" sz="1200" dirty="0" smtClean="0"/>
              <a:t>1 e ½ colher de fermento;</a:t>
            </a:r>
          </a:p>
          <a:p>
            <a:r>
              <a:rPr lang="pt-BR" sz="1200" dirty="0" smtClean="0"/>
              <a:t>1 xícara de leite.</a:t>
            </a:r>
          </a:p>
          <a:p>
            <a:pPr>
              <a:buNone/>
            </a:pPr>
            <a:r>
              <a:rPr lang="pt-BR" sz="1200" dirty="0" smtClean="0"/>
              <a:t>	</a:t>
            </a:r>
          </a:p>
          <a:p>
            <a:pPr>
              <a:buNone/>
            </a:pPr>
            <a:r>
              <a:rPr lang="pt-BR" sz="1200" dirty="0" smtClean="0"/>
              <a:t>	Modo de preparo:</a:t>
            </a:r>
            <a:br>
              <a:rPr lang="pt-BR" sz="1200" dirty="0" smtClean="0"/>
            </a:br>
            <a:r>
              <a:rPr lang="pt-BR" sz="1200" dirty="0" smtClean="0"/>
              <a:t/>
            </a:r>
            <a:br>
              <a:rPr lang="pt-BR" sz="1200" dirty="0" smtClean="0"/>
            </a:br>
            <a:r>
              <a:rPr lang="pt-BR" sz="1200" b="1" dirty="0" smtClean="0"/>
              <a:t>Passo 2</a:t>
            </a:r>
            <a:r>
              <a:rPr lang="pt-BR" sz="1200" dirty="0" smtClean="0"/>
              <a:t>: Aqueça o forno a 180 graus;</a:t>
            </a:r>
            <a:br>
              <a:rPr lang="pt-BR" sz="1200" dirty="0" smtClean="0"/>
            </a:br>
            <a:r>
              <a:rPr lang="pt-BR" sz="1200" b="1" dirty="0" smtClean="0"/>
              <a:t>Passo 3</a:t>
            </a:r>
            <a:r>
              <a:rPr lang="pt-BR" sz="1200" dirty="0" smtClean="0"/>
              <a:t>: Bata as claras em neve e reserve;</a:t>
            </a:r>
            <a:br>
              <a:rPr lang="pt-BR" sz="1200" dirty="0" smtClean="0"/>
            </a:br>
            <a:r>
              <a:rPr lang="pt-BR" sz="1200" b="1" dirty="0" smtClean="0"/>
              <a:t>Passo 4</a:t>
            </a:r>
            <a:r>
              <a:rPr lang="pt-BR" sz="1200" dirty="0" smtClean="0"/>
              <a:t>: Em uma travessa, bata o açúcar, a manteiga e as gemas;</a:t>
            </a:r>
            <a:br>
              <a:rPr lang="pt-BR" sz="1200" dirty="0" smtClean="0"/>
            </a:br>
            <a:r>
              <a:rPr lang="pt-BR" sz="1200" b="1" dirty="0" smtClean="0"/>
              <a:t>Passo 5</a:t>
            </a:r>
            <a:r>
              <a:rPr lang="pt-BR" sz="1200" dirty="0" smtClean="0"/>
              <a:t>: Misture a farinha e o leite;</a:t>
            </a:r>
            <a:br>
              <a:rPr lang="pt-BR" sz="1200" dirty="0" smtClean="0"/>
            </a:br>
            <a:r>
              <a:rPr lang="pt-BR" sz="1200" b="1" dirty="0" smtClean="0"/>
              <a:t>Passo 6</a:t>
            </a:r>
            <a:r>
              <a:rPr lang="pt-BR" sz="1200" dirty="0" smtClean="0"/>
              <a:t>: Bata bem, até ficar bem homogêneo;</a:t>
            </a:r>
            <a:br>
              <a:rPr lang="pt-BR" sz="1200" dirty="0" smtClean="0"/>
            </a:br>
            <a:r>
              <a:rPr lang="pt-BR" sz="1200" b="1" dirty="0" smtClean="0"/>
              <a:t>Passo 7</a:t>
            </a:r>
            <a:r>
              <a:rPr lang="pt-BR" sz="1200" dirty="0" smtClean="0"/>
              <a:t>: Com a ajuda de uma colher, acrescente o fermento;</a:t>
            </a:r>
          </a:p>
          <a:p>
            <a:pPr>
              <a:buNone/>
            </a:pPr>
            <a:endParaRPr lang="pt-BR" sz="1200" dirty="0" smtClean="0"/>
          </a:p>
          <a:p>
            <a:pPr>
              <a:buNone/>
            </a:pPr>
            <a:endParaRPr lang="pt-BR" sz="1200" dirty="0" smtClean="0"/>
          </a:p>
          <a:p>
            <a:pPr>
              <a:buNone/>
            </a:pPr>
            <a:endParaRPr lang="pt-BR" sz="1200" dirty="0" smtClean="0"/>
          </a:p>
          <a:p>
            <a:pPr>
              <a:buNone/>
            </a:pPr>
            <a:endParaRPr lang="pt-BR" sz="1200" dirty="0" smtClean="0"/>
          </a:p>
          <a:p>
            <a:pPr>
              <a:buNone/>
            </a:pPr>
            <a:endParaRPr lang="pt-BR" sz="1200" dirty="0" smtClean="0"/>
          </a:p>
          <a:p>
            <a:pPr>
              <a:buNone/>
            </a:pPr>
            <a:endParaRPr lang="pt-BR" sz="1200" dirty="0" smtClean="0"/>
          </a:p>
          <a:p>
            <a:pPr>
              <a:buNone/>
            </a:pPr>
            <a:r>
              <a:rPr lang="pt-BR" sz="1200" dirty="0" smtClean="0"/>
              <a:t/>
            </a:r>
            <a:br>
              <a:rPr lang="pt-BR" sz="1200" dirty="0" smtClean="0"/>
            </a:br>
            <a:r>
              <a:rPr lang="pt-BR" sz="1200" b="1" dirty="0" smtClean="0"/>
              <a:t>Passo 8</a:t>
            </a:r>
            <a:r>
              <a:rPr lang="pt-BR" sz="1200" dirty="0" smtClean="0"/>
              <a:t>: Por último, adicione as claras em neve e mexa cuidadosamente;</a:t>
            </a:r>
            <a:br>
              <a:rPr lang="pt-BR" sz="1200" dirty="0" smtClean="0"/>
            </a:br>
            <a:r>
              <a:rPr lang="pt-BR" sz="1200" b="1" dirty="0" smtClean="0"/>
              <a:t>Passo 9</a:t>
            </a:r>
            <a:r>
              <a:rPr lang="pt-BR" sz="1200" dirty="0" smtClean="0"/>
              <a:t>: Coloque em uma forma untada com manteiga e farinha de trigo e leve ao forno médio para assar por aproximadamente 35 minutos ou até que, ao espetar um palito, esse saia seco;</a:t>
            </a:r>
            <a:br>
              <a:rPr lang="pt-BR" sz="1200" dirty="0" smtClean="0"/>
            </a:br>
            <a:r>
              <a:rPr lang="pt-BR" sz="1200" b="1" dirty="0" smtClean="0"/>
              <a:t>Passo 10</a:t>
            </a:r>
            <a:r>
              <a:rPr lang="pt-BR" sz="1200" dirty="0" smtClean="0"/>
              <a:t>: Após assado, desligue o forno e deixe o bolo esfriar;</a:t>
            </a:r>
            <a:br>
              <a:rPr lang="pt-BR" sz="1200" dirty="0" smtClean="0"/>
            </a:br>
            <a:r>
              <a:rPr lang="pt-BR" sz="1200" b="1" dirty="0" smtClean="0"/>
              <a:t>Passo 11</a:t>
            </a:r>
            <a:r>
              <a:rPr lang="pt-BR" sz="1200" dirty="0" smtClean="0"/>
              <a:t>: Desenforme e saboreie.</a:t>
            </a:r>
          </a:p>
          <a:p>
            <a:pPr>
              <a:buNone/>
            </a:pPr>
            <a:r>
              <a:rPr lang="pt-BR" sz="1200" dirty="0" smtClean="0"/>
              <a:t/>
            </a:r>
            <a:br>
              <a:rPr lang="pt-BR" sz="1200" dirty="0" smtClean="0"/>
            </a:br>
            <a:r>
              <a:rPr lang="pt-BR" sz="1200" dirty="0" smtClean="0"/>
              <a:t>É fato que a receita contém passos simples de entender, por ser escrita em nossa linguagem natural.</a:t>
            </a:r>
            <a:br>
              <a:rPr lang="pt-BR" sz="1200" dirty="0" smtClean="0"/>
            </a:br>
            <a:r>
              <a:rPr lang="pt-BR" sz="1200" dirty="0" smtClean="0"/>
              <a:t>Agora, vamos reler o passo 9 da receita:</a:t>
            </a:r>
            <a:br>
              <a:rPr lang="pt-BR" sz="1200" dirty="0" smtClean="0"/>
            </a:br>
            <a:r>
              <a:rPr lang="pt-BR" sz="1200" b="1" dirty="0" smtClean="0"/>
              <a:t>Passo 9</a:t>
            </a:r>
            <a:r>
              <a:rPr lang="pt-BR" sz="1200" dirty="0" smtClean="0"/>
              <a:t>: Coloque em uma forma untada com </a:t>
            </a:r>
            <a:r>
              <a:rPr lang="pt-BR" sz="1200" b="1" dirty="0" smtClean="0"/>
              <a:t>manteiga e farinha de trigo</a:t>
            </a:r>
            <a:r>
              <a:rPr lang="pt-BR" sz="1200" dirty="0" smtClean="0"/>
              <a:t> e leve ao forno médio para assar por </a:t>
            </a:r>
            <a:r>
              <a:rPr lang="pt-BR" sz="1200" b="1" dirty="0" smtClean="0"/>
              <a:t>aproximadamente</a:t>
            </a:r>
            <a:r>
              <a:rPr lang="pt-BR" sz="1200" dirty="0" smtClean="0"/>
              <a:t> 35 minutos ou até que, ao espetar um palito, esse saia seco;</a:t>
            </a:r>
            <a:br>
              <a:rPr lang="pt-BR" sz="1200" dirty="0" smtClean="0"/>
            </a:br>
            <a:r>
              <a:rPr lang="pt-BR" sz="1200" dirty="0" smtClean="0"/>
              <a:t>A informação em negrito é imprecisa e pode ser interpretada de diferentes formas por diferentes pessoas. Ou seja, "aproximadamente 35 minutos" pode ser um pouco menos que 35 minutos pra uma pessoa e um pouco mais que 35 minutos pra outra pessoa executando a mesma receita. Além disso, não fica clara a quantidade de manteiga e farinha de trigo que deve ser aplicada na forma.</a:t>
            </a:r>
            <a:r>
              <a:rPr lang="pt-BR" dirty="0" smtClean="0"/>
              <a:t/>
            </a:r>
            <a:br>
              <a:rPr lang="pt-BR" dirty="0" smtClean="0"/>
            </a:br>
            <a:endParaRPr lang="pt-BR" dirty="0" smtClean="0"/>
          </a:p>
          <a:p>
            <a:endParaRPr lang="pt-BR" dirty="0"/>
          </a:p>
        </p:txBody>
      </p:sp>
    </p:spTree>
    <p:extLst>
      <p:ext uri="{BB962C8B-B14F-4D97-AF65-F5344CB8AC3E}">
        <p14:creationId xmlns:p14="http://schemas.microsoft.com/office/powerpoint/2010/main" val="36337149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Fluxograma</a:t>
            </a:r>
            <a:endParaRPr lang="pt-BR" b="1" dirty="0"/>
          </a:p>
        </p:txBody>
      </p:sp>
      <p:sp>
        <p:nvSpPr>
          <p:cNvPr id="3" name="Espaço Reservado para Conteúdo 2"/>
          <p:cNvSpPr>
            <a:spLocks noGrp="1"/>
          </p:cNvSpPr>
          <p:nvPr>
            <p:ph idx="1"/>
          </p:nvPr>
        </p:nvSpPr>
        <p:spPr/>
        <p:txBody>
          <a:bodyPr/>
          <a:lstStyle/>
          <a:p>
            <a:r>
              <a:rPr lang="pt-BR" sz="2000" dirty="0" smtClean="0"/>
              <a:t>A principal vantagem de se utilizar fluxogramas para construir algoritmos é que é mais fácil entender um conteúdo descrito de forma gráfica do que um descrito textualmente. Além disso, os fluxogramas obedecem a um padrão mundial quanto à simbologia.</a:t>
            </a:r>
          </a:p>
          <a:p>
            <a:r>
              <a:rPr lang="pt-BR" sz="2000" dirty="0" smtClean="0"/>
              <a:t>Já as desvantagens são as seguintes: os dados podem não ser suficientemente detalhados, dificultando, assim, a transcrição do algoritmo para o programa a ser desenvolvido; é necessário aprender a simbologia dos fluxogramas; e, para algoritmos mais extensos, a construção do fluxograma pode se tornar mais complicada.</a:t>
            </a:r>
          </a:p>
          <a:p>
            <a:endParaRPr lang="pt-BR" dirty="0"/>
          </a:p>
        </p:txBody>
      </p:sp>
    </p:spTree>
    <p:extLst>
      <p:ext uri="{BB962C8B-B14F-4D97-AF65-F5344CB8AC3E}">
        <p14:creationId xmlns:p14="http://schemas.microsoft.com/office/powerpoint/2010/main" val="30279912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Fluxograma</a:t>
            </a:r>
            <a:endParaRPr lang="pt-BR" b="1" dirty="0"/>
          </a:p>
        </p:txBody>
      </p:sp>
      <p:sp>
        <p:nvSpPr>
          <p:cNvPr id="3" name="Espaço Reservado para Conteúdo 2"/>
          <p:cNvSpPr>
            <a:spLocks noGrp="1"/>
          </p:cNvSpPr>
          <p:nvPr>
            <p:ph idx="1"/>
          </p:nvPr>
        </p:nvSpPr>
        <p:spPr/>
        <p:txBody>
          <a:bodyPr/>
          <a:lstStyle/>
          <a:p>
            <a:pPr>
              <a:buNone/>
            </a:pPr>
            <a:r>
              <a:rPr lang="pt-BR" sz="1800" dirty="0" smtClean="0"/>
              <a:t>Vamos escrever o exemplo do cálculo da média da aula anterior sob a forma de fluxograma:</a:t>
            </a:r>
            <a:br>
              <a:rPr lang="pt-BR" sz="1800" dirty="0" smtClean="0"/>
            </a:br>
            <a:r>
              <a:rPr lang="pt-BR" sz="1800" dirty="0" smtClean="0"/>
              <a:t/>
            </a:r>
            <a:br>
              <a:rPr lang="pt-BR" sz="1800" dirty="0" smtClean="0"/>
            </a:br>
            <a:r>
              <a:rPr lang="pt-BR" sz="1600" b="1" dirty="0" smtClean="0"/>
              <a:t>ALGORITMO PARA CALCULAR A MÉDIA ARITMÉTICA DE UM ALUNO</a:t>
            </a:r>
          </a:p>
          <a:p>
            <a:endParaRPr lang="pt-BR" dirty="0"/>
          </a:p>
        </p:txBody>
      </p:sp>
      <p:pic>
        <p:nvPicPr>
          <p:cNvPr id="24578" name="Picture 2" descr="C:\Users\Katiuscia\Desktop\IFRN\Metropoli Digital\logica_programacao\aula02\log_prog_a02_i01_b.jpg"/>
          <p:cNvPicPr>
            <a:picLocks noChangeAspect="1" noChangeArrowheads="1"/>
          </p:cNvPicPr>
          <p:nvPr/>
        </p:nvPicPr>
        <p:blipFill>
          <a:blip r:embed="rId2" cstate="print"/>
          <a:srcRect/>
          <a:stretch>
            <a:fillRect/>
          </a:stretch>
        </p:blipFill>
        <p:spPr bwMode="auto">
          <a:xfrm>
            <a:off x="1907704" y="3140967"/>
            <a:ext cx="5271232" cy="3717033"/>
          </a:xfrm>
          <a:prstGeom prst="rect">
            <a:avLst/>
          </a:prstGeom>
          <a:noFill/>
        </p:spPr>
      </p:pic>
    </p:spTree>
    <p:extLst>
      <p:ext uri="{BB962C8B-B14F-4D97-AF65-F5344CB8AC3E}">
        <p14:creationId xmlns:p14="http://schemas.microsoft.com/office/powerpoint/2010/main" val="14409581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Fluxograma</a:t>
            </a:r>
            <a:endParaRPr lang="pt-BR" dirty="0"/>
          </a:p>
        </p:txBody>
      </p:sp>
      <p:sp>
        <p:nvSpPr>
          <p:cNvPr id="3" name="Espaço Reservado para Conteúdo 2"/>
          <p:cNvSpPr>
            <a:spLocks noGrp="1"/>
          </p:cNvSpPr>
          <p:nvPr>
            <p:ph idx="1"/>
          </p:nvPr>
        </p:nvSpPr>
        <p:spPr/>
        <p:txBody>
          <a:bodyPr/>
          <a:lstStyle/>
          <a:p>
            <a:r>
              <a:rPr lang="pt-BR" sz="2000" dirty="0" smtClean="0"/>
              <a:t>As entradas para a execução do algoritmo são a primeira e a segunda nota (veja que as notas 1 e 2 estão no símbolo de fluxograma correspondente à entrada de dados). O cálculo da média é efetuado no símbolo seguinte, referente ao processamento, ou seja, os cálculos. O símbolo de saída de dados do fluxograma exibe o resultado esperado, que foi calculado na execução anterior (a média do aluno). Os símbolos de Início e Fim são os delimitadores da execução do algoritmo.</a:t>
            </a:r>
            <a:endParaRPr lang="pt-BR" sz="2000" dirty="0"/>
          </a:p>
        </p:txBody>
      </p:sp>
    </p:spTree>
    <p:extLst>
      <p:ext uri="{BB962C8B-B14F-4D97-AF65-F5344CB8AC3E}">
        <p14:creationId xmlns:p14="http://schemas.microsoft.com/office/powerpoint/2010/main" val="6042980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b="1" dirty="0" smtClean="0"/>
              <a:t>Pseudocódigo (ou </a:t>
            </a:r>
            <a:r>
              <a:rPr lang="pt-BR" sz="3600" b="1" dirty="0" err="1" smtClean="0"/>
              <a:t>portugol</a:t>
            </a:r>
            <a:r>
              <a:rPr lang="pt-BR" sz="3600" b="1" dirty="0" smtClean="0"/>
              <a:t>)</a:t>
            </a:r>
            <a:endParaRPr lang="pt-BR" sz="3600" dirty="0"/>
          </a:p>
        </p:txBody>
      </p:sp>
      <p:sp>
        <p:nvSpPr>
          <p:cNvPr id="3" name="Espaço Reservado para Conteúdo 2"/>
          <p:cNvSpPr>
            <a:spLocks noGrp="1"/>
          </p:cNvSpPr>
          <p:nvPr>
            <p:ph idx="1"/>
          </p:nvPr>
        </p:nvSpPr>
        <p:spPr/>
        <p:txBody>
          <a:bodyPr/>
          <a:lstStyle/>
          <a:p>
            <a:r>
              <a:rPr lang="pt-BR" sz="2000" dirty="0" smtClean="0"/>
              <a:t>Se você for pesquisar em outras fontes, verá que além desses termos (pseudocódigo ou </a:t>
            </a:r>
            <a:r>
              <a:rPr lang="pt-BR" sz="2000" dirty="0" err="1" smtClean="0"/>
              <a:t>portugol</a:t>
            </a:r>
            <a:r>
              <a:rPr lang="pt-BR" sz="2000" dirty="0" smtClean="0"/>
              <a:t>), podemos nos referir a essa forma de representação de outras maneiras, como: português estruturado, linguagem estruturada ou pseudolinguagem.</a:t>
            </a:r>
          </a:p>
          <a:p>
            <a:r>
              <a:rPr lang="pt-BR" sz="2000" dirty="0" smtClean="0"/>
              <a:t>O pseudocódigo obedece a regras predefinidas de estrutura para descrever um algoritmo. Vimos que a descrição narrativa pode ser interpretada de diversas maneiras. Isso pode gerar ambiguidades. Já o fluxograma tem maior precisão, mas é pouco descritivo, o que pode torná-lo insuficiente, além de complicar-se, conforme o crescimento do algoritmo.</a:t>
            </a:r>
          </a:p>
          <a:p>
            <a:endParaRPr lang="pt-BR" dirty="0"/>
          </a:p>
        </p:txBody>
      </p:sp>
    </p:spTree>
    <p:extLst>
      <p:ext uri="{BB962C8B-B14F-4D97-AF65-F5344CB8AC3E}">
        <p14:creationId xmlns:p14="http://schemas.microsoft.com/office/powerpoint/2010/main" val="25673402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b="1" dirty="0" smtClean="0"/>
              <a:t>Pseudocódigo (ou </a:t>
            </a:r>
            <a:r>
              <a:rPr lang="pt-BR" sz="3600" b="1" dirty="0" err="1" smtClean="0"/>
              <a:t>portugol</a:t>
            </a:r>
            <a:r>
              <a:rPr lang="pt-BR" sz="3600" b="1" dirty="0" smtClean="0"/>
              <a:t>)</a:t>
            </a:r>
            <a:endParaRPr lang="pt-BR" sz="3600" dirty="0"/>
          </a:p>
        </p:txBody>
      </p:sp>
      <p:sp>
        <p:nvSpPr>
          <p:cNvPr id="3" name="Espaço Reservado para Conteúdo 2"/>
          <p:cNvSpPr>
            <a:spLocks noGrp="1"/>
          </p:cNvSpPr>
          <p:nvPr>
            <p:ph idx="1"/>
          </p:nvPr>
        </p:nvSpPr>
        <p:spPr/>
        <p:txBody>
          <a:bodyPr/>
          <a:lstStyle/>
          <a:p>
            <a:pPr>
              <a:buNone/>
            </a:pPr>
            <a:r>
              <a:rPr lang="pt-BR" sz="1400" dirty="0" smtClean="0"/>
              <a:t>Observação: Vamos utilizar, em nossos exemplos, a notação utilizada na ferramenta </a:t>
            </a:r>
            <a:r>
              <a:rPr lang="pt-BR" sz="1400" i="1" dirty="0" err="1" smtClean="0"/>
              <a:t>VisuAlg</a:t>
            </a:r>
            <a:r>
              <a:rPr lang="pt-BR" sz="1400" dirty="0" smtClean="0"/>
              <a:t>.</a:t>
            </a:r>
          </a:p>
          <a:p>
            <a:pPr>
              <a:buNone/>
            </a:pPr>
            <a:r>
              <a:rPr lang="pt-BR" sz="1400" b="1" dirty="0" smtClean="0"/>
              <a:t>	algoritmo</a:t>
            </a:r>
            <a:r>
              <a:rPr lang="pt-BR" sz="1400" dirty="0" smtClean="0"/>
              <a:t> "Média" //aqui, definimos o nome do algoritmo.</a:t>
            </a:r>
          </a:p>
          <a:p>
            <a:pPr>
              <a:buNone/>
            </a:pPr>
            <a:r>
              <a:rPr lang="pt-BR" sz="1400" b="1" dirty="0" smtClean="0"/>
              <a:t>	var</a:t>
            </a:r>
            <a:r>
              <a:rPr lang="pt-BR" sz="1400" i="1" dirty="0" smtClean="0"/>
              <a:t>//início das declarações das variáveis.</a:t>
            </a:r>
            <a:r>
              <a:rPr lang="pt-BR" sz="1400" dirty="0" smtClean="0"/>
              <a:t/>
            </a:r>
            <a:br>
              <a:rPr lang="pt-BR" sz="1400" dirty="0" smtClean="0"/>
            </a:br>
            <a:r>
              <a:rPr lang="pt-BR" sz="1400" dirty="0" smtClean="0"/>
              <a:t>nota1 : </a:t>
            </a:r>
            <a:r>
              <a:rPr lang="pt-BR" sz="1400" b="1" dirty="0" smtClean="0"/>
              <a:t>real</a:t>
            </a:r>
            <a:r>
              <a:rPr lang="pt-BR" sz="1400" i="1" dirty="0" smtClean="0"/>
              <a:t>//aqui, é definida a entrada da primeira nota do aluno.</a:t>
            </a:r>
            <a:r>
              <a:rPr lang="pt-BR" sz="1400" dirty="0" smtClean="0"/>
              <a:t/>
            </a:r>
            <a:br>
              <a:rPr lang="pt-BR" sz="1400" dirty="0" smtClean="0"/>
            </a:br>
            <a:r>
              <a:rPr lang="pt-BR" sz="1400" dirty="0" smtClean="0"/>
              <a:t>nota2 : </a:t>
            </a:r>
            <a:r>
              <a:rPr lang="pt-BR" sz="1400" b="1" dirty="0" smtClean="0"/>
              <a:t>real</a:t>
            </a:r>
            <a:r>
              <a:rPr lang="pt-BR" sz="1400" i="1" dirty="0" smtClean="0"/>
              <a:t>// aqui, é definida a entrada da segunda nota do aluno.</a:t>
            </a:r>
            <a:r>
              <a:rPr lang="pt-BR" sz="1400" dirty="0" smtClean="0"/>
              <a:t/>
            </a:r>
            <a:br>
              <a:rPr lang="pt-BR" sz="1400" dirty="0" smtClean="0"/>
            </a:br>
            <a:r>
              <a:rPr lang="pt-BR" sz="1400" dirty="0" smtClean="0"/>
              <a:t>media : </a:t>
            </a:r>
            <a:r>
              <a:rPr lang="pt-BR" sz="1400" b="1" dirty="0" smtClean="0"/>
              <a:t>real</a:t>
            </a:r>
            <a:r>
              <a:rPr lang="pt-BR" sz="1400" i="1" dirty="0" smtClean="0"/>
              <a:t>//declaração da variável em que será armazenado o resultado do cálculo da média.</a:t>
            </a:r>
            <a:endParaRPr lang="pt-BR" sz="1400" dirty="0" smtClean="0"/>
          </a:p>
          <a:p>
            <a:pPr>
              <a:buNone/>
            </a:pPr>
            <a:r>
              <a:rPr lang="pt-BR" sz="1400" b="1" dirty="0" smtClean="0"/>
              <a:t>	Inicio</a:t>
            </a:r>
            <a:r>
              <a:rPr lang="pt-BR" sz="1400" i="1" dirty="0" smtClean="0"/>
              <a:t> //início do bloco de execução (local onde instruímos o computador a executar os comandos).</a:t>
            </a:r>
            <a:endParaRPr lang="pt-BR" sz="1400" dirty="0" smtClean="0"/>
          </a:p>
          <a:p>
            <a:pPr>
              <a:buNone/>
            </a:pPr>
            <a:r>
              <a:rPr lang="pt-BR" sz="1400" b="1" dirty="0" smtClean="0"/>
              <a:t>	escreva</a:t>
            </a:r>
            <a:r>
              <a:rPr lang="pt-BR" sz="1400" dirty="0" smtClean="0"/>
              <a:t> ("Digite o valor da primeira nota: ")</a:t>
            </a:r>
            <a:r>
              <a:rPr lang="pt-BR" sz="1400" i="1" dirty="0" smtClean="0"/>
              <a:t> //o programa exibe na tela o texto entre aspas.</a:t>
            </a:r>
            <a:r>
              <a:rPr lang="pt-BR" sz="1400" dirty="0" smtClean="0"/>
              <a:t/>
            </a:r>
            <a:br>
              <a:rPr lang="pt-BR" sz="1400" dirty="0" smtClean="0"/>
            </a:br>
            <a:r>
              <a:rPr lang="pt-BR" sz="1400" b="1" dirty="0" smtClean="0"/>
              <a:t>leia</a:t>
            </a:r>
            <a:r>
              <a:rPr lang="pt-BR" sz="1400" dirty="0" smtClean="0"/>
              <a:t> (nota1) </a:t>
            </a:r>
            <a:r>
              <a:rPr lang="pt-BR" sz="1400" i="1" dirty="0" smtClean="0"/>
              <a:t>// o programa lê o que o usuário escreveu: a primeira nota</a:t>
            </a:r>
            <a:r>
              <a:rPr lang="pt-BR" sz="1400" dirty="0" smtClean="0"/>
              <a:t/>
            </a:r>
            <a:br>
              <a:rPr lang="pt-BR" sz="1400" dirty="0" smtClean="0"/>
            </a:br>
            <a:r>
              <a:rPr lang="pt-BR" sz="1400" b="1" dirty="0" smtClean="0"/>
              <a:t>escreva</a:t>
            </a:r>
            <a:r>
              <a:rPr lang="pt-BR" sz="1400" dirty="0" smtClean="0"/>
              <a:t> ("Digite o valor da segunda nota: ") </a:t>
            </a:r>
            <a:r>
              <a:rPr lang="pt-BR" sz="1400" i="1" dirty="0" smtClean="0"/>
              <a:t>//o programa exibe na tela o texto entre aspas.</a:t>
            </a:r>
            <a:r>
              <a:rPr lang="pt-BR" sz="1400" dirty="0" smtClean="0"/>
              <a:t/>
            </a:r>
            <a:br>
              <a:rPr lang="pt-BR" sz="1400" dirty="0" smtClean="0"/>
            </a:br>
            <a:r>
              <a:rPr lang="pt-BR" sz="1400" b="1" dirty="0" smtClean="0"/>
              <a:t>leia</a:t>
            </a:r>
            <a:r>
              <a:rPr lang="pt-BR" sz="1400" dirty="0" smtClean="0"/>
              <a:t> (nota2)</a:t>
            </a:r>
            <a:r>
              <a:rPr lang="pt-BR" sz="1400" i="1" dirty="0" smtClean="0"/>
              <a:t> // o programa lê o que o usuário escreveu: a segunda nota</a:t>
            </a:r>
            <a:r>
              <a:rPr lang="pt-BR" sz="1400" dirty="0" smtClean="0"/>
              <a:t/>
            </a:r>
            <a:br>
              <a:rPr lang="pt-BR" sz="1400" dirty="0" smtClean="0"/>
            </a:br>
            <a:r>
              <a:rPr lang="pt-BR" sz="1400" b="1" dirty="0" smtClean="0"/>
              <a:t>media</a:t>
            </a:r>
            <a:r>
              <a:rPr lang="pt-BR" sz="1400" dirty="0" smtClean="0"/>
              <a:t> &lt;- (nota1 + nota2)/2 </a:t>
            </a:r>
            <a:r>
              <a:rPr lang="pt-BR" sz="1400" i="1" dirty="0" smtClean="0"/>
              <a:t>//é realizado o cálculo da média.</a:t>
            </a:r>
            <a:r>
              <a:rPr lang="pt-BR" sz="1400" dirty="0" smtClean="0"/>
              <a:t/>
            </a:r>
            <a:br>
              <a:rPr lang="pt-BR" sz="1400" dirty="0" smtClean="0"/>
            </a:br>
            <a:r>
              <a:rPr lang="pt-BR" sz="1400" b="1" dirty="0" smtClean="0"/>
              <a:t>escreva</a:t>
            </a:r>
            <a:r>
              <a:rPr lang="pt-BR" sz="1400" dirty="0" smtClean="0"/>
              <a:t> ("A média do aluno é: ", media)</a:t>
            </a:r>
            <a:r>
              <a:rPr lang="pt-BR" sz="1400" i="1" dirty="0" smtClean="0"/>
              <a:t> //o valor encontrado é exibido na tel.</a:t>
            </a:r>
            <a:r>
              <a:rPr lang="pt-BR" sz="1400" dirty="0" smtClean="0"/>
              <a:t/>
            </a:r>
            <a:br>
              <a:rPr lang="pt-BR" sz="1400" dirty="0" smtClean="0"/>
            </a:br>
            <a:r>
              <a:rPr lang="pt-BR" sz="1400" dirty="0" smtClean="0"/>
              <a:t/>
            </a:r>
            <a:br>
              <a:rPr lang="pt-BR" sz="1400" dirty="0" smtClean="0"/>
            </a:br>
            <a:r>
              <a:rPr lang="pt-BR" sz="1400" b="1" dirty="0" err="1" smtClean="0"/>
              <a:t>fimalgoritmo</a:t>
            </a:r>
            <a:r>
              <a:rPr lang="pt-BR" sz="1400" i="1" dirty="0" smtClean="0"/>
              <a:t> //fim do algoritmo.</a:t>
            </a:r>
            <a:endParaRPr lang="pt-BR" sz="1400" dirty="0" smtClean="0"/>
          </a:p>
          <a:p>
            <a:endParaRPr lang="pt-BR" dirty="0"/>
          </a:p>
        </p:txBody>
      </p:sp>
    </p:spTree>
    <p:extLst>
      <p:ext uri="{BB962C8B-B14F-4D97-AF65-F5344CB8AC3E}">
        <p14:creationId xmlns:p14="http://schemas.microsoft.com/office/powerpoint/2010/main" val="22723371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b="1" dirty="0" smtClean="0"/>
              <a:t>Pseudocódigo (ou </a:t>
            </a:r>
            <a:r>
              <a:rPr lang="pt-BR" sz="3600" b="1" dirty="0" err="1" smtClean="0"/>
              <a:t>portugol</a:t>
            </a:r>
            <a:r>
              <a:rPr lang="pt-BR" sz="3600" b="1" dirty="0" smtClean="0"/>
              <a:t>)</a:t>
            </a:r>
            <a:endParaRPr lang="pt-BR" sz="3600" dirty="0"/>
          </a:p>
        </p:txBody>
      </p:sp>
      <p:sp>
        <p:nvSpPr>
          <p:cNvPr id="3" name="Espaço Reservado para Conteúdo 2"/>
          <p:cNvSpPr>
            <a:spLocks noGrp="1"/>
          </p:cNvSpPr>
          <p:nvPr>
            <p:ph idx="1"/>
          </p:nvPr>
        </p:nvSpPr>
        <p:spPr/>
        <p:txBody>
          <a:bodyPr/>
          <a:lstStyle/>
          <a:p>
            <a:r>
              <a:rPr lang="pt-BR" sz="1600" dirty="0" smtClean="0"/>
              <a:t>Vamos chamar as instruções que estão entre as palavras </a:t>
            </a:r>
            <a:r>
              <a:rPr lang="pt-BR" sz="1600" b="1" dirty="0" smtClean="0"/>
              <a:t>início</a:t>
            </a:r>
            <a:r>
              <a:rPr lang="pt-BR" sz="1600" dirty="0" smtClean="0"/>
              <a:t> e </a:t>
            </a:r>
            <a:r>
              <a:rPr lang="pt-BR" sz="1600" b="1" dirty="0" err="1" smtClean="0"/>
              <a:t>fimalgoritmo</a:t>
            </a:r>
            <a:r>
              <a:rPr lang="pt-BR" sz="1600" dirty="0" smtClean="0"/>
              <a:t> de </a:t>
            </a:r>
            <a:r>
              <a:rPr lang="pt-BR" sz="1600" b="1" dirty="0" smtClean="0"/>
              <a:t>bloco de execução</a:t>
            </a:r>
            <a:r>
              <a:rPr lang="pt-BR" sz="1600" dirty="0" smtClean="0"/>
              <a:t> do algoritmo. Veja que o bloco de execução não está posicionado no mesmo alinhamento das palavras </a:t>
            </a:r>
            <a:r>
              <a:rPr lang="pt-BR" sz="1600" b="1" dirty="0" smtClean="0"/>
              <a:t>início</a:t>
            </a:r>
            <a:r>
              <a:rPr lang="pt-BR" sz="1600" dirty="0" smtClean="0"/>
              <a:t> e </a:t>
            </a:r>
            <a:r>
              <a:rPr lang="pt-BR" sz="1600" b="1" dirty="0" err="1" smtClean="0"/>
              <a:t>fimalgoritmo</a:t>
            </a:r>
            <a:r>
              <a:rPr lang="pt-BR" sz="1600" dirty="0" smtClean="0"/>
              <a:t>. Chamamos esse recuo de </a:t>
            </a:r>
            <a:r>
              <a:rPr lang="pt-BR" sz="1600" dirty="0" err="1" smtClean="0"/>
              <a:t>identação</a:t>
            </a:r>
            <a:r>
              <a:rPr lang="pt-BR" sz="1600" dirty="0" smtClean="0"/>
              <a:t>.</a:t>
            </a:r>
          </a:p>
          <a:p>
            <a:r>
              <a:rPr lang="pt-BR" sz="1600" dirty="0" smtClean="0"/>
              <a:t>A </a:t>
            </a:r>
            <a:r>
              <a:rPr lang="pt-BR" sz="1600" dirty="0" err="1" smtClean="0"/>
              <a:t>identação</a:t>
            </a:r>
            <a:r>
              <a:rPr lang="pt-BR" sz="1600" dirty="0" smtClean="0"/>
              <a:t> não é obrigatória, mas é uma prática recomendada, que torna o código mais legível, pois facilita a visualização da delimitação dos blocos de execução de qualquer algoritmo.Nesse algoritmo, só há um bloco de execução entre o início e o fim. Por isso, talvez você só compreenda a importância da </a:t>
            </a:r>
            <a:r>
              <a:rPr lang="pt-BR" sz="1600" dirty="0" err="1" smtClean="0"/>
              <a:t>identação</a:t>
            </a:r>
            <a:r>
              <a:rPr lang="pt-BR" sz="1600" dirty="0" smtClean="0"/>
              <a:t>, quando começar a construir algoritmos mais complexos com diversos blocos de execução entre o início e o fim.</a:t>
            </a:r>
          </a:p>
          <a:p>
            <a:r>
              <a:rPr lang="pt-BR" sz="1600" dirty="0" smtClean="0"/>
              <a:t>As palavras em negrito, no código do algoritmo, são as palavras reservadas da </a:t>
            </a:r>
            <a:r>
              <a:rPr lang="pt-BR" sz="1600" b="1" dirty="0" smtClean="0"/>
              <a:t>linguagem</a:t>
            </a:r>
            <a:r>
              <a:rPr lang="pt-BR" sz="1600" dirty="0" smtClean="0"/>
              <a:t>. Palavras reservadas são os comandos fornecidos pelas linguagens de programação que permitem a expressão dos algoritmos. Alguns exemplos de palavras reservadas são comandos de escrita ou leitura de dados e a declaração de variáveis (que é a definição dos dados de entrada), entre outras coisas.</a:t>
            </a:r>
          </a:p>
          <a:p>
            <a:r>
              <a:rPr lang="pt-BR" sz="1600" dirty="0" smtClean="0"/>
              <a:t>Leia os comentários (o texto verde, em itálico), que explicam o que é executado em cada linha do algoritmo.</a:t>
            </a:r>
            <a:r>
              <a:rPr lang="pt-BR" dirty="0" smtClean="0"/>
              <a:t/>
            </a:r>
            <a:br>
              <a:rPr lang="pt-BR" dirty="0" smtClean="0"/>
            </a:br>
            <a:endParaRPr lang="pt-BR" dirty="0" smtClean="0"/>
          </a:p>
          <a:p>
            <a:endParaRPr lang="pt-BR" dirty="0"/>
          </a:p>
        </p:txBody>
      </p:sp>
    </p:spTree>
    <p:extLst>
      <p:ext uri="{BB962C8B-B14F-4D97-AF65-F5344CB8AC3E}">
        <p14:creationId xmlns:p14="http://schemas.microsoft.com/office/powerpoint/2010/main" val="26318749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800" b="1" dirty="0"/>
              <a:t>Armazenamento de dados na </a:t>
            </a:r>
            <a:r>
              <a:rPr lang="pt-BR" sz="2800" b="1" dirty="0" smtClean="0"/>
              <a:t>memória</a:t>
            </a:r>
            <a:endParaRPr lang="pt-BR" dirty="0"/>
          </a:p>
        </p:txBody>
      </p:sp>
      <p:sp>
        <p:nvSpPr>
          <p:cNvPr id="3" name="Espaço Reservado para Conteúdo 2"/>
          <p:cNvSpPr>
            <a:spLocks noGrp="1"/>
          </p:cNvSpPr>
          <p:nvPr>
            <p:ph idx="1"/>
          </p:nvPr>
        </p:nvSpPr>
        <p:spPr/>
        <p:txBody>
          <a:bodyPr/>
          <a:lstStyle/>
          <a:p>
            <a:r>
              <a:rPr lang="pt-BR" sz="2000" dirty="0"/>
              <a:t>Na execução de um algoritmo ou de um programa, para receber dados de entrada, processar as instruções e fornecer os dados de saída, é necessário que o computador armazene esses dados e instruções em sua memória, a fim de poder acessá-los posteriormente. </a:t>
            </a:r>
          </a:p>
          <a:p>
            <a:endParaRPr lang="pt-BR" dirty="0"/>
          </a:p>
        </p:txBody>
      </p:sp>
    </p:spTree>
    <p:extLst>
      <p:ext uri="{BB962C8B-B14F-4D97-AF65-F5344CB8AC3E}">
        <p14:creationId xmlns:p14="http://schemas.microsoft.com/office/powerpoint/2010/main" val="2062661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400" b="1" dirty="0"/>
              <a:t>Definição e utilização de </a:t>
            </a:r>
            <a:r>
              <a:rPr lang="pt-BR" sz="2400" b="1" dirty="0" smtClean="0"/>
              <a:t>variáveis</a:t>
            </a:r>
            <a:endParaRPr lang="pt-BR" dirty="0"/>
          </a:p>
        </p:txBody>
      </p:sp>
      <p:sp>
        <p:nvSpPr>
          <p:cNvPr id="3" name="Espaço Reservado para Conteúdo 2"/>
          <p:cNvSpPr>
            <a:spLocks noGrp="1"/>
          </p:cNvSpPr>
          <p:nvPr>
            <p:ph idx="1"/>
          </p:nvPr>
        </p:nvSpPr>
        <p:spPr/>
        <p:txBody>
          <a:bodyPr/>
          <a:lstStyle/>
          <a:p>
            <a:r>
              <a:rPr lang="pt-BR" sz="1800" dirty="0"/>
              <a:t>Agora você já sabe que os dados utilizados nos algoritmos são armazenados na memória do computador para serem posteriormente acessados.</a:t>
            </a:r>
          </a:p>
          <a:p>
            <a:r>
              <a:rPr lang="pt-BR" sz="1800" dirty="0"/>
              <a:t>Mas de que forma conseguimos acessar esses dados?</a:t>
            </a:r>
          </a:p>
          <a:p>
            <a:r>
              <a:rPr lang="pt-BR" sz="1800" dirty="0"/>
              <a:t>Para acessá-los, precisamos descobrir em que posição na memória do computador eles estão armazenados. O conceito de variável foi criado para facilitar essa busca.</a:t>
            </a:r>
          </a:p>
          <a:p>
            <a:r>
              <a:rPr lang="pt-BR" sz="1800" dirty="0"/>
              <a:t>O endereço ao qual nos referimos, em algoritmos, corresponde a uma posição na memória do computador. A essa posição na memória do computador damos o nome de variável</a:t>
            </a:r>
            <a:r>
              <a:rPr lang="pt-BR" sz="1800" dirty="0" smtClean="0"/>
              <a:t>.</a:t>
            </a:r>
            <a:r>
              <a:rPr lang="pt-BR" sz="1800" dirty="0"/>
              <a:t> </a:t>
            </a:r>
          </a:p>
          <a:p>
            <a:r>
              <a:rPr lang="pt-BR" sz="1800" dirty="0"/>
              <a:t>Uma variável é uma posição na memória do computador, que é reservada para armazenar os dados que o algoritmo vai manipular</a:t>
            </a:r>
            <a:r>
              <a:rPr lang="pt-BR" sz="1800" dirty="0" smtClean="0"/>
              <a:t>.</a:t>
            </a:r>
            <a:endParaRPr lang="pt-BR" sz="1800" dirty="0"/>
          </a:p>
          <a:p>
            <a:r>
              <a:rPr lang="pt-BR" sz="1800" dirty="0"/>
              <a:t>Uma variável precisa ter um nome (ou identificador), um tipo de dado associado a ela (tipo da variável) e a informação que ela armazena. O identificador serve para diferenciar a variável das demais, por isso deve ser único para cada variável.</a:t>
            </a:r>
          </a:p>
          <a:p>
            <a:endParaRPr lang="pt-BR" dirty="0"/>
          </a:p>
        </p:txBody>
      </p:sp>
    </p:spTree>
    <p:extLst>
      <p:ext uri="{BB962C8B-B14F-4D97-AF65-F5344CB8AC3E}">
        <p14:creationId xmlns:p14="http://schemas.microsoft.com/office/powerpoint/2010/main" val="3569500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Declaração de Variáveis</a:t>
            </a:r>
            <a:endParaRPr lang="pt-BR" b="1" dirty="0"/>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13362140"/>
              </p:ext>
            </p:extLst>
          </p:nvPr>
        </p:nvGraphicFramePr>
        <p:xfrm>
          <a:off x="2249959" y="3212976"/>
          <a:ext cx="3888431" cy="2621882"/>
        </p:xfrm>
        <a:graphic>
          <a:graphicData uri="http://schemas.openxmlformats.org/drawingml/2006/table">
            <a:tbl>
              <a:tblPr firstRow="1" firstCol="1" bandRow="1">
                <a:tableStyleId>{5C22544A-7EE6-4342-B048-85BDC9FD1C3A}</a:tableStyleId>
              </a:tblPr>
              <a:tblGrid>
                <a:gridCol w="1296144"/>
                <a:gridCol w="2592287"/>
              </a:tblGrid>
              <a:tr h="240825">
                <a:tc>
                  <a:txBody>
                    <a:bodyPr/>
                    <a:lstStyle/>
                    <a:p>
                      <a:pPr>
                        <a:lnSpc>
                          <a:spcPct val="115000"/>
                        </a:lnSpc>
                        <a:spcAft>
                          <a:spcPts val="1000"/>
                        </a:spcAft>
                      </a:pPr>
                      <a:r>
                        <a:rPr lang="pt-BR" sz="900" dirty="0">
                          <a:effectLst/>
                        </a:rPr>
                        <a:t>I – nota</a:t>
                      </a:r>
                      <a:endParaRPr lang="pt-BR" sz="900" dirty="0">
                        <a:effectLst/>
                        <a:latin typeface="Calibri"/>
                        <a:ea typeface="Calibri"/>
                        <a:cs typeface="Times New Roman"/>
                      </a:endParaRPr>
                    </a:p>
                  </a:txBody>
                  <a:tcPr marL="8184" marR="8184" marT="8184" marB="8184" anchor="ctr"/>
                </a:tc>
                <a:tc>
                  <a:txBody>
                    <a:bodyPr/>
                    <a:lstStyle/>
                    <a:p>
                      <a:pPr>
                        <a:lnSpc>
                          <a:spcPct val="115000"/>
                        </a:lnSpc>
                        <a:spcAft>
                          <a:spcPts val="1000"/>
                        </a:spcAft>
                      </a:pPr>
                      <a:r>
                        <a:rPr lang="pt-BR" sz="900">
                          <a:effectLst/>
                        </a:rPr>
                        <a:t>: real</a:t>
                      </a:r>
                      <a:endParaRPr lang="pt-BR" sz="900">
                        <a:effectLst/>
                        <a:latin typeface="Calibri"/>
                        <a:ea typeface="Calibri"/>
                        <a:cs typeface="Times New Roman"/>
                      </a:endParaRPr>
                    </a:p>
                  </a:txBody>
                  <a:tcPr marL="8184" marR="8184" marT="8184" marB="8184" anchor="ctr"/>
                </a:tc>
              </a:tr>
              <a:tr h="240825">
                <a:tc>
                  <a:txBody>
                    <a:bodyPr/>
                    <a:lstStyle/>
                    <a:p>
                      <a:pPr>
                        <a:lnSpc>
                          <a:spcPct val="115000"/>
                        </a:lnSpc>
                        <a:spcAft>
                          <a:spcPts val="1000"/>
                        </a:spcAft>
                      </a:pPr>
                      <a:r>
                        <a:rPr lang="pt-BR" sz="900" dirty="0">
                          <a:effectLst/>
                        </a:rPr>
                        <a:t>nome da </a:t>
                      </a:r>
                      <a:r>
                        <a:rPr lang="pt-BR" sz="900" dirty="0" err="1" smtClean="0">
                          <a:effectLst/>
                        </a:rPr>
                        <a:t>variáve</a:t>
                      </a:r>
                      <a:endParaRPr lang="pt-BR" sz="900" dirty="0">
                        <a:effectLst/>
                        <a:latin typeface="Calibri"/>
                        <a:ea typeface="Calibri"/>
                        <a:cs typeface="Times New Roman"/>
                      </a:endParaRPr>
                    </a:p>
                  </a:txBody>
                  <a:tcPr marL="8184" marR="8184" marT="8184" marB="8184" anchor="ctr"/>
                </a:tc>
                <a:tc>
                  <a:txBody>
                    <a:bodyPr/>
                    <a:lstStyle/>
                    <a:p>
                      <a:pPr>
                        <a:lnSpc>
                          <a:spcPct val="115000"/>
                        </a:lnSpc>
                        <a:spcAft>
                          <a:spcPts val="1000"/>
                        </a:spcAft>
                      </a:pPr>
                      <a:r>
                        <a:rPr lang="pt-BR" sz="900" dirty="0">
                          <a:effectLst/>
                        </a:rPr>
                        <a:t>: tipo da variável</a:t>
                      </a:r>
                      <a:endParaRPr lang="pt-BR" sz="900" dirty="0">
                        <a:effectLst/>
                        <a:latin typeface="Calibri"/>
                        <a:ea typeface="Calibri"/>
                        <a:cs typeface="Times New Roman"/>
                      </a:endParaRPr>
                    </a:p>
                  </a:txBody>
                  <a:tcPr marL="8184" marR="8184" marT="8184" marB="8184" anchor="ctr"/>
                </a:tc>
              </a:tr>
              <a:tr h="454457">
                <a:tc>
                  <a:txBody>
                    <a:bodyPr/>
                    <a:lstStyle/>
                    <a:p>
                      <a:pPr>
                        <a:lnSpc>
                          <a:spcPct val="115000"/>
                        </a:lnSpc>
                        <a:spcAft>
                          <a:spcPts val="1000"/>
                        </a:spcAft>
                      </a:pPr>
                      <a:r>
                        <a:rPr lang="pt-BR" sz="900" dirty="0">
                          <a:effectLst/>
                        </a:rPr>
                        <a:t>II – idade</a:t>
                      </a:r>
                      <a:endParaRPr lang="pt-BR" sz="900" dirty="0">
                        <a:effectLst/>
                        <a:latin typeface="Calibri"/>
                        <a:ea typeface="Calibri"/>
                        <a:cs typeface="Times New Roman"/>
                      </a:endParaRPr>
                    </a:p>
                  </a:txBody>
                  <a:tcPr marL="8184" marR="8184" marT="8184" marB="8184" anchor="ctr"/>
                </a:tc>
                <a:tc>
                  <a:txBody>
                    <a:bodyPr/>
                    <a:lstStyle/>
                    <a:p>
                      <a:pPr>
                        <a:lnSpc>
                          <a:spcPct val="115000"/>
                        </a:lnSpc>
                        <a:spcAft>
                          <a:spcPts val="1000"/>
                        </a:spcAft>
                      </a:pPr>
                      <a:r>
                        <a:rPr lang="pt-BR" sz="900" dirty="0">
                          <a:effectLst/>
                        </a:rPr>
                        <a:t>: inteiro</a:t>
                      </a:r>
                      <a:endParaRPr lang="pt-BR" sz="900" dirty="0">
                        <a:effectLst/>
                        <a:latin typeface="Calibri"/>
                        <a:ea typeface="Calibri"/>
                        <a:cs typeface="Times New Roman"/>
                      </a:endParaRPr>
                    </a:p>
                  </a:txBody>
                  <a:tcPr marL="8184" marR="8184" marT="8184" marB="8184" anchor="ctr"/>
                </a:tc>
              </a:tr>
              <a:tr h="240825">
                <a:tc>
                  <a:txBody>
                    <a:bodyPr/>
                    <a:lstStyle/>
                    <a:p>
                      <a:pPr>
                        <a:lnSpc>
                          <a:spcPct val="115000"/>
                        </a:lnSpc>
                        <a:spcAft>
                          <a:spcPts val="1000"/>
                        </a:spcAft>
                      </a:pPr>
                      <a:r>
                        <a:rPr lang="pt-BR" sz="900" dirty="0">
                          <a:effectLst/>
                        </a:rPr>
                        <a:t>nome da variável</a:t>
                      </a:r>
                      <a:endParaRPr lang="pt-BR" sz="900" dirty="0">
                        <a:effectLst/>
                        <a:latin typeface="Calibri"/>
                        <a:ea typeface="Calibri"/>
                        <a:cs typeface="Times New Roman"/>
                      </a:endParaRPr>
                    </a:p>
                  </a:txBody>
                  <a:tcPr marL="8184" marR="8184" marT="8184" marB="8184" anchor="ctr"/>
                </a:tc>
                <a:tc>
                  <a:txBody>
                    <a:bodyPr/>
                    <a:lstStyle/>
                    <a:p>
                      <a:pPr>
                        <a:lnSpc>
                          <a:spcPct val="115000"/>
                        </a:lnSpc>
                        <a:spcAft>
                          <a:spcPts val="1000"/>
                        </a:spcAft>
                      </a:pPr>
                      <a:r>
                        <a:rPr lang="pt-BR" sz="900">
                          <a:effectLst/>
                        </a:rPr>
                        <a:t>: tipo da variável</a:t>
                      </a:r>
                      <a:endParaRPr lang="pt-BR" sz="900">
                        <a:effectLst/>
                        <a:latin typeface="Calibri"/>
                        <a:ea typeface="Calibri"/>
                        <a:cs typeface="Times New Roman"/>
                      </a:endParaRPr>
                    </a:p>
                  </a:txBody>
                  <a:tcPr marL="8184" marR="8184" marT="8184" marB="8184" anchor="ctr"/>
                </a:tc>
              </a:tr>
              <a:tr h="240825">
                <a:tc>
                  <a:txBody>
                    <a:bodyPr/>
                    <a:lstStyle/>
                    <a:p>
                      <a:pPr>
                        <a:lnSpc>
                          <a:spcPct val="115000"/>
                        </a:lnSpc>
                        <a:spcAft>
                          <a:spcPts val="1000"/>
                        </a:spcAft>
                      </a:pPr>
                      <a:r>
                        <a:rPr lang="pt-BR" sz="900" dirty="0">
                          <a:effectLst/>
                        </a:rPr>
                        <a:t>III – sexo</a:t>
                      </a:r>
                      <a:endParaRPr lang="pt-BR" sz="900" dirty="0">
                        <a:effectLst/>
                        <a:latin typeface="Calibri"/>
                        <a:ea typeface="Calibri"/>
                        <a:cs typeface="Times New Roman"/>
                      </a:endParaRPr>
                    </a:p>
                  </a:txBody>
                  <a:tcPr marL="8184" marR="8184" marT="8184" marB="8184" anchor="ctr"/>
                </a:tc>
                <a:tc>
                  <a:txBody>
                    <a:bodyPr/>
                    <a:lstStyle/>
                    <a:p>
                      <a:pPr>
                        <a:lnSpc>
                          <a:spcPct val="115000"/>
                        </a:lnSpc>
                        <a:spcAft>
                          <a:spcPts val="1000"/>
                        </a:spcAft>
                      </a:pPr>
                      <a:r>
                        <a:rPr lang="pt-BR" sz="900">
                          <a:effectLst/>
                        </a:rPr>
                        <a:t>: caracter</a:t>
                      </a:r>
                      <a:endParaRPr lang="pt-BR" sz="900">
                        <a:effectLst/>
                        <a:latin typeface="Calibri"/>
                        <a:ea typeface="Calibri"/>
                        <a:cs typeface="Times New Roman"/>
                      </a:endParaRPr>
                    </a:p>
                  </a:txBody>
                  <a:tcPr marL="8184" marR="8184" marT="8184" marB="8184" anchor="ctr"/>
                </a:tc>
              </a:tr>
              <a:tr h="240825">
                <a:tc>
                  <a:txBody>
                    <a:bodyPr/>
                    <a:lstStyle/>
                    <a:p>
                      <a:pPr>
                        <a:lnSpc>
                          <a:spcPct val="115000"/>
                        </a:lnSpc>
                        <a:spcAft>
                          <a:spcPts val="1000"/>
                        </a:spcAft>
                      </a:pPr>
                      <a:r>
                        <a:rPr lang="pt-BR" sz="900" dirty="0">
                          <a:effectLst/>
                        </a:rPr>
                        <a:t>nome da variável</a:t>
                      </a:r>
                      <a:endParaRPr lang="pt-BR" sz="900" dirty="0">
                        <a:effectLst/>
                        <a:latin typeface="Calibri"/>
                        <a:ea typeface="Calibri"/>
                        <a:cs typeface="Times New Roman"/>
                      </a:endParaRPr>
                    </a:p>
                  </a:txBody>
                  <a:tcPr marL="8184" marR="8184" marT="8184" marB="8184" anchor="ctr"/>
                </a:tc>
                <a:tc>
                  <a:txBody>
                    <a:bodyPr/>
                    <a:lstStyle/>
                    <a:p>
                      <a:pPr>
                        <a:lnSpc>
                          <a:spcPct val="115000"/>
                        </a:lnSpc>
                        <a:spcAft>
                          <a:spcPts val="1000"/>
                        </a:spcAft>
                      </a:pPr>
                      <a:r>
                        <a:rPr lang="pt-BR" sz="900">
                          <a:effectLst/>
                        </a:rPr>
                        <a:t>: tipo da variável</a:t>
                      </a:r>
                      <a:endParaRPr lang="pt-BR" sz="900">
                        <a:effectLst/>
                        <a:latin typeface="Calibri"/>
                        <a:ea typeface="Calibri"/>
                        <a:cs typeface="Times New Roman"/>
                      </a:endParaRPr>
                    </a:p>
                  </a:txBody>
                  <a:tcPr marL="8184" marR="8184" marT="8184" marB="8184" anchor="ctr"/>
                </a:tc>
              </a:tr>
              <a:tr h="240825">
                <a:tc>
                  <a:txBody>
                    <a:bodyPr/>
                    <a:lstStyle/>
                    <a:p>
                      <a:pPr>
                        <a:lnSpc>
                          <a:spcPct val="115000"/>
                        </a:lnSpc>
                        <a:spcAft>
                          <a:spcPts val="1000"/>
                        </a:spcAft>
                      </a:pPr>
                      <a:r>
                        <a:rPr lang="pt-BR" sz="900" dirty="0">
                          <a:effectLst/>
                        </a:rPr>
                        <a:t>IV – frase</a:t>
                      </a:r>
                      <a:endParaRPr lang="pt-BR" sz="900" dirty="0">
                        <a:effectLst/>
                        <a:latin typeface="Calibri"/>
                        <a:ea typeface="Calibri"/>
                        <a:cs typeface="Times New Roman"/>
                      </a:endParaRPr>
                    </a:p>
                  </a:txBody>
                  <a:tcPr marL="8184" marR="8184" marT="8184" marB="8184" anchor="ctr"/>
                </a:tc>
                <a:tc>
                  <a:txBody>
                    <a:bodyPr/>
                    <a:lstStyle/>
                    <a:p>
                      <a:pPr>
                        <a:lnSpc>
                          <a:spcPct val="115000"/>
                        </a:lnSpc>
                        <a:spcAft>
                          <a:spcPts val="1000"/>
                        </a:spcAft>
                      </a:pPr>
                      <a:r>
                        <a:rPr lang="pt-BR" sz="900">
                          <a:effectLst/>
                        </a:rPr>
                        <a:t>: literal</a:t>
                      </a:r>
                      <a:endParaRPr lang="pt-BR" sz="900">
                        <a:effectLst/>
                        <a:latin typeface="Calibri"/>
                        <a:ea typeface="Calibri"/>
                        <a:cs typeface="Times New Roman"/>
                      </a:endParaRPr>
                    </a:p>
                  </a:txBody>
                  <a:tcPr marL="8184" marR="8184" marT="8184" marB="8184" anchor="ctr"/>
                </a:tc>
              </a:tr>
              <a:tr h="240825">
                <a:tc>
                  <a:txBody>
                    <a:bodyPr/>
                    <a:lstStyle/>
                    <a:p>
                      <a:pPr>
                        <a:lnSpc>
                          <a:spcPct val="115000"/>
                        </a:lnSpc>
                        <a:spcAft>
                          <a:spcPts val="1000"/>
                        </a:spcAft>
                      </a:pPr>
                      <a:r>
                        <a:rPr lang="pt-BR" sz="900" dirty="0">
                          <a:effectLst/>
                        </a:rPr>
                        <a:t>nome da variável</a:t>
                      </a:r>
                      <a:endParaRPr lang="pt-BR" sz="900" dirty="0">
                        <a:effectLst/>
                        <a:latin typeface="Calibri"/>
                        <a:ea typeface="Calibri"/>
                        <a:cs typeface="Times New Roman"/>
                      </a:endParaRPr>
                    </a:p>
                  </a:txBody>
                  <a:tcPr marL="8184" marR="8184" marT="8184" marB="8184" anchor="ctr"/>
                </a:tc>
                <a:tc>
                  <a:txBody>
                    <a:bodyPr/>
                    <a:lstStyle/>
                    <a:p>
                      <a:pPr>
                        <a:lnSpc>
                          <a:spcPct val="115000"/>
                        </a:lnSpc>
                        <a:spcAft>
                          <a:spcPts val="1000"/>
                        </a:spcAft>
                      </a:pPr>
                      <a:r>
                        <a:rPr lang="pt-BR" sz="900">
                          <a:effectLst/>
                        </a:rPr>
                        <a:t>: tipo da variável</a:t>
                      </a:r>
                      <a:endParaRPr lang="pt-BR" sz="900">
                        <a:effectLst/>
                        <a:latin typeface="Calibri"/>
                        <a:ea typeface="Calibri"/>
                        <a:cs typeface="Times New Roman"/>
                      </a:endParaRPr>
                    </a:p>
                  </a:txBody>
                  <a:tcPr marL="8184" marR="8184" marT="8184" marB="8184" anchor="ctr"/>
                </a:tc>
              </a:tr>
              <a:tr h="240825">
                <a:tc>
                  <a:txBody>
                    <a:bodyPr/>
                    <a:lstStyle/>
                    <a:p>
                      <a:pPr>
                        <a:lnSpc>
                          <a:spcPct val="115000"/>
                        </a:lnSpc>
                        <a:spcAft>
                          <a:spcPts val="1000"/>
                        </a:spcAft>
                      </a:pPr>
                      <a:r>
                        <a:rPr lang="pt-BR" sz="900" dirty="0">
                          <a:effectLst/>
                        </a:rPr>
                        <a:t>V – nota1, nota2</a:t>
                      </a:r>
                      <a:endParaRPr lang="pt-BR" sz="900" dirty="0">
                        <a:effectLst/>
                        <a:latin typeface="Calibri"/>
                        <a:ea typeface="Calibri"/>
                        <a:cs typeface="Times New Roman"/>
                      </a:endParaRPr>
                    </a:p>
                  </a:txBody>
                  <a:tcPr marL="8184" marR="8184" marT="8184" marB="8184" anchor="ctr"/>
                </a:tc>
                <a:tc>
                  <a:txBody>
                    <a:bodyPr/>
                    <a:lstStyle/>
                    <a:p>
                      <a:pPr>
                        <a:lnSpc>
                          <a:spcPct val="115000"/>
                        </a:lnSpc>
                        <a:spcAft>
                          <a:spcPts val="1000"/>
                        </a:spcAft>
                      </a:pPr>
                      <a:r>
                        <a:rPr lang="pt-BR" sz="900">
                          <a:effectLst/>
                        </a:rPr>
                        <a:t>: real</a:t>
                      </a:r>
                      <a:endParaRPr lang="pt-BR" sz="900">
                        <a:effectLst/>
                        <a:latin typeface="Calibri"/>
                        <a:ea typeface="Calibri"/>
                        <a:cs typeface="Times New Roman"/>
                      </a:endParaRPr>
                    </a:p>
                  </a:txBody>
                  <a:tcPr marL="8184" marR="8184" marT="8184" marB="8184" anchor="ctr"/>
                </a:tc>
              </a:tr>
              <a:tr h="240825">
                <a:tc>
                  <a:txBody>
                    <a:bodyPr/>
                    <a:lstStyle/>
                    <a:p>
                      <a:pPr>
                        <a:lnSpc>
                          <a:spcPct val="115000"/>
                        </a:lnSpc>
                        <a:spcAft>
                          <a:spcPts val="1000"/>
                        </a:spcAft>
                      </a:pPr>
                      <a:r>
                        <a:rPr lang="pt-BR" sz="900" dirty="0">
                          <a:effectLst/>
                        </a:rPr>
                        <a:t>nome da variável</a:t>
                      </a:r>
                      <a:endParaRPr lang="pt-BR" sz="900" dirty="0">
                        <a:effectLst/>
                        <a:latin typeface="Calibri"/>
                        <a:ea typeface="Calibri"/>
                        <a:cs typeface="Times New Roman"/>
                      </a:endParaRPr>
                    </a:p>
                  </a:txBody>
                  <a:tcPr marL="8184" marR="8184" marT="8184" marB="8184" anchor="ctr"/>
                </a:tc>
                <a:tc>
                  <a:txBody>
                    <a:bodyPr/>
                    <a:lstStyle/>
                    <a:p>
                      <a:pPr>
                        <a:lnSpc>
                          <a:spcPct val="115000"/>
                        </a:lnSpc>
                        <a:spcAft>
                          <a:spcPts val="1000"/>
                        </a:spcAft>
                      </a:pPr>
                      <a:r>
                        <a:rPr lang="pt-BR" sz="900" dirty="0">
                          <a:effectLst/>
                        </a:rPr>
                        <a:t>: tipo da variável</a:t>
                      </a:r>
                      <a:endParaRPr lang="pt-BR" sz="900" dirty="0">
                        <a:effectLst/>
                        <a:latin typeface="Calibri"/>
                        <a:ea typeface="Calibri"/>
                        <a:cs typeface="Times New Roman"/>
                      </a:endParaRPr>
                    </a:p>
                  </a:txBody>
                  <a:tcPr marL="8184" marR="8184" marT="8184" marB="8184" anchor="ctr"/>
                </a:tc>
              </a:tr>
            </a:tbl>
          </a:graphicData>
        </a:graphic>
      </p:graphicFrame>
      <p:sp>
        <p:nvSpPr>
          <p:cNvPr id="5" name="Retângulo 4" descr="C:\Users\1968604\Documents\IFRN\Metropoli Digital\interface\chave5.png"/>
          <p:cNvSpPr>
            <a:spLocks noChangeAspect="1" noChangeArrowheads="1"/>
          </p:cNvSpPr>
          <p:nvPr/>
        </p:nvSpPr>
        <p:spPr bwMode="auto">
          <a:xfrm>
            <a:off x="3432175" y="2017713"/>
            <a:ext cx="847725"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pt-BR"/>
          </a:p>
        </p:txBody>
      </p:sp>
      <p:sp>
        <p:nvSpPr>
          <p:cNvPr id="6" name="Retângulo 5" descr="C:\Users\1968604\Documents\IFRN\Metropoli Digital\interface\chave5.png"/>
          <p:cNvSpPr>
            <a:spLocks noChangeAspect="1" noChangeArrowheads="1"/>
          </p:cNvSpPr>
          <p:nvPr/>
        </p:nvSpPr>
        <p:spPr bwMode="auto">
          <a:xfrm>
            <a:off x="3432175" y="2017713"/>
            <a:ext cx="76200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pt-BR"/>
          </a:p>
        </p:txBody>
      </p:sp>
      <p:sp>
        <p:nvSpPr>
          <p:cNvPr id="7" name="Retângulo 6" descr="C:\Users\1968604\Documents\IFRN\Metropoli Digital\interface\chave5.png"/>
          <p:cNvSpPr>
            <a:spLocks noChangeAspect="1" noChangeArrowheads="1"/>
          </p:cNvSpPr>
          <p:nvPr/>
        </p:nvSpPr>
        <p:spPr bwMode="auto">
          <a:xfrm>
            <a:off x="3432175" y="2017713"/>
            <a:ext cx="847725"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pt-BR"/>
          </a:p>
        </p:txBody>
      </p:sp>
      <p:sp>
        <p:nvSpPr>
          <p:cNvPr id="8" name="Retângulo 7" descr="C:\Users\1968604\Documents\IFRN\Metropoli Digital\interface\chave5.png"/>
          <p:cNvSpPr>
            <a:spLocks noChangeAspect="1" noChangeArrowheads="1"/>
          </p:cNvSpPr>
          <p:nvPr/>
        </p:nvSpPr>
        <p:spPr bwMode="auto">
          <a:xfrm>
            <a:off x="3432175" y="2017713"/>
            <a:ext cx="76200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pt-BR"/>
          </a:p>
        </p:txBody>
      </p:sp>
      <p:sp>
        <p:nvSpPr>
          <p:cNvPr id="9" name="Retângulo 8" descr="C:\Users\1968604\Documents\IFRN\Metropoli Digital\interface\chave5.png"/>
          <p:cNvSpPr>
            <a:spLocks noChangeAspect="1" noChangeArrowheads="1"/>
          </p:cNvSpPr>
          <p:nvPr/>
        </p:nvSpPr>
        <p:spPr bwMode="auto">
          <a:xfrm>
            <a:off x="3432175" y="2017713"/>
            <a:ext cx="847725"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pt-BR"/>
          </a:p>
        </p:txBody>
      </p:sp>
      <p:sp>
        <p:nvSpPr>
          <p:cNvPr id="10" name="Retângulo 9" descr="C:\Users\1968604\Documents\IFRN\Metropoli Digital\interface\chave5.png"/>
          <p:cNvSpPr>
            <a:spLocks noChangeAspect="1" noChangeArrowheads="1"/>
          </p:cNvSpPr>
          <p:nvPr/>
        </p:nvSpPr>
        <p:spPr bwMode="auto">
          <a:xfrm>
            <a:off x="3432175" y="2017713"/>
            <a:ext cx="76200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pt-BR"/>
          </a:p>
        </p:txBody>
      </p:sp>
      <p:sp>
        <p:nvSpPr>
          <p:cNvPr id="11" name="Retângulo 10" descr="C:\Users\1968604\Documents\IFRN\Metropoli Digital\interface\chave5.png"/>
          <p:cNvSpPr>
            <a:spLocks noChangeAspect="1" noChangeArrowheads="1"/>
          </p:cNvSpPr>
          <p:nvPr/>
        </p:nvSpPr>
        <p:spPr bwMode="auto">
          <a:xfrm>
            <a:off x="3432175" y="2017713"/>
            <a:ext cx="847725"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pt-BR"/>
          </a:p>
        </p:txBody>
      </p:sp>
      <p:sp>
        <p:nvSpPr>
          <p:cNvPr id="12" name="Retângulo 11" descr="C:\Users\1968604\Documents\IFRN\Metropoli Digital\interface\chave5.png"/>
          <p:cNvSpPr>
            <a:spLocks noChangeAspect="1" noChangeArrowheads="1"/>
          </p:cNvSpPr>
          <p:nvPr/>
        </p:nvSpPr>
        <p:spPr bwMode="auto">
          <a:xfrm>
            <a:off x="3432175" y="2017713"/>
            <a:ext cx="76200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pt-BR"/>
          </a:p>
        </p:txBody>
      </p:sp>
      <p:sp>
        <p:nvSpPr>
          <p:cNvPr id="13" name="Retângulo 12" descr="C:\Users\1968604\Documents\IFRN\Metropoli Digital\interface\chave5.png"/>
          <p:cNvSpPr>
            <a:spLocks noChangeAspect="1" noChangeArrowheads="1"/>
          </p:cNvSpPr>
          <p:nvPr/>
        </p:nvSpPr>
        <p:spPr bwMode="auto">
          <a:xfrm>
            <a:off x="3432175" y="2017713"/>
            <a:ext cx="847725"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pt-BR"/>
          </a:p>
        </p:txBody>
      </p:sp>
      <p:sp>
        <p:nvSpPr>
          <p:cNvPr id="14" name="Retângulo 13" descr="C:\Users\1968604\Documents\IFRN\Metropoli Digital\interface\chave5.png"/>
          <p:cNvSpPr>
            <a:spLocks noChangeAspect="1" noChangeArrowheads="1"/>
          </p:cNvSpPr>
          <p:nvPr/>
        </p:nvSpPr>
        <p:spPr bwMode="auto">
          <a:xfrm>
            <a:off x="3414712" y="1898650"/>
            <a:ext cx="762000"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pt-BR"/>
          </a:p>
        </p:txBody>
      </p:sp>
      <p:sp>
        <p:nvSpPr>
          <p:cNvPr id="17" name="CaixaDeTexto 16"/>
          <p:cNvSpPr txBox="1"/>
          <p:nvPr/>
        </p:nvSpPr>
        <p:spPr>
          <a:xfrm>
            <a:off x="755576" y="2017713"/>
            <a:ext cx="7416824" cy="1754326"/>
          </a:xfrm>
          <a:prstGeom prst="rect">
            <a:avLst/>
          </a:prstGeom>
          <a:noFill/>
        </p:spPr>
        <p:txBody>
          <a:bodyPr wrap="square" rtlCol="0">
            <a:spAutoFit/>
          </a:bodyPr>
          <a:lstStyle/>
          <a:p>
            <a:r>
              <a:rPr lang="pt-BR" dirty="0"/>
              <a:t>O processo de criação de uma variável é chamado de declaração da variável. As variáveis devem ser declaradas no algoritmo antes de serem utilizadas, pois a declaração das variáveis permite que seja reservado um espaço na memória para o dado que vai ser armazenado e utilizado.</a:t>
            </a:r>
          </a:p>
          <a:p>
            <a:endParaRPr lang="pt-BR" dirty="0"/>
          </a:p>
        </p:txBody>
      </p:sp>
      <p:sp>
        <p:nvSpPr>
          <p:cNvPr id="18" name="CaixaDeTexto 17"/>
          <p:cNvSpPr txBox="1"/>
          <p:nvPr/>
        </p:nvSpPr>
        <p:spPr>
          <a:xfrm>
            <a:off x="749276" y="5877272"/>
            <a:ext cx="7920880" cy="1200329"/>
          </a:xfrm>
          <a:prstGeom prst="rect">
            <a:avLst/>
          </a:prstGeom>
          <a:noFill/>
        </p:spPr>
        <p:txBody>
          <a:bodyPr wrap="square" rtlCol="0">
            <a:spAutoFit/>
          </a:bodyPr>
          <a:lstStyle/>
          <a:p>
            <a:r>
              <a:rPr lang="pt-BR" dirty="0"/>
              <a:t>Uma variável pode assumir valores diferentes, mas só pode armazenar um valor a cada instante. Além disso, o seu conteúdo pode mudar ao longo do tempo na execução do algoritmo.</a:t>
            </a:r>
          </a:p>
          <a:p>
            <a:endParaRPr lang="pt-BR" dirty="0"/>
          </a:p>
        </p:txBody>
      </p:sp>
    </p:spTree>
    <p:extLst>
      <p:ext uri="{BB962C8B-B14F-4D97-AF65-F5344CB8AC3E}">
        <p14:creationId xmlns:p14="http://schemas.microsoft.com/office/powerpoint/2010/main" val="3770555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ço Reservado para Número de Slide 5"/>
          <p:cNvSpPr>
            <a:spLocks noGrp="1"/>
          </p:cNvSpPr>
          <p:nvPr>
            <p:ph type="sldNum" sz="quarter" idx="12"/>
          </p:nvPr>
        </p:nvSpPr>
        <p:spPr>
          <a:noFill/>
        </p:spPr>
        <p:txBody>
          <a:bodyPr/>
          <a:lstStyle/>
          <a:p>
            <a:fld id="{9DA734BD-0F6C-4D2F-B25C-2E440B1A68D4}" type="slidenum">
              <a:rPr lang="pt-BR" smtClean="0">
                <a:ea typeface="Lucida Sans Unicode" pitchFamily="34" charset="0"/>
                <a:cs typeface="Lucida Sans Unicode" pitchFamily="34" charset="0"/>
              </a:rPr>
              <a:pPr/>
              <a:t>2</a:t>
            </a:fld>
            <a:endParaRPr lang="pt-BR" smtClean="0">
              <a:ea typeface="Lucida Sans Unicode" pitchFamily="34" charset="0"/>
              <a:cs typeface="Lucida Sans Unicode" pitchFamily="34" charset="0"/>
            </a:endParaRPr>
          </a:p>
        </p:txBody>
      </p:sp>
      <p:sp>
        <p:nvSpPr>
          <p:cNvPr id="7171" name="Rectangle 2"/>
          <p:cNvSpPr>
            <a:spLocks noGrp="1" noChangeArrowheads="1"/>
          </p:cNvSpPr>
          <p:nvPr>
            <p:ph type="body" idx="1"/>
          </p:nvPr>
        </p:nvSpPr>
        <p:spPr>
          <a:xfrm>
            <a:off x="468313" y="1857375"/>
            <a:ext cx="7772400" cy="5000625"/>
          </a:xfrm>
        </p:spPr>
        <p:txBody>
          <a:bodyPr lIns="90000" tIns="46800" rIns="90000" bIns="46800"/>
          <a:lstStyle/>
          <a:p>
            <a:pPr marL="0" indent="0">
              <a:buNone/>
            </a:pPr>
            <a:r>
              <a:rPr lang="pt-BR" sz="2000" dirty="0"/>
              <a:t>Ao final desta aula, você será capaz de:</a:t>
            </a:r>
          </a:p>
          <a:p>
            <a:r>
              <a:rPr lang="pt-BR" sz="2000" dirty="0" smtClean="0"/>
              <a:t>Relembrar e assimilar todo conteúdo dado no Segundo Bimestre.</a:t>
            </a:r>
            <a:endParaRPr lang="pt-BR" sz="2000" dirty="0"/>
          </a:p>
        </p:txBody>
      </p:sp>
      <p:sp>
        <p:nvSpPr>
          <p:cNvPr id="4" name="CaixaDeTexto 3"/>
          <p:cNvSpPr txBox="1"/>
          <p:nvPr/>
        </p:nvSpPr>
        <p:spPr>
          <a:xfrm>
            <a:off x="1403350" y="836613"/>
            <a:ext cx="3960813" cy="708025"/>
          </a:xfrm>
          <a:prstGeom prst="rect">
            <a:avLst/>
          </a:prstGeom>
          <a:noFill/>
        </p:spPr>
        <p:txBody>
          <a:bodyPr>
            <a:spAutoFit/>
          </a:bodyPr>
          <a:lstStyle/>
          <a:p>
            <a:pPr>
              <a:defRPr/>
            </a:pPr>
            <a:r>
              <a:rPr lang="pt-BR" sz="4000" dirty="0">
                <a:latin typeface="+mj-lt"/>
                <a:cs typeface="Times New Roman" pitchFamily="18" charset="0"/>
              </a:rPr>
              <a:t>Objetivo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2800" b="1" dirty="0"/>
              <a:t>R</a:t>
            </a:r>
            <a:r>
              <a:rPr lang="pt-BR" sz="2800" b="1" dirty="0" smtClean="0"/>
              <a:t>egras </a:t>
            </a:r>
            <a:r>
              <a:rPr lang="pt-BR" sz="2800" b="1" dirty="0"/>
              <a:t>básicas para a definição dos nomes (identificadores) das variáveis</a:t>
            </a:r>
            <a:endParaRPr lang="pt-BR" sz="2800" b="1" dirty="0"/>
          </a:p>
        </p:txBody>
      </p:sp>
      <p:sp>
        <p:nvSpPr>
          <p:cNvPr id="3" name="Espaço Reservado para Conteúdo 2"/>
          <p:cNvSpPr>
            <a:spLocks noGrp="1"/>
          </p:cNvSpPr>
          <p:nvPr>
            <p:ph idx="1"/>
          </p:nvPr>
        </p:nvSpPr>
        <p:spPr/>
        <p:txBody>
          <a:bodyPr/>
          <a:lstStyle/>
          <a:p>
            <a:r>
              <a:rPr lang="pt-BR" sz="2000" dirty="0"/>
              <a:t>Existem algumas regras básicas para a definição dos nomes (identificadores) das variáveis. Vamos conhecê-las.</a:t>
            </a:r>
          </a:p>
          <a:p>
            <a:pPr marL="0" indent="0">
              <a:buNone/>
            </a:pPr>
            <a:r>
              <a:rPr lang="pt-BR" sz="2000" dirty="0"/>
              <a:t>1. Podem-se utilizar números e letras maiúsculas ou minúsculas.</a:t>
            </a:r>
            <a:br>
              <a:rPr lang="pt-BR" sz="2000" dirty="0"/>
            </a:br>
            <a:r>
              <a:rPr lang="pt-BR" sz="2000" dirty="0"/>
              <a:t>2. Não se deve utilizar caracteres especiais, à exceção do caractere sublinhado, ou </a:t>
            </a:r>
            <a:r>
              <a:rPr lang="pt-BR" sz="2000" i="1" dirty="0" err="1"/>
              <a:t>underline</a:t>
            </a:r>
            <a:r>
              <a:rPr lang="pt-BR" sz="2000" dirty="0"/>
              <a:t> ( _ ).</a:t>
            </a:r>
            <a:br>
              <a:rPr lang="pt-BR" sz="2000" dirty="0"/>
            </a:br>
            <a:r>
              <a:rPr lang="pt-BR" sz="2000" dirty="0"/>
              <a:t>3. O primeiro caractere deve ser sempre letra ou sublinhado, mas nunca um número.</a:t>
            </a:r>
            <a:br>
              <a:rPr lang="pt-BR" sz="2000" dirty="0"/>
            </a:br>
            <a:r>
              <a:rPr lang="pt-BR" sz="2000" dirty="0"/>
              <a:t>4. Não deve utilizar acentos gráficos, til ou cedilha.</a:t>
            </a:r>
            <a:br>
              <a:rPr lang="pt-BR" sz="2000" dirty="0"/>
            </a:br>
            <a:r>
              <a:rPr lang="pt-BR" sz="2000" dirty="0"/>
              <a:t>5. Além dos símbolos, não é permitido espaço em branco.</a:t>
            </a:r>
            <a:br>
              <a:rPr lang="pt-BR" sz="2000" dirty="0"/>
            </a:br>
            <a:r>
              <a:rPr lang="pt-BR" sz="2000" dirty="0"/>
              <a:t>6. Não se devem utilizar as palavras reservadas da linguagem</a:t>
            </a:r>
            <a:endParaRPr lang="pt-BR" sz="2000" dirty="0"/>
          </a:p>
        </p:txBody>
      </p:sp>
    </p:spTree>
    <p:extLst>
      <p:ext uri="{BB962C8B-B14F-4D97-AF65-F5344CB8AC3E}">
        <p14:creationId xmlns:p14="http://schemas.microsoft.com/office/powerpoint/2010/main" val="11258866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smtClean="0"/>
              <a:t>Observações</a:t>
            </a:r>
            <a:endParaRPr lang="pt-BR" b="1" dirty="0"/>
          </a:p>
        </p:txBody>
      </p:sp>
      <p:sp>
        <p:nvSpPr>
          <p:cNvPr id="3" name="Espaço Reservado para Conteúdo 2"/>
          <p:cNvSpPr>
            <a:spLocks noGrp="1"/>
          </p:cNvSpPr>
          <p:nvPr>
            <p:ph idx="1"/>
          </p:nvPr>
        </p:nvSpPr>
        <p:spPr>
          <a:xfrm>
            <a:off x="1182688" y="1700808"/>
            <a:ext cx="7772400" cy="4431705"/>
          </a:xfrm>
        </p:spPr>
        <p:txBody>
          <a:bodyPr/>
          <a:lstStyle/>
          <a:p>
            <a:r>
              <a:rPr lang="pt-BR" sz="1800" dirty="0"/>
              <a:t>Obs.: 1: É importante que, ao identificar uma variável, você utilize palavras ou termos significativos. Por exemplo, para armazenar o valor do salário do mês janeiro, use </a:t>
            </a:r>
            <a:r>
              <a:rPr lang="pt-BR" sz="1800" dirty="0" err="1"/>
              <a:t>salário_janeiro</a:t>
            </a:r>
            <a:r>
              <a:rPr lang="pt-BR" sz="1800" dirty="0"/>
              <a:t>; para armazenar um número de telefone, use </a:t>
            </a:r>
            <a:r>
              <a:rPr lang="pt-BR" sz="1800" dirty="0" err="1"/>
              <a:t>num_fone</a:t>
            </a:r>
            <a:r>
              <a:rPr lang="pt-BR" sz="1800" dirty="0"/>
              <a:t>. Essa prática ajudará no entendimento do algoritmo (para quem lê), tornando-o autoexplicativo</a:t>
            </a:r>
            <a:r>
              <a:rPr lang="pt-BR" sz="1800" dirty="0" smtClean="0"/>
              <a:t>.</a:t>
            </a:r>
            <a:endParaRPr lang="pt-BR" sz="1800" dirty="0"/>
          </a:p>
          <a:p>
            <a:r>
              <a:rPr lang="pt-BR" sz="1800" dirty="0"/>
              <a:t>Obs.: 2: Apesar de não haver limitações para a quantidade de caracteres que comporão o nome de uma variável, não alongue desnecessariamente os nomes. Por exemplo: </a:t>
            </a:r>
            <a:r>
              <a:rPr lang="pt-BR" sz="1800" dirty="0" err="1"/>
              <a:t>salario_do_mes_de_janeiro_com_desconto</a:t>
            </a:r>
            <a:r>
              <a:rPr lang="pt-BR" sz="1800" dirty="0" smtClean="0"/>
              <a:t>.</a:t>
            </a:r>
            <a:endParaRPr lang="pt-BR" sz="1800" dirty="0"/>
          </a:p>
          <a:p>
            <a:r>
              <a:rPr lang="pt-BR" sz="1800" dirty="0"/>
              <a:t>Obs.: 3: Ao utilizar nomes de variáveis com mais de uma palavra, separe as palavras com o caractere sublinhado. Por exemplo: </a:t>
            </a:r>
            <a:r>
              <a:rPr lang="pt-BR" sz="1800" dirty="0" err="1"/>
              <a:t>salário_do_mes</a:t>
            </a:r>
            <a:r>
              <a:rPr lang="pt-BR" sz="1800" dirty="0" smtClean="0"/>
              <a:t>.</a:t>
            </a:r>
            <a:r>
              <a:rPr lang="pt-BR" sz="1800" dirty="0"/>
              <a:t> </a:t>
            </a:r>
          </a:p>
          <a:p>
            <a:r>
              <a:rPr lang="pt-BR" sz="1800" dirty="0"/>
              <a:t>Obs.: 4: Ao declarar as variáveis de um algoritmo, primeiro analise o problema, depois defina todos os dados de entrada e saída e o tipo de cada um para, então, criar os identificadores. Isso o ajudará a se lembrar de declarar todas as variáveis necessárias à execução do algoritmo.</a:t>
            </a:r>
          </a:p>
          <a:p>
            <a:endParaRPr lang="pt-BR" dirty="0"/>
          </a:p>
        </p:txBody>
      </p:sp>
    </p:spTree>
    <p:extLst>
      <p:ext uri="{BB962C8B-B14F-4D97-AF65-F5344CB8AC3E}">
        <p14:creationId xmlns:p14="http://schemas.microsoft.com/office/powerpoint/2010/main" val="33911217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BIBLIOGRAFIA</a:t>
            </a:r>
            <a:endParaRPr lang="pt-BR" sz="3600" dirty="0"/>
          </a:p>
        </p:txBody>
      </p:sp>
      <p:sp>
        <p:nvSpPr>
          <p:cNvPr id="3" name="Espaço Reservado para Conteúdo 2"/>
          <p:cNvSpPr>
            <a:spLocks noGrp="1"/>
          </p:cNvSpPr>
          <p:nvPr>
            <p:ph idx="1"/>
          </p:nvPr>
        </p:nvSpPr>
        <p:spPr/>
        <p:txBody>
          <a:bodyPr/>
          <a:lstStyle/>
          <a:p>
            <a:r>
              <a:rPr lang="pt-BR" sz="1800" dirty="0" smtClean="0"/>
              <a:t>ASCENCIO, Ana F Gomes; CAMPOS, </a:t>
            </a:r>
            <a:r>
              <a:rPr lang="pt-BR" sz="1800" dirty="0" err="1" smtClean="0"/>
              <a:t>Edilene</a:t>
            </a:r>
            <a:r>
              <a:rPr lang="pt-BR" sz="1800" dirty="0" smtClean="0"/>
              <a:t> A. V. de. </a:t>
            </a:r>
            <a:r>
              <a:rPr lang="pt-BR" sz="1800" b="1" dirty="0" smtClean="0"/>
              <a:t>Fundamentos de programação de computadores</a:t>
            </a:r>
            <a:r>
              <a:rPr lang="pt-BR" sz="1800" dirty="0" smtClean="0"/>
              <a:t>: algoritmos, Pascal e C/C++. São Paulo: </a:t>
            </a:r>
            <a:r>
              <a:rPr lang="pt-BR" sz="1800" dirty="0" err="1" smtClean="0"/>
              <a:t>Prentice</a:t>
            </a:r>
            <a:r>
              <a:rPr lang="pt-BR" sz="1800" dirty="0" smtClean="0"/>
              <a:t> Hall, 2002.</a:t>
            </a:r>
          </a:p>
          <a:p>
            <a:endParaRPr lang="pt-BR" sz="1800" dirty="0" smtClean="0"/>
          </a:p>
          <a:p>
            <a:r>
              <a:rPr lang="pt-BR" sz="1800" dirty="0" smtClean="0"/>
              <a:t>MARTINS, Luiz G. A. </a:t>
            </a:r>
            <a:r>
              <a:rPr lang="pt-BR" sz="1800" b="1" dirty="0" smtClean="0"/>
              <a:t>Introdução a algoritmos</a:t>
            </a:r>
            <a:r>
              <a:rPr lang="pt-BR" sz="1800" dirty="0" smtClean="0"/>
              <a:t>. Uberlândia: UFU, 2009. Disponível em:&lt;</a:t>
            </a:r>
            <a:r>
              <a:rPr lang="pt-BR" sz="1800" dirty="0" smtClean="0">
                <a:hlinkClick r:id="rId2"/>
              </a:rPr>
              <a:t>http://www.facom.ufu.br/~gustavo/IC/Programacao/Apostila_Algoritmos.pdf</a:t>
            </a:r>
            <a:r>
              <a:rPr lang="pt-BR" sz="1800" dirty="0" smtClean="0"/>
              <a:t>&gt;. Acesso em: 27 out. 2009.</a:t>
            </a:r>
            <a:endParaRPr lang="pt-BR" sz="1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Introdução</a:t>
            </a:r>
            <a:endParaRPr lang="pt-BR" dirty="0"/>
          </a:p>
        </p:txBody>
      </p:sp>
      <p:sp>
        <p:nvSpPr>
          <p:cNvPr id="3" name="Espaço Reservado para Conteúdo 2"/>
          <p:cNvSpPr>
            <a:spLocks noGrp="1"/>
          </p:cNvSpPr>
          <p:nvPr>
            <p:ph idx="1"/>
          </p:nvPr>
        </p:nvSpPr>
        <p:spPr/>
        <p:txBody>
          <a:bodyPr/>
          <a:lstStyle/>
          <a:p>
            <a:pPr algn="ctr">
              <a:buNone/>
            </a:pPr>
            <a:r>
              <a:rPr lang="pt-BR" sz="2000" b="1" dirty="0"/>
              <a:t>RELEMBRANDO AS AULAS ANTERIORES</a:t>
            </a:r>
          </a:p>
          <a:p>
            <a:pPr algn="ctr">
              <a:buNone/>
            </a:pPr>
            <a:endParaRPr lang="pt-BR" sz="2000" b="1" dirty="0"/>
          </a:p>
          <a:p>
            <a:r>
              <a:rPr lang="pt-BR" sz="2000" b="1" dirty="0" smtClean="0"/>
              <a:t>Introdução a Algoritmo</a:t>
            </a:r>
          </a:p>
          <a:p>
            <a:r>
              <a:rPr lang="pt-BR" sz="2000" b="1" dirty="0" smtClean="0"/>
              <a:t>Formas de Representação de Algoritmo</a:t>
            </a:r>
          </a:p>
          <a:p>
            <a:r>
              <a:rPr lang="pt-BR" sz="2000" b="1" dirty="0" smtClean="0"/>
              <a:t>Tipo de Dados</a:t>
            </a:r>
            <a:endParaRPr lang="pt-BR" sz="20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Algoritmos</a:t>
            </a:r>
            <a:endParaRPr lang="pt-BR" sz="3600" dirty="0"/>
          </a:p>
        </p:txBody>
      </p:sp>
      <p:sp>
        <p:nvSpPr>
          <p:cNvPr id="3" name="Espaço Reservado para Conteúdo 2"/>
          <p:cNvSpPr>
            <a:spLocks noGrp="1"/>
          </p:cNvSpPr>
          <p:nvPr>
            <p:ph idx="1"/>
          </p:nvPr>
        </p:nvSpPr>
        <p:spPr/>
        <p:txBody>
          <a:bodyPr/>
          <a:lstStyle/>
          <a:p>
            <a:r>
              <a:rPr lang="pt-BR" sz="2000" dirty="0" smtClean="0"/>
              <a:t>Para resolver um problema em um computador, de modo semelhante ao que fazemos para resolver um problema do nosso cotidiano, devemos encontrar uma maneira de descrever esse problema de uma forma clara e precisa, através de uma sequência de passos a serem seguidos até que se atinja a solução procurada (CRUZ; KNOPMAN, 2001).</a:t>
            </a:r>
          </a:p>
          <a:p>
            <a:r>
              <a:rPr lang="pt-BR" sz="2000" dirty="0" smtClean="0"/>
              <a:t>Vimos que essa estruturação deve seguir uma determinada lógica para se atingir um objetivo. A lógica aplicada à programação de computadores, dessa forma, também deve buscar a melhor sequência de ações para se resolver um problema. A essa sequência de ações damos o nome de algoritmo.</a:t>
            </a:r>
          </a:p>
          <a:p>
            <a:endParaRPr lang="pt-BR" dirty="0"/>
          </a:p>
        </p:txBody>
      </p:sp>
    </p:spTree>
    <p:extLst>
      <p:ext uri="{BB962C8B-B14F-4D97-AF65-F5344CB8AC3E}">
        <p14:creationId xmlns:p14="http://schemas.microsoft.com/office/powerpoint/2010/main" val="104020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Algoritmo</a:t>
            </a:r>
            <a:endParaRPr lang="pt-BR" sz="3600" dirty="0"/>
          </a:p>
        </p:txBody>
      </p:sp>
      <p:sp>
        <p:nvSpPr>
          <p:cNvPr id="3" name="Espaço Reservado para Conteúdo 2"/>
          <p:cNvSpPr>
            <a:spLocks noGrp="1"/>
          </p:cNvSpPr>
          <p:nvPr>
            <p:ph idx="1"/>
          </p:nvPr>
        </p:nvSpPr>
        <p:spPr/>
        <p:txBody>
          <a:bodyPr/>
          <a:lstStyle/>
          <a:p>
            <a:r>
              <a:rPr lang="pt-BR" dirty="0" smtClean="0"/>
              <a:t>Um algoritmo é um conjunto finito de regras que fornece uma sequência de operações para resolver um problema específico. É algo como uma receita, ou uma rotina.</a:t>
            </a:r>
            <a:endParaRPr lang="pt-BR" dirty="0"/>
          </a:p>
        </p:txBody>
      </p:sp>
    </p:spTree>
    <p:extLst>
      <p:ext uri="{BB962C8B-B14F-4D97-AF65-F5344CB8AC3E}">
        <p14:creationId xmlns:p14="http://schemas.microsoft.com/office/powerpoint/2010/main" val="41623455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Algoritmo</a:t>
            </a:r>
            <a:endParaRPr lang="pt-BR" sz="3600" dirty="0"/>
          </a:p>
        </p:txBody>
      </p:sp>
      <p:sp>
        <p:nvSpPr>
          <p:cNvPr id="3" name="Espaço Reservado para Conteúdo 2"/>
          <p:cNvSpPr>
            <a:spLocks noGrp="1"/>
          </p:cNvSpPr>
          <p:nvPr>
            <p:ph idx="1"/>
          </p:nvPr>
        </p:nvSpPr>
        <p:spPr/>
        <p:txBody>
          <a:bodyPr/>
          <a:lstStyle/>
          <a:p>
            <a:pPr>
              <a:buNone/>
            </a:pPr>
            <a:r>
              <a:rPr lang="pt-BR" sz="1800" dirty="0" smtClean="0"/>
              <a:t>Observando a receita de bolo, podemos contemplar as cinco características que são inerentes aos algoritmos (CRUZ; KNOPMAN, 2001):</a:t>
            </a:r>
          </a:p>
          <a:p>
            <a:pPr>
              <a:buFont typeface="+mj-lt"/>
              <a:buAutoNum type="arabicPeriod"/>
            </a:pPr>
            <a:r>
              <a:rPr lang="pt-BR" sz="1800" dirty="0" err="1" smtClean="0"/>
              <a:t>Finitude</a:t>
            </a:r>
            <a:r>
              <a:rPr lang="pt-BR" sz="1800" dirty="0" smtClean="0"/>
              <a:t> – um algoritmo sempre deve terminar após um número finito de passos. Veja que o algoritmo do nosso exemplo encerra no momento em que o bolo está pronto para ser saboreado.</a:t>
            </a:r>
          </a:p>
          <a:p>
            <a:pPr>
              <a:buFont typeface="+mj-lt"/>
              <a:buAutoNum type="arabicPeriod"/>
            </a:pPr>
            <a:r>
              <a:rPr lang="pt-BR" sz="1800" dirty="0" smtClean="0"/>
              <a:t>Definição – cada passo do algoritmo deve ser bem definido e sem ambiguidades, ou seja, não deve dar margem para uma interpretação dupla.</a:t>
            </a:r>
          </a:p>
          <a:p>
            <a:pPr>
              <a:buFont typeface="+mj-lt"/>
              <a:buAutoNum type="arabicPeriod"/>
            </a:pPr>
            <a:r>
              <a:rPr lang="pt-BR" sz="1800" dirty="0" smtClean="0"/>
              <a:t>Entradas – um algoritmo deve ter zero ou mais entradas, que são as informações que devem ser fornecidas antes do algoritmo ser iniciado (no caso da receita de bolo, as entradas são os ingredientes, ou seja, o açúcar, os ovos, etc.).</a:t>
            </a:r>
          </a:p>
          <a:p>
            <a:pPr>
              <a:buNone/>
            </a:pPr>
            <a:endParaRPr lang="pt-BR" dirty="0"/>
          </a:p>
        </p:txBody>
      </p:sp>
    </p:spTree>
    <p:extLst>
      <p:ext uri="{BB962C8B-B14F-4D97-AF65-F5344CB8AC3E}">
        <p14:creationId xmlns:p14="http://schemas.microsoft.com/office/powerpoint/2010/main" val="36599923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Algoritmo</a:t>
            </a:r>
            <a:endParaRPr lang="pt-BR" sz="3600" dirty="0"/>
          </a:p>
        </p:txBody>
      </p:sp>
      <p:sp>
        <p:nvSpPr>
          <p:cNvPr id="3" name="Espaço Reservado para Conteúdo 2"/>
          <p:cNvSpPr>
            <a:spLocks noGrp="1"/>
          </p:cNvSpPr>
          <p:nvPr>
            <p:ph idx="1"/>
          </p:nvPr>
        </p:nvSpPr>
        <p:spPr/>
        <p:txBody>
          <a:bodyPr/>
          <a:lstStyle/>
          <a:p>
            <a:pPr marL="514350" indent="-514350">
              <a:buFont typeface="+mj-lt"/>
              <a:buAutoNum type="arabicPeriod" startAt="4"/>
            </a:pPr>
            <a:r>
              <a:rPr lang="pt-BR" sz="2000" dirty="0" smtClean="0"/>
              <a:t>Saídas – um algoritmo deve ter uma ou mais saídas. O número de saídas tem uma relação específica com as entradas. Mais uma vez, observando a nossa receita, vemos que os ingredientes (entradas) são misturados dentro da sequência de passos, gerando uma única saída (o bolo).</a:t>
            </a:r>
          </a:p>
          <a:p>
            <a:pPr marL="514350" indent="-514350">
              <a:buFont typeface="+mj-lt"/>
              <a:buAutoNum type="arabicPeriod" startAt="5"/>
            </a:pPr>
            <a:r>
              <a:rPr lang="pt-BR" sz="2000" dirty="0" smtClean="0"/>
              <a:t>Efetividade – todo algoritmo deve ser descrito por operações básicas e possíveis de ser realizadas de forma precisa, dentro de um determinado tempo, por qualquer pessoa. Por exemplo, se na receita víssemos uma instrução do tipo "coloque açúcar à vontade", isso impossibilitaria a sua execução de uma forma precisa.</a:t>
            </a:r>
          </a:p>
          <a:p>
            <a:endParaRPr lang="pt-BR" dirty="0"/>
          </a:p>
        </p:txBody>
      </p:sp>
    </p:spTree>
    <p:extLst>
      <p:ext uri="{BB962C8B-B14F-4D97-AF65-F5344CB8AC3E}">
        <p14:creationId xmlns:p14="http://schemas.microsoft.com/office/powerpoint/2010/main" val="15325306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dirty="0" smtClean="0"/>
              <a:t>Algoritmo</a:t>
            </a:r>
            <a:endParaRPr lang="pt-BR" sz="3600" dirty="0"/>
          </a:p>
        </p:txBody>
      </p:sp>
      <p:sp>
        <p:nvSpPr>
          <p:cNvPr id="3" name="Espaço Reservado para Conteúdo 2"/>
          <p:cNvSpPr>
            <a:spLocks noGrp="1"/>
          </p:cNvSpPr>
          <p:nvPr>
            <p:ph idx="1"/>
          </p:nvPr>
        </p:nvSpPr>
        <p:spPr/>
        <p:txBody>
          <a:bodyPr/>
          <a:lstStyle/>
          <a:p>
            <a:r>
              <a:rPr lang="pt-BR" dirty="0" smtClean="0"/>
              <a:t>É importante lembrar, no entanto, que podem existir várias maneiras de solucionar um problema. O importante é chegar à solução. Melhor ainda, se essa solução for atingida de forma eficiente e eficaz.</a:t>
            </a:r>
            <a:endParaRPr lang="pt-BR" dirty="0"/>
          </a:p>
        </p:txBody>
      </p:sp>
    </p:spTree>
    <p:extLst>
      <p:ext uri="{BB962C8B-B14F-4D97-AF65-F5344CB8AC3E}">
        <p14:creationId xmlns:p14="http://schemas.microsoft.com/office/powerpoint/2010/main" val="15154668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3600" b="1" dirty="0" smtClean="0"/>
              <a:t>Descrição narrativa</a:t>
            </a:r>
            <a:endParaRPr lang="pt-BR" sz="3600" dirty="0"/>
          </a:p>
        </p:txBody>
      </p:sp>
      <p:sp>
        <p:nvSpPr>
          <p:cNvPr id="3" name="Espaço Reservado para Conteúdo 2"/>
          <p:cNvSpPr>
            <a:spLocks noGrp="1"/>
          </p:cNvSpPr>
          <p:nvPr>
            <p:ph idx="1"/>
          </p:nvPr>
        </p:nvSpPr>
        <p:spPr/>
        <p:txBody>
          <a:bodyPr/>
          <a:lstStyle/>
          <a:p>
            <a:r>
              <a:rPr lang="pt-BR" sz="2000" dirty="0" smtClean="0"/>
              <a:t>A descrição narrativa é a forma de representação de algoritmos que utilizamos na nossa primeira aula. Nessa forma de representação, analisamos o enunciado do problema e, simplesmente, descrevemos a sequência de passos em nossa língua nativa (em nosso caso, o português). </a:t>
            </a:r>
          </a:p>
          <a:p>
            <a:r>
              <a:rPr lang="pt-BR" sz="2000" dirty="0" smtClean="0"/>
              <a:t>A vantagem de se utilizar esse procedimento é que não precisamos aprender nenhum conceito novo, pois já temos domínio sobre a nossa língua nativa. </a:t>
            </a:r>
          </a:p>
          <a:p>
            <a:r>
              <a:rPr lang="pt-BR" sz="2000" dirty="0" smtClean="0"/>
              <a:t>A desvantagem é que a língua natural pode ser interpretada de diferentes maneiras. Em comparação com uma linguagem de programação, a linguagem natural é abstrata, imprecisa e pouco confiável. Isso poderia trazer problemas na hora de transcrever o algoritmo para o programa (em uma linguagem de programação).</a:t>
            </a:r>
          </a:p>
          <a:p>
            <a:endParaRPr lang="pt-BR" dirty="0"/>
          </a:p>
        </p:txBody>
      </p:sp>
    </p:spTree>
    <p:extLst>
      <p:ext uri="{BB962C8B-B14F-4D97-AF65-F5344CB8AC3E}">
        <p14:creationId xmlns:p14="http://schemas.microsoft.com/office/powerpoint/2010/main" val="212746551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Geométrico">
  <a:themeElements>
    <a:clrScheme name="1_Geométrico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1_Geométrico">
      <a:majorFont>
        <a:latin typeface="Tahoma"/>
        <a:ea typeface=""/>
        <a:cs typeface=""/>
      </a:majorFont>
      <a:minorFont>
        <a:latin typeface="Tahoma"/>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Geométrico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1_Geométrico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1_Geométrico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1_Geométrico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1_Geométrico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1_Geométrico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IF-RN</Template>
  <TotalTime>3194</TotalTime>
  <Words>1692</Words>
  <Application>Microsoft Office PowerPoint</Application>
  <PresentationFormat>Apresentação na tela (4:3)</PresentationFormat>
  <Paragraphs>119</Paragraphs>
  <Slides>22</Slides>
  <Notes>2</Notes>
  <HiddenSlides>0</HiddenSlides>
  <MMClips>0</MMClips>
  <ScaleCrop>false</ScaleCrop>
  <HeadingPairs>
    <vt:vector size="6" baseType="variant">
      <vt:variant>
        <vt:lpstr>Tema</vt:lpstr>
      </vt:variant>
      <vt:variant>
        <vt:i4>1</vt:i4>
      </vt:variant>
      <vt:variant>
        <vt:lpstr>Servidores OLE incorporados</vt:lpstr>
      </vt:variant>
      <vt:variant>
        <vt:i4>1</vt:i4>
      </vt:variant>
      <vt:variant>
        <vt:lpstr>Títulos de slides</vt:lpstr>
      </vt:variant>
      <vt:variant>
        <vt:i4>22</vt:i4>
      </vt:variant>
    </vt:vector>
  </HeadingPairs>
  <TitlesOfParts>
    <vt:vector size="24" baseType="lpstr">
      <vt:lpstr>1_Geométrico</vt:lpstr>
      <vt:lpstr>Imagem de bitmap</vt:lpstr>
      <vt:lpstr>Curso:         Técnico Integrado em Informática  Disciplina : Fundamentos de Lógica e Algoritmo</vt:lpstr>
      <vt:lpstr>Apresentação do PowerPoint</vt:lpstr>
      <vt:lpstr>Introdução</vt:lpstr>
      <vt:lpstr>Algoritmos</vt:lpstr>
      <vt:lpstr>Algoritmo</vt:lpstr>
      <vt:lpstr>Algoritmo</vt:lpstr>
      <vt:lpstr>Algoritmo</vt:lpstr>
      <vt:lpstr>Algoritmo</vt:lpstr>
      <vt:lpstr>Descrição narrativa</vt:lpstr>
      <vt:lpstr>Descrição narrativa</vt:lpstr>
      <vt:lpstr>Fluxograma</vt:lpstr>
      <vt:lpstr>Fluxograma</vt:lpstr>
      <vt:lpstr>Fluxograma</vt:lpstr>
      <vt:lpstr>Pseudocódigo (ou portugol)</vt:lpstr>
      <vt:lpstr>Pseudocódigo (ou portugol)</vt:lpstr>
      <vt:lpstr>Pseudocódigo (ou portugol)</vt:lpstr>
      <vt:lpstr>Armazenamento de dados na memória</vt:lpstr>
      <vt:lpstr>Definição e utilização de variáveis</vt:lpstr>
      <vt:lpstr>Declaração de Variáveis</vt:lpstr>
      <vt:lpstr>Regras básicas para a definição dos nomes (identificadores) das variáveis</vt:lpstr>
      <vt:lpstr>Observações</vt:lpstr>
      <vt:lpstr>BIBLIOGRAFIA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XP</dc:creator>
  <cp:lastModifiedBy>Katiuscia Lopes dos Santos</cp:lastModifiedBy>
  <cp:revision>186</cp:revision>
  <dcterms:modified xsi:type="dcterms:W3CDTF">2012-11-14T13:35:43Z</dcterms:modified>
</cp:coreProperties>
</file>