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21"/>
  </p:notesMasterIdLst>
  <p:sldIdLst>
    <p:sldId id="256" r:id="rId2"/>
    <p:sldId id="308"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Lst>
  <p:sldSz cx="9144000" cy="6858000" type="screen4x3"/>
  <p:notesSz cx="6858000" cy="9144000"/>
  <p:defaultTextStyle>
    <a:defPPr>
      <a:defRPr lang="en-GB"/>
    </a:defPPr>
    <a:lvl1pPr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1pPr>
    <a:lvl2pPr marL="4572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2pPr>
    <a:lvl3pPr marL="9144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3pPr>
    <a:lvl4pPr marL="13716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4pPr>
    <a:lvl5pPr marL="1828800" algn="l" defTabSz="449263" rtl="0" fontAlgn="base">
      <a:spcBef>
        <a:spcPct val="0"/>
      </a:spcBef>
      <a:spcAft>
        <a:spcPct val="0"/>
      </a:spcAft>
      <a:defRPr kern="1200">
        <a:solidFill>
          <a:schemeClr val="tx1"/>
        </a:solidFill>
        <a:latin typeface="Tahoma" pitchFamily="34" charset="0"/>
        <a:ea typeface="Lucida Sans Unicode" pitchFamily="34" charset="0"/>
        <a:cs typeface="Lucida Sans Unicode" pitchFamily="34" charset="0"/>
      </a:defRPr>
    </a:lvl5pPr>
    <a:lvl6pPr marL="22860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6pPr>
    <a:lvl7pPr marL="27432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7pPr>
    <a:lvl8pPr marL="32004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8pPr>
    <a:lvl9pPr marL="3657600" algn="l" defTabSz="914400" rtl="0" eaLnBrk="1" latinLnBrk="0" hangingPunct="1">
      <a:defRPr kern="1200">
        <a:solidFill>
          <a:schemeClr val="tx1"/>
        </a:solidFill>
        <a:latin typeface="Tahoma" pitchFamily="34" charset="0"/>
        <a:ea typeface="Lucida Sans Unicode" pitchFamily="34" charset="0"/>
        <a:cs typeface="Lucida Sans Unicode"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4" autoAdjust="0"/>
  </p:normalViewPr>
  <p:slideViewPr>
    <p:cSldViewPr>
      <p:cViewPr>
        <p:scale>
          <a:sx n="75" d="100"/>
          <a:sy n="75" d="100"/>
        </p:scale>
        <p:origin x="-1014" y="-78"/>
      </p:cViewPr>
      <p:guideLst>
        <p:guide orient="horz" pos="2160"/>
        <p:guide pos="2880"/>
      </p:guideLst>
    </p:cSldViewPr>
  </p:slideViewPr>
  <p:outlineViewPr>
    <p:cViewPr varScale="1">
      <p:scale>
        <a:sx n="170" d="200"/>
        <a:sy n="170" d="200"/>
      </p:scale>
      <p:origin x="90" y="52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pPr>
              <a:defRPr/>
            </a:pPr>
            <a:endParaRPr lang="pt-BR">
              <a:ea typeface="+mn-ea"/>
              <a:cs typeface="Lucida Sans Unicode" charset="0"/>
            </a:endParaRPr>
          </a:p>
        </p:txBody>
      </p:sp>
      <p:sp>
        <p:nvSpPr>
          <p:cNvPr id="3074" name="Rectangle 2"/>
          <p:cNvSpPr>
            <a:spLocks noGrp="1" noChangeArrowheads="1"/>
          </p:cNvSpPr>
          <p:nvPr>
            <p:ph type="hdr"/>
          </p:nvPr>
        </p:nvSpPr>
        <p:spPr bwMode="auto">
          <a:xfrm>
            <a:off x="0" y="0"/>
            <a:ext cx="2970213"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3075" name="Rectangle 3"/>
          <p:cNvSpPr>
            <a:spLocks noGrp="1" noChangeArrowheads="1"/>
          </p:cNvSpPr>
          <p:nvPr>
            <p:ph type="dt"/>
          </p:nvPr>
        </p:nvSpPr>
        <p:spPr bwMode="auto">
          <a:xfrm>
            <a:off x="3884613" y="0"/>
            <a:ext cx="2970212" cy="4556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44037" name="Rectangle 4"/>
          <p:cNvSpPr>
            <a:spLocks noGrp="1" noRot="1" noChangeAspect="1" noChangeArrowheads="1"/>
          </p:cNvSpPr>
          <p:nvPr>
            <p:ph type="sldImg"/>
          </p:nvPr>
        </p:nvSpPr>
        <p:spPr bwMode="auto">
          <a:xfrm>
            <a:off x="1143000" y="685800"/>
            <a:ext cx="4570413" cy="3427413"/>
          </a:xfrm>
          <a:prstGeom prst="rect">
            <a:avLst/>
          </a:prstGeom>
          <a:solidFill>
            <a:srgbClr val="FFFFFF"/>
          </a:solidFill>
          <a:ln w="9360">
            <a:solidFill>
              <a:srgbClr val="000000"/>
            </a:solidFill>
            <a:miter lim="800000"/>
            <a:headEnd/>
            <a:tailEnd/>
          </a:ln>
        </p:spPr>
      </p:sp>
      <p:sp>
        <p:nvSpPr>
          <p:cNvPr id="3077" name="Rectangle 5"/>
          <p:cNvSpPr>
            <a:spLocks noGrp="1" noChangeArrowheads="1"/>
          </p:cNvSpPr>
          <p:nvPr>
            <p:ph type="body"/>
          </p:nvPr>
        </p:nvSpPr>
        <p:spPr bwMode="auto">
          <a:xfrm>
            <a:off x="685800" y="4343400"/>
            <a:ext cx="5484813" cy="41132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pt-BR" noProof="0" smtClean="0"/>
          </a:p>
        </p:txBody>
      </p:sp>
      <p:sp>
        <p:nvSpPr>
          <p:cNvPr id="3078" name="Rectangle 6"/>
          <p:cNvSpPr>
            <a:spLocks noGrp="1" noChangeArrowheads="1"/>
          </p:cNvSpPr>
          <p:nvPr>
            <p:ph type="ftr"/>
          </p:nvPr>
        </p:nvSpPr>
        <p:spPr bwMode="auto">
          <a:xfrm>
            <a:off x="0" y="8685213"/>
            <a:ext cx="2970213"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pt-BR"/>
          </a:p>
        </p:txBody>
      </p:sp>
      <p:sp>
        <p:nvSpPr>
          <p:cNvPr id="3079" name="Rectangle 7"/>
          <p:cNvSpPr>
            <a:spLocks noGrp="1" noChangeArrowheads="1"/>
          </p:cNvSpPr>
          <p:nvPr>
            <p:ph type="sldNum"/>
          </p:nvPr>
        </p:nvSpPr>
        <p:spPr bwMode="auto">
          <a:xfrm>
            <a:off x="3884613" y="8685213"/>
            <a:ext cx="2970212" cy="45561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pitchFamily="2"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fld id="{127069A0-6DF6-4C30-ABBB-CB52026297E2}"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p:nvPr>
        </p:nvSpPr>
        <p:spPr>
          <a:noFill/>
        </p:spPr>
        <p:txBody>
          <a:bodyPr/>
          <a:lstStyle/>
          <a:p>
            <a:fld id="{800E6418-7220-4B12-91F1-A6E03B3BF986}" type="slidenum">
              <a:rPr lang="pt-BR" smtClean="0">
                <a:latin typeface="Times New Roman" pitchFamily="18" charset="0"/>
                <a:ea typeface="Lucida Sans Unicode" pitchFamily="34" charset="0"/>
                <a:cs typeface="Lucida Sans Unicode" pitchFamily="34" charset="0"/>
              </a:rPr>
              <a:pPr/>
              <a:t>1</a:t>
            </a:fld>
            <a:endParaRPr lang="pt-BR" smtClean="0">
              <a:latin typeface="Times New Roman" pitchFamily="18" charset="0"/>
              <a:ea typeface="Lucida Sans Unicode" pitchFamily="34" charset="0"/>
              <a:cs typeface="Lucida Sans Unicode" pitchFamily="34" charset="0"/>
            </a:endParaRPr>
          </a:p>
        </p:txBody>
      </p:sp>
      <p:sp>
        <p:nvSpPr>
          <p:cNvPr id="45059" name="Rectangle 1"/>
          <p:cNvSpPr>
            <a:spLocks noGrp="1" noRot="1" noChangeAspect="1" noChangeArrowheads="1" noTextEdit="1"/>
          </p:cNvSpPr>
          <p:nvPr>
            <p:ph type="sldImg"/>
          </p:nvPr>
        </p:nvSpPr>
        <p:spPr>
          <a:xfrm>
            <a:off x="1143000" y="685800"/>
            <a:ext cx="4572000" cy="3429000"/>
          </a:xfrm>
          <a:ln/>
        </p:spPr>
      </p:sp>
      <p:sp>
        <p:nvSpPr>
          <p:cNvPr id="45060" name="Rectangle 2"/>
          <p:cNvSpPr>
            <a:spLocks noGrp="1" noChangeArrowheads="1"/>
          </p:cNvSpPr>
          <p:nvPr>
            <p:ph type="body" idx="1"/>
          </p:nvPr>
        </p:nvSpPr>
        <p:spPr>
          <a:xfrm>
            <a:off x="685800" y="4343400"/>
            <a:ext cx="5486400" cy="4114800"/>
          </a:xfrm>
          <a:noFill/>
          <a:ln/>
        </p:spPr>
        <p:txBody>
          <a:bodyPr wrap="none" anchor="ctr"/>
          <a:lstStyle/>
          <a:p>
            <a:endParaRPr lang="pt-BR"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p:nvPr>
        </p:nvSpPr>
        <p:spPr>
          <a:noFill/>
        </p:spPr>
        <p:txBody>
          <a:bodyPr/>
          <a:lstStyle/>
          <a:p>
            <a:fld id="{D4D5D519-6478-4D09-AE81-C71752F36075}" type="slidenum">
              <a:rPr lang="pt-BR" smtClean="0">
                <a:latin typeface="Times New Roman" pitchFamily="18" charset="0"/>
                <a:ea typeface="Lucida Sans Unicode" pitchFamily="34" charset="0"/>
                <a:cs typeface="Lucida Sans Unicode" pitchFamily="34" charset="0"/>
              </a:rPr>
              <a:pPr/>
              <a:t>2</a:t>
            </a:fld>
            <a:endParaRPr lang="pt-BR" smtClean="0">
              <a:latin typeface="Times New Roman" pitchFamily="18" charset="0"/>
              <a:ea typeface="Lucida Sans Unicode" pitchFamily="34" charset="0"/>
              <a:cs typeface="Lucida Sans Unicode" pitchFamily="34" charset="0"/>
            </a:endParaRPr>
          </a:p>
        </p:txBody>
      </p:sp>
      <p:sp>
        <p:nvSpPr>
          <p:cNvPr id="46083" name="Rectangle 1"/>
          <p:cNvSpPr>
            <a:spLocks noGrp="1" noRot="1" noChangeAspect="1" noChangeArrowheads="1" noTextEdit="1"/>
          </p:cNvSpPr>
          <p:nvPr>
            <p:ph type="sldImg"/>
          </p:nvPr>
        </p:nvSpPr>
        <p:spPr>
          <a:xfrm>
            <a:off x="1143000" y="685800"/>
            <a:ext cx="4572000" cy="3429000"/>
          </a:xfrm>
          <a:ln/>
        </p:spPr>
      </p:sp>
      <p:sp>
        <p:nvSpPr>
          <p:cNvPr id="46084" name="Rectangle 2"/>
          <p:cNvSpPr>
            <a:spLocks noGrp="1" noChangeArrowheads="1"/>
          </p:cNvSpPr>
          <p:nvPr>
            <p:ph type="body" idx="1"/>
          </p:nvPr>
        </p:nvSpPr>
        <p:spPr>
          <a:xfrm>
            <a:off x="685800" y="4343400"/>
            <a:ext cx="5486400" cy="4114800"/>
          </a:xfrm>
          <a:noFill/>
          <a:ln/>
        </p:spPr>
        <p:txBody>
          <a:bodyPr wrap="none" anchor="ctr"/>
          <a:lstStyle/>
          <a:p>
            <a:endParaRPr lang="pt-BR"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4" name="Picture 2" descr="canto_slide_IFRN"/>
          <p:cNvPicPr>
            <a:picLocks noChangeAspect="1" noChangeArrowheads="1"/>
          </p:cNvPicPr>
          <p:nvPr/>
        </p:nvPicPr>
        <p:blipFill>
          <a:blip r:embed="rId2" cstate="print"/>
          <a:srcRect/>
          <a:stretch>
            <a:fillRect/>
          </a:stretch>
        </p:blipFill>
        <p:spPr bwMode="auto">
          <a:xfrm>
            <a:off x="4500563" y="3335338"/>
            <a:ext cx="4643437" cy="3522662"/>
          </a:xfrm>
          <a:prstGeom prst="rect">
            <a:avLst/>
          </a:prstGeom>
          <a:noFill/>
          <a:ln w="9525">
            <a:noFill/>
            <a:miter lim="800000"/>
            <a:headEnd/>
            <a:tailEnd/>
          </a:ln>
        </p:spPr>
      </p:pic>
      <p:pic>
        <p:nvPicPr>
          <p:cNvPr id="5" name="Picture 4" descr="Logo IFRN"/>
          <p:cNvPicPr>
            <a:picLocks noChangeAspect="1" noChangeArrowheads="1"/>
          </p:cNvPicPr>
          <p:nvPr/>
        </p:nvPicPr>
        <p:blipFill>
          <a:blip r:embed="rId3" cstate="print"/>
          <a:srcRect/>
          <a:stretch>
            <a:fillRect/>
          </a:stretch>
        </p:blipFill>
        <p:spPr bwMode="auto">
          <a:xfrm>
            <a:off x="0" y="549275"/>
            <a:ext cx="6227763" cy="2719388"/>
          </a:xfrm>
          <a:prstGeom prst="rect">
            <a:avLst/>
          </a:prstGeom>
          <a:noFill/>
          <a:ln w="9525">
            <a:noFill/>
            <a:miter lim="800000"/>
            <a:headEnd/>
            <a:tailEnd/>
          </a:ln>
        </p:spPr>
      </p:pic>
      <p:sp>
        <p:nvSpPr>
          <p:cNvPr id="6" name="Rectangle 5"/>
          <p:cNvSpPr>
            <a:spLocks noChangeArrowheads="1"/>
          </p:cNvSpPr>
          <p:nvPr/>
        </p:nvSpPr>
        <p:spPr bwMode="auto">
          <a:xfrm>
            <a:off x="-1588" y="3148013"/>
            <a:ext cx="9145588" cy="84137"/>
          </a:xfrm>
          <a:prstGeom prst="rect">
            <a:avLst/>
          </a:prstGeom>
          <a:gradFill rotWithShape="1">
            <a:gsLst>
              <a:gs pos="0">
                <a:schemeClr val="tx1">
                  <a:alpha val="85001"/>
                </a:schemeClr>
              </a:gs>
              <a:gs pos="100000">
                <a:schemeClr val="bg1"/>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pic>
        <p:nvPicPr>
          <p:cNvPr id="7" name="Picture 7" descr="Logo cor vertical"/>
          <p:cNvPicPr>
            <a:picLocks noChangeAspect="1" noChangeArrowheads="1"/>
          </p:cNvPicPr>
          <p:nvPr/>
        </p:nvPicPr>
        <p:blipFill>
          <a:blip r:embed="rId4" cstate="print"/>
          <a:srcRect/>
          <a:stretch>
            <a:fillRect/>
          </a:stretch>
        </p:blipFill>
        <p:spPr bwMode="auto">
          <a:xfrm>
            <a:off x="7092950" y="558800"/>
            <a:ext cx="1951038" cy="2438400"/>
          </a:xfrm>
          <a:prstGeom prst="rect">
            <a:avLst/>
          </a:prstGeom>
          <a:noFill/>
          <a:ln w="9525">
            <a:noFill/>
            <a:miter lim="800000"/>
            <a:headEnd/>
            <a:tailEnd/>
          </a:ln>
        </p:spPr>
      </p:pic>
      <p:sp>
        <p:nvSpPr>
          <p:cNvPr id="8" name="Rectangle 8"/>
          <p:cNvSpPr>
            <a:spLocks noChangeArrowheads="1"/>
          </p:cNvSpPr>
          <p:nvPr/>
        </p:nvSpPr>
        <p:spPr bwMode="auto">
          <a:xfrm>
            <a:off x="0" y="0"/>
            <a:ext cx="9144000" cy="260350"/>
          </a:xfrm>
          <a:prstGeom prst="rect">
            <a:avLst/>
          </a:prstGeom>
          <a:solidFill>
            <a:srgbClr val="333333"/>
          </a:solidFill>
          <a:ln w="9525">
            <a:noFill/>
            <a:miter lim="800000"/>
            <a:headEnd/>
            <a:tailEnd/>
          </a:ln>
          <a:effectLst/>
        </p:spPr>
        <p:txBody>
          <a:bodyPr wrap="none" anchor="ctr"/>
          <a:lstStyle/>
          <a:p>
            <a:pPr>
              <a:defRPr/>
            </a:pPr>
            <a:endParaRPr lang="pt-BR">
              <a:ea typeface="+mn-ea"/>
              <a:cs typeface="Lucida Sans Unicode" charset="0"/>
            </a:endParaRPr>
          </a:p>
        </p:txBody>
      </p:sp>
      <p:sp>
        <p:nvSpPr>
          <p:cNvPr id="116739" name="Rectangle 3"/>
          <p:cNvSpPr>
            <a:spLocks noGrp="1" noChangeArrowheads="1"/>
          </p:cNvSpPr>
          <p:nvPr>
            <p:ph type="subTitle" idx="1"/>
          </p:nvPr>
        </p:nvSpPr>
        <p:spPr>
          <a:xfrm>
            <a:off x="1403350" y="5157788"/>
            <a:ext cx="6400800" cy="1536700"/>
          </a:xfrm>
        </p:spPr>
        <p:txBody>
          <a:bodyPr/>
          <a:lstStyle>
            <a:lvl1pPr marL="0" indent="0" algn="ctr">
              <a:buFont typeface="Wingdings" pitchFamily="2" charset="2"/>
              <a:buNone/>
              <a:defRPr/>
            </a:lvl1pPr>
          </a:lstStyle>
          <a:p>
            <a:r>
              <a:rPr lang="pt-BR"/>
              <a:t>Clique para editar o estilo do subtítulo mestre</a:t>
            </a:r>
          </a:p>
        </p:txBody>
      </p:sp>
      <p:sp>
        <p:nvSpPr>
          <p:cNvPr id="116742" name="Rectangle 6"/>
          <p:cNvSpPr>
            <a:spLocks noGrp="1" noChangeArrowheads="1"/>
          </p:cNvSpPr>
          <p:nvPr>
            <p:ph type="ctrTitle" sz="quarter"/>
          </p:nvPr>
        </p:nvSpPr>
        <p:spPr>
          <a:xfrm>
            <a:off x="684213" y="3357563"/>
            <a:ext cx="7772400" cy="1470025"/>
          </a:xfrm>
        </p:spPr>
        <p:txBody>
          <a:bodyPr anchor="ctr"/>
          <a:lstStyle>
            <a:lvl1pPr>
              <a:defRPr>
                <a:solidFill>
                  <a:srgbClr val="669900"/>
                </a:solidFill>
                <a:latin typeface="Arial" charset="0"/>
              </a:defRPr>
            </a:lvl1pPr>
          </a:lstStyle>
          <a:p>
            <a:r>
              <a:rPr lang="pt-BR"/>
              <a:t>Clique para editar o estilo do título mestre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42E083BF-DD01-4BC5-8B60-0A24671F7CFB}" type="slidenum">
              <a:rPr lang="pt-BR"/>
              <a:pPr>
                <a:defRPr/>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7011988" y="214313"/>
            <a:ext cx="1943100" cy="591820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1182688" y="214313"/>
            <a:ext cx="5676900" cy="591820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D850B81B-829A-4152-B050-9D5DB29EE11E}" type="slidenum">
              <a:rPr lang="pt-BR"/>
              <a:pPr>
                <a:defRPr/>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1258888" y="214313"/>
            <a:ext cx="7685087" cy="1462087"/>
          </a:xfrm>
        </p:spPr>
        <p:txBody>
          <a:bodyPr/>
          <a:lstStyle/>
          <a:p>
            <a:r>
              <a:rPr lang="pt-BR" smtClean="0"/>
              <a:t>Clique para editar o estilo do título mestre</a:t>
            </a:r>
            <a:endParaRPr lang="pt-BR"/>
          </a:p>
        </p:txBody>
      </p:sp>
      <p:sp>
        <p:nvSpPr>
          <p:cNvPr id="3" name="Espaço Reservado para Texto 2"/>
          <p:cNvSpPr>
            <a:spLocks noGrp="1"/>
          </p:cNvSpPr>
          <p:nvPr>
            <p:ph type="body" sz="half" idx="1"/>
          </p:nvPr>
        </p:nvSpPr>
        <p:spPr>
          <a:xfrm>
            <a:off x="11826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9F287748-DD25-4A9E-B56C-F22FC8F37F05}" type="slidenum">
              <a:rPr lang="pt-BR"/>
              <a:pPr>
                <a:defRPr/>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271A9AD4-6859-404A-B99A-16F9802209A3}" type="slidenum">
              <a:rPr lang="pt-BR"/>
              <a:pPr>
                <a:defRPr/>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6"/>
          <p:cNvSpPr>
            <a:spLocks noGrp="1" noChangeArrowheads="1"/>
          </p:cNvSpPr>
          <p:nvPr>
            <p:ph type="dt" sz="half" idx="10"/>
          </p:nvPr>
        </p:nvSpPr>
        <p:spPr>
          <a:ln/>
        </p:spPr>
        <p:txBody>
          <a:bodyPr/>
          <a:lstStyle>
            <a:lvl1pPr>
              <a:defRPr/>
            </a:lvl1pPr>
          </a:lstStyle>
          <a:p>
            <a:pPr>
              <a:defRPr/>
            </a:pPr>
            <a:endParaRPr lang="pt-BR"/>
          </a:p>
        </p:txBody>
      </p:sp>
      <p:sp>
        <p:nvSpPr>
          <p:cNvPr id="5" name="Rectangle 7"/>
          <p:cNvSpPr>
            <a:spLocks noGrp="1" noChangeArrowheads="1"/>
          </p:cNvSpPr>
          <p:nvPr>
            <p:ph type="ftr" sz="quarter" idx="11"/>
          </p:nvPr>
        </p:nvSpPr>
        <p:spPr>
          <a:ln/>
        </p:spPr>
        <p:txBody>
          <a:bodyPr/>
          <a:lstStyle>
            <a:lvl1pPr>
              <a:defRPr/>
            </a:lvl1pPr>
          </a:lstStyle>
          <a:p>
            <a:pPr>
              <a:defRPr/>
            </a:pPr>
            <a:endParaRPr lang="pt-BR"/>
          </a:p>
        </p:txBody>
      </p:sp>
      <p:sp>
        <p:nvSpPr>
          <p:cNvPr id="6" name="Rectangle 8"/>
          <p:cNvSpPr>
            <a:spLocks noGrp="1" noChangeArrowheads="1"/>
          </p:cNvSpPr>
          <p:nvPr>
            <p:ph type="sldNum" sz="quarter" idx="12"/>
          </p:nvPr>
        </p:nvSpPr>
        <p:spPr>
          <a:ln/>
        </p:spPr>
        <p:txBody>
          <a:bodyPr/>
          <a:lstStyle>
            <a:lvl1pPr>
              <a:defRPr/>
            </a:lvl1pPr>
          </a:lstStyle>
          <a:p>
            <a:pPr>
              <a:defRPr/>
            </a:pPr>
            <a:fld id="{E873BF77-0995-497D-B205-8A364E24D517}" type="slidenum">
              <a:rPr lang="pt-BR"/>
              <a:pPr>
                <a:defRPr/>
              </a:pPr>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D3D8C7E7-4572-4C16-8F58-B1F31B651493}" type="slidenum">
              <a:rPr lang="pt-BR"/>
              <a:pPr>
                <a:defRPr/>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6"/>
          <p:cNvSpPr>
            <a:spLocks noGrp="1" noChangeArrowheads="1"/>
          </p:cNvSpPr>
          <p:nvPr>
            <p:ph type="dt" sz="half" idx="10"/>
          </p:nvPr>
        </p:nvSpPr>
        <p:spPr>
          <a:ln/>
        </p:spPr>
        <p:txBody>
          <a:bodyPr/>
          <a:lstStyle>
            <a:lvl1pPr>
              <a:defRPr/>
            </a:lvl1pPr>
          </a:lstStyle>
          <a:p>
            <a:pPr>
              <a:defRPr/>
            </a:pPr>
            <a:endParaRPr lang="pt-BR"/>
          </a:p>
        </p:txBody>
      </p:sp>
      <p:sp>
        <p:nvSpPr>
          <p:cNvPr id="8" name="Rectangle 7"/>
          <p:cNvSpPr>
            <a:spLocks noGrp="1" noChangeArrowheads="1"/>
          </p:cNvSpPr>
          <p:nvPr>
            <p:ph type="ftr" sz="quarter" idx="11"/>
          </p:nvPr>
        </p:nvSpPr>
        <p:spPr>
          <a:ln/>
        </p:spPr>
        <p:txBody>
          <a:bodyPr/>
          <a:lstStyle>
            <a:lvl1pPr>
              <a:defRPr/>
            </a:lvl1pPr>
          </a:lstStyle>
          <a:p>
            <a:pPr>
              <a:defRPr/>
            </a:pPr>
            <a:endParaRPr lang="pt-BR"/>
          </a:p>
        </p:txBody>
      </p:sp>
      <p:sp>
        <p:nvSpPr>
          <p:cNvPr id="9" name="Rectangle 8"/>
          <p:cNvSpPr>
            <a:spLocks noGrp="1" noChangeArrowheads="1"/>
          </p:cNvSpPr>
          <p:nvPr>
            <p:ph type="sldNum" sz="quarter" idx="12"/>
          </p:nvPr>
        </p:nvSpPr>
        <p:spPr>
          <a:ln/>
        </p:spPr>
        <p:txBody>
          <a:bodyPr/>
          <a:lstStyle>
            <a:lvl1pPr>
              <a:defRPr/>
            </a:lvl1pPr>
          </a:lstStyle>
          <a:p>
            <a:pPr>
              <a:defRPr/>
            </a:pPr>
            <a:fld id="{6FC1855D-1353-4597-B63A-A2013C90E5BB}" type="slidenum">
              <a:rPr lang="pt-BR"/>
              <a:pPr>
                <a:defRPr/>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6"/>
          <p:cNvSpPr>
            <a:spLocks noGrp="1" noChangeArrowheads="1"/>
          </p:cNvSpPr>
          <p:nvPr>
            <p:ph type="dt" sz="half" idx="10"/>
          </p:nvPr>
        </p:nvSpPr>
        <p:spPr>
          <a:ln/>
        </p:spPr>
        <p:txBody>
          <a:bodyPr/>
          <a:lstStyle>
            <a:lvl1pPr>
              <a:defRPr/>
            </a:lvl1pPr>
          </a:lstStyle>
          <a:p>
            <a:pPr>
              <a:defRPr/>
            </a:pPr>
            <a:endParaRPr lang="pt-BR"/>
          </a:p>
        </p:txBody>
      </p:sp>
      <p:sp>
        <p:nvSpPr>
          <p:cNvPr id="4" name="Rectangle 7"/>
          <p:cNvSpPr>
            <a:spLocks noGrp="1" noChangeArrowheads="1"/>
          </p:cNvSpPr>
          <p:nvPr>
            <p:ph type="ftr" sz="quarter" idx="11"/>
          </p:nvPr>
        </p:nvSpPr>
        <p:spPr>
          <a:ln/>
        </p:spPr>
        <p:txBody>
          <a:bodyPr/>
          <a:lstStyle>
            <a:lvl1pPr>
              <a:defRPr/>
            </a:lvl1pPr>
          </a:lstStyle>
          <a:p>
            <a:pPr>
              <a:defRPr/>
            </a:pPr>
            <a:endParaRPr lang="pt-BR"/>
          </a:p>
        </p:txBody>
      </p:sp>
      <p:sp>
        <p:nvSpPr>
          <p:cNvPr id="5" name="Rectangle 8"/>
          <p:cNvSpPr>
            <a:spLocks noGrp="1" noChangeArrowheads="1"/>
          </p:cNvSpPr>
          <p:nvPr>
            <p:ph type="sldNum" sz="quarter" idx="12"/>
          </p:nvPr>
        </p:nvSpPr>
        <p:spPr>
          <a:ln/>
        </p:spPr>
        <p:txBody>
          <a:bodyPr/>
          <a:lstStyle>
            <a:lvl1pPr>
              <a:defRPr/>
            </a:lvl1pPr>
          </a:lstStyle>
          <a:p>
            <a:pPr>
              <a:defRPr/>
            </a:pPr>
            <a:fld id="{E9195344-27DE-4610-BDF8-8284423CE906}" type="slidenum">
              <a:rPr lang="pt-BR"/>
              <a:pPr>
                <a:defRPr/>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pt-BR"/>
          </a:p>
        </p:txBody>
      </p:sp>
      <p:sp>
        <p:nvSpPr>
          <p:cNvPr id="3" name="Rectangle 7"/>
          <p:cNvSpPr>
            <a:spLocks noGrp="1" noChangeArrowheads="1"/>
          </p:cNvSpPr>
          <p:nvPr>
            <p:ph type="ftr" sz="quarter" idx="11"/>
          </p:nvPr>
        </p:nvSpPr>
        <p:spPr>
          <a:ln/>
        </p:spPr>
        <p:txBody>
          <a:bodyPr/>
          <a:lstStyle>
            <a:lvl1pPr>
              <a:defRPr/>
            </a:lvl1pPr>
          </a:lstStyle>
          <a:p>
            <a:pPr>
              <a:defRPr/>
            </a:pPr>
            <a:endParaRPr lang="pt-BR"/>
          </a:p>
        </p:txBody>
      </p:sp>
      <p:sp>
        <p:nvSpPr>
          <p:cNvPr id="4" name="Rectangle 8"/>
          <p:cNvSpPr>
            <a:spLocks noGrp="1" noChangeArrowheads="1"/>
          </p:cNvSpPr>
          <p:nvPr>
            <p:ph type="sldNum" sz="quarter" idx="12"/>
          </p:nvPr>
        </p:nvSpPr>
        <p:spPr>
          <a:ln/>
        </p:spPr>
        <p:txBody>
          <a:bodyPr/>
          <a:lstStyle>
            <a:lvl1pPr>
              <a:defRPr/>
            </a:lvl1pPr>
          </a:lstStyle>
          <a:p>
            <a:pPr>
              <a:defRPr/>
            </a:pPr>
            <a:fld id="{B3E1951D-1CE7-4253-919F-0E5E85313DFB}" type="slidenum">
              <a:rPr lang="pt-BR"/>
              <a:pPr>
                <a:defRPr/>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1613131B-F68D-4BD8-92F6-3C69F3E5FCE3}" type="slidenum">
              <a:rPr lang="pt-BR"/>
              <a:pPr>
                <a:defRPr/>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6"/>
          <p:cNvSpPr>
            <a:spLocks noGrp="1" noChangeArrowheads="1"/>
          </p:cNvSpPr>
          <p:nvPr>
            <p:ph type="dt" sz="half" idx="10"/>
          </p:nvPr>
        </p:nvSpPr>
        <p:spPr>
          <a:ln/>
        </p:spPr>
        <p:txBody>
          <a:bodyPr/>
          <a:lstStyle>
            <a:lvl1pPr>
              <a:defRPr/>
            </a:lvl1pPr>
          </a:lstStyle>
          <a:p>
            <a:pPr>
              <a:defRPr/>
            </a:pPr>
            <a:endParaRPr lang="pt-BR"/>
          </a:p>
        </p:txBody>
      </p:sp>
      <p:sp>
        <p:nvSpPr>
          <p:cNvPr id="6" name="Rectangle 7"/>
          <p:cNvSpPr>
            <a:spLocks noGrp="1" noChangeArrowheads="1"/>
          </p:cNvSpPr>
          <p:nvPr>
            <p:ph type="ftr" sz="quarter" idx="11"/>
          </p:nvPr>
        </p:nvSpPr>
        <p:spPr>
          <a:ln/>
        </p:spPr>
        <p:txBody>
          <a:bodyPr/>
          <a:lstStyle>
            <a:lvl1pPr>
              <a:defRPr/>
            </a:lvl1pPr>
          </a:lstStyle>
          <a:p>
            <a:pPr>
              <a:defRPr/>
            </a:pPr>
            <a:endParaRPr lang="pt-BR"/>
          </a:p>
        </p:txBody>
      </p:sp>
      <p:sp>
        <p:nvSpPr>
          <p:cNvPr id="7" name="Rectangle 8"/>
          <p:cNvSpPr>
            <a:spLocks noGrp="1" noChangeArrowheads="1"/>
          </p:cNvSpPr>
          <p:nvPr>
            <p:ph type="sldNum" sz="quarter" idx="12"/>
          </p:nvPr>
        </p:nvSpPr>
        <p:spPr>
          <a:ln/>
        </p:spPr>
        <p:txBody>
          <a:bodyPr/>
          <a:lstStyle>
            <a:lvl1pPr>
              <a:defRPr/>
            </a:lvl1pPr>
          </a:lstStyle>
          <a:p>
            <a:pPr>
              <a:defRPr/>
            </a:pPr>
            <a:fld id="{FA255320-B047-4A94-8AC1-EB06FFE3A747}" type="slidenum">
              <a:rPr lang="pt-BR"/>
              <a:pPr>
                <a:defRPr/>
              </a:pPr>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2" descr="canto_slide_IFRN"/>
          <p:cNvPicPr>
            <a:picLocks noChangeAspect="1" noChangeArrowheads="1"/>
          </p:cNvPicPr>
          <p:nvPr/>
        </p:nvPicPr>
        <p:blipFill>
          <a:blip r:embed="rId15" cstate="print"/>
          <a:srcRect/>
          <a:stretch>
            <a:fillRect/>
          </a:stretch>
        </p:blipFill>
        <p:spPr bwMode="auto">
          <a:xfrm>
            <a:off x="4500563" y="3335338"/>
            <a:ext cx="4643437" cy="3522662"/>
          </a:xfrm>
          <a:prstGeom prst="rect">
            <a:avLst/>
          </a:prstGeom>
          <a:noFill/>
          <a:ln w="9525">
            <a:noFill/>
            <a:miter lim="800000"/>
            <a:headEnd/>
            <a:tailEnd/>
          </a:ln>
        </p:spPr>
      </p:pic>
      <p:sp>
        <p:nvSpPr>
          <p:cNvPr id="115715" name="Rectangle 3"/>
          <p:cNvSpPr>
            <a:spLocks noChangeArrowheads="1"/>
          </p:cNvSpPr>
          <p:nvPr/>
        </p:nvSpPr>
        <p:spPr bwMode="auto">
          <a:xfrm>
            <a:off x="0" y="0"/>
            <a:ext cx="9144000" cy="1700213"/>
          </a:xfrm>
          <a:prstGeom prst="rect">
            <a:avLst/>
          </a:prstGeom>
          <a:gradFill rotWithShape="1">
            <a:gsLst>
              <a:gs pos="0">
                <a:srgbClr val="FFFFFF"/>
              </a:gs>
              <a:gs pos="100000">
                <a:srgbClr val="54A800">
                  <a:alpha val="70000"/>
                </a:srgbClr>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sp>
        <p:nvSpPr>
          <p:cNvPr id="1030" name="Rectangle 4"/>
          <p:cNvSpPr>
            <a:spLocks noGrp="1" noChangeArrowheads="1"/>
          </p:cNvSpPr>
          <p:nvPr>
            <p:ph type="title"/>
          </p:nvPr>
        </p:nvSpPr>
        <p:spPr bwMode="auto">
          <a:xfrm>
            <a:off x="1258888" y="214313"/>
            <a:ext cx="768508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pt-BR" smtClean="0"/>
              <a:t>Clique para editar o estilo do título mestre</a:t>
            </a:r>
          </a:p>
        </p:txBody>
      </p:sp>
      <p:sp>
        <p:nvSpPr>
          <p:cNvPr id="1031" name="Rectangle 5"/>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smtClean="0"/>
              <a:t>Clique para editar os estilos do texto mestre</a:t>
            </a:r>
          </a:p>
          <a:p>
            <a:pPr lvl="1"/>
            <a:r>
              <a:rPr lang="pt-BR" smtClean="0"/>
              <a:t>Cfcfcf</a:t>
            </a:r>
          </a:p>
          <a:p>
            <a:pPr lvl="2"/>
            <a:r>
              <a:rPr lang="pt-BR" smtClean="0"/>
              <a:t>Fff	</a:t>
            </a:r>
          </a:p>
          <a:p>
            <a:pPr lvl="3"/>
            <a:r>
              <a:rPr lang="pt-BR" smtClean="0"/>
              <a:t>fsfsf</a:t>
            </a:r>
          </a:p>
        </p:txBody>
      </p:sp>
      <p:sp>
        <p:nvSpPr>
          <p:cNvPr id="115718" name="Rectangle 6"/>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a typeface="+mn-ea"/>
                <a:cs typeface="Lucida Sans Unicode" charset="0"/>
              </a:defRPr>
            </a:lvl1pPr>
          </a:lstStyle>
          <a:p>
            <a:pPr>
              <a:defRPr/>
            </a:pPr>
            <a:endParaRPr lang="pt-BR"/>
          </a:p>
        </p:txBody>
      </p:sp>
      <p:sp>
        <p:nvSpPr>
          <p:cNvPr id="115719" name="Rectangle 7"/>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a typeface="+mn-ea"/>
                <a:cs typeface="Lucida Sans Unicode" charset="0"/>
              </a:defRPr>
            </a:lvl1pPr>
          </a:lstStyle>
          <a:p>
            <a:pPr>
              <a:defRPr/>
            </a:pPr>
            <a:endParaRPr lang="pt-BR"/>
          </a:p>
        </p:txBody>
      </p:sp>
      <p:sp>
        <p:nvSpPr>
          <p:cNvPr id="115720" name="Rectangle 8"/>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a typeface="+mn-ea"/>
                <a:cs typeface="Lucida Sans Unicode" charset="0"/>
              </a:defRPr>
            </a:lvl1pPr>
          </a:lstStyle>
          <a:p>
            <a:pPr>
              <a:defRPr/>
            </a:pPr>
            <a:fld id="{86460072-E426-4C5B-8A6F-3543450D0C0C}" type="slidenum">
              <a:rPr lang="pt-BR"/>
              <a:pPr>
                <a:defRPr/>
              </a:pPr>
              <a:t>‹nº›</a:t>
            </a:fld>
            <a:endParaRPr lang="pt-BR"/>
          </a:p>
        </p:txBody>
      </p:sp>
      <p:sp>
        <p:nvSpPr>
          <p:cNvPr id="115721" name="Rectangle 9"/>
          <p:cNvSpPr>
            <a:spLocks noChangeArrowheads="1"/>
          </p:cNvSpPr>
          <p:nvPr/>
        </p:nvSpPr>
        <p:spPr bwMode="auto">
          <a:xfrm>
            <a:off x="3175" y="1690688"/>
            <a:ext cx="9140825" cy="84137"/>
          </a:xfrm>
          <a:prstGeom prst="rect">
            <a:avLst/>
          </a:prstGeom>
          <a:gradFill rotWithShape="1">
            <a:gsLst>
              <a:gs pos="0">
                <a:schemeClr val="tx1">
                  <a:alpha val="99001"/>
                </a:schemeClr>
              </a:gs>
              <a:gs pos="100000">
                <a:schemeClr val="bg1"/>
              </a:gs>
            </a:gsLst>
            <a:lin ang="0" scaled="1"/>
          </a:gradFill>
          <a:ln w="9525">
            <a:noFill/>
            <a:miter lim="800000"/>
            <a:headEnd/>
            <a:tailEnd/>
          </a:ln>
          <a:effectLst/>
        </p:spPr>
        <p:txBody>
          <a:bodyPr wrap="none" anchor="ctr"/>
          <a:lstStyle/>
          <a:p>
            <a:pPr>
              <a:defRPr/>
            </a:pPr>
            <a:endParaRPr lang="pt-BR">
              <a:ea typeface="+mn-ea"/>
              <a:cs typeface="Lucida Sans Unicode" charset="0"/>
            </a:endParaRPr>
          </a:p>
        </p:txBody>
      </p:sp>
      <p:graphicFrame>
        <p:nvGraphicFramePr>
          <p:cNvPr id="1026" name="Object 10"/>
          <p:cNvGraphicFramePr>
            <a:graphicFrameLocks noChangeAspect="1"/>
          </p:cNvGraphicFramePr>
          <p:nvPr/>
        </p:nvGraphicFramePr>
        <p:xfrm>
          <a:off x="28575" y="73025"/>
          <a:ext cx="1169988" cy="1555750"/>
        </p:xfrm>
        <a:graphic>
          <a:graphicData uri="http://schemas.openxmlformats.org/presentationml/2006/ole">
            <p:oleObj spid="_x0000_s1026" name="Imagem de bitmap" r:id="rId16" imgW="2771429" imgH="3685714" progId="PBrush">
              <p:embed/>
            </p:oleObj>
          </a:graphicData>
        </a:graphic>
      </p:graphicFrame>
    </p:spTree>
  </p:cSld>
  <p:clrMap bg1="lt1" tx1="dk1" bg2="lt2" tx2="dk2" accent1="accent1" accent2="accent2" accent3="accent3" accent4="accent4" accent5="accent5" accent6="accent6" hlink="hlink" folHlink="folHlink"/>
  <p:sldLayoutIdLst>
    <p:sldLayoutId id="2147483768"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Tahoma" pitchFamily="34" charset="0"/>
        </a:defRPr>
      </a:lvl2pPr>
      <a:lvl3pPr algn="l" rtl="0" eaLnBrk="0" fontAlgn="base" hangingPunct="0">
        <a:spcBef>
          <a:spcPct val="0"/>
        </a:spcBef>
        <a:spcAft>
          <a:spcPct val="0"/>
        </a:spcAft>
        <a:defRPr sz="4400">
          <a:solidFill>
            <a:schemeClr val="tx1"/>
          </a:solidFill>
          <a:latin typeface="Tahoma" pitchFamily="34" charset="0"/>
        </a:defRPr>
      </a:lvl3pPr>
      <a:lvl4pPr algn="l" rtl="0" eaLnBrk="0" fontAlgn="base" hangingPunct="0">
        <a:spcBef>
          <a:spcPct val="0"/>
        </a:spcBef>
        <a:spcAft>
          <a:spcPct val="0"/>
        </a:spcAft>
        <a:defRPr sz="4400">
          <a:solidFill>
            <a:schemeClr val="tx1"/>
          </a:solidFill>
          <a:latin typeface="Tahoma" pitchFamily="34" charset="0"/>
        </a:defRPr>
      </a:lvl4pPr>
      <a:lvl5pPr algn="l" rtl="0" eaLnBrk="0" fontAlgn="base" hangingPunct="0">
        <a:spcBef>
          <a:spcPct val="0"/>
        </a:spcBef>
        <a:spcAft>
          <a:spcPct val="0"/>
        </a:spcAft>
        <a:defRPr sz="4400">
          <a:solidFill>
            <a:schemeClr val="tx1"/>
          </a:solidFill>
          <a:latin typeface="Tahoma" pitchFamily="34" charset="0"/>
        </a:defRPr>
      </a:lvl5pPr>
      <a:lvl6pPr marL="457200" algn="l" rtl="0" fontAlgn="base">
        <a:spcBef>
          <a:spcPct val="0"/>
        </a:spcBef>
        <a:spcAft>
          <a:spcPct val="0"/>
        </a:spcAft>
        <a:defRPr sz="4400">
          <a:solidFill>
            <a:schemeClr val="tx1"/>
          </a:solidFill>
          <a:latin typeface="Tahoma" pitchFamily="34" charset="0"/>
        </a:defRPr>
      </a:lvl6pPr>
      <a:lvl7pPr marL="914400" algn="l" rtl="0" fontAlgn="base">
        <a:spcBef>
          <a:spcPct val="0"/>
        </a:spcBef>
        <a:spcAft>
          <a:spcPct val="0"/>
        </a:spcAft>
        <a:defRPr sz="4400">
          <a:solidFill>
            <a:schemeClr val="tx1"/>
          </a:solidFill>
          <a:latin typeface="Tahoma" pitchFamily="34" charset="0"/>
        </a:defRPr>
      </a:lvl7pPr>
      <a:lvl8pPr marL="1371600" algn="l" rtl="0" fontAlgn="base">
        <a:spcBef>
          <a:spcPct val="0"/>
        </a:spcBef>
        <a:spcAft>
          <a:spcPct val="0"/>
        </a:spcAft>
        <a:defRPr sz="4400">
          <a:solidFill>
            <a:schemeClr val="tx1"/>
          </a:solidFill>
          <a:latin typeface="Tahoma" pitchFamily="34" charset="0"/>
        </a:defRPr>
      </a:lvl8pPr>
      <a:lvl9pPr marL="1828800" algn="l" rtl="0" fontAlgn="base">
        <a:spcBef>
          <a:spcPct val="0"/>
        </a:spcBef>
        <a:spcAft>
          <a:spcPct val="0"/>
        </a:spcAft>
        <a:defRPr sz="4400">
          <a:solidFill>
            <a:schemeClr val="tx1"/>
          </a:solidFill>
          <a:latin typeface="Tahoma" pitchFamily="34" charset="0"/>
        </a:defRPr>
      </a:lvl9pPr>
    </p:titleStyle>
    <p:bodyStyle>
      <a:lvl1pPr marL="342900" indent="-342900" algn="l" rtl="0" eaLnBrk="0" fontAlgn="base" hangingPunct="0">
        <a:spcBef>
          <a:spcPct val="20000"/>
        </a:spcBef>
        <a:spcAft>
          <a:spcPct val="0"/>
        </a:spcAft>
        <a:buClr>
          <a:srgbClr val="54A800"/>
        </a:buClr>
        <a:buSzPct val="8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8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rgbClr val="E4B900"/>
        </a:buClr>
        <a:buSzPct val="8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rgbClr val="66FF66"/>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apoioinformatica.inf.br/visualg/objetivos.htm" TargetMode="External"/><Relationship Id="rId2" Type="http://schemas.openxmlformats.org/officeDocument/2006/relationships/hyperlink" Target="http://equipe.nce.ufrj.br/adriano/algoritmos/apostila/algoritmos.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Grp="1" noChangeArrowheads="1"/>
          </p:cNvSpPr>
          <p:nvPr>
            <p:ph type="title"/>
          </p:nvPr>
        </p:nvSpPr>
        <p:spPr>
          <a:xfrm>
            <a:off x="323850" y="2708275"/>
            <a:ext cx="8424614" cy="1922463"/>
          </a:xfrm>
        </p:spPr>
        <p:txBody>
          <a:bodyPr lIns="90000" tIns="46800" rIns="90000" bIns="46800" anchor="b"/>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sz="2400" b="1" dirty="0" smtClean="0">
                <a:solidFill>
                  <a:schemeClr val="tx1"/>
                </a:solidFill>
                <a:latin typeface="Times New Roman" pitchFamily="18" charset="0"/>
                <a:cs typeface="Times New Roman" pitchFamily="18" charset="0"/>
              </a:rPr>
              <a:t>Curso:	        Técnico Integrado em Informática </a:t>
            </a:r>
            <a:br>
              <a:rPr lang="pt-BR" sz="2400" b="1" dirty="0" smtClean="0">
                <a:solidFill>
                  <a:schemeClr val="tx1"/>
                </a:solidFill>
                <a:latin typeface="Times New Roman" pitchFamily="18" charset="0"/>
                <a:cs typeface="Times New Roman" pitchFamily="18" charset="0"/>
              </a:rPr>
            </a:br>
            <a:r>
              <a:rPr lang="pt-BR" sz="2400" b="1" dirty="0" smtClean="0">
                <a:solidFill>
                  <a:schemeClr val="tx1"/>
                </a:solidFill>
                <a:latin typeface="Times New Roman" pitchFamily="18" charset="0"/>
                <a:cs typeface="Times New Roman" pitchFamily="18" charset="0"/>
              </a:rPr>
              <a:t>Disciplina : Fundamentos de Lógica e Algoritmo</a:t>
            </a:r>
            <a:endParaRPr lang="pt-BR" sz="4000" b="1" dirty="0" smtClean="0"/>
          </a:p>
        </p:txBody>
      </p:sp>
      <p:sp>
        <p:nvSpPr>
          <p:cNvPr id="6147" name="Rectangle 2"/>
          <p:cNvSpPr>
            <a:spLocks noGrp="1" noChangeArrowheads="1"/>
          </p:cNvSpPr>
          <p:nvPr>
            <p:ph type="subTitle" idx="1"/>
          </p:nvPr>
        </p:nvSpPr>
        <p:spPr>
          <a:xfrm>
            <a:off x="971600" y="4941888"/>
            <a:ext cx="7272807" cy="1516062"/>
          </a:xfrm>
        </p:spPr>
        <p:txBody>
          <a:bodyPr lIns="90000" tIns="46800" rIns="90000" bIns="46800"/>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b="1" dirty="0" smtClean="0"/>
              <a:t>INTRODUÇÃO A ALGORITMO</a:t>
            </a:r>
            <a:endParaRPr lang="pt-BR" b="1" dirty="0" smtClean="0"/>
          </a:p>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pt-BR" b="1" dirty="0" smtClean="0"/>
          </a:p>
        </p:txBody>
      </p:sp>
      <p:sp>
        <p:nvSpPr>
          <p:cNvPr id="6148" name="Rectangle 3"/>
          <p:cNvSpPr>
            <a:spLocks noChangeArrowheads="1"/>
          </p:cNvSpPr>
          <p:nvPr/>
        </p:nvSpPr>
        <p:spPr bwMode="auto">
          <a:xfrm>
            <a:off x="1403350" y="5876925"/>
            <a:ext cx="6400800" cy="600075"/>
          </a:xfrm>
          <a:prstGeom prst="rect">
            <a:avLst/>
          </a:prstGeom>
          <a:noFill/>
          <a:ln w="9525">
            <a:noFill/>
            <a:round/>
            <a:headEnd/>
            <a:tailEnd/>
          </a:ln>
        </p:spPr>
        <p:txBody>
          <a:bodyPr wrap="none" anchor="ctr"/>
          <a:lstStyle/>
          <a:p>
            <a:endParaRPr lang="pt-BR" dirty="0"/>
          </a:p>
        </p:txBody>
      </p:sp>
      <p:sp>
        <p:nvSpPr>
          <p:cNvPr id="6149" name="Text Box 4"/>
          <p:cNvSpPr txBox="1">
            <a:spLocks noChangeArrowheads="1"/>
          </p:cNvSpPr>
          <p:nvPr/>
        </p:nvSpPr>
        <p:spPr bwMode="auto">
          <a:xfrm>
            <a:off x="3203848" y="6165304"/>
            <a:ext cx="3634626" cy="340735"/>
          </a:xfrm>
          <a:prstGeom prst="rect">
            <a:avLst/>
          </a:prstGeom>
          <a:noFill/>
          <a:ln w="9525">
            <a:noFill/>
            <a:round/>
            <a:headEnd/>
            <a:tailEnd/>
          </a:ln>
        </p:spPr>
        <p:txBody>
          <a:bodyPr wrap="none" lIns="90000" tIns="46800" rIns="90000" bIns="46800">
            <a:spAutoFit/>
          </a:bodyPr>
          <a:lstStyle/>
          <a:p>
            <a:pPr>
              <a:buClr>
                <a:srgbClr val="000000"/>
              </a:buClr>
              <a:buSzPct val="100000"/>
              <a:buFont typeface="Tahoma"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pt-BR" sz="1600" b="1" dirty="0" err="1" smtClean="0">
                <a:solidFill>
                  <a:srgbClr val="000000"/>
                </a:solidFill>
              </a:rPr>
              <a:t>Profª</a:t>
            </a:r>
            <a:r>
              <a:rPr lang="pt-BR" sz="1600" b="1" dirty="0" smtClean="0">
                <a:solidFill>
                  <a:srgbClr val="000000"/>
                </a:solidFill>
              </a:rPr>
              <a:t>. </a:t>
            </a:r>
            <a:r>
              <a:rPr lang="pt-BR" sz="1600" b="1" dirty="0" err="1" smtClean="0">
                <a:solidFill>
                  <a:srgbClr val="000000"/>
                </a:solidFill>
              </a:rPr>
              <a:t>Katiuscia</a:t>
            </a:r>
            <a:r>
              <a:rPr lang="pt-BR" sz="1600" b="1" dirty="0" smtClean="0">
                <a:solidFill>
                  <a:srgbClr val="000000"/>
                </a:solidFill>
              </a:rPr>
              <a:t> Lopes dos Santos</a:t>
            </a:r>
            <a:endParaRPr lang="pt-BR" sz="1600" b="1"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smtClean="0"/>
              <a:t>RECEITA DE BOLO COMUM DE OVOS</a:t>
            </a:r>
            <a:endParaRPr lang="pt-BR" sz="2800" dirty="0"/>
          </a:p>
        </p:txBody>
      </p:sp>
      <p:sp>
        <p:nvSpPr>
          <p:cNvPr id="3" name="Espaço Reservado para Conteúdo 2"/>
          <p:cNvSpPr>
            <a:spLocks noGrp="1"/>
          </p:cNvSpPr>
          <p:nvPr>
            <p:ph idx="1"/>
          </p:nvPr>
        </p:nvSpPr>
        <p:spPr/>
        <p:txBody>
          <a:bodyPr/>
          <a:lstStyle/>
          <a:p>
            <a:pPr>
              <a:buNone/>
            </a:pPr>
            <a:r>
              <a:rPr lang="pt-BR" sz="2000" b="1" dirty="0" smtClean="0"/>
              <a:t>Passo 1:</a:t>
            </a:r>
            <a:r>
              <a:rPr lang="pt-BR" sz="2000" dirty="0" smtClean="0"/>
              <a:t> Receber os ingredientes</a:t>
            </a:r>
            <a:br>
              <a:rPr lang="pt-BR" sz="2000" dirty="0" smtClean="0"/>
            </a:br>
            <a:r>
              <a:rPr lang="pt-BR" sz="2000" dirty="0" smtClean="0"/>
              <a:t/>
            </a:r>
            <a:br>
              <a:rPr lang="pt-BR" sz="2000" dirty="0" smtClean="0"/>
            </a:br>
            <a:r>
              <a:rPr lang="pt-BR" sz="2000" dirty="0" smtClean="0"/>
              <a:t>Ingredientes:</a:t>
            </a:r>
          </a:p>
          <a:p>
            <a:r>
              <a:rPr lang="pt-BR" sz="2000" dirty="0" smtClean="0"/>
              <a:t>2 </a:t>
            </a:r>
            <a:r>
              <a:rPr lang="pt-BR" sz="2000" dirty="0" smtClean="0"/>
              <a:t>xícaras de açúcar;</a:t>
            </a:r>
          </a:p>
          <a:p>
            <a:r>
              <a:rPr lang="pt-BR" sz="2000" dirty="0" smtClean="0"/>
              <a:t>3 ovos;</a:t>
            </a:r>
          </a:p>
          <a:p>
            <a:r>
              <a:rPr lang="pt-BR" sz="2000" dirty="0" smtClean="0"/>
              <a:t>250g de margarina;</a:t>
            </a:r>
          </a:p>
          <a:p>
            <a:r>
              <a:rPr lang="pt-BR" sz="2000" dirty="0" smtClean="0"/>
              <a:t>3 xícaras de farinha de trigo;</a:t>
            </a:r>
          </a:p>
          <a:p>
            <a:r>
              <a:rPr lang="pt-BR" sz="2000" dirty="0" smtClean="0"/>
              <a:t>1 e ½ colher de fermento;</a:t>
            </a:r>
          </a:p>
          <a:p>
            <a:r>
              <a:rPr lang="pt-BR" sz="2000" dirty="0" smtClean="0"/>
              <a:t>1 xícara de leite.</a:t>
            </a:r>
          </a:p>
          <a:p>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800" b="1" dirty="0" smtClean="0"/>
              <a:t>RECEITA DE BOLO COMUM DE OVOS</a:t>
            </a:r>
            <a:endParaRPr lang="pt-BR" sz="2800" dirty="0"/>
          </a:p>
        </p:txBody>
      </p:sp>
      <p:sp>
        <p:nvSpPr>
          <p:cNvPr id="3" name="Espaço Reservado para Conteúdo 2"/>
          <p:cNvSpPr>
            <a:spLocks noGrp="1"/>
          </p:cNvSpPr>
          <p:nvPr>
            <p:ph idx="1"/>
          </p:nvPr>
        </p:nvSpPr>
        <p:spPr/>
        <p:txBody>
          <a:bodyPr/>
          <a:lstStyle/>
          <a:p>
            <a:pPr>
              <a:buNone/>
            </a:pPr>
            <a:r>
              <a:rPr lang="pt-BR" sz="1800" dirty="0" smtClean="0"/>
              <a:t>Modo de preparo:</a:t>
            </a:r>
          </a:p>
          <a:p>
            <a:pPr>
              <a:buNone/>
            </a:pPr>
            <a:r>
              <a:rPr lang="pt-BR" sz="1800" b="1" dirty="0" smtClean="0"/>
              <a:t>	Passo </a:t>
            </a:r>
            <a:r>
              <a:rPr lang="pt-BR" sz="1800" b="1" dirty="0" smtClean="0"/>
              <a:t>2:</a:t>
            </a:r>
            <a:r>
              <a:rPr lang="pt-BR" sz="1800" dirty="0" smtClean="0"/>
              <a:t> aqueça o forno a 180 graus;</a:t>
            </a:r>
            <a:br>
              <a:rPr lang="pt-BR" sz="1800" dirty="0" smtClean="0"/>
            </a:br>
            <a:r>
              <a:rPr lang="pt-BR" sz="1800" b="1" dirty="0" smtClean="0"/>
              <a:t>Passo 3:</a:t>
            </a:r>
            <a:r>
              <a:rPr lang="pt-BR" sz="1800" dirty="0" smtClean="0"/>
              <a:t> bata as claras em neve e reserve;</a:t>
            </a:r>
            <a:br>
              <a:rPr lang="pt-BR" sz="1800" dirty="0" smtClean="0"/>
            </a:br>
            <a:r>
              <a:rPr lang="pt-BR" sz="1800" b="1" dirty="0" smtClean="0"/>
              <a:t>Passo 4:</a:t>
            </a:r>
            <a:r>
              <a:rPr lang="pt-BR" sz="1800" dirty="0" smtClean="0"/>
              <a:t> em uma travessa, bata o açúcar, a manteiga e as gemas;</a:t>
            </a:r>
            <a:br>
              <a:rPr lang="pt-BR" sz="1800" dirty="0" smtClean="0"/>
            </a:br>
            <a:r>
              <a:rPr lang="pt-BR" sz="1800" b="1" dirty="0" smtClean="0"/>
              <a:t>Passo 5:</a:t>
            </a:r>
            <a:r>
              <a:rPr lang="pt-BR" sz="1800" dirty="0" smtClean="0"/>
              <a:t> misture a farinha e o leite;</a:t>
            </a:r>
            <a:br>
              <a:rPr lang="pt-BR" sz="1800" dirty="0" smtClean="0"/>
            </a:br>
            <a:r>
              <a:rPr lang="pt-BR" sz="1800" b="1" dirty="0" smtClean="0"/>
              <a:t>Passo 6:</a:t>
            </a:r>
            <a:r>
              <a:rPr lang="pt-BR" sz="1800" dirty="0" smtClean="0"/>
              <a:t> bata bem, até ficar bem homogêneo;</a:t>
            </a:r>
            <a:br>
              <a:rPr lang="pt-BR" sz="1800" dirty="0" smtClean="0"/>
            </a:br>
            <a:r>
              <a:rPr lang="pt-BR" sz="1800" b="1" dirty="0" smtClean="0"/>
              <a:t>Passo 7:</a:t>
            </a:r>
            <a:r>
              <a:rPr lang="pt-BR" sz="1800" dirty="0" smtClean="0"/>
              <a:t> com a ajuda de uma colher, acrescente o fermento;</a:t>
            </a:r>
            <a:br>
              <a:rPr lang="pt-BR" sz="1800" dirty="0" smtClean="0"/>
            </a:br>
            <a:r>
              <a:rPr lang="pt-BR" sz="1800" b="1" dirty="0" smtClean="0"/>
              <a:t>Passo 8:</a:t>
            </a:r>
            <a:r>
              <a:rPr lang="pt-BR" sz="1800" dirty="0" smtClean="0"/>
              <a:t> por último, adicione as claras em neve e mexa cuidadosamente;</a:t>
            </a:r>
            <a:br>
              <a:rPr lang="pt-BR" sz="1800" dirty="0" smtClean="0"/>
            </a:br>
            <a:r>
              <a:rPr lang="pt-BR" sz="1800" b="1" dirty="0" smtClean="0"/>
              <a:t>Passo 9:</a:t>
            </a:r>
            <a:r>
              <a:rPr lang="pt-BR" sz="1800" dirty="0" smtClean="0"/>
              <a:t> coloque em uma forma untada com manteiga e farinha de trigo e leve ao forno médio para assar por aproximadamente 35 minutos ou até que, ao espetar um palito, esse saia seco;</a:t>
            </a:r>
            <a:br>
              <a:rPr lang="pt-BR" sz="1800" dirty="0" smtClean="0"/>
            </a:br>
            <a:r>
              <a:rPr lang="pt-BR" sz="1800" b="1" dirty="0" smtClean="0"/>
              <a:t>Passo 10:</a:t>
            </a:r>
            <a:r>
              <a:rPr lang="pt-BR" sz="1800" dirty="0" smtClean="0"/>
              <a:t> após assado, desligue o forno e deixe o bolo esfriar;</a:t>
            </a:r>
            <a:br>
              <a:rPr lang="pt-BR" sz="1800" dirty="0" smtClean="0"/>
            </a:br>
            <a:r>
              <a:rPr lang="pt-BR" sz="1800" b="1" dirty="0" smtClean="0"/>
              <a:t>Passo 11:</a:t>
            </a:r>
            <a:r>
              <a:rPr lang="pt-BR" sz="1800" dirty="0" smtClean="0"/>
              <a:t> desenforme e saboreie. </a:t>
            </a:r>
          </a:p>
          <a:p>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pPr>
              <a:buNone/>
            </a:pPr>
            <a:r>
              <a:rPr lang="pt-BR" sz="1800" dirty="0" smtClean="0"/>
              <a:t>Observando a receita de bolo, podemos contemplar as </a:t>
            </a:r>
            <a:r>
              <a:rPr lang="pt-BR" sz="1800" dirty="0" smtClean="0"/>
              <a:t>cinco características </a:t>
            </a:r>
            <a:r>
              <a:rPr lang="pt-BR" sz="1800" dirty="0" smtClean="0"/>
              <a:t>que são inerentes aos algoritmos (CRUZ; KNOPMAN, 2001</a:t>
            </a:r>
            <a:r>
              <a:rPr lang="pt-BR" sz="1800" dirty="0" smtClean="0"/>
              <a:t>):</a:t>
            </a:r>
            <a:endParaRPr lang="pt-BR" sz="1800" dirty="0" smtClean="0"/>
          </a:p>
          <a:p>
            <a:pPr>
              <a:buFont typeface="+mj-lt"/>
              <a:buAutoNum type="arabicPeriod"/>
            </a:pPr>
            <a:r>
              <a:rPr lang="pt-BR" sz="1800" dirty="0" err="1" smtClean="0"/>
              <a:t>Finitude</a:t>
            </a:r>
            <a:r>
              <a:rPr lang="pt-BR" sz="1800" dirty="0" smtClean="0"/>
              <a:t> – um algoritmo sempre deve terminar após um número finito de passos. Veja que o algoritmo do nosso exemplo encerra no momento em que o bolo está pronto para ser saboreado.</a:t>
            </a:r>
          </a:p>
          <a:p>
            <a:pPr>
              <a:buFont typeface="+mj-lt"/>
              <a:buAutoNum type="arabicPeriod"/>
            </a:pPr>
            <a:r>
              <a:rPr lang="pt-BR" sz="1800" dirty="0" smtClean="0"/>
              <a:t>Definição – cada passo do algoritmo deve ser bem definido e sem ambiguidades, ou seja, não deve dar margem para uma interpretação dupla.</a:t>
            </a:r>
          </a:p>
          <a:p>
            <a:pPr>
              <a:buFont typeface="+mj-lt"/>
              <a:buAutoNum type="arabicPeriod"/>
            </a:pPr>
            <a:r>
              <a:rPr lang="pt-BR" sz="1800" dirty="0" smtClean="0"/>
              <a:t>Entradas – um algoritmo deve ter zero ou mais entradas, que são as informações que devem ser fornecidas antes do algoritmo ser iniciado (no caso da receita de bolo, as entradas são os ingredientes, ou seja, o açúcar, os ovos, etc.).</a:t>
            </a:r>
          </a:p>
          <a:p>
            <a:pPr>
              <a:buNone/>
            </a:pP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pPr marL="514350" indent="-514350">
              <a:buFont typeface="+mj-lt"/>
              <a:buAutoNum type="arabicPeriod" startAt="4"/>
            </a:pPr>
            <a:r>
              <a:rPr lang="pt-BR" sz="2000" dirty="0" smtClean="0"/>
              <a:t>Saídas – um algoritmo deve ter uma ou mais saídas. O número de saídas tem uma relação específica com as entradas. Mais uma vez, observando a nossa receita, vemos que os ingredientes (entradas) são misturados dentro da sequência de passos, gerando uma única saída (o bolo).</a:t>
            </a:r>
          </a:p>
          <a:p>
            <a:pPr marL="514350" indent="-514350">
              <a:buFont typeface="+mj-lt"/>
              <a:buAutoNum type="arabicPeriod" startAt="5"/>
            </a:pPr>
            <a:r>
              <a:rPr lang="pt-BR" sz="2000" dirty="0" smtClean="0"/>
              <a:t>Efetividade – todo algoritmo deve ser descrito por operações básicas e possíveis de ser realizadas de forma precisa, dentro de um determinado tempo, por qualquer pessoa. Por exemplo, se na receita víssemos uma instrução do tipo "coloque açúcar à vontade", isso impossibilitaria a sua execução de uma forma precisa.</a:t>
            </a:r>
          </a:p>
          <a:p>
            <a:endParaRPr lang="pt-B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pPr>
              <a:buNone/>
            </a:pPr>
            <a:r>
              <a:rPr lang="pt-BR" sz="2000" dirty="0" smtClean="0"/>
              <a:t>Veja agora um exemplo de algoritmo utilizando números e </a:t>
            </a:r>
            <a:r>
              <a:rPr lang="pt-BR" sz="2000" dirty="0" smtClean="0"/>
              <a:t>expressões </a:t>
            </a:r>
            <a:r>
              <a:rPr lang="pt-BR" sz="2000" dirty="0" smtClean="0"/>
              <a:t>matemáticas. </a:t>
            </a:r>
            <a:endParaRPr lang="pt-BR" sz="2000" dirty="0" smtClean="0"/>
          </a:p>
          <a:p>
            <a:pPr>
              <a:buNone/>
            </a:pPr>
            <a:endParaRPr lang="pt-BR" sz="2000" dirty="0" smtClean="0"/>
          </a:p>
          <a:p>
            <a:pPr>
              <a:buNone/>
            </a:pPr>
            <a:r>
              <a:rPr lang="pt-BR" sz="2000" b="1" dirty="0" smtClean="0"/>
              <a:t>	Cálculo </a:t>
            </a:r>
            <a:r>
              <a:rPr lang="pt-BR" sz="2000" b="1" dirty="0" smtClean="0"/>
              <a:t>da média aritmética do aluno</a:t>
            </a:r>
          </a:p>
          <a:p>
            <a:pPr>
              <a:buNone/>
            </a:pPr>
            <a:r>
              <a:rPr lang="pt-BR" sz="2000" dirty="0" smtClean="0"/>
              <a:t/>
            </a:r>
            <a:br>
              <a:rPr lang="pt-BR" sz="2000" dirty="0" smtClean="0"/>
            </a:br>
            <a:r>
              <a:rPr lang="pt-BR" sz="2000" b="1" dirty="0" smtClean="0"/>
              <a:t>Passo 1:</a:t>
            </a:r>
            <a:r>
              <a:rPr lang="pt-BR" sz="2000" dirty="0" smtClean="0"/>
              <a:t> informe a primeira nota;</a:t>
            </a:r>
            <a:br>
              <a:rPr lang="pt-BR" sz="2000" dirty="0" smtClean="0"/>
            </a:br>
            <a:r>
              <a:rPr lang="pt-BR" sz="2000" b="1" dirty="0" smtClean="0"/>
              <a:t>Passo 2:</a:t>
            </a:r>
            <a:r>
              <a:rPr lang="pt-BR" sz="2000" dirty="0" smtClean="0"/>
              <a:t> informe a segunda nota;</a:t>
            </a:r>
            <a:br>
              <a:rPr lang="pt-BR" sz="2000" dirty="0" smtClean="0"/>
            </a:br>
            <a:r>
              <a:rPr lang="pt-BR" sz="2000" b="1" dirty="0" smtClean="0"/>
              <a:t>Passo 3:</a:t>
            </a:r>
            <a:r>
              <a:rPr lang="pt-BR" sz="2000" dirty="0" smtClean="0"/>
              <a:t> some a primeira nota com a segunda nota;</a:t>
            </a:r>
            <a:br>
              <a:rPr lang="pt-BR" sz="2000" dirty="0" smtClean="0"/>
            </a:br>
            <a:r>
              <a:rPr lang="pt-BR" sz="2000" b="1" dirty="0" smtClean="0"/>
              <a:t>Passo 4:</a:t>
            </a:r>
            <a:r>
              <a:rPr lang="pt-BR" sz="2000" dirty="0" smtClean="0"/>
              <a:t> divida o resultado da soma por dois;</a:t>
            </a:r>
            <a:br>
              <a:rPr lang="pt-BR" sz="2000" dirty="0" smtClean="0"/>
            </a:br>
            <a:r>
              <a:rPr lang="pt-BR" sz="2000" b="1" dirty="0" smtClean="0"/>
              <a:t>Passo 5:</a:t>
            </a:r>
            <a:r>
              <a:rPr lang="pt-BR" sz="2000" dirty="0" smtClean="0"/>
              <a:t> mostre o resultado obtido.</a:t>
            </a:r>
            <a:br>
              <a:rPr lang="pt-BR" sz="2000" dirty="0" smtClean="0"/>
            </a:br>
            <a:endParaRPr lang="pt-BR" sz="2000" dirty="0" smtClean="0"/>
          </a:p>
          <a:p>
            <a:pPr>
              <a:buNone/>
            </a:pPr>
            <a:endParaRPr lang="pt-BR"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r>
              <a:rPr lang="pt-BR" sz="2000" dirty="0" smtClean="0"/>
              <a:t>O algoritmo acima tem início e fim, como no anterior, tem passos bem definidos, tem os dados de entrada (primeira nota e segunda nota), tem uma saída (média) e as instruções de cada passo são precisas, ou seja, esse exemplo reúne também as cinco características que nós mencionamos anteriormente.</a:t>
            </a:r>
            <a:br>
              <a:rPr lang="pt-BR" sz="2000" dirty="0" smtClean="0"/>
            </a:br>
            <a:r>
              <a:rPr lang="pt-BR" sz="2000" dirty="0" smtClean="0"/>
              <a:t/>
            </a:r>
            <a:br>
              <a:rPr lang="pt-BR" sz="2000" dirty="0" smtClean="0"/>
            </a:br>
            <a:r>
              <a:rPr lang="pt-BR" sz="2000" dirty="0" smtClean="0"/>
              <a:t>Diante de tudo isso, podemos afirmar que a construção de algoritmos é uma atividade que faz parte do nosso cotidiano, pois todas as atividades que realizamos (como tomar banho, ir à escola, voltar para casa) precisam de uma série de entradas para que sejam realizadas (como a hora de acordar, escolher o melhor caminho para ir à escola, escolher o melhor meio de transporte), seguem uma sequência lógica de passos e geram suas respectivas saídas (que são os resultados alcançados). Você consegue perceber como é simples? </a:t>
            </a:r>
            <a:endParaRPr lang="pt-BR"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r>
              <a:rPr lang="pt-BR" dirty="0" smtClean="0"/>
              <a:t>É importante lembrar, no entanto, que podem existir várias maneiras de solucionar um problema. O importante é chegar à solução. Melhor ainda, se essa solução for atingida de forma eficiente e eficaz.</a:t>
            </a:r>
            <a:endParaRPr lang="pt-B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Atividade</a:t>
            </a:r>
            <a:endParaRPr lang="pt-BR" sz="3600" b="1" dirty="0"/>
          </a:p>
        </p:txBody>
      </p:sp>
      <p:sp>
        <p:nvSpPr>
          <p:cNvPr id="3" name="Espaço Reservado para Conteúdo 2"/>
          <p:cNvSpPr>
            <a:spLocks noGrp="1"/>
          </p:cNvSpPr>
          <p:nvPr>
            <p:ph idx="1"/>
          </p:nvPr>
        </p:nvSpPr>
        <p:spPr/>
        <p:txBody>
          <a:bodyPr/>
          <a:lstStyle/>
          <a:p>
            <a:pPr>
              <a:buNone/>
            </a:pPr>
            <a:r>
              <a:rPr lang="pt-BR" sz="1800" dirty="0" smtClean="0"/>
              <a:t>	</a:t>
            </a:r>
            <a:r>
              <a:rPr lang="pt-BR" sz="2000" dirty="0" smtClean="0"/>
              <a:t>Desenvolver </a:t>
            </a:r>
            <a:r>
              <a:rPr lang="pt-BR" sz="2000" dirty="0" smtClean="0"/>
              <a:t>a habilidade de construir algoritmos de forma eficaz é o primeiro passo para aprender a programar sistemas de computadores. Vamos treinar essa habilidade resolvendo os exercícios a seguir.</a:t>
            </a:r>
          </a:p>
          <a:p>
            <a:pPr>
              <a:buFont typeface="+mj-lt"/>
              <a:buAutoNum type="arabicPeriod"/>
            </a:pPr>
            <a:r>
              <a:rPr lang="pt-BR" sz="2000" dirty="0" smtClean="0"/>
              <a:t>Escreva o seu algoritmo usual para ir à escola.</a:t>
            </a:r>
          </a:p>
          <a:p>
            <a:pPr>
              <a:buFont typeface="+mj-lt"/>
              <a:buAutoNum type="arabicPeriod"/>
            </a:pPr>
            <a:r>
              <a:rPr lang="pt-BR" sz="2000" dirty="0" smtClean="0"/>
              <a:t>Escreva um algoritmo para fritar batatas.</a:t>
            </a:r>
          </a:p>
          <a:p>
            <a:pPr>
              <a:buFont typeface="+mj-lt"/>
              <a:buAutoNum type="arabicPeriod"/>
            </a:pPr>
            <a:r>
              <a:rPr lang="pt-BR" sz="2000" dirty="0" smtClean="0"/>
              <a:t>Escreva o seu algoritmo usual para tomar banho.</a:t>
            </a:r>
          </a:p>
          <a:p>
            <a:pPr>
              <a:buFont typeface="+mj-lt"/>
              <a:buAutoNum type="arabicPeriod"/>
            </a:pPr>
            <a:r>
              <a:rPr lang="pt-BR" sz="2000" dirty="0" smtClean="0"/>
              <a:t>Escreva um algoritmo que, dado um número, exiba o seu antecessor.</a:t>
            </a:r>
          </a:p>
          <a:p>
            <a:pPr>
              <a:buFont typeface="+mj-lt"/>
              <a:buAutoNum type="arabicPeriod"/>
            </a:pPr>
            <a:r>
              <a:rPr lang="pt-BR" sz="2000" dirty="0" smtClean="0"/>
              <a:t>Faça o mesmo para exibir o sucessor do número dado.</a:t>
            </a:r>
          </a:p>
          <a:p>
            <a:pPr>
              <a:buNone/>
            </a:pPr>
            <a:endParaRPr lang="pt-B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b="1" dirty="0" smtClean="0"/>
              <a:t>Atividade</a:t>
            </a:r>
            <a:endParaRPr lang="pt-BR" sz="3600" b="1" dirty="0"/>
          </a:p>
        </p:txBody>
      </p:sp>
      <p:sp>
        <p:nvSpPr>
          <p:cNvPr id="3" name="Espaço Reservado para Conteúdo 2"/>
          <p:cNvSpPr>
            <a:spLocks noGrp="1"/>
          </p:cNvSpPr>
          <p:nvPr>
            <p:ph idx="1"/>
          </p:nvPr>
        </p:nvSpPr>
        <p:spPr/>
        <p:txBody>
          <a:bodyPr/>
          <a:lstStyle/>
          <a:p>
            <a:pPr>
              <a:buNone/>
            </a:pPr>
            <a:r>
              <a:rPr lang="pt-BR" sz="2000" dirty="0" smtClean="0"/>
              <a:t>Antes de fazer a atividade, considere as técnicas para elaboração de um algoritmo baseadas nas observações de </a:t>
            </a:r>
            <a:r>
              <a:rPr lang="pt-BR" sz="2000" dirty="0" err="1" smtClean="0"/>
              <a:t>Ascencio</a:t>
            </a:r>
            <a:r>
              <a:rPr lang="pt-BR" sz="2000" dirty="0" smtClean="0"/>
              <a:t> e Campos (2002), relacionadas a seguir.</a:t>
            </a:r>
          </a:p>
          <a:p>
            <a:r>
              <a:rPr lang="pt-BR" sz="2000" dirty="0" smtClean="0"/>
              <a:t>ler atentamente o enunciado, destacando os pontos mais importantes;</a:t>
            </a:r>
          </a:p>
          <a:p>
            <a:r>
              <a:rPr lang="pt-BR" sz="2000" dirty="0" smtClean="0"/>
              <a:t>definir os dados de entrada;</a:t>
            </a:r>
          </a:p>
          <a:p>
            <a:r>
              <a:rPr lang="pt-BR" sz="2000" dirty="0" smtClean="0"/>
              <a:t>definir que dados de saída se deseja obter;</a:t>
            </a:r>
          </a:p>
          <a:p>
            <a:r>
              <a:rPr lang="pt-BR" sz="2000" dirty="0" smtClean="0"/>
              <a:t>definir o processamento (de que maneira será ordenada a sequência de passos);</a:t>
            </a:r>
          </a:p>
          <a:p>
            <a:r>
              <a:rPr lang="pt-BR" sz="2000" dirty="0" smtClean="0"/>
              <a:t>construir o algoritmo;</a:t>
            </a:r>
          </a:p>
          <a:p>
            <a:endParaRPr lang="pt-B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BIBLIOGRAFIA</a:t>
            </a:r>
            <a:endParaRPr lang="pt-BR" sz="3600" dirty="0"/>
          </a:p>
        </p:txBody>
      </p:sp>
      <p:sp>
        <p:nvSpPr>
          <p:cNvPr id="3" name="Espaço Reservado para Conteúdo 2"/>
          <p:cNvSpPr>
            <a:spLocks noGrp="1"/>
          </p:cNvSpPr>
          <p:nvPr>
            <p:ph idx="1"/>
          </p:nvPr>
        </p:nvSpPr>
        <p:spPr/>
        <p:txBody>
          <a:bodyPr/>
          <a:lstStyle/>
          <a:p>
            <a:r>
              <a:rPr lang="pt-BR" sz="1800" dirty="0" smtClean="0"/>
              <a:t>ASCENCIO, Ana F. Gomes; CAMPOS, </a:t>
            </a:r>
            <a:r>
              <a:rPr lang="pt-BR" sz="1800" dirty="0" err="1" smtClean="0"/>
              <a:t>Edilene</a:t>
            </a:r>
            <a:r>
              <a:rPr lang="pt-BR" sz="1800" dirty="0" smtClean="0"/>
              <a:t> A. V. de. </a:t>
            </a:r>
            <a:r>
              <a:rPr lang="pt-BR" sz="1800" b="1" dirty="0" smtClean="0"/>
              <a:t>Fundamentos de programação de computadores:</a:t>
            </a:r>
            <a:r>
              <a:rPr lang="pt-BR" sz="1800" dirty="0" smtClean="0"/>
              <a:t> algoritmos, Pascal e C/C++. São Paulo: </a:t>
            </a:r>
            <a:r>
              <a:rPr lang="pt-BR" sz="1800" dirty="0" err="1" smtClean="0"/>
              <a:t>Prentice</a:t>
            </a:r>
            <a:r>
              <a:rPr lang="pt-BR" sz="1800" dirty="0" smtClean="0"/>
              <a:t> Hall, 2002.</a:t>
            </a:r>
            <a:br>
              <a:rPr lang="pt-BR" sz="1800" dirty="0" smtClean="0"/>
            </a:br>
            <a:endParaRPr lang="pt-BR" sz="1800" dirty="0" smtClean="0"/>
          </a:p>
          <a:p>
            <a:r>
              <a:rPr lang="pt-BR" sz="1800" dirty="0" smtClean="0"/>
              <a:t>CRUZ</a:t>
            </a:r>
            <a:r>
              <a:rPr lang="pt-BR" sz="1800" dirty="0" smtClean="0"/>
              <a:t>, Adriano J. O.; KNOPMAN, Jonas. O que são algoritmos? </a:t>
            </a:r>
            <a:r>
              <a:rPr lang="pt-BR" sz="1800" b="1" dirty="0" smtClean="0"/>
              <a:t>Projeto de Desenvolvimento de Algoritmos</a:t>
            </a:r>
            <a:r>
              <a:rPr lang="pt-BR" sz="1800" dirty="0" smtClean="0"/>
              <a:t>: Núcleo de Computação Eletrônica. Rio de Janeiro, 2001. Disponível em: &lt;</a:t>
            </a:r>
            <a:r>
              <a:rPr lang="pt-BR" sz="1800" dirty="0" smtClean="0">
                <a:hlinkClick r:id="rId2"/>
              </a:rPr>
              <a:t>http://equipe.nce.ufrj.br/adriano/algoritmos/apostila/algoritmos.htm</a:t>
            </a:r>
            <a:r>
              <a:rPr lang="pt-BR" sz="1800" dirty="0" smtClean="0"/>
              <a:t>&gt;. Acesso em: 25 dez. 2009.</a:t>
            </a:r>
            <a:br>
              <a:rPr lang="pt-BR" sz="1800" dirty="0" smtClean="0"/>
            </a:br>
            <a:endParaRPr lang="pt-BR" sz="1800" dirty="0" smtClean="0"/>
          </a:p>
          <a:p>
            <a:r>
              <a:rPr lang="pt-BR" sz="1800" dirty="0" smtClean="0"/>
              <a:t>SOUZA</a:t>
            </a:r>
            <a:r>
              <a:rPr lang="pt-BR" sz="1800" dirty="0" smtClean="0"/>
              <a:t>, Cláudio M. de. </a:t>
            </a:r>
            <a:r>
              <a:rPr lang="pt-BR" sz="1800" b="1" dirty="0" smtClean="0"/>
              <a:t>VISUALG</a:t>
            </a:r>
            <a:r>
              <a:rPr lang="pt-BR" sz="1800" dirty="0" smtClean="0"/>
              <a:t>: editor e interpretador de algoritmos. Disponível em: &lt;</a:t>
            </a:r>
            <a:r>
              <a:rPr lang="pt-BR" sz="1800" dirty="0" smtClean="0">
                <a:hlinkClick r:id="rId3"/>
              </a:rPr>
              <a:t>http://apoioinformatica.inf.br/visualg/objetivos.htm</a:t>
            </a:r>
            <a:r>
              <a:rPr lang="pt-BR" sz="1800" dirty="0" smtClean="0"/>
              <a:t>&gt;. Acesso em: 28 dez. 2009.</a:t>
            </a:r>
            <a:br>
              <a:rPr lang="pt-BR" sz="1800" dirty="0" smtClean="0"/>
            </a:br>
            <a:endParaRPr lang="pt-BR" sz="1800" dirty="0" smtClean="0"/>
          </a:p>
          <a:p>
            <a:r>
              <a:rPr lang="pt-BR" sz="1800" dirty="0" smtClean="0"/>
              <a:t>XAVIER</a:t>
            </a:r>
            <a:r>
              <a:rPr lang="pt-BR" sz="1800" dirty="0" smtClean="0"/>
              <a:t>, </a:t>
            </a:r>
            <a:r>
              <a:rPr lang="pt-BR" sz="1800" dirty="0" err="1" smtClean="0"/>
              <a:t>Gley</a:t>
            </a:r>
            <a:r>
              <a:rPr lang="pt-BR" sz="1800" dirty="0" smtClean="0"/>
              <a:t> Fabiano Cardoso. </a:t>
            </a:r>
            <a:r>
              <a:rPr lang="pt-BR" sz="1800" b="1" dirty="0" smtClean="0"/>
              <a:t>Lógica de programação</a:t>
            </a:r>
            <a:r>
              <a:rPr lang="pt-BR" sz="1800" dirty="0" smtClean="0"/>
              <a:t>. 9. ed. São Paulo: </a:t>
            </a:r>
            <a:r>
              <a:rPr lang="pt-BR" sz="1800" dirty="0" err="1" smtClean="0"/>
              <a:t>Senac</a:t>
            </a:r>
            <a:r>
              <a:rPr lang="pt-BR" sz="1800" dirty="0" smtClean="0"/>
              <a:t> São Paulo, 2005. (Nova Série Informática).</a:t>
            </a:r>
            <a:endParaRPr lang="pt-BR"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ço Reservado para Número de Slide 5"/>
          <p:cNvSpPr>
            <a:spLocks noGrp="1"/>
          </p:cNvSpPr>
          <p:nvPr>
            <p:ph type="sldNum" sz="quarter" idx="12"/>
          </p:nvPr>
        </p:nvSpPr>
        <p:spPr>
          <a:noFill/>
        </p:spPr>
        <p:txBody>
          <a:bodyPr/>
          <a:lstStyle/>
          <a:p>
            <a:fld id="{9DA734BD-0F6C-4D2F-B25C-2E440B1A68D4}" type="slidenum">
              <a:rPr lang="pt-BR" smtClean="0">
                <a:ea typeface="Lucida Sans Unicode" pitchFamily="34" charset="0"/>
                <a:cs typeface="Lucida Sans Unicode" pitchFamily="34" charset="0"/>
              </a:rPr>
              <a:pPr/>
              <a:t>2</a:t>
            </a:fld>
            <a:endParaRPr lang="pt-BR" smtClean="0">
              <a:ea typeface="Lucida Sans Unicode" pitchFamily="34" charset="0"/>
              <a:cs typeface="Lucida Sans Unicode" pitchFamily="34" charset="0"/>
            </a:endParaRPr>
          </a:p>
        </p:txBody>
      </p:sp>
      <p:sp>
        <p:nvSpPr>
          <p:cNvPr id="7171" name="Rectangle 2"/>
          <p:cNvSpPr>
            <a:spLocks noGrp="1" noChangeArrowheads="1"/>
          </p:cNvSpPr>
          <p:nvPr>
            <p:ph type="body" idx="1"/>
          </p:nvPr>
        </p:nvSpPr>
        <p:spPr>
          <a:xfrm>
            <a:off x="468313" y="1857375"/>
            <a:ext cx="7772400" cy="5000625"/>
          </a:xfrm>
        </p:spPr>
        <p:txBody>
          <a:bodyPr lIns="90000" tIns="46800" rIns="90000" bIns="46800"/>
          <a:lstStyle/>
          <a:p>
            <a:pPr>
              <a:buNone/>
            </a:pPr>
            <a:r>
              <a:rPr lang="pt-BR" sz="2000" dirty="0" smtClean="0"/>
              <a:t>Ao final desta aula, você será capaz de:</a:t>
            </a:r>
          </a:p>
          <a:p>
            <a:r>
              <a:rPr lang="pt-BR" sz="2000" dirty="0" smtClean="0"/>
              <a:t>Conceituar Lógica de Programação e disciplinar o raciocínio no sentido de solucionar problemas.</a:t>
            </a:r>
          </a:p>
          <a:p>
            <a:r>
              <a:rPr lang="pt-BR" sz="2000" dirty="0" smtClean="0"/>
              <a:t>Conceituar algoritmos e construir algoritmos simples de forma eficaz.</a:t>
            </a:r>
          </a:p>
          <a:p>
            <a:pPr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pt-BR" sz="2000" dirty="0" smtClean="0"/>
          </a:p>
        </p:txBody>
      </p:sp>
      <p:sp>
        <p:nvSpPr>
          <p:cNvPr id="4" name="CaixaDeTexto 3"/>
          <p:cNvSpPr txBox="1"/>
          <p:nvPr/>
        </p:nvSpPr>
        <p:spPr>
          <a:xfrm>
            <a:off x="1403350" y="836613"/>
            <a:ext cx="3960813" cy="708025"/>
          </a:xfrm>
          <a:prstGeom prst="rect">
            <a:avLst/>
          </a:prstGeom>
          <a:noFill/>
        </p:spPr>
        <p:txBody>
          <a:bodyPr>
            <a:spAutoFit/>
          </a:bodyPr>
          <a:lstStyle/>
          <a:p>
            <a:pPr>
              <a:defRPr/>
            </a:pPr>
            <a:r>
              <a:rPr lang="pt-BR" sz="4000" dirty="0">
                <a:latin typeface="+mj-lt"/>
                <a:cs typeface="Times New Roman" pitchFamily="18" charset="0"/>
              </a:rPr>
              <a:t>Objetivo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Introdução</a:t>
            </a:r>
            <a:endParaRPr lang="pt-BR" dirty="0"/>
          </a:p>
        </p:txBody>
      </p:sp>
      <p:sp>
        <p:nvSpPr>
          <p:cNvPr id="3" name="Espaço Reservado para Conteúdo 2"/>
          <p:cNvSpPr>
            <a:spLocks noGrp="1"/>
          </p:cNvSpPr>
          <p:nvPr>
            <p:ph idx="1"/>
          </p:nvPr>
        </p:nvSpPr>
        <p:spPr/>
        <p:txBody>
          <a:bodyPr/>
          <a:lstStyle/>
          <a:p>
            <a:pPr algn="ctr">
              <a:buNone/>
            </a:pPr>
            <a:r>
              <a:rPr lang="pt-BR" sz="2000" b="1" dirty="0" smtClean="0"/>
              <a:t>RELEMBRANDO AS AULAS ANTERIORES</a:t>
            </a:r>
          </a:p>
          <a:p>
            <a:pPr algn="ctr">
              <a:buNone/>
            </a:pPr>
            <a:endParaRPr lang="pt-BR" sz="2000" b="1" dirty="0" smtClean="0"/>
          </a:p>
          <a:p>
            <a:r>
              <a:rPr lang="pt-BR" sz="2000" b="1" dirty="0" smtClean="0"/>
              <a:t>REVISÃO DO 1º BIMESTRE</a:t>
            </a:r>
            <a:endParaRPr lang="pt-BR" sz="20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LÓGICA</a:t>
            </a:r>
            <a:endParaRPr lang="pt-BR" sz="3600" dirty="0"/>
          </a:p>
        </p:txBody>
      </p:sp>
      <p:sp>
        <p:nvSpPr>
          <p:cNvPr id="3" name="Espaço Reservado para Conteúdo 2"/>
          <p:cNvSpPr>
            <a:spLocks noGrp="1"/>
          </p:cNvSpPr>
          <p:nvPr>
            <p:ph idx="1"/>
          </p:nvPr>
        </p:nvSpPr>
        <p:spPr/>
        <p:txBody>
          <a:bodyPr/>
          <a:lstStyle/>
          <a:p>
            <a:pPr>
              <a:buNone/>
            </a:pPr>
            <a:r>
              <a:rPr lang="pt-BR" sz="2000" dirty="0" smtClean="0"/>
              <a:t>Observe as seguintes afirmações:</a:t>
            </a:r>
          </a:p>
          <a:p>
            <a:r>
              <a:rPr lang="pt-BR" sz="2000" dirty="0" smtClean="0"/>
              <a:t>O número 4 é menor que o número 7. O número 9 é maior que o número 7. Logo, o número 4 é menor que os números 9 e 7.</a:t>
            </a:r>
          </a:p>
          <a:p>
            <a:r>
              <a:rPr lang="pt-BR" sz="2000" dirty="0" smtClean="0"/>
              <a:t>Um casal com três filhos notou que um vaso estava quebrado, enquanto duas das crianças estavam na escola. Quem é o culpado?</a:t>
            </a:r>
          </a:p>
          <a:p>
            <a:r>
              <a:rPr lang="pt-BR" sz="2000" dirty="0" smtClean="0"/>
              <a:t>Há uma caneta dentro de uma gaveta fechada. Sabemos que, para pegar a caneta, devemos, antes, abrir a gaveta.</a:t>
            </a:r>
          </a:p>
          <a:p>
            <a:pPr>
              <a:buNone/>
            </a:pPr>
            <a:r>
              <a:rPr lang="pt-BR" sz="2000" dirty="0" smtClean="0"/>
              <a:t>	Podemos </a:t>
            </a:r>
            <a:r>
              <a:rPr lang="pt-BR" sz="2000" dirty="0" smtClean="0"/>
              <a:t>deduzir a partir dessas afirmações, que em nosso cotidiano, sempre que pensamos, já estamos utilizando a lógica.</a:t>
            </a:r>
            <a:br>
              <a:rPr lang="pt-BR" sz="2000" dirty="0" smtClean="0"/>
            </a:br>
            <a:r>
              <a:rPr lang="pt-BR" sz="2000" dirty="0" smtClean="0"/>
              <a:t>Se consultarmos em um dicionário da língua portuguesa o verbete "lógica", veremos que se trata de uma parte da filosofia que estuda as leis do raciocínio. É uma ciência que estuda as formas do pensamento.</a:t>
            </a:r>
          </a:p>
          <a:p>
            <a:endParaRPr lang="pt-B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LÓGICA</a:t>
            </a:r>
            <a:endParaRPr lang="pt-BR" sz="3600" dirty="0"/>
          </a:p>
        </p:txBody>
      </p:sp>
      <p:sp>
        <p:nvSpPr>
          <p:cNvPr id="3" name="Espaço Reservado para Conteúdo 2"/>
          <p:cNvSpPr>
            <a:spLocks noGrp="1"/>
          </p:cNvSpPr>
          <p:nvPr>
            <p:ph idx="1"/>
          </p:nvPr>
        </p:nvSpPr>
        <p:spPr/>
        <p:txBody>
          <a:bodyPr/>
          <a:lstStyle/>
          <a:p>
            <a:pPr>
              <a:buNone/>
            </a:pPr>
            <a:r>
              <a:rPr lang="pt-BR" sz="2000" dirty="0" smtClean="0"/>
              <a:t>Xavier (2005, p. 25) define a lógica como "uma sequência coerente, regular e necessária de acontecimentos, de coisas".</a:t>
            </a:r>
            <a:br>
              <a:rPr lang="pt-BR" sz="2000" dirty="0" smtClean="0"/>
            </a:br>
            <a:r>
              <a:rPr lang="pt-BR" sz="2000" dirty="0" smtClean="0"/>
              <a:t>Veja, a seguir, uma sequência de passos para comprar um determinado produto em uma loja. Imagine se seria possível comprar o produto seguindo os passos dessa sequência:</a:t>
            </a:r>
          </a:p>
          <a:p>
            <a:r>
              <a:rPr lang="pt-BR" sz="2000" dirty="0" smtClean="0"/>
              <a:t>sair </a:t>
            </a:r>
            <a:r>
              <a:rPr lang="pt-BR" sz="2000" dirty="0" smtClean="0"/>
              <a:t>da loja;</a:t>
            </a:r>
          </a:p>
          <a:p>
            <a:r>
              <a:rPr lang="pt-BR" sz="2000" dirty="0" smtClean="0"/>
              <a:t>pagar pelo produto;</a:t>
            </a:r>
          </a:p>
          <a:p>
            <a:r>
              <a:rPr lang="pt-BR" sz="2000" dirty="0" smtClean="0"/>
              <a:t>entrar na loja;</a:t>
            </a:r>
          </a:p>
          <a:p>
            <a:r>
              <a:rPr lang="pt-BR" sz="2000" dirty="0" smtClean="0"/>
              <a:t>retirar o dinheiro da carteira;</a:t>
            </a:r>
          </a:p>
          <a:p>
            <a:r>
              <a:rPr lang="pt-BR" sz="2000" dirty="0" smtClean="0"/>
              <a:t>dirigir-se ao caixa;</a:t>
            </a:r>
          </a:p>
          <a:p>
            <a:r>
              <a:rPr lang="pt-BR" sz="2000" dirty="0" smtClean="0"/>
              <a:t>escolher o produto na prateleira.</a:t>
            </a:r>
          </a:p>
          <a:p>
            <a:pPr>
              <a:buNone/>
            </a:pPr>
            <a:r>
              <a:rPr lang="pt-BR" sz="2000" dirty="0" smtClean="0"/>
              <a:t/>
            </a:r>
            <a:br>
              <a:rPr lang="pt-BR" sz="2000" dirty="0" smtClean="0"/>
            </a:br>
            <a:r>
              <a:rPr lang="pt-BR" sz="2000" dirty="0" smtClean="0"/>
              <a:t/>
            </a:r>
            <a:br>
              <a:rPr lang="pt-BR" sz="2000" dirty="0" smtClean="0"/>
            </a:br>
            <a:endParaRPr lang="pt-B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LÓGICA</a:t>
            </a:r>
            <a:endParaRPr lang="pt-BR" sz="3600" dirty="0"/>
          </a:p>
        </p:txBody>
      </p:sp>
      <p:sp>
        <p:nvSpPr>
          <p:cNvPr id="3" name="Espaço Reservado para Conteúdo 2"/>
          <p:cNvSpPr>
            <a:spLocks noGrp="1"/>
          </p:cNvSpPr>
          <p:nvPr>
            <p:ph idx="1"/>
          </p:nvPr>
        </p:nvSpPr>
        <p:spPr/>
        <p:txBody>
          <a:bodyPr/>
          <a:lstStyle/>
          <a:p>
            <a:pPr>
              <a:buNone/>
            </a:pPr>
            <a:r>
              <a:rPr lang="pt-BR" sz="2000" dirty="0" smtClean="0"/>
              <a:t>	Seria </a:t>
            </a:r>
            <a:r>
              <a:rPr lang="pt-BR" sz="2000" dirty="0" smtClean="0"/>
              <a:t>impossível conseguir efetuar a compra do produto, pois apesar de todas as ações estarem corretas, a sequência está errada. Como você poderia pagar pelo produto após sair da loja? Ou escolher o produto após pagar por ele? A sequência correta, nesse caso, seria: </a:t>
            </a:r>
          </a:p>
          <a:p>
            <a:r>
              <a:rPr lang="pt-BR" sz="2000" dirty="0" smtClean="0"/>
              <a:t>entrar </a:t>
            </a:r>
            <a:r>
              <a:rPr lang="pt-BR" sz="2000" dirty="0" smtClean="0"/>
              <a:t>na loja;</a:t>
            </a:r>
          </a:p>
          <a:p>
            <a:r>
              <a:rPr lang="pt-BR" sz="2000" dirty="0" smtClean="0"/>
              <a:t>escolher o produto na prateleira;</a:t>
            </a:r>
          </a:p>
          <a:p>
            <a:r>
              <a:rPr lang="pt-BR" sz="2000" dirty="0" smtClean="0"/>
              <a:t>dirigir-se ao caixa;</a:t>
            </a:r>
          </a:p>
          <a:p>
            <a:r>
              <a:rPr lang="pt-BR" sz="2000" dirty="0" smtClean="0"/>
              <a:t>retirar o dinheiro da carteira;</a:t>
            </a:r>
          </a:p>
          <a:p>
            <a:r>
              <a:rPr lang="pt-BR" sz="2000" dirty="0" smtClean="0"/>
              <a:t>pagar pelo produto;</a:t>
            </a:r>
          </a:p>
          <a:p>
            <a:r>
              <a:rPr lang="pt-BR" sz="2000" dirty="0" smtClean="0"/>
              <a:t>sair da loja.</a:t>
            </a:r>
          </a:p>
          <a:p>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LÓGICA</a:t>
            </a:r>
            <a:endParaRPr lang="pt-BR" sz="3600" dirty="0"/>
          </a:p>
        </p:txBody>
      </p:sp>
      <p:sp>
        <p:nvSpPr>
          <p:cNvPr id="3" name="Espaço Reservado para Conteúdo 2"/>
          <p:cNvSpPr>
            <a:spLocks noGrp="1"/>
          </p:cNvSpPr>
          <p:nvPr>
            <p:ph idx="1"/>
          </p:nvPr>
        </p:nvSpPr>
        <p:spPr/>
        <p:txBody>
          <a:bodyPr/>
          <a:lstStyle/>
          <a:p>
            <a:r>
              <a:rPr lang="pt-BR" sz="2000" dirty="0" smtClean="0"/>
              <a:t>A </a:t>
            </a:r>
            <a:r>
              <a:rPr lang="pt-BR" sz="2000" dirty="0" smtClean="0"/>
              <a:t>lógica, dessa forma, é utilizada para conduzir pensamentos ou ações voltados para a solução de problemas. Você sabe que a lógica está correta em determinada situação, se a solução do problema tiver sido atingida.</a:t>
            </a:r>
          </a:p>
          <a:p>
            <a:r>
              <a:rPr lang="pt-BR" sz="2000" dirty="0" smtClean="0"/>
              <a:t>Na programação de computadores, o treino dessa habilidade é fundamental para aprimorarmos a nossa capacidade de resolver problemas e programar.</a:t>
            </a:r>
          </a:p>
          <a:p>
            <a:r>
              <a:rPr lang="pt-BR" sz="2000" dirty="0" smtClean="0"/>
              <a:t>Devemos, portanto, aprender a pensar de forma estruturada. O que isso significa? Significa desenvolver e aperfeiçoar a técnica de pensamento, dentro de um raciocínio lógico e matemático, que é a base de todo o trabalho na programação de computadores</a:t>
            </a:r>
          </a:p>
          <a:p>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Algoritmos</a:t>
            </a:r>
            <a:endParaRPr lang="pt-BR" sz="3600" dirty="0"/>
          </a:p>
        </p:txBody>
      </p:sp>
      <p:sp>
        <p:nvSpPr>
          <p:cNvPr id="3" name="Espaço Reservado para Conteúdo 2"/>
          <p:cNvSpPr>
            <a:spLocks noGrp="1"/>
          </p:cNvSpPr>
          <p:nvPr>
            <p:ph idx="1"/>
          </p:nvPr>
        </p:nvSpPr>
        <p:spPr/>
        <p:txBody>
          <a:bodyPr/>
          <a:lstStyle/>
          <a:p>
            <a:r>
              <a:rPr lang="pt-BR" sz="2000" dirty="0" smtClean="0"/>
              <a:t>Para resolver um problema em um computador, de modo semelhante ao que fazemos para resolver um problema do nosso cotidiano, devemos encontrar uma maneira de descrever esse problema de uma forma clara e precisa, através de uma sequência de passos a serem seguidos até que se atinja a solução procurada (CRUZ; KNOPMAN, 2001).</a:t>
            </a:r>
          </a:p>
          <a:p>
            <a:r>
              <a:rPr lang="pt-BR" sz="2000" dirty="0" smtClean="0"/>
              <a:t>Vimos que essa estruturação deve seguir uma determinada lógica para se atingir um objetivo. A lógica aplicada à programação de computadores, dessa forma, também deve buscar a melhor sequência de ações para se resolver um problema. A essa sequência de ações damos o nome de algoritmo.</a:t>
            </a:r>
          </a:p>
          <a:p>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3600" dirty="0" smtClean="0"/>
              <a:t>Algoritmo</a:t>
            </a:r>
            <a:endParaRPr lang="pt-BR" sz="3600" dirty="0"/>
          </a:p>
        </p:txBody>
      </p:sp>
      <p:sp>
        <p:nvSpPr>
          <p:cNvPr id="3" name="Espaço Reservado para Conteúdo 2"/>
          <p:cNvSpPr>
            <a:spLocks noGrp="1"/>
          </p:cNvSpPr>
          <p:nvPr>
            <p:ph idx="1"/>
          </p:nvPr>
        </p:nvSpPr>
        <p:spPr/>
        <p:txBody>
          <a:bodyPr/>
          <a:lstStyle/>
          <a:p>
            <a:r>
              <a:rPr lang="pt-BR" dirty="0" smtClean="0"/>
              <a:t>Um algoritmo é um conjunto finito de regras que fornece uma sequência de operações para resolver um problema específico. É algo como uma receita, ou uma rotina.</a:t>
            </a:r>
            <a:endParaRPr lang="pt-B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Geométrico">
  <a:themeElements>
    <a:clrScheme name="1_Geométrico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Geométrico">
      <a:majorFont>
        <a:latin typeface="Tahoma"/>
        <a:ea typeface=""/>
        <a:cs typeface=""/>
      </a:majorFont>
      <a:minorFont>
        <a:latin typeface="Tahoma"/>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Geométrico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Geométrico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Geométrico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Geométrico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1_Geométrico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Geométrico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IF-RN</Template>
  <TotalTime>2802</TotalTime>
  <Words>917</Words>
  <Application>Microsoft Office PowerPoint</Application>
  <PresentationFormat>Apresentação na tela (4:3)</PresentationFormat>
  <Paragraphs>93</Paragraphs>
  <Slides>19</Slides>
  <Notes>2</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19</vt:i4>
      </vt:variant>
    </vt:vector>
  </HeadingPairs>
  <TitlesOfParts>
    <vt:vector size="21" baseType="lpstr">
      <vt:lpstr>1_Geométrico</vt:lpstr>
      <vt:lpstr>Imagem de bitmap</vt:lpstr>
      <vt:lpstr>Curso:         Técnico Integrado em Informática  Disciplina : Fundamentos de Lógica e Algoritmo</vt:lpstr>
      <vt:lpstr>Slide 2</vt:lpstr>
      <vt:lpstr>Introdução</vt:lpstr>
      <vt:lpstr>LÓGICA</vt:lpstr>
      <vt:lpstr>LÓGICA</vt:lpstr>
      <vt:lpstr>LÓGICA</vt:lpstr>
      <vt:lpstr>LÓGICA</vt:lpstr>
      <vt:lpstr>Algoritmos</vt:lpstr>
      <vt:lpstr>Algoritmo</vt:lpstr>
      <vt:lpstr>RECEITA DE BOLO COMUM DE OVOS</vt:lpstr>
      <vt:lpstr>RECEITA DE BOLO COMUM DE OVOS</vt:lpstr>
      <vt:lpstr>Algoritmo</vt:lpstr>
      <vt:lpstr>Algoritmo</vt:lpstr>
      <vt:lpstr>Algoritmo</vt:lpstr>
      <vt:lpstr>Algoritmo</vt:lpstr>
      <vt:lpstr>Algoritmo</vt:lpstr>
      <vt:lpstr>Atividade</vt:lpstr>
      <vt:lpstr>Atividade</vt:lpstr>
      <vt:lpstr>BIBLIOGRAFIA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XP</dc:creator>
  <cp:lastModifiedBy>Katiuscia</cp:lastModifiedBy>
  <cp:revision>174</cp:revision>
  <dcterms:modified xsi:type="dcterms:W3CDTF">2012-10-10T13:10:55Z</dcterms:modified>
</cp:coreProperties>
</file>