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1"/>
  </p:notesMasterIdLst>
  <p:sldIdLst>
    <p:sldId id="256" r:id="rId2"/>
    <p:sldId id="308" r:id="rId3"/>
    <p:sldId id="309" r:id="rId4"/>
    <p:sldId id="310" r:id="rId5"/>
    <p:sldId id="311" r:id="rId6"/>
    <p:sldId id="312" r:id="rId7"/>
    <p:sldId id="338" r:id="rId8"/>
    <p:sldId id="313" r:id="rId9"/>
    <p:sldId id="314" r:id="rId10"/>
    <p:sldId id="315" r:id="rId11"/>
    <p:sldId id="316" r:id="rId12"/>
    <p:sldId id="332" r:id="rId13"/>
    <p:sldId id="339" r:id="rId14"/>
    <p:sldId id="340" r:id="rId15"/>
    <p:sldId id="341" r:id="rId16"/>
    <p:sldId id="342" r:id="rId17"/>
    <p:sldId id="344" r:id="rId18"/>
    <p:sldId id="345" r:id="rId19"/>
    <p:sldId id="343" r:id="rId20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1014" y="15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6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p:oleObj spid="_x0000_s1026" name="Imagem de bitmap" r:id="rId16" imgW="2771429" imgH="3685714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Fundamentos de Lógica e Algoritmo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Resumo do 1º Bimestre</a:t>
            </a: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b="1" dirty="0" smtClean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TABELA - VERDADE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dirty="0" smtClean="0">
                <a:latin typeface="Cambria" pitchFamily="18" charset="0"/>
              </a:rPr>
              <a:t>É um instrumento usado para determinar os valores lógicos das proposições compostas, a partir de atribuições de todos os possíveis valores lógicos das proposições simples componentes.</a:t>
            </a:r>
          </a:p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dirty="0" smtClean="0">
                <a:latin typeface="Cambria" pitchFamily="18" charset="0"/>
              </a:rPr>
              <a:t>A primeira das tabelas abaixo apresenta duas proposições simples: </a:t>
            </a:r>
            <a:r>
              <a:rPr lang="pt-BR" sz="2000" b="1" dirty="0" smtClean="0">
                <a:latin typeface="Cambria" pitchFamily="18" charset="0"/>
              </a:rPr>
              <a:t>p e q</a:t>
            </a:r>
            <a:r>
              <a:rPr lang="pt-BR" sz="2000" dirty="0" smtClean="0">
                <a:latin typeface="Cambria" pitchFamily="18" charset="0"/>
              </a:rPr>
              <a:t> e a segunda, três proposições simples: </a:t>
            </a:r>
            <a:r>
              <a:rPr lang="pt-BR" sz="2000" b="1" dirty="0" smtClean="0">
                <a:latin typeface="Cambria" pitchFamily="18" charset="0"/>
              </a:rPr>
              <a:t>p, q e </a:t>
            </a:r>
            <a:r>
              <a:rPr lang="pt-BR" sz="2000" b="1" dirty="0" err="1" smtClean="0">
                <a:latin typeface="Cambria" pitchFamily="18" charset="0"/>
              </a:rPr>
              <a:t>r</a:t>
            </a:r>
            <a:r>
              <a:rPr lang="pt-BR" sz="2000" dirty="0" err="1" smtClean="0">
                <a:latin typeface="Cambria" pitchFamily="18" charset="0"/>
              </a:rPr>
              <a:t>.</a:t>
            </a:r>
            <a:r>
              <a:rPr lang="pt-BR" sz="2000" dirty="0" smtClean="0">
                <a:latin typeface="Cambria" pitchFamily="18" charset="0"/>
              </a:rPr>
              <a:t> As células de ambas as tabelas são preenchidas com valores lógicos V e F, de modo a esgotar todas as possíveis combinações. O número de linhas da tabela pode ser previsto efetuando o cálculo: 2 elevado ao número de proposições simples. Nos exemplos abaixo tem-se 2</a:t>
            </a:r>
            <a:r>
              <a:rPr lang="pt-BR" sz="2000" baseline="30000" dirty="0" smtClean="0">
                <a:latin typeface="Cambria" pitchFamily="18" charset="0"/>
              </a:rPr>
              <a:t>2 </a:t>
            </a:r>
            <a:r>
              <a:rPr lang="pt-BR" sz="2000" dirty="0" smtClean="0">
                <a:latin typeface="Cambria" pitchFamily="18" charset="0"/>
              </a:rPr>
              <a:t>= 4 linhas e 2</a:t>
            </a:r>
            <a:r>
              <a:rPr lang="pt-BR" sz="2000" baseline="30000" dirty="0" smtClean="0">
                <a:latin typeface="Cambria" pitchFamily="18" charset="0"/>
              </a:rPr>
              <a:t>3 </a:t>
            </a:r>
            <a:r>
              <a:rPr lang="pt-BR" sz="2000" dirty="0" smtClean="0">
                <a:latin typeface="Cambria" pitchFamily="18" charset="0"/>
              </a:rPr>
              <a:t>= 8 linhas.</a:t>
            </a:r>
            <a:endParaRPr lang="pt-BR" sz="2800" dirty="0" smtClean="0">
              <a:latin typeface="Cambria" pitchFamily="18" charset="0"/>
            </a:endParaRPr>
          </a:p>
          <a:p>
            <a:endParaRPr lang="pt-BR" sz="20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5076056" y="4941168"/>
          <a:ext cx="761365" cy="1752600"/>
        </p:xfrm>
        <a:graphic>
          <a:graphicData uri="http://schemas.openxmlformats.org/drawingml/2006/table">
            <a:tbl>
              <a:tblPr/>
              <a:tblGrid>
                <a:gridCol w="361315"/>
                <a:gridCol w="40005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mbria"/>
                          <a:ea typeface="Calibri"/>
                          <a:cs typeface="Times New Roman"/>
                        </a:rPr>
                        <a:t>q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 V</a:t>
                      </a:r>
                      <a:endParaRPr lang="pt-B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t-B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OPERAÇÕES LÓGICAS</a:t>
            </a:r>
            <a:endParaRPr lang="pt-BR" sz="36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400" b="1" dirty="0" smtClean="0">
                <a:latin typeface="Cambria" pitchFamily="18" charset="0"/>
              </a:rPr>
              <a:t>Depende de duas coisas:</a:t>
            </a:r>
          </a:p>
          <a:p>
            <a:pPr marL="800100" lvl="1" indent="-342900" algn="just">
              <a:buClr>
                <a:srgbClr val="669900"/>
              </a:buClr>
              <a:buSzPct val="70000"/>
              <a:buFont typeface="Wingdings" pitchFamily="2" charset="2"/>
              <a:buChar char="v"/>
              <a:defRPr/>
            </a:pPr>
            <a:r>
              <a:rPr lang="pt-BR" sz="2400" dirty="0" smtClean="0">
                <a:latin typeface="Cambria" pitchFamily="18" charset="0"/>
              </a:rPr>
              <a:t>Valor lógico das proposições componentes;</a:t>
            </a:r>
          </a:p>
          <a:p>
            <a:pPr marL="800100" lvl="1" indent="-342900" algn="just">
              <a:buClr>
                <a:srgbClr val="669900"/>
              </a:buClr>
              <a:buSzPct val="70000"/>
              <a:buFont typeface="Wingdings" pitchFamily="2" charset="2"/>
              <a:buChar char="v"/>
              <a:defRPr/>
            </a:pPr>
            <a:r>
              <a:rPr lang="pt-BR" sz="2400" dirty="0" smtClean="0">
                <a:latin typeface="Cambria" pitchFamily="18" charset="0"/>
              </a:rPr>
              <a:t>Tipo de conectivo que as une.</a:t>
            </a:r>
            <a:endParaRPr lang="pt-BR" sz="3000" dirty="0" smtClean="0">
              <a:latin typeface="Cambria" pitchFamily="18" charset="0"/>
            </a:endParaRPr>
          </a:p>
          <a:p>
            <a:endParaRPr lang="pt-BR" sz="2000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OPERAÇÕES LÓGICAS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t-BR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Conectivo “e”: </a:t>
            </a:r>
            <a:r>
              <a:rPr lang="pt-BR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Conjunção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t-BR" sz="2000" dirty="0" smtClean="0">
                <a:latin typeface="Cambria" pitchFamily="18" charset="0"/>
              </a:rPr>
              <a:t>		Como se revela o </a:t>
            </a:r>
            <a:r>
              <a:rPr lang="pt-BR" sz="2000" b="1" dirty="0" smtClean="0">
                <a:latin typeface="Cambria" pitchFamily="18" charset="0"/>
              </a:rPr>
              <a:t>valor lógico </a:t>
            </a:r>
            <a:r>
              <a:rPr lang="pt-BR" sz="2000" dirty="0" smtClean="0">
                <a:latin typeface="Cambria" pitchFamily="18" charset="0"/>
              </a:rPr>
              <a:t>de uma </a:t>
            </a:r>
            <a:r>
              <a:rPr lang="pt-BR" sz="2000" i="1" dirty="0" smtClean="0">
                <a:latin typeface="Cambria" pitchFamily="18" charset="0"/>
              </a:rPr>
              <a:t>proposição conjuntiva</a:t>
            </a:r>
            <a:r>
              <a:rPr lang="pt-BR" sz="2000" dirty="0" smtClean="0">
                <a:latin typeface="Cambria" pitchFamily="18" charset="0"/>
              </a:rPr>
              <a:t>? Da seguinte forma: </a:t>
            </a:r>
            <a:r>
              <a:rPr lang="pt-BR" sz="2000" b="1" dirty="0" smtClean="0">
                <a:latin typeface="Cambria" pitchFamily="18" charset="0"/>
              </a:rPr>
              <a:t>uma conjunção só será verdadeira, se ambas as proposições componentes forem também verdadeiras</a:t>
            </a:r>
            <a:r>
              <a:rPr lang="pt-BR" sz="2000" dirty="0" smtClean="0">
                <a:latin typeface="Cambria" pitchFamily="18" charset="0"/>
              </a:rPr>
              <a:t>.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pt-BR" sz="2000" dirty="0" smtClean="0">
              <a:latin typeface="Cambria" pitchFamily="18" charset="0"/>
            </a:endParaRP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t-BR" sz="2000" dirty="0" smtClean="0">
                <a:latin typeface="Cambria" pitchFamily="18" charset="0"/>
              </a:rPr>
              <a:t>		Pensando pelo caminho inverso, teremos que basta que uma das proposições componentes seja falsa, e a conjunção será – toda ela – falsa. Obviamente que o resultado </a:t>
            </a:r>
            <a:r>
              <a:rPr lang="pt-BR" sz="2000" i="1" dirty="0" smtClean="0">
                <a:latin typeface="Cambria" pitchFamily="18" charset="0"/>
              </a:rPr>
              <a:t>falso </a:t>
            </a:r>
            <a:r>
              <a:rPr lang="pt-BR" sz="2000" dirty="0" smtClean="0">
                <a:latin typeface="Cambria" pitchFamily="18" charset="0"/>
              </a:rPr>
              <a:t>também ocorrerá quando ambas as proposições componentes forem falsas.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pt-BR" sz="20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endParaRPr lang="pt-BR" sz="20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779911" y="4653135"/>
          <a:ext cx="2232250" cy="1872210"/>
        </p:xfrm>
        <a:graphic>
          <a:graphicData uri="http://schemas.openxmlformats.org/drawingml/2006/table">
            <a:tbl>
              <a:tblPr/>
              <a:tblGrid>
                <a:gridCol w="570342"/>
                <a:gridCol w="519221"/>
                <a:gridCol w="1142687"/>
              </a:tblGrid>
              <a:tr h="374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latin typeface="Cambria"/>
                          <a:ea typeface="Calibri"/>
                          <a:cs typeface="Times New Roman"/>
                        </a:rPr>
                        <a:t>q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 dirty="0">
                          <a:latin typeface="SymbolMT"/>
                          <a:ea typeface="Calibri"/>
                          <a:cs typeface="SymbolMT"/>
                        </a:rPr>
                        <a:t>∧</a:t>
                      </a:r>
                      <a:r>
                        <a:rPr lang="pt-BR" sz="1800" b="1" dirty="0">
                          <a:latin typeface="Cambria"/>
                          <a:ea typeface="SymbolMT"/>
                          <a:cs typeface="SymbolMT"/>
                        </a:rPr>
                        <a:t>q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OPERAÇÕES LÓGICAS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Conectivo “ou”: </a:t>
            </a:r>
            <a:r>
              <a:rPr lang="pt-BR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Disjunção</a:t>
            </a:r>
            <a:endParaRPr lang="pt-BR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>
              <a:buNone/>
            </a:pPr>
            <a:r>
              <a:rPr lang="pt-BR" sz="2400" b="1" dirty="0" smtClean="0">
                <a:latin typeface="Cambria" pitchFamily="18" charset="0"/>
              </a:rPr>
              <a:t>	</a:t>
            </a:r>
            <a:r>
              <a:rPr lang="pt-BR" sz="2400" dirty="0" smtClean="0">
                <a:latin typeface="Cambria" pitchFamily="18" charset="0"/>
              </a:rPr>
              <a:t>Uma disjunção será falsa quando as duas partes que a compõem forem ambas falsas! E nos demais casos, a disjunção será verdadeira!</a:t>
            </a:r>
          </a:p>
          <a:p>
            <a:pPr>
              <a:buNone/>
            </a:pPr>
            <a:endParaRPr lang="pt-BR" sz="24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059832" y="3861048"/>
          <a:ext cx="3357586" cy="2453640"/>
        </p:xfrm>
        <a:graphic>
          <a:graphicData uri="http://schemas.openxmlformats.org/drawingml/2006/table">
            <a:tbl>
              <a:tblPr/>
              <a:tblGrid>
                <a:gridCol w="857866"/>
                <a:gridCol w="780974"/>
                <a:gridCol w="1718746"/>
              </a:tblGrid>
              <a:tr h="353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latin typeface="Cambria"/>
                          <a:ea typeface="Calibri"/>
                          <a:cs typeface="Times New Roman"/>
                        </a:rPr>
                        <a:t>q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 b="1" dirty="0" smtClean="0">
                          <a:latin typeface="SymbolMT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pt-BR" sz="2800" b="1" dirty="0" smtClean="0">
                          <a:latin typeface="Cambria"/>
                          <a:ea typeface="SymbolMT"/>
                          <a:cs typeface="SymbolMT"/>
                        </a:rPr>
                        <a:t>q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3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3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3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3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OPERAÇÕES LÓGICAS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Conectivo “Ou ... ou ...”: </a:t>
            </a:r>
            <a:r>
              <a:rPr lang="pt-BR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Disjunção Exclusiva</a:t>
            </a:r>
          </a:p>
          <a:p>
            <a:pPr algn="just">
              <a:spcAft>
                <a:spcPts val="1200"/>
              </a:spcAft>
              <a:buClr>
                <a:srgbClr val="669900"/>
              </a:buClr>
              <a:buSzPct val="70000"/>
              <a:buNone/>
              <a:defRPr/>
            </a:pPr>
            <a:r>
              <a:rPr lang="pt-BR" sz="2400" dirty="0" smtClean="0">
                <a:latin typeface="Cambria" pitchFamily="18" charset="0"/>
              </a:rPr>
              <a:t>	</a:t>
            </a:r>
            <a:r>
              <a:rPr lang="pt-BR" sz="2000" dirty="0" smtClean="0">
                <a:latin typeface="Cambria" pitchFamily="18" charset="0"/>
              </a:rPr>
              <a:t>Proposições compostas em que está presente o conectivo </a:t>
            </a:r>
            <a:r>
              <a:rPr lang="pt-BR" sz="2000" b="1" dirty="0" smtClean="0">
                <a:latin typeface="Cambria" pitchFamily="18" charset="0"/>
              </a:rPr>
              <a:t>“Ou ... ou ...”;</a:t>
            </a:r>
          </a:p>
          <a:p>
            <a:pPr lvl="1" algn="just">
              <a:spcAft>
                <a:spcPts val="1200"/>
              </a:spcAft>
              <a:buClr>
                <a:srgbClr val="669900"/>
              </a:buClr>
              <a:buSzPct val="70000"/>
              <a:defRPr/>
            </a:pPr>
            <a:r>
              <a:rPr lang="pt-BR" sz="2000" dirty="0" smtClean="0">
                <a:latin typeface="Cambria" pitchFamily="18" charset="0"/>
              </a:rPr>
              <a:t>Simbolicamente representado por “</a:t>
            </a:r>
            <a:r>
              <a:rPr lang="pt-BR" sz="2000" b="1" u="sng" dirty="0" smtClean="0">
                <a:latin typeface="Cambria" pitchFamily="18" charset="0"/>
              </a:rPr>
              <a:t>V</a:t>
            </a:r>
            <a:r>
              <a:rPr lang="pt-BR" sz="2000" dirty="0" smtClean="0">
                <a:latin typeface="Cambria" pitchFamily="18" charset="0"/>
              </a:rPr>
              <a:t>”.</a:t>
            </a:r>
          </a:p>
          <a:p>
            <a:pPr marL="800100" lvl="1" indent="-342900" algn="just">
              <a:spcAft>
                <a:spcPts val="1200"/>
              </a:spcAft>
              <a:buClr>
                <a:srgbClr val="669900"/>
              </a:buClr>
              <a:buSzPct val="70000"/>
              <a:defRPr/>
            </a:pPr>
            <a:r>
              <a:rPr lang="pt-BR" sz="2000" dirty="0" smtClean="0">
                <a:latin typeface="Cambria" pitchFamily="18" charset="0"/>
              </a:rPr>
              <a:t>	Uma </a:t>
            </a:r>
            <a:r>
              <a:rPr lang="pt-BR" sz="2000" i="1" dirty="0" smtClean="0">
                <a:latin typeface="Cambria" pitchFamily="18" charset="0"/>
              </a:rPr>
              <a:t>disjunção exclusiva </a:t>
            </a:r>
            <a:r>
              <a:rPr lang="pt-BR" sz="2000" dirty="0" smtClean="0">
                <a:latin typeface="Cambria" pitchFamily="18" charset="0"/>
              </a:rPr>
              <a:t> </a:t>
            </a:r>
            <a:r>
              <a:rPr lang="pt-BR" sz="2000" b="1" dirty="0" smtClean="0">
                <a:latin typeface="Cambria" pitchFamily="18" charset="0"/>
              </a:rPr>
              <a:t>só será verdadeira se houver uma das sentenças verdadeira e a outra falsa. Nos demais casos, a </a:t>
            </a:r>
            <a:r>
              <a:rPr lang="pt-BR" sz="2000" b="1" i="1" dirty="0" smtClean="0">
                <a:latin typeface="Cambria" pitchFamily="18" charset="0"/>
              </a:rPr>
              <a:t>disjunção exclusiva </a:t>
            </a:r>
            <a:r>
              <a:rPr lang="pt-BR" sz="2000" b="1" dirty="0" smtClean="0">
                <a:latin typeface="Cambria" pitchFamily="18" charset="0"/>
              </a:rPr>
              <a:t>será falsa.</a:t>
            </a:r>
            <a:endParaRPr lang="pt-BR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131840" y="4941168"/>
          <a:ext cx="3960440" cy="1764760"/>
        </p:xfrm>
        <a:graphic>
          <a:graphicData uri="http://schemas.openxmlformats.org/drawingml/2006/table">
            <a:tbl>
              <a:tblPr/>
              <a:tblGrid>
                <a:gridCol w="1011895"/>
                <a:gridCol w="921198"/>
                <a:gridCol w="2027347"/>
              </a:tblGrid>
              <a:tr h="352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Cambria"/>
                          <a:ea typeface="Calibri"/>
                          <a:cs typeface="Times New Roman"/>
                        </a:rPr>
                        <a:t>q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pt-BR" sz="2000" b="1" u="sng"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pt-BR" sz="2000" b="1">
                          <a:latin typeface="Cambria"/>
                          <a:ea typeface="SymbolMT"/>
                          <a:cs typeface="SymbolMT"/>
                        </a:rPr>
                        <a:t>q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2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2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2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52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CONECTIVO “SE ... ENTÃO ...”: </a:t>
            </a:r>
            <a:r>
              <a:rPr lang="pt-BR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CONDICIONAL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772816"/>
            <a:ext cx="8775576" cy="4968552"/>
          </a:xfrm>
        </p:spPr>
        <p:txBody>
          <a:bodyPr/>
          <a:lstStyle/>
          <a:p>
            <a:pPr algn="just">
              <a:buClr>
                <a:srgbClr val="669900"/>
              </a:buClr>
              <a:buSzPct val="70000"/>
              <a:buFont typeface="Wingdings" pitchFamily="2" charset="2"/>
              <a:buChar char="v"/>
              <a:defRPr/>
            </a:pPr>
            <a:r>
              <a:rPr lang="pt-BR" sz="2000" dirty="0" smtClean="0">
                <a:latin typeface="Cambria" pitchFamily="18" charset="0"/>
              </a:rPr>
              <a:t>Proposições compostas em que está presente o conectivo </a:t>
            </a:r>
            <a:r>
              <a:rPr lang="pt-BR" sz="2000" b="1" dirty="0" smtClean="0">
                <a:latin typeface="Cambria" pitchFamily="18" charset="0"/>
              </a:rPr>
              <a:t>“Se ... Então ....”;</a:t>
            </a:r>
          </a:p>
          <a:p>
            <a:pPr algn="just">
              <a:buClr>
                <a:srgbClr val="669900"/>
              </a:buClr>
              <a:buSzPct val="70000"/>
              <a:buFont typeface="Wingdings" pitchFamily="2" charset="2"/>
              <a:buChar char="v"/>
              <a:defRPr/>
            </a:pPr>
            <a:r>
              <a:rPr lang="pt-BR" sz="2000" dirty="0" smtClean="0">
                <a:latin typeface="Cambria" pitchFamily="18" charset="0"/>
              </a:rPr>
              <a:t>Simbolicamente representado por “</a:t>
            </a:r>
            <a:r>
              <a:rPr lang="pt-BR" sz="2000" b="1" dirty="0" smtClean="0">
                <a:latin typeface="Cambria" pitchFamily="18" charset="0"/>
                <a:sym typeface="Wingdings" pitchFamily="2" charset="2"/>
              </a:rPr>
              <a:t></a:t>
            </a:r>
            <a:r>
              <a:rPr lang="pt-BR" sz="2000" dirty="0" smtClean="0">
                <a:latin typeface="Cambria" pitchFamily="18" charset="0"/>
              </a:rPr>
              <a:t>”.</a:t>
            </a:r>
          </a:p>
          <a:p>
            <a:pPr algn="just">
              <a:buClr>
                <a:srgbClr val="669900"/>
              </a:buClr>
              <a:buSzPct val="70000"/>
              <a:buFont typeface="Wingdings" pitchFamily="2" charset="2"/>
              <a:buChar char="v"/>
              <a:defRPr/>
            </a:pPr>
            <a:r>
              <a:rPr lang="pt-BR" sz="2000" dirty="0" smtClean="0">
                <a:latin typeface="Cambria" pitchFamily="18" charset="0"/>
              </a:rPr>
              <a:t>A sentença:</a:t>
            </a:r>
            <a:r>
              <a:rPr lang="pt-BR" sz="2000" i="1" dirty="0" smtClean="0">
                <a:latin typeface="Cambria" pitchFamily="18" charset="0"/>
              </a:rPr>
              <a:t>“Se nasci em Fortaleza então sou cearense”</a:t>
            </a:r>
          </a:p>
          <a:p>
            <a:pPr>
              <a:buNone/>
              <a:defRPr/>
            </a:pPr>
            <a:r>
              <a:rPr lang="pt-BR" sz="2000" dirty="0" smtClean="0">
                <a:latin typeface="Cambria" pitchFamily="18" charset="0"/>
              </a:rPr>
              <a:t>	... pode ser representada apenas por: </a:t>
            </a:r>
            <a:r>
              <a:rPr lang="pt-BR" sz="2000" b="1" dirty="0" smtClean="0">
                <a:latin typeface="Cambria" pitchFamily="18" charset="0"/>
              </a:rPr>
              <a:t>p </a:t>
            </a:r>
            <a:r>
              <a:rPr lang="pt-BR" sz="2000" b="1" dirty="0" smtClean="0">
                <a:latin typeface="Cambria" pitchFamily="18" charset="0"/>
                <a:sym typeface="Wingdings" pitchFamily="2" charset="2"/>
              </a:rPr>
              <a:t></a:t>
            </a:r>
            <a:r>
              <a:rPr lang="pt-BR" sz="2000" dirty="0" smtClean="0">
                <a:latin typeface="Cambria" pitchFamily="18" charset="0"/>
              </a:rPr>
              <a:t> </a:t>
            </a:r>
            <a:r>
              <a:rPr lang="pt-BR" sz="2000" b="1" dirty="0" smtClean="0">
                <a:latin typeface="Cambria" pitchFamily="18" charset="0"/>
              </a:rPr>
              <a:t>q. </a:t>
            </a:r>
            <a:r>
              <a:rPr lang="pt-BR" sz="2000" dirty="0" smtClean="0">
                <a:latin typeface="Cambria" pitchFamily="18" charset="0"/>
              </a:rPr>
              <a:t>Onde: p = Nasci em Fortaleza</a:t>
            </a:r>
            <a:r>
              <a:rPr lang="pt-BR" sz="2000" i="1" dirty="0" smtClean="0">
                <a:latin typeface="Cambria" pitchFamily="18" charset="0"/>
              </a:rPr>
              <a:t> </a:t>
            </a:r>
            <a:r>
              <a:rPr lang="pt-BR" sz="2000" dirty="0" smtClean="0">
                <a:latin typeface="Cambria" pitchFamily="18" charset="0"/>
              </a:rPr>
              <a:t>e q = </a:t>
            </a:r>
            <a:r>
              <a:rPr lang="pt-BR" sz="2000" i="1" dirty="0" smtClean="0">
                <a:latin typeface="Cambria" pitchFamily="18" charset="0"/>
              </a:rPr>
              <a:t>Sou cearense</a:t>
            </a:r>
            <a:r>
              <a:rPr lang="pt-BR" sz="2000" dirty="0" smtClean="0">
                <a:latin typeface="Cambria" pitchFamily="18" charset="0"/>
              </a:rPr>
              <a:t>.</a:t>
            </a:r>
          </a:p>
          <a:p>
            <a:r>
              <a:rPr lang="pt-BR" sz="2000" b="1" dirty="0" smtClean="0">
                <a:latin typeface="Cambria" pitchFamily="18" charset="0"/>
              </a:rPr>
              <a:t>Só será falsa esta estrutura quando houver a condição suficiente, mas o resultado necessário não se confirmar. Ou seja, quando a primeira parte for verdadeira, e a segunda for falsa. Nos demais casos, a condicional será verdadeira.</a:t>
            </a:r>
            <a:endParaRPr lang="pt-BR" sz="20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707904" y="4941168"/>
          <a:ext cx="2510581" cy="1752600"/>
        </p:xfrm>
        <a:graphic>
          <a:graphicData uri="http://schemas.openxmlformats.org/drawingml/2006/table">
            <a:tbl>
              <a:tblPr/>
              <a:tblGrid>
                <a:gridCol w="641455"/>
                <a:gridCol w="583961"/>
                <a:gridCol w="1285165"/>
              </a:tblGrid>
              <a:tr h="316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Cambria"/>
                          <a:ea typeface="Calibri"/>
                          <a:cs typeface="Times New Roman"/>
                        </a:rPr>
                        <a:t>q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pt-BR" sz="2000" b="1">
                          <a:latin typeface="Cambria"/>
                          <a:ea typeface="Calibri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pt-BR" sz="2000" b="1">
                          <a:latin typeface="Cambria"/>
                          <a:ea typeface="SymbolMT"/>
                          <a:cs typeface="SymbolMT"/>
                        </a:rPr>
                        <a:t>q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6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6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6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6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CONECTIVO “... SE E SOMENTE SE ...”: </a:t>
            </a:r>
            <a:r>
              <a:rPr lang="pt-BR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BICONDICIONAL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2688" y="1772816"/>
            <a:ext cx="7772400" cy="5085184"/>
          </a:xfrm>
        </p:spPr>
        <p:txBody>
          <a:bodyPr/>
          <a:lstStyle/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dirty="0" smtClean="0">
                <a:latin typeface="Cambria" pitchFamily="18" charset="0"/>
              </a:rPr>
              <a:t>Simbolicamente representado por “</a:t>
            </a:r>
            <a:r>
              <a:rPr lang="pt-BR" sz="2000" dirty="0" smtClean="0"/>
              <a:t>↔</a:t>
            </a:r>
            <a:r>
              <a:rPr lang="pt-BR" sz="2000" dirty="0" smtClean="0">
                <a:latin typeface="Cambria" pitchFamily="18" charset="0"/>
              </a:rPr>
              <a:t>”.</a:t>
            </a:r>
          </a:p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dirty="0" smtClean="0">
                <a:latin typeface="Cambria" pitchFamily="18" charset="0"/>
              </a:rPr>
              <a:t>Consiste em uma CONJUNÇÃO entre duas CONDICIONAIS:</a:t>
            </a:r>
          </a:p>
          <a:p>
            <a:pPr>
              <a:defRPr/>
            </a:pPr>
            <a:r>
              <a:rPr lang="pt-BR" sz="2000" i="1" dirty="0" smtClean="0">
                <a:latin typeface="Cambria" pitchFamily="18" charset="0"/>
              </a:rPr>
              <a:t>“Eduardo fica alegre </a:t>
            </a:r>
            <a:r>
              <a:rPr lang="pt-BR" sz="2000" b="1" i="1" dirty="0" smtClean="0">
                <a:latin typeface="Cambria" pitchFamily="18" charset="0"/>
              </a:rPr>
              <a:t>se e somente se</a:t>
            </a:r>
            <a:r>
              <a:rPr lang="pt-BR" sz="2000" i="1" dirty="0" smtClean="0">
                <a:latin typeface="Cambria" pitchFamily="18" charset="0"/>
              </a:rPr>
              <a:t> Mariana sorri”= “Eduardo fica alegre </a:t>
            </a:r>
            <a:r>
              <a:rPr lang="pt-BR" sz="2000" b="1" i="1" dirty="0" smtClean="0">
                <a:latin typeface="Cambria" pitchFamily="18" charset="0"/>
              </a:rPr>
              <a:t>somente se</a:t>
            </a:r>
            <a:r>
              <a:rPr lang="pt-BR" sz="2000" i="1" dirty="0" smtClean="0">
                <a:latin typeface="Cambria" pitchFamily="18" charset="0"/>
              </a:rPr>
              <a:t> Mariana sorri E Mariana sorri </a:t>
            </a:r>
            <a:r>
              <a:rPr lang="pt-BR" sz="2000" b="1" i="1" dirty="0" smtClean="0">
                <a:latin typeface="Cambria" pitchFamily="18" charset="0"/>
              </a:rPr>
              <a:t>somente se</a:t>
            </a:r>
            <a:r>
              <a:rPr lang="pt-BR" sz="2000" i="1" dirty="0" smtClean="0">
                <a:latin typeface="Cambria" pitchFamily="18" charset="0"/>
              </a:rPr>
              <a:t> Eduardo fica alegre”=“</a:t>
            </a:r>
            <a:r>
              <a:rPr lang="pt-BR" sz="2000" b="1" i="1" dirty="0" smtClean="0">
                <a:latin typeface="Cambria" pitchFamily="18" charset="0"/>
              </a:rPr>
              <a:t>Se</a:t>
            </a:r>
            <a:r>
              <a:rPr lang="pt-BR" sz="2000" i="1" dirty="0" smtClean="0">
                <a:latin typeface="Cambria" pitchFamily="18" charset="0"/>
              </a:rPr>
              <a:t> Eduardo fica alegre </a:t>
            </a:r>
            <a:r>
              <a:rPr lang="pt-BR" sz="2000" b="1" i="1" dirty="0" smtClean="0">
                <a:latin typeface="Cambria" pitchFamily="18" charset="0"/>
              </a:rPr>
              <a:t>então</a:t>
            </a:r>
            <a:r>
              <a:rPr lang="pt-BR" sz="2000" i="1" dirty="0" smtClean="0">
                <a:latin typeface="Cambria" pitchFamily="18" charset="0"/>
              </a:rPr>
              <a:t> Mariana sorri </a:t>
            </a:r>
            <a:r>
              <a:rPr lang="pt-BR" sz="2000" b="1" i="1" dirty="0" smtClean="0">
                <a:latin typeface="Cambria" pitchFamily="18" charset="0"/>
              </a:rPr>
              <a:t>e se</a:t>
            </a:r>
            <a:r>
              <a:rPr lang="pt-BR" sz="2000" i="1" dirty="0" smtClean="0">
                <a:latin typeface="Cambria" pitchFamily="18" charset="0"/>
              </a:rPr>
              <a:t> Mariana sorri </a:t>
            </a:r>
            <a:r>
              <a:rPr lang="pt-BR" sz="2000" b="1" i="1" dirty="0" smtClean="0">
                <a:latin typeface="Cambria" pitchFamily="18" charset="0"/>
              </a:rPr>
              <a:t>então</a:t>
            </a:r>
            <a:r>
              <a:rPr lang="pt-BR" sz="2000" i="1" dirty="0" smtClean="0">
                <a:latin typeface="Cambria" pitchFamily="18" charset="0"/>
              </a:rPr>
              <a:t> Eduardo fica alegre”</a:t>
            </a:r>
          </a:p>
          <a:p>
            <a:pPr>
              <a:defRPr/>
            </a:pPr>
            <a:r>
              <a:rPr lang="pt-BR" sz="2000" b="1" dirty="0" smtClean="0">
                <a:latin typeface="Cambria" pitchFamily="18" charset="0"/>
              </a:rPr>
              <a:t>Haverá duas situações em que a </a:t>
            </a:r>
            <a:r>
              <a:rPr lang="pt-BR" sz="2000" b="1" i="1" dirty="0" smtClean="0">
                <a:latin typeface="Cambria" pitchFamily="18" charset="0"/>
              </a:rPr>
              <a:t>bicondicional </a:t>
            </a:r>
            <a:r>
              <a:rPr lang="pt-BR" sz="2000" b="1" dirty="0" smtClean="0">
                <a:latin typeface="Cambria" pitchFamily="18" charset="0"/>
              </a:rPr>
              <a:t>será verdadeira: quando antecedente e consequente forem ambos verdadeiros, ou quando forem ambos falsos. Nos demais casos, a </a:t>
            </a:r>
            <a:r>
              <a:rPr lang="pt-BR" sz="2000" b="1" i="1" dirty="0" smtClean="0">
                <a:latin typeface="Cambria" pitchFamily="18" charset="0"/>
              </a:rPr>
              <a:t>bicondicional </a:t>
            </a:r>
            <a:r>
              <a:rPr lang="pt-BR" sz="2000" b="1" dirty="0" smtClean="0">
                <a:latin typeface="Cambria" pitchFamily="18" charset="0"/>
              </a:rPr>
              <a:t>será falsa.</a:t>
            </a:r>
            <a:endParaRPr lang="pt-BR" sz="2000" dirty="0" smtClean="0">
              <a:latin typeface="Cambria" pitchFamily="18" charset="0"/>
            </a:endParaRPr>
          </a:p>
          <a:p>
            <a:pPr>
              <a:defRPr/>
            </a:pPr>
            <a:endParaRPr lang="pt-BR" sz="2000" i="1" dirty="0" smtClean="0">
              <a:latin typeface="Cambria" pitchFamily="18" charset="0"/>
            </a:endParaRPr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355977" y="5105400"/>
          <a:ext cx="2592288" cy="1752600"/>
        </p:xfrm>
        <a:graphic>
          <a:graphicData uri="http://schemas.openxmlformats.org/drawingml/2006/table">
            <a:tbl>
              <a:tblPr/>
              <a:tblGrid>
                <a:gridCol w="662331"/>
                <a:gridCol w="602966"/>
                <a:gridCol w="1326991"/>
              </a:tblGrid>
              <a:tr h="327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mbria"/>
                          <a:ea typeface="Calibri"/>
                          <a:cs typeface="Times New Roman"/>
                        </a:rPr>
                        <a:t>q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latin typeface="Cambria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pt-BR" sz="2000" b="1">
                          <a:latin typeface="TimesNewRomanPS-BoldMT"/>
                          <a:ea typeface="Calibri"/>
                          <a:cs typeface="TimesNewRomanPS-BoldMT"/>
                        </a:rPr>
                        <a:t>↔</a:t>
                      </a:r>
                      <a:r>
                        <a:rPr lang="pt-BR" sz="2000" b="1">
                          <a:latin typeface="Cambria"/>
                          <a:ea typeface="SymbolMT"/>
                          <a:cs typeface="SymbolMT"/>
                        </a:rPr>
                        <a:t>q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7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7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7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7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F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V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NEGAÇÃO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2017712"/>
            <a:ext cx="8199512" cy="4840287"/>
          </a:xfrm>
        </p:spPr>
        <p:txBody>
          <a:bodyPr/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Construção </a:t>
            </a:r>
            <a:r>
              <a:rPr lang="pt-BR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de </a:t>
            </a:r>
            <a:r>
              <a:rPr lang="pt-BR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Tabelas-Verdade</a:t>
            </a:r>
          </a:p>
          <a:p>
            <a:pPr algn="just">
              <a:buClr>
                <a:srgbClr val="33CC33"/>
              </a:buClr>
              <a:buFont typeface="Wingdings" pitchFamily="2" charset="2"/>
              <a:buChar char="v"/>
            </a:pPr>
            <a:r>
              <a:rPr lang="pt-BR" sz="1800" dirty="0" smtClean="0">
                <a:latin typeface="Cambria" pitchFamily="18" charset="0"/>
              </a:rPr>
              <a:t>N</a:t>
            </a:r>
            <a:r>
              <a:rPr lang="pt-BR" sz="1800" dirty="0" smtClean="0">
                <a:latin typeface="Cambria" pitchFamily="18" charset="0"/>
              </a:rPr>
              <a:t>a </a:t>
            </a:r>
            <a:r>
              <a:rPr lang="pt-BR" sz="1800" dirty="0" smtClean="0">
                <a:latin typeface="Cambria" pitchFamily="18" charset="0"/>
              </a:rPr>
              <a:t>hora de construirmos a </a:t>
            </a:r>
            <a:r>
              <a:rPr lang="pt-BR" sz="1800" i="1" dirty="0" smtClean="0">
                <a:latin typeface="Cambria" pitchFamily="18" charset="0"/>
              </a:rPr>
              <a:t>tabela-verdade </a:t>
            </a:r>
            <a:r>
              <a:rPr lang="pt-BR" sz="1800" dirty="0" smtClean="0">
                <a:latin typeface="Cambria" pitchFamily="18" charset="0"/>
              </a:rPr>
              <a:t>de uma proposição composta qualquer, teremos que seguir uma certa </a:t>
            </a:r>
            <a:r>
              <a:rPr lang="pt-BR" sz="1800" b="1" dirty="0" smtClean="0">
                <a:latin typeface="Cambria" pitchFamily="18" charset="0"/>
              </a:rPr>
              <a:t>ordem de precedência </a:t>
            </a:r>
            <a:r>
              <a:rPr lang="pt-BR" sz="1800" dirty="0" smtClean="0">
                <a:latin typeface="Cambria" pitchFamily="18" charset="0"/>
              </a:rPr>
              <a:t>dos conectivos. Ou seja, os nossos passos terão que obedecer a uma </a:t>
            </a:r>
            <a:r>
              <a:rPr lang="pt-BR" sz="1800" dirty="0" err="1" smtClean="0">
                <a:latin typeface="Cambria" pitchFamily="18" charset="0"/>
              </a:rPr>
              <a:t>seqüência</a:t>
            </a:r>
            <a:r>
              <a:rPr lang="pt-BR" sz="1800" dirty="0" smtClean="0">
                <a:latin typeface="Cambria" pitchFamily="18" charset="0"/>
              </a:rPr>
              <a:t>. Começaremos sempre trabalhando com o que houver </a:t>
            </a:r>
            <a:r>
              <a:rPr lang="pt-BR" sz="1800" b="1" dirty="0" smtClean="0">
                <a:latin typeface="Cambria" pitchFamily="18" charset="0"/>
              </a:rPr>
              <a:t>dentro dos parênteses</a:t>
            </a:r>
            <a:r>
              <a:rPr lang="pt-BR" sz="1800" dirty="0" smtClean="0">
                <a:latin typeface="Cambria" pitchFamily="18" charset="0"/>
              </a:rPr>
              <a:t>. Só depois, passaremos ao que houver fora deles. Em ambos os casos, sempre obedecendo à seguinte ordem</a:t>
            </a:r>
            <a:r>
              <a:rPr lang="pt-BR" sz="1800" dirty="0" smtClean="0">
                <a:latin typeface="Cambria" pitchFamily="18" charset="0"/>
              </a:rPr>
              <a:t>: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 algn="just">
              <a:buFont typeface="Arial" charset="0"/>
              <a:buAutoNum type="arabicPeriod"/>
            </a:pPr>
            <a:r>
              <a:rPr lang="pt-BR" sz="1800" b="1" dirty="0" smtClean="0">
                <a:latin typeface="Cambria" pitchFamily="18" charset="0"/>
              </a:rPr>
              <a:t>Faremos as negações (~);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 algn="just">
              <a:buFont typeface="Arial" charset="0"/>
              <a:buAutoNum type="arabicPeriod"/>
            </a:pPr>
            <a:r>
              <a:rPr lang="pt-BR" sz="1800" b="1" dirty="0" smtClean="0">
                <a:latin typeface="Cambria" pitchFamily="18" charset="0"/>
              </a:rPr>
              <a:t>Faremos as conjunções ou disjunções, na ordem em que aparecerem;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 algn="just">
              <a:buFont typeface="Arial" charset="0"/>
              <a:buAutoNum type="arabicPeriod"/>
            </a:pPr>
            <a:r>
              <a:rPr lang="pt-BR" sz="1800" b="1" dirty="0" smtClean="0">
                <a:latin typeface="Cambria" pitchFamily="18" charset="0"/>
              </a:rPr>
              <a:t>Faremos o condicional;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 algn="just">
              <a:buFont typeface="Arial" charset="0"/>
              <a:buAutoNum type="arabicPeriod"/>
            </a:pPr>
            <a:r>
              <a:rPr lang="pt-BR" sz="1800" b="1" dirty="0" smtClean="0">
                <a:latin typeface="Cambria" pitchFamily="18" charset="0"/>
              </a:rPr>
              <a:t>Faremos o </a:t>
            </a:r>
            <a:r>
              <a:rPr lang="pt-BR" sz="1800" b="1" dirty="0" smtClean="0">
                <a:latin typeface="Cambria" pitchFamily="18" charset="0"/>
              </a:rPr>
              <a:t>bicondicional.</a:t>
            </a:r>
          </a:p>
          <a:p>
            <a:pPr marL="1257300" lvl="2" indent="-342900" algn="just">
              <a:buNone/>
            </a:pPr>
            <a:r>
              <a:rPr lang="pt-BR" sz="1800" dirty="0" smtClean="0">
                <a:latin typeface="Cambria" pitchFamily="18" charset="0"/>
              </a:rPr>
              <a:t>O </a:t>
            </a:r>
            <a:r>
              <a:rPr lang="pt-BR" sz="1800" dirty="0" smtClean="0">
                <a:latin typeface="Cambria" pitchFamily="18" charset="0"/>
              </a:rPr>
              <a:t>símbolo que representa a negação é uma pequena </a:t>
            </a:r>
            <a:r>
              <a:rPr lang="pt-BR" sz="1800" i="1" dirty="0" smtClean="0">
                <a:latin typeface="Cambria" pitchFamily="18" charset="0"/>
              </a:rPr>
              <a:t>cantoneira </a:t>
            </a:r>
            <a:r>
              <a:rPr lang="pt-BR" sz="1800" dirty="0" smtClean="0">
                <a:latin typeface="Cambria" pitchFamily="18" charset="0"/>
              </a:rPr>
              <a:t>(</a:t>
            </a:r>
            <a:r>
              <a:rPr lang="pt-BR" sz="1800" b="1" dirty="0" smtClean="0">
                <a:latin typeface="Cambria" pitchFamily="18" charset="0"/>
              </a:rPr>
              <a:t>¬</a:t>
            </a:r>
            <a:r>
              <a:rPr lang="pt-BR" sz="1800" dirty="0" smtClean="0">
                <a:latin typeface="Cambria" pitchFamily="18" charset="0"/>
              </a:rPr>
              <a:t>) ou um sinal de til (</a:t>
            </a:r>
            <a:r>
              <a:rPr lang="pt-BR" sz="1800" b="1" dirty="0" smtClean="0">
                <a:latin typeface="Cambria" pitchFamily="18" charset="0"/>
              </a:rPr>
              <a:t>~</a:t>
            </a:r>
            <a:r>
              <a:rPr lang="pt-BR" sz="1800" dirty="0" smtClean="0">
                <a:latin typeface="Cambria" pitchFamily="18" charset="0"/>
              </a:rPr>
              <a:t>), antecedendo a frase. (</a:t>
            </a:r>
            <a:r>
              <a:rPr lang="pt-BR" sz="1800" b="1" dirty="0" smtClean="0">
                <a:latin typeface="Cambria" pitchFamily="18" charset="0"/>
              </a:rPr>
              <a:t>Adotaremos o </a:t>
            </a:r>
            <a:r>
              <a:rPr lang="pt-BR" sz="1800" b="1" i="1" dirty="0" smtClean="0">
                <a:latin typeface="Cambria" pitchFamily="18" charset="0"/>
              </a:rPr>
              <a:t>til</a:t>
            </a:r>
            <a:r>
              <a:rPr lang="pt-BR" sz="1800" dirty="0" smtClean="0">
                <a:latin typeface="Cambria" pitchFamily="18" charset="0"/>
              </a:rPr>
              <a:t>);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NEGAÇÃO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Negação de uma Proposição </a:t>
            </a:r>
            <a:r>
              <a:rPr lang="pt-BR" sz="1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Conjuntiva</a:t>
            </a:r>
          </a:p>
          <a:p>
            <a:pPr>
              <a:buClr>
                <a:srgbClr val="33CC33"/>
              </a:buClr>
              <a:buFont typeface="Wingdings" pitchFamily="2" charset="2"/>
              <a:buChar char="v"/>
              <a:defRPr/>
            </a:pPr>
            <a:r>
              <a:rPr lang="pt-BR" sz="1800" dirty="0" smtClean="0">
                <a:latin typeface="Cambria" pitchFamily="18" charset="0"/>
              </a:rPr>
              <a:t>Para negar uma proposição no formato de conjunção (</a:t>
            </a:r>
            <a:r>
              <a:rPr lang="pt-BR" sz="1800" b="1" dirty="0" smtClean="0">
                <a:latin typeface="Cambria" pitchFamily="18" charset="0"/>
              </a:rPr>
              <a:t>p e q</a:t>
            </a:r>
            <a:r>
              <a:rPr lang="pt-BR" sz="1800" dirty="0" smtClean="0">
                <a:latin typeface="Cambria" pitchFamily="18" charset="0"/>
              </a:rPr>
              <a:t>), faremos o seguinte</a:t>
            </a:r>
            <a:r>
              <a:rPr lang="pt-BR" sz="1800" dirty="0" smtClean="0">
                <a:latin typeface="Cambria" pitchFamily="18" charset="0"/>
              </a:rPr>
              <a:t>: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pt-BR" sz="1800" b="1" dirty="0" smtClean="0">
                <a:latin typeface="Cambria" pitchFamily="18" charset="0"/>
              </a:rPr>
              <a:t>Negaremos a primeira parte (~p);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pt-BR" sz="1800" b="1" dirty="0" smtClean="0">
                <a:latin typeface="Cambria" pitchFamily="18" charset="0"/>
              </a:rPr>
              <a:t>Negaremos a segunda parte (~q);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pt-BR" sz="1800" b="1" dirty="0" smtClean="0">
                <a:latin typeface="Cambria" pitchFamily="18" charset="0"/>
              </a:rPr>
              <a:t>Trocaremos e por </a:t>
            </a:r>
            <a:r>
              <a:rPr lang="pt-BR" sz="1800" b="1" dirty="0" smtClean="0">
                <a:latin typeface="Cambria" pitchFamily="18" charset="0"/>
              </a:rPr>
              <a:t>ou.</a:t>
            </a:r>
          </a:p>
          <a:p>
            <a:pPr algn="just">
              <a:buClr>
                <a:srgbClr val="33CC33"/>
              </a:buClr>
              <a:buFont typeface="Wingdings" pitchFamily="2" charset="2"/>
              <a:buChar char="v"/>
              <a:defRPr/>
            </a:pPr>
            <a:r>
              <a:rPr lang="pt-BR" sz="1800" b="1" dirty="0" smtClean="0">
                <a:latin typeface="Cambria" pitchFamily="18" charset="0"/>
              </a:rPr>
              <a:t>Exemplo</a:t>
            </a:r>
            <a:r>
              <a:rPr lang="pt-BR" sz="1800" b="1" dirty="0" smtClean="0">
                <a:latin typeface="Cambria" pitchFamily="18" charset="0"/>
              </a:rPr>
              <a:t>: </a:t>
            </a:r>
            <a:r>
              <a:rPr lang="pt-BR" sz="1800" i="1" dirty="0" smtClean="0">
                <a:latin typeface="Cambria" pitchFamily="18" charset="0"/>
              </a:rPr>
              <a:t>a questão dirá: “Não é verdade que João é médico e Pedro é dentista”, e pedirá que encontremos, entre as opções de resposta, aquela frase que seja logicamente equivalente a esta fornecida.</a:t>
            </a:r>
          </a:p>
          <a:p>
            <a:pPr>
              <a:defRPr/>
            </a:pPr>
            <a:r>
              <a:rPr lang="pt-BR" sz="1800" i="1" dirty="0" smtClean="0">
                <a:latin typeface="Cambria" pitchFamily="18" charset="0"/>
              </a:rPr>
              <a:t>       </a:t>
            </a:r>
            <a:r>
              <a:rPr lang="pt-BR" sz="1800" b="1" i="1" dirty="0" smtClean="0">
                <a:latin typeface="Cambria" pitchFamily="18" charset="0"/>
              </a:rPr>
              <a:t>Sol</a:t>
            </a:r>
            <a:r>
              <a:rPr lang="pt-BR" sz="1800" b="1" i="1" dirty="0" smtClean="0">
                <a:latin typeface="Cambria" pitchFamily="18" charset="0"/>
              </a:rPr>
              <a:t>:</a:t>
            </a:r>
            <a:endParaRPr lang="pt-BR" sz="1800" b="1" dirty="0" smtClean="0"/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pt-BR" sz="1800" b="1" dirty="0" smtClean="0">
                <a:latin typeface="Cambria" pitchFamily="18" charset="0"/>
              </a:rPr>
              <a:t>Nega-se a primeira parte (~p) = </a:t>
            </a:r>
            <a:r>
              <a:rPr lang="pt-BR" sz="1800" b="1" dirty="0" smtClean="0">
                <a:solidFill>
                  <a:srgbClr val="FF0000"/>
                </a:solidFill>
                <a:latin typeface="Cambria" pitchFamily="18" charset="0"/>
              </a:rPr>
              <a:t>João não é médico</a:t>
            </a:r>
            <a:r>
              <a:rPr lang="pt-BR" sz="1800" b="1" dirty="0" smtClean="0">
                <a:latin typeface="Cambria" pitchFamily="18" charset="0"/>
              </a:rPr>
              <a:t>;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pt-BR" sz="1800" b="1" dirty="0" smtClean="0">
                <a:latin typeface="Cambria" pitchFamily="18" charset="0"/>
              </a:rPr>
              <a:t>Nega-se a segunda parte (~q) = </a:t>
            </a:r>
            <a:r>
              <a:rPr lang="pt-BR" sz="1800" b="1" dirty="0" smtClean="0">
                <a:solidFill>
                  <a:srgbClr val="FF0000"/>
                </a:solidFill>
                <a:latin typeface="Cambria" pitchFamily="18" charset="0"/>
              </a:rPr>
              <a:t>Pedro não é dentista</a:t>
            </a:r>
            <a:r>
              <a:rPr lang="pt-BR" sz="1800" b="1" dirty="0" smtClean="0">
                <a:latin typeface="Cambria" pitchFamily="18" charset="0"/>
              </a:rPr>
              <a:t>;</a:t>
            </a:r>
            <a:endParaRPr lang="pt-BR" sz="1800" dirty="0" smtClean="0">
              <a:latin typeface="Cambria" pitchFamily="18" charset="0"/>
            </a:endParaRP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pt-BR" sz="1800" b="1" dirty="0" smtClean="0">
                <a:latin typeface="Cambria" pitchFamily="18" charset="0"/>
              </a:rPr>
              <a:t>Troca-se E por OU, e o resultado final será o seguinte</a:t>
            </a:r>
            <a:r>
              <a:rPr lang="pt-BR" sz="1800" b="1" dirty="0" smtClean="0">
                <a:latin typeface="Cambria" pitchFamily="18" charset="0"/>
              </a:rPr>
              <a:t>:</a:t>
            </a:r>
            <a:endParaRPr lang="pt-BR" sz="1800" dirty="0" smtClean="0">
              <a:latin typeface="Cambria" pitchFamily="18" charset="0"/>
            </a:endParaRPr>
          </a:p>
          <a:p>
            <a:pPr lvl="2" algn="ctr">
              <a:defRPr/>
            </a:pPr>
            <a:r>
              <a:rPr lang="pt-BR" sz="1800" b="1" dirty="0" smtClean="0">
                <a:solidFill>
                  <a:srgbClr val="FF0000"/>
                </a:solidFill>
                <a:latin typeface="Cambria" pitchFamily="18" charset="0"/>
              </a:rPr>
              <a:t>JOÃO NÃO É MÉDICO OU PEDRO NÃO É DENTISTA</a:t>
            </a:r>
            <a:endParaRPr lang="pt-BR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BIBLIOGRAFIA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Notas de Aula do Prof. </a:t>
            </a:r>
            <a:r>
              <a:rPr lang="pt-BR" dirty="0" err="1" smtClean="0"/>
              <a:t>Cleone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000" dirty="0" smtClean="0"/>
              <a:t>Revisar os assuntos dados pelo </a:t>
            </a:r>
            <a:r>
              <a:rPr lang="pt-BR" sz="2000" dirty="0" err="1" smtClean="0"/>
              <a:t>Profº</a:t>
            </a:r>
            <a:r>
              <a:rPr lang="pt-BR" sz="2000" dirty="0" smtClean="0"/>
              <a:t> </a:t>
            </a:r>
            <a:r>
              <a:rPr lang="pt-BR" sz="2000" dirty="0" err="1" smtClean="0"/>
              <a:t>Cleone</a:t>
            </a:r>
            <a:r>
              <a:rPr lang="pt-BR" sz="2000" dirty="0" smtClean="0"/>
              <a:t> de forma resumida, fazendo com que o aluno lembre dos conceitos já adquiridos.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2000" b="1" dirty="0" smtClean="0"/>
              <a:t>RELEMBRANDO AS AULAS ANTERIORES</a:t>
            </a:r>
          </a:p>
          <a:p>
            <a:pPr algn="ctr">
              <a:buNone/>
            </a:pPr>
            <a:endParaRPr lang="pt-BR" sz="2000" b="1" dirty="0" smtClean="0"/>
          </a:p>
          <a:p>
            <a:r>
              <a:rPr lang="pt-BR" sz="2000" b="1" dirty="0" smtClean="0"/>
              <a:t>PREPOSIÇÃO;</a:t>
            </a:r>
          </a:p>
          <a:p>
            <a:r>
              <a:rPr lang="pt-BR" sz="2000" b="1" dirty="0" smtClean="0"/>
              <a:t>CONECTIVOS;</a:t>
            </a:r>
          </a:p>
          <a:p>
            <a:r>
              <a:rPr lang="pt-BR" sz="2000" b="1" dirty="0" smtClean="0"/>
              <a:t>TABELA-VERDADE;</a:t>
            </a:r>
          </a:p>
          <a:p>
            <a:r>
              <a:rPr lang="pt-BR" sz="2000" b="1" dirty="0" smtClean="0"/>
              <a:t>OPERAÇÕES LÓGICAS.</a:t>
            </a:r>
            <a:endParaRPr lang="pt-B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 smtClean="0"/>
              <a:t>PREPOSIÇÃO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1800" dirty="0" smtClean="0"/>
          </a:p>
          <a:p>
            <a:r>
              <a:rPr lang="pt-BR" sz="1800" dirty="0" smtClean="0"/>
              <a:t> </a:t>
            </a:r>
            <a:r>
              <a:rPr lang="pt-BR" sz="1800" b="1" dirty="0" smtClean="0"/>
              <a:t>Proposição - </a:t>
            </a:r>
            <a:r>
              <a:rPr lang="pt-BR" sz="1800" dirty="0" smtClean="0"/>
              <a:t> “vem de propor” que significa submeter à apreciação; requerer um juízo. Trata-se de uma sentença declarativa – algo que será declarado por meio de termos, palavras ou símbolos – e cujo conteúdo poderá ser considerado verdadeiro ou falso</a:t>
            </a:r>
            <a:r>
              <a:rPr lang="pt-BR" sz="1800" b="1" dirty="0" smtClean="0"/>
              <a:t>. </a:t>
            </a:r>
          </a:p>
          <a:p>
            <a:endParaRPr lang="pt-BR" sz="1800" dirty="0" smtClean="0"/>
          </a:p>
          <a:p>
            <a:r>
              <a:rPr lang="pt-BR" sz="1800" dirty="0" smtClean="0"/>
              <a:t> Então, se eu afirmar “</a:t>
            </a:r>
            <a:r>
              <a:rPr lang="pt-BR" sz="1800" i="1" dirty="0" smtClean="0"/>
              <a:t>a Terra é maior que a Lua”, estarei diante de uma </a:t>
            </a:r>
            <a:r>
              <a:rPr lang="pt-BR" sz="1800" b="1" i="1" dirty="0" smtClean="0"/>
              <a:t>proposição cujo valor lógico é verdadeiro. </a:t>
            </a:r>
          </a:p>
          <a:p>
            <a:endParaRPr lang="pt-BR" sz="1800" b="1" i="1" dirty="0" smtClean="0"/>
          </a:p>
          <a:p>
            <a:r>
              <a:rPr lang="pt-BR" sz="1800" dirty="0" smtClean="0"/>
              <a:t>Fica claro que quando falarmos em valor lógico estaremos nos referindo a um dos dois possíveis juízos que atribuiremos a uma proposição: </a:t>
            </a:r>
            <a:r>
              <a:rPr lang="pt-BR" sz="1800" b="1" dirty="0" smtClean="0"/>
              <a:t>verdadeiro (V) ou falso (F). </a:t>
            </a:r>
            <a:endParaRPr lang="pt-BR" sz="1800" dirty="0" smtClean="0"/>
          </a:p>
          <a:p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PREPOSIÇÃO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dirty="0" smtClean="0">
                <a:latin typeface="Cambria" pitchFamily="18" charset="0"/>
              </a:rPr>
              <a:t>Assim, temos:</a:t>
            </a:r>
          </a:p>
          <a:p>
            <a:pPr algn="just">
              <a:buClr>
                <a:srgbClr val="669900"/>
              </a:buClr>
              <a:buSzPct val="70000"/>
              <a:buFont typeface="Wingdings" pitchFamily="2" charset="2"/>
              <a:buChar char="l"/>
              <a:defRPr/>
            </a:pPr>
            <a:endParaRPr lang="pt-BR" sz="2000" dirty="0" smtClean="0">
              <a:latin typeface="Cambria" pitchFamily="18" charset="0"/>
            </a:endParaRPr>
          </a:p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b="1" dirty="0" smtClean="0">
                <a:latin typeface="Cambria" pitchFamily="18" charset="0"/>
              </a:rPr>
              <a:t>a) </a:t>
            </a:r>
            <a:r>
              <a:rPr lang="pt-BR" sz="2000" i="1" dirty="0" smtClean="0">
                <a:solidFill>
                  <a:srgbClr val="0000FF"/>
                </a:solidFill>
                <a:latin typeface="Cambria" pitchFamily="18" charset="0"/>
              </a:rPr>
              <a:t>“O Curso Pré-Fiscal fica em São Paulo”</a:t>
            </a:r>
            <a:r>
              <a:rPr lang="pt-BR" sz="2000" i="1" dirty="0" smtClean="0">
                <a:latin typeface="Cambria" pitchFamily="18" charset="0"/>
              </a:rPr>
              <a:t> </a:t>
            </a:r>
            <a:r>
              <a:rPr lang="pt-BR" sz="2000" dirty="0" smtClean="0">
                <a:latin typeface="Cambria" pitchFamily="18" charset="0"/>
              </a:rPr>
              <a:t>é um proposição </a:t>
            </a:r>
            <a:r>
              <a:rPr lang="pt-BR" sz="2000" dirty="0" smtClean="0">
                <a:solidFill>
                  <a:srgbClr val="008000"/>
                </a:solidFill>
                <a:latin typeface="Cambria" pitchFamily="18" charset="0"/>
              </a:rPr>
              <a:t>verdadeira</a:t>
            </a:r>
            <a:r>
              <a:rPr lang="pt-BR" sz="2000" dirty="0" smtClean="0">
                <a:latin typeface="Cambria" pitchFamily="18" charset="0"/>
              </a:rPr>
              <a:t>.</a:t>
            </a:r>
          </a:p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b="1" dirty="0" smtClean="0">
                <a:latin typeface="Cambria" pitchFamily="18" charset="0"/>
              </a:rPr>
              <a:t>b) </a:t>
            </a:r>
            <a:r>
              <a:rPr lang="pt-BR" sz="2000" i="1" dirty="0" smtClean="0">
                <a:solidFill>
                  <a:srgbClr val="0000FF"/>
                </a:solidFill>
                <a:latin typeface="Cambria" pitchFamily="18" charset="0"/>
              </a:rPr>
              <a:t>“O Brasil é um País da América do Sul”</a:t>
            </a:r>
            <a:r>
              <a:rPr lang="pt-BR" sz="2000" i="1" dirty="0" smtClean="0">
                <a:latin typeface="Cambria" pitchFamily="18" charset="0"/>
              </a:rPr>
              <a:t> </a:t>
            </a:r>
            <a:r>
              <a:rPr lang="pt-BR" sz="2000" dirty="0" smtClean="0">
                <a:latin typeface="Cambria" pitchFamily="18" charset="0"/>
              </a:rPr>
              <a:t>é uma proposição </a:t>
            </a:r>
            <a:r>
              <a:rPr lang="pt-BR" sz="2000" dirty="0" smtClean="0">
                <a:solidFill>
                  <a:srgbClr val="008000"/>
                </a:solidFill>
                <a:latin typeface="Cambria" pitchFamily="18" charset="0"/>
              </a:rPr>
              <a:t>verdadeira</a:t>
            </a:r>
            <a:r>
              <a:rPr lang="pt-BR" sz="2000" dirty="0" smtClean="0">
                <a:latin typeface="Cambria" pitchFamily="18" charset="0"/>
              </a:rPr>
              <a:t>.</a:t>
            </a:r>
          </a:p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000" b="1" dirty="0" smtClean="0">
                <a:latin typeface="Cambria" pitchFamily="18" charset="0"/>
              </a:rPr>
              <a:t>c) </a:t>
            </a:r>
            <a:r>
              <a:rPr lang="pt-BR" sz="2000" i="1" dirty="0" smtClean="0">
                <a:solidFill>
                  <a:srgbClr val="0000FF"/>
                </a:solidFill>
                <a:latin typeface="Cambria" pitchFamily="18" charset="0"/>
              </a:rPr>
              <a:t>“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</a:rPr>
              <a:t>A Bahia é um estado do sul do Brasil</a:t>
            </a:r>
            <a:r>
              <a:rPr lang="pt-BR" sz="2000" i="1" dirty="0" smtClean="0">
                <a:solidFill>
                  <a:srgbClr val="0000FF"/>
                </a:solidFill>
                <a:latin typeface="Cambria" pitchFamily="18" charset="0"/>
              </a:rPr>
              <a:t>”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</a:rPr>
              <a:t>,</a:t>
            </a:r>
            <a:r>
              <a:rPr lang="pt-BR" sz="2000" dirty="0" smtClean="0">
                <a:latin typeface="Cambria" pitchFamily="18" charset="0"/>
              </a:rPr>
              <a:t> é uma proposição </a:t>
            </a:r>
            <a:r>
              <a:rPr lang="pt-BR" sz="2000" dirty="0" smtClean="0">
                <a:solidFill>
                  <a:srgbClr val="008000"/>
                </a:solidFill>
                <a:latin typeface="Cambria" pitchFamily="18" charset="0"/>
              </a:rPr>
              <a:t>falsa</a:t>
            </a:r>
            <a:r>
              <a:rPr lang="pt-BR" sz="2000" dirty="0" smtClean="0">
                <a:latin typeface="Cambria" pitchFamily="18" charset="0"/>
              </a:rPr>
              <a:t>.</a:t>
            </a:r>
            <a:endParaRPr lang="pt-BR" sz="2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PREPOSIÇÃO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2688" y="1772816"/>
            <a:ext cx="7772400" cy="4359697"/>
          </a:xfrm>
        </p:spPr>
        <p:txBody>
          <a:bodyPr/>
          <a:lstStyle/>
          <a:p>
            <a:pPr>
              <a:buClr>
                <a:srgbClr val="669900"/>
              </a:buClr>
              <a:buSzPct val="70000"/>
              <a:defRPr/>
            </a:pPr>
            <a:r>
              <a:rPr lang="pt-BR" sz="2000" b="1" dirty="0" smtClean="0">
                <a:latin typeface="Cambria" pitchFamily="18" charset="0"/>
              </a:rPr>
              <a:t>1 – Princípio da identidade</a:t>
            </a:r>
          </a:p>
          <a:p>
            <a:pPr algn="just">
              <a:buClr>
                <a:srgbClr val="669900"/>
              </a:buClr>
              <a:buSzPct val="70000"/>
              <a:buNone/>
              <a:defRPr/>
            </a:pPr>
            <a:r>
              <a:rPr lang="pt-BR" sz="2000" i="1" dirty="0" smtClean="0">
                <a:latin typeface="Cambria" pitchFamily="18" charset="0"/>
              </a:rPr>
              <a:t>	Uma proposição verdadeira é verdadeira; uma proposição falsa é falsa. </a:t>
            </a:r>
          </a:p>
          <a:p>
            <a:pPr algn="just">
              <a:buClr>
                <a:srgbClr val="669900"/>
              </a:buClr>
              <a:buSzPct val="70000"/>
              <a:defRPr/>
            </a:pPr>
            <a:endParaRPr lang="pt-BR" sz="2000" b="1" dirty="0" smtClean="0">
              <a:latin typeface="Cambria" pitchFamily="18" charset="0"/>
            </a:endParaRPr>
          </a:p>
          <a:p>
            <a:pPr>
              <a:buClr>
                <a:srgbClr val="669900"/>
              </a:buClr>
              <a:buSzPct val="70000"/>
              <a:defRPr/>
            </a:pPr>
            <a:r>
              <a:rPr lang="pt-BR" sz="2000" b="1" dirty="0" smtClean="0">
                <a:latin typeface="Cambria" pitchFamily="18" charset="0"/>
              </a:rPr>
              <a:t>2- Princípio da </a:t>
            </a:r>
            <a:r>
              <a:rPr lang="pt-BR" sz="2000" b="1" dirty="0" err="1" smtClean="0">
                <a:latin typeface="Cambria" pitchFamily="18" charset="0"/>
              </a:rPr>
              <a:t>não-contradição</a:t>
            </a:r>
            <a:r>
              <a:rPr lang="pt-BR" sz="2000" b="1" dirty="0" smtClean="0">
                <a:latin typeface="Cambria" pitchFamily="18" charset="0"/>
              </a:rPr>
              <a:t>:</a:t>
            </a:r>
          </a:p>
          <a:p>
            <a:pPr algn="just">
              <a:buClr>
                <a:srgbClr val="669900"/>
              </a:buClr>
              <a:buSzPct val="70000"/>
              <a:buNone/>
              <a:defRPr/>
            </a:pPr>
            <a:r>
              <a:rPr lang="pt-BR" sz="2000" i="1" dirty="0" smtClean="0">
                <a:latin typeface="Cambria" pitchFamily="18" charset="0"/>
              </a:rPr>
              <a:t>	Uma proposição não pode ser verdadeira e falsa simultaneamente.</a:t>
            </a:r>
          </a:p>
          <a:p>
            <a:pPr>
              <a:buClr>
                <a:srgbClr val="669900"/>
              </a:buClr>
              <a:buSzPct val="70000"/>
              <a:defRPr/>
            </a:pPr>
            <a:endParaRPr lang="pt-BR" sz="2000" b="1" dirty="0" smtClean="0">
              <a:latin typeface="Cambria" pitchFamily="18" charset="0"/>
            </a:endParaRPr>
          </a:p>
          <a:p>
            <a:pPr>
              <a:buClr>
                <a:srgbClr val="669900"/>
              </a:buClr>
              <a:buSzPct val="70000"/>
              <a:defRPr/>
            </a:pPr>
            <a:r>
              <a:rPr lang="pt-BR" sz="2000" b="1" dirty="0" smtClean="0">
                <a:latin typeface="Cambria" pitchFamily="18" charset="0"/>
              </a:rPr>
              <a:t>3 – Princípio do Terceiro Excluído:</a:t>
            </a:r>
          </a:p>
          <a:p>
            <a:pPr algn="just">
              <a:buClr>
                <a:srgbClr val="669900"/>
              </a:buClr>
              <a:buSzPct val="70000"/>
              <a:buNone/>
              <a:defRPr/>
            </a:pPr>
            <a:r>
              <a:rPr lang="pt-BR" sz="2000" i="1" dirty="0" smtClean="0">
                <a:latin typeface="Cambria" pitchFamily="18" charset="0"/>
              </a:rPr>
              <a:t>	Uma proposição ou será verdadeira, ou será falsa : não há outra possibilidade.</a:t>
            </a:r>
            <a:endParaRPr lang="pt-BR" sz="2400" dirty="0" smtClean="0">
              <a:latin typeface="Cambria" pitchFamily="18" charset="0"/>
            </a:endParaRPr>
          </a:p>
          <a:p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 </a:t>
            </a:r>
            <a:r>
              <a:rPr lang="pt-BR" sz="3200" b="1" dirty="0" smtClean="0"/>
              <a:t>PREPOSIÇÃO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Clr>
                <a:srgbClr val="669900"/>
              </a:buClr>
              <a:buSzPct val="70000"/>
              <a:defRPr/>
            </a:pPr>
            <a:r>
              <a:rPr lang="pt-BR" sz="2400" b="1" dirty="0" smtClean="0">
                <a:latin typeface="Cambria" pitchFamily="18" charset="0"/>
              </a:rPr>
              <a:t>Proposições SIMPLES:</a:t>
            </a:r>
            <a:r>
              <a:rPr lang="pt-BR" sz="2400" dirty="0" smtClean="0">
                <a:latin typeface="Cambria" pitchFamily="18" charset="0"/>
              </a:rPr>
              <a:t> aquelas que vêm sozinhas, desacompanhadas de outras proposições: São geralmente designadas por letras minúsculas p, q, r ...</a:t>
            </a:r>
            <a:endParaRPr lang="pt-BR" sz="2400" b="1" dirty="0" smtClean="0">
              <a:latin typeface="Cambria" pitchFamily="18" charset="0"/>
            </a:endParaRPr>
          </a:p>
          <a:p>
            <a:pPr marL="692150" lvl="1" indent="-347663" algn="just">
              <a:lnSpc>
                <a:spcPct val="90000"/>
              </a:lnSpc>
              <a:buClr>
                <a:srgbClr val="669900"/>
              </a:buClr>
              <a:buSzPct val="110000"/>
              <a:buNone/>
              <a:defRPr/>
            </a:pPr>
            <a:r>
              <a:rPr lang="pt-BR" sz="2400" dirty="0" smtClean="0">
                <a:latin typeface="Cambria" pitchFamily="18" charset="0"/>
                <a:cs typeface="Arial" charset="0"/>
              </a:rPr>
              <a:t>Ex: </a:t>
            </a:r>
            <a:r>
              <a:rPr lang="pt-BR" sz="2400" b="1" dirty="0" smtClean="0">
                <a:latin typeface="Cambria" pitchFamily="18" charset="0"/>
                <a:cs typeface="Arial" charset="0"/>
              </a:rPr>
              <a:t>p =</a:t>
            </a:r>
            <a:r>
              <a:rPr lang="pt-BR" sz="2400" dirty="0" smtClean="0">
                <a:latin typeface="Cambria" pitchFamily="18" charset="0"/>
                <a:cs typeface="Arial" charset="0"/>
              </a:rPr>
              <a:t> </a:t>
            </a:r>
            <a:r>
              <a:rPr lang="pt-BR" sz="2400" b="1" dirty="0" smtClean="0">
                <a:latin typeface="Cambria" pitchFamily="18" charset="0"/>
                <a:cs typeface="Arial" charset="0"/>
              </a:rPr>
              <a:t>Todo homem é mortal /</a:t>
            </a:r>
            <a:r>
              <a:rPr lang="pt-BR" sz="2400" dirty="0" smtClean="0">
                <a:latin typeface="Cambria" pitchFamily="18" charset="0"/>
                <a:cs typeface="Arial" charset="0"/>
              </a:rPr>
              <a:t> </a:t>
            </a:r>
            <a:r>
              <a:rPr lang="pt-BR" sz="2400" b="1" dirty="0" smtClean="0">
                <a:latin typeface="Cambria" pitchFamily="18" charset="0"/>
                <a:cs typeface="Arial" charset="0"/>
              </a:rPr>
              <a:t>q = O novo papa é alemão</a:t>
            </a:r>
            <a:r>
              <a:rPr lang="pt-BR" sz="2400" dirty="0" smtClean="0">
                <a:latin typeface="Cambria" pitchFamily="18" charset="0"/>
                <a:cs typeface="Arial" charset="0"/>
              </a:rPr>
              <a:t>.</a:t>
            </a:r>
          </a:p>
          <a:p>
            <a:pPr marL="692150" lvl="1" indent="-347663" algn="just">
              <a:lnSpc>
                <a:spcPct val="90000"/>
              </a:lnSpc>
              <a:buClr>
                <a:srgbClr val="669900"/>
              </a:buClr>
              <a:buSzPct val="110000"/>
              <a:defRPr/>
            </a:pPr>
            <a:endParaRPr lang="pt-BR" sz="2400" dirty="0" smtClean="0">
              <a:latin typeface="Cambria" pitchFamily="18" charset="0"/>
              <a:cs typeface="Arial" charset="0"/>
            </a:endParaRPr>
          </a:p>
          <a:p>
            <a:pPr algn="just">
              <a:lnSpc>
                <a:spcPct val="90000"/>
              </a:lnSpc>
              <a:buClr>
                <a:srgbClr val="669900"/>
              </a:buClr>
              <a:buSzPct val="70000"/>
              <a:defRPr/>
            </a:pPr>
            <a:r>
              <a:rPr lang="pt-BR" sz="2400" b="1" dirty="0" smtClean="0">
                <a:latin typeface="Cambria" pitchFamily="18" charset="0"/>
              </a:rPr>
              <a:t>Proposições COMPOSTAS: </a:t>
            </a:r>
            <a:r>
              <a:rPr lang="pt-BR" sz="2400" dirty="0" smtClean="0">
                <a:latin typeface="Cambria" pitchFamily="18" charset="0"/>
              </a:rPr>
              <a:t>duas ou mais proposições conectadas entre si, formando uma só sentença. Habitualmente designadas por letras maiúsculas P, Q, R ...</a:t>
            </a:r>
          </a:p>
          <a:p>
            <a:pPr marL="800100" lvl="1" indent="-342900" algn="just">
              <a:lnSpc>
                <a:spcPct val="90000"/>
              </a:lnSpc>
              <a:buClr>
                <a:srgbClr val="669900"/>
              </a:buClr>
              <a:buSzPct val="70000"/>
              <a:buNone/>
              <a:defRPr/>
            </a:pPr>
            <a:r>
              <a:rPr lang="pt-BR" sz="2400" dirty="0" smtClean="0">
                <a:latin typeface="Cambria" pitchFamily="18" charset="0"/>
              </a:rPr>
              <a:t>Ex: João é médico </a:t>
            </a:r>
            <a:r>
              <a:rPr lang="pt-BR" sz="2400" b="1" dirty="0" smtClean="0">
                <a:latin typeface="Cambria" pitchFamily="18" charset="0"/>
              </a:rPr>
              <a:t>e </a:t>
            </a:r>
            <a:r>
              <a:rPr lang="pt-BR" sz="2400" dirty="0" smtClean="0">
                <a:latin typeface="Cambria" pitchFamily="18" charset="0"/>
              </a:rPr>
              <a:t>Pedro é dentista.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CONECTIVOS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Clr>
                <a:srgbClr val="669900"/>
              </a:buClr>
              <a:buSzPct val="70000"/>
              <a:defRPr/>
            </a:pPr>
            <a:r>
              <a:rPr lang="pt-BR" b="1" dirty="0" smtClean="0">
                <a:latin typeface="Cambria" pitchFamily="18" charset="0"/>
              </a:rPr>
              <a:t>Os conectivos são representados da seguinte forma:</a:t>
            </a:r>
          </a:p>
          <a:p>
            <a:pPr marL="692150" lvl="1" indent="-347663" algn="just">
              <a:lnSpc>
                <a:spcPct val="90000"/>
              </a:lnSpc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dirty="0" smtClean="0">
                <a:latin typeface="Cambria" pitchFamily="18" charset="0"/>
                <a:cs typeface="Arial" charset="0"/>
                <a:sym typeface="Symbol" pitchFamily="18" charset="2"/>
              </a:rPr>
              <a:t> </a:t>
            </a:r>
            <a:r>
              <a:rPr lang="pt-BR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</a:t>
            </a:r>
            <a:r>
              <a:rPr lang="pt-BR" dirty="0" smtClean="0">
                <a:latin typeface="Cambria" pitchFamily="18" charset="0"/>
                <a:cs typeface="Arial" charset="0"/>
                <a:sym typeface="Symbol" pitchFamily="18" charset="2"/>
              </a:rPr>
              <a:t> </a:t>
            </a:r>
            <a:r>
              <a:rPr lang="pt-BR" dirty="0" smtClean="0">
                <a:latin typeface="Cambria" pitchFamily="18" charset="0"/>
                <a:cs typeface="Arial" charset="0"/>
              </a:rPr>
              <a:t>corresponde a </a:t>
            </a:r>
            <a:r>
              <a:rPr lang="pt-BR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“</a:t>
            </a:r>
            <a:r>
              <a:rPr lang="pt-BR" b="1" i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não</a:t>
            </a:r>
            <a:r>
              <a:rPr lang="pt-BR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”</a:t>
            </a:r>
          </a:p>
          <a:p>
            <a:pPr marL="692150" lvl="1" indent="-347663" algn="just">
              <a:lnSpc>
                <a:spcPct val="90000"/>
              </a:lnSpc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dirty="0" smtClean="0">
                <a:latin typeface="Cambria" pitchFamily="18" charset="0"/>
                <a:cs typeface="Arial" charset="0"/>
                <a:sym typeface="Symbol" pitchFamily="18" charset="2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Λ</a:t>
            </a:r>
            <a:r>
              <a:rPr lang="pt-BR" dirty="0" smtClean="0">
                <a:latin typeface="Cambria" pitchFamily="18" charset="0"/>
                <a:cs typeface="Arial" charset="0"/>
              </a:rPr>
              <a:t> corresponde a </a:t>
            </a:r>
            <a:r>
              <a:rPr lang="pt-BR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“e”</a:t>
            </a:r>
          </a:p>
          <a:p>
            <a:pPr marL="692150" lvl="1" indent="-347663" algn="just">
              <a:lnSpc>
                <a:spcPct val="90000"/>
              </a:lnSpc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dirty="0" smtClean="0">
                <a:latin typeface="Cambria" pitchFamily="18" charset="0"/>
                <a:cs typeface="Arial" charset="0"/>
                <a:sym typeface="Symbol" pitchFamily="18" charset="2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ν</a:t>
            </a:r>
            <a:r>
              <a:rPr lang="pt-BR" dirty="0" smtClean="0">
                <a:latin typeface="Cambria" pitchFamily="18" charset="0"/>
                <a:cs typeface="Arial" charset="0"/>
              </a:rPr>
              <a:t> corresponde a </a:t>
            </a:r>
            <a:r>
              <a:rPr lang="pt-BR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“ou”</a:t>
            </a:r>
          </a:p>
          <a:p>
            <a:pPr marL="692150" lvl="1" indent="-347663" algn="just">
              <a:lnSpc>
                <a:spcPct val="90000"/>
              </a:lnSpc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dirty="0" smtClean="0">
                <a:latin typeface="Cambria" pitchFamily="18" charset="0"/>
                <a:cs typeface="Arial" charset="0"/>
                <a:sym typeface="Symbol" pitchFamily="18" charset="2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</a:t>
            </a:r>
            <a:r>
              <a:rPr lang="pt-BR" dirty="0" smtClean="0">
                <a:latin typeface="Cambria" pitchFamily="18" charset="0"/>
                <a:cs typeface="Arial" charset="0"/>
              </a:rPr>
              <a:t> corresponde a </a:t>
            </a:r>
            <a:r>
              <a:rPr lang="pt-BR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“então”</a:t>
            </a:r>
          </a:p>
          <a:p>
            <a:pPr marL="692150" lvl="1" indent="-347663" algn="just">
              <a:lnSpc>
                <a:spcPct val="90000"/>
              </a:lnSpc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dirty="0" smtClean="0">
                <a:latin typeface="Cambria" pitchFamily="18" charset="0"/>
                <a:cs typeface="Arial" charset="0"/>
                <a:sym typeface="Symbol" pitchFamily="18" charset="2"/>
              </a:rPr>
              <a:t> </a:t>
            </a:r>
            <a:r>
              <a:rPr lang="el-GR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</a:t>
            </a:r>
            <a:r>
              <a:rPr lang="pt-BR" dirty="0" smtClean="0">
                <a:latin typeface="Cambria" pitchFamily="18" charset="0"/>
                <a:cs typeface="Arial" charset="0"/>
              </a:rPr>
              <a:t> corresponde a </a:t>
            </a:r>
            <a:r>
              <a:rPr lang="pt-BR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“se e somente se”</a:t>
            </a:r>
            <a:endParaRPr lang="pt-BR" dirty="0" smtClean="0">
              <a:solidFill>
                <a:srgbClr val="0000FF"/>
              </a:solidFill>
              <a:latin typeface="Cambria" pitchFamily="18" charset="0"/>
              <a:cs typeface="Arial" charset="0"/>
            </a:endParaRPr>
          </a:p>
          <a:p>
            <a:pPr>
              <a:buNone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CONECTIVOS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400" b="1" dirty="0" smtClean="0">
                <a:latin typeface="Cambria" pitchFamily="18" charset="0"/>
              </a:rPr>
              <a:t>A partir de uma proposição podemos construir uma outra com a sua negação;</a:t>
            </a:r>
          </a:p>
          <a:p>
            <a:pPr marL="800100" lvl="1" indent="-342900" algn="just">
              <a:buClr>
                <a:srgbClr val="669900"/>
              </a:buClr>
              <a:buSzPct val="70000"/>
              <a:buFont typeface="Wingdings" pitchFamily="2" charset="2"/>
              <a:buChar char="v"/>
              <a:defRPr/>
            </a:pPr>
            <a:r>
              <a:rPr lang="pt-BR" sz="2400" b="1" dirty="0" smtClean="0">
                <a:latin typeface="Cambria" pitchFamily="18" charset="0"/>
              </a:rPr>
              <a:t>Ex: </a:t>
            </a:r>
            <a:r>
              <a:rPr lang="pt-BR" sz="2400" dirty="0" smtClean="0">
                <a:latin typeface="Cambria" pitchFamily="18" charset="0"/>
              </a:rPr>
              <a:t>Maria é médica. / Maria não é médica.</a:t>
            </a:r>
            <a:endParaRPr lang="pt-BR" sz="2400" b="1" dirty="0" smtClean="0">
              <a:latin typeface="Cambria" pitchFamily="18" charset="0"/>
            </a:endParaRPr>
          </a:p>
          <a:p>
            <a:pPr algn="just">
              <a:buClr>
                <a:srgbClr val="669900"/>
              </a:buClr>
              <a:buSzPct val="70000"/>
              <a:defRPr/>
            </a:pPr>
            <a:endParaRPr lang="pt-BR" sz="2400" b="1" dirty="0" smtClean="0">
              <a:latin typeface="Cambria" pitchFamily="18" charset="0"/>
            </a:endParaRPr>
          </a:p>
          <a:p>
            <a:pPr algn="just">
              <a:buClr>
                <a:srgbClr val="669900"/>
              </a:buClr>
              <a:buSzPct val="70000"/>
              <a:defRPr/>
            </a:pPr>
            <a:r>
              <a:rPr lang="pt-BR" sz="2400" b="1" dirty="0" smtClean="0">
                <a:latin typeface="Cambria" pitchFamily="18" charset="0"/>
              </a:rPr>
              <a:t>Com duas proposições ou mais, podemos formar:</a:t>
            </a:r>
          </a:p>
          <a:p>
            <a:pPr marL="692150" lvl="1" indent="-347663" algn="just"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sz="2000" b="1" dirty="0" smtClean="0">
                <a:latin typeface="Cambria" pitchFamily="18" charset="0"/>
                <a:cs typeface="Arial" charset="0"/>
              </a:rPr>
              <a:t>Conjunções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: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el-G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Λ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 (lê-se: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pt-BR" sz="2000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e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)</a:t>
            </a:r>
          </a:p>
          <a:p>
            <a:pPr marL="692150" lvl="1" indent="-347663" algn="just"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sz="2000" b="1" dirty="0" smtClean="0">
                <a:latin typeface="Cambria" pitchFamily="18" charset="0"/>
                <a:cs typeface="Arial" charset="0"/>
              </a:rPr>
              <a:t>Disjunções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: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el-GR" sz="2600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ν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 (lê-se: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pt-BR" sz="2000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ou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)</a:t>
            </a:r>
          </a:p>
          <a:p>
            <a:pPr marL="692150" lvl="1" indent="-347663" algn="just"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sz="2000" b="1" dirty="0" smtClean="0">
                <a:latin typeface="Cambria" pitchFamily="18" charset="0"/>
                <a:cs typeface="Arial" charset="0"/>
              </a:rPr>
              <a:t>Disjunções exclusiva: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pt-BR" sz="2000" b="1" u="sng" dirty="0" smtClean="0">
                <a:solidFill>
                  <a:srgbClr val="0000FF"/>
                </a:solidFill>
                <a:latin typeface="Cambria" pitchFamily="18" charset="0"/>
              </a:rPr>
              <a:t>V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 (lê-se: </a:t>
            </a:r>
            <a:r>
              <a:rPr lang="pt-BR" sz="2000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ou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pt-BR" sz="2000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ou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)</a:t>
            </a:r>
          </a:p>
          <a:p>
            <a:pPr marL="692150" lvl="1" indent="-347663" algn="just"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sz="2000" b="1" dirty="0" smtClean="0">
                <a:latin typeface="Cambria" pitchFamily="18" charset="0"/>
                <a:cs typeface="Arial" charset="0"/>
              </a:rPr>
              <a:t>Condicionais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: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el-GR" sz="2400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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 (lê-se: </a:t>
            </a:r>
            <a:r>
              <a:rPr lang="pt-BR" sz="2000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se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a </a:t>
            </a:r>
            <a:r>
              <a:rPr lang="pt-BR" sz="2000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então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)</a:t>
            </a:r>
          </a:p>
          <a:p>
            <a:pPr marL="692150" lvl="1" indent="-347663" algn="just">
              <a:buClr>
                <a:srgbClr val="669900"/>
              </a:buClr>
              <a:buSzPct val="110000"/>
              <a:buFont typeface="Wingdings" pitchFamily="2" charset="2"/>
              <a:buChar char="v"/>
              <a:defRPr/>
            </a:pPr>
            <a:r>
              <a:rPr lang="pt-BR" sz="2000" b="1" dirty="0" smtClean="0">
                <a:latin typeface="Cambria" pitchFamily="18" charset="0"/>
                <a:cs typeface="Arial" charset="0"/>
              </a:rPr>
              <a:t>Bicondicionais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: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el-GR" sz="2400" dirty="0" smtClean="0">
                <a:solidFill>
                  <a:srgbClr val="0000FF"/>
                </a:solidFill>
                <a:latin typeface="Cambria" pitchFamily="18" charset="0"/>
                <a:cs typeface="Arial" charset="0"/>
                <a:sym typeface="Symbol" pitchFamily="18" charset="2"/>
              </a:rPr>
              <a:t>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 (lê-se: 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a </a:t>
            </a:r>
            <a:r>
              <a:rPr lang="pt-BR" sz="2000" b="1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se e somente se</a:t>
            </a:r>
            <a:r>
              <a:rPr lang="pt-BR" sz="2000" dirty="0" smtClean="0">
                <a:solidFill>
                  <a:srgbClr val="0000FF"/>
                </a:solidFill>
                <a:latin typeface="Cambria" pitchFamily="18" charset="0"/>
                <a:cs typeface="Arial" charset="0"/>
              </a:rPr>
              <a:t> b</a:t>
            </a:r>
            <a:r>
              <a:rPr lang="pt-BR" sz="2000" dirty="0" smtClean="0">
                <a:latin typeface="Cambria" pitchFamily="18" charset="0"/>
                <a:cs typeface="Arial" charset="0"/>
              </a:rPr>
              <a:t>)</a:t>
            </a:r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2750</TotalTime>
  <Words>1103</Words>
  <Application>Microsoft Office PowerPoint</Application>
  <PresentationFormat>Apresentação na tela (4:3)</PresentationFormat>
  <Paragraphs>198</Paragraphs>
  <Slides>19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1" baseType="lpstr">
      <vt:lpstr>1_Geométrico</vt:lpstr>
      <vt:lpstr>Imagem de bitmap</vt:lpstr>
      <vt:lpstr>Curso:         Técnico Integrado em Informática  Disciplina : Fundamentos de Lógica e Algoritmo</vt:lpstr>
      <vt:lpstr>Slide 2</vt:lpstr>
      <vt:lpstr>Introdução</vt:lpstr>
      <vt:lpstr>PREPOSIÇÃO</vt:lpstr>
      <vt:lpstr>PREPOSIÇÃO</vt:lpstr>
      <vt:lpstr>PREPOSIÇÃO</vt:lpstr>
      <vt:lpstr>     PREPOSIÇÃO</vt:lpstr>
      <vt:lpstr>CONECTIVOS</vt:lpstr>
      <vt:lpstr>CONECTIVOS</vt:lpstr>
      <vt:lpstr>TABELA - VERDADE</vt:lpstr>
      <vt:lpstr>OPERAÇÕES LÓGICAS</vt:lpstr>
      <vt:lpstr>OPERAÇÕES LÓGICAS</vt:lpstr>
      <vt:lpstr>OPERAÇÕES LÓGICAS</vt:lpstr>
      <vt:lpstr>OPERAÇÕES LÓGICAS</vt:lpstr>
      <vt:lpstr>CONECTIVO “SE ... ENTÃO ...”: CONDICIONAL</vt:lpstr>
      <vt:lpstr>CONECTIVO “... SE E SOMENTE SE ...”: BICONDICIONAL</vt:lpstr>
      <vt:lpstr>NEGAÇÃO</vt:lpstr>
      <vt:lpstr>NEGAÇÃO</vt:lpstr>
      <vt:lpstr>BIBLIOGRAFIA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</cp:lastModifiedBy>
  <cp:revision>171</cp:revision>
  <dcterms:modified xsi:type="dcterms:W3CDTF">2012-09-26T13:26:34Z</dcterms:modified>
</cp:coreProperties>
</file>