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681" r:id="rId1"/>
  </p:sldMasterIdLst>
  <p:notesMasterIdLst>
    <p:notesMasterId r:id="rId18"/>
  </p:notesMasterIdLst>
  <p:handoutMasterIdLst>
    <p:handoutMasterId r:id="rId19"/>
  </p:handoutMasterIdLst>
  <p:sldIdLst>
    <p:sldId id="329" r:id="rId2"/>
    <p:sldId id="290" r:id="rId3"/>
    <p:sldId id="303" r:id="rId4"/>
    <p:sldId id="308" r:id="rId5"/>
    <p:sldId id="306" r:id="rId6"/>
    <p:sldId id="294" r:id="rId7"/>
    <p:sldId id="307" r:id="rId8"/>
    <p:sldId id="316" r:id="rId9"/>
    <p:sldId id="313" r:id="rId10"/>
    <p:sldId id="314" r:id="rId11"/>
    <p:sldId id="286" r:id="rId12"/>
    <p:sldId id="318" r:id="rId13"/>
    <p:sldId id="319" r:id="rId14"/>
    <p:sldId id="288" r:id="rId15"/>
    <p:sldId id="327" r:id="rId16"/>
    <p:sldId id="301" r:id="rId17"/>
  </p:sldIdLst>
  <p:sldSz cx="9144000" cy="6858000" type="screen4x3"/>
  <p:notesSz cx="7089775" cy="10218738"/>
  <p:embeddedFontLst>
    <p:embeddedFont>
      <p:font typeface="Lucida Console" pitchFamily="49" charset="0"/>
      <p:regular r:id="rId20"/>
    </p:embeddedFont>
    <p:embeddedFont>
      <p:font typeface="Wingdings 2" pitchFamily="18" charset="2"/>
      <p:regular r:id="rId21"/>
    </p:embeddedFont>
    <p:embeddedFont>
      <p:font typeface="Lucida Sans Typewriter" pitchFamily="49" charset="0"/>
      <p:regular r:id="rId22"/>
      <p:bold r:id="rId23"/>
      <p:italic r:id="rId24"/>
      <p:boldItalic r:id="rId25"/>
    </p:embeddedFont>
    <p:embeddedFont>
      <p:font typeface="Rockwell" pitchFamily="18" charset="0"/>
      <p:regular r:id="rId26"/>
      <p:bold r:id="rId27"/>
      <p:italic r:id="rId28"/>
      <p:boldItalic r:id="rId29"/>
    </p:embeddedFont>
    <p:embeddedFont>
      <p:font typeface="Monotype Sorts" charset="0"/>
      <p:regular r:id="rId30"/>
    </p:embeddedFont>
    <p:embeddedFont>
      <p:font typeface="Tahoma" pitchFamily="34" charset="0"/>
      <p:regular r:id="rId31"/>
      <p:bold r:id="rId3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4" autoAdjust="0"/>
    <p:restoredTop sz="85305" autoAdjust="0"/>
  </p:normalViewPr>
  <p:slideViewPr>
    <p:cSldViewPr snapToGrid="0">
      <p:cViewPr varScale="1">
        <p:scale>
          <a:sx n="78" d="100"/>
          <a:sy n="78" d="100"/>
        </p:scale>
        <p:origin x="-16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31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454C9000-A0FC-44F9-85A8-4BF8E10145E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164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55D1AF-11E6-40A1-8175-8AAEA16C21D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36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</a:t>
            </a:r>
            <a:r>
              <a:rPr lang="pt-BR" baseline="0" dirty="0" smtClean="0"/>
              <a:t> função &amp;&amp; usa a passagem de parâmetros “por nome” para o argumento “b”. Este recurso será visto no Capítulo 12.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5D1AF-11E6-40A1-8175-8AAEA16C21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10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A50D1D-F5A8-4BED-9397-BFD05044A0AB}" type="slidenum">
              <a:rPr lang="en-US"/>
              <a:pPr/>
              <a:t>9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0BF6391-1069-4B6B-8E9C-A0ACFEA576C9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DA6C515-5980-4D3B-B2B5-2CDF974DBCC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A7B9-6242-4ADD-8137-DC8514057898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E869F-E73D-458D-A9CD-055BE295FE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D95C-582D-4DD3-9028-69E7A6D62EBE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F1465-C123-47D8-912D-2ED1EAEC357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08337E-B528-4090-93FE-0CFB2E90AA64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1AC7C836-AB22-406F-8E29-AC7CC971A6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D0A73C5-5A6D-49F6-947D-BEB8B0FF7592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68A52CF-068C-4223-A21D-46DBD601625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77747E-88CA-4351-9CC2-19081B750185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fld id="{068A35A1-BB5C-4B46-8D22-AB080936A1F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20B5D7-7060-4BA7-89AD-C88D08377D6C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fld id="{11D4A26D-2132-48DA-8DC6-09BE4BB4661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5688D4-6A7A-4B40-BF42-A3B5D604F449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A68C6B9-083C-4412-BCD6-E42828E040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453B7-A711-4917-8944-2C872041969D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7097A-0949-4C72-8612-3EFEAFB778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0FE1644-3B7B-43DB-860B-64B26DAB6925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6BE1A1-219E-4060-A558-6CF4782A3E7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2AF2AB1-9E0D-46D6-9955-1EAD1D56508B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4F22C80-BA19-48A3-B29B-F2BBB3B2DFA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4B51D44-12AF-46AB-85C7-4E7B436149AE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fld id="{9DA6C515-5980-4D3B-B2B5-2CDF974DBCC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marL="53975" indent="-53975" algn="r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Funcional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Definindo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Leonardo Lucena – IFRN, 2011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>
                <a:solidFill>
                  <a:schemeClr val="accent4"/>
                </a:solidFill>
              </a:rPr>
              <a:t>Graham </a:t>
            </a:r>
            <a:r>
              <a:rPr lang="pt-BR" sz="2400" dirty="0" err="1" smtClean="0">
                <a:solidFill>
                  <a:schemeClr val="accent4"/>
                </a:solidFill>
              </a:rPr>
              <a:t>Hutton</a:t>
            </a:r>
            <a:r>
              <a:rPr lang="pt-BR" sz="2400" dirty="0" smtClean="0">
                <a:solidFill>
                  <a:schemeClr val="accent4"/>
                </a:solidFill>
              </a:rPr>
              <a:t> (</a:t>
            </a:r>
            <a:r>
              <a:rPr lang="pt-BR" sz="2400" dirty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dirty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These slides may be used or modified for any educational purpose on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 non-profit-making basis, provided that I am acknowledged as the original author.</a:t>
            </a:r>
            <a:r>
              <a:rPr lang="pt-BR" sz="1600" dirty="0" smtClean="0">
                <a:solidFill>
                  <a:schemeClr val="accent5"/>
                </a:solidFill>
              </a:rPr>
              <a:t> </a:t>
            </a:r>
            <a:endParaRPr lang="en-US" sz="240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Padrões de Listas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646238"/>
            <a:ext cx="8412480" cy="4525962"/>
          </a:xfrm>
        </p:spPr>
        <p:txBody>
          <a:bodyPr/>
          <a:lstStyle/>
          <a:p>
            <a:r>
              <a:rPr kumimoji="1" lang="en-US" dirty="0" err="1" smtClean="0">
                <a:sym typeface="Symbol" pitchFamily="18" charset="2"/>
              </a:rPr>
              <a:t>Padrões</a:t>
            </a:r>
            <a:r>
              <a:rPr kumimoji="1" lang="en-US" dirty="0" smtClean="0">
                <a:sym typeface="Symbol" pitchFamily="18" charset="2"/>
              </a:rPr>
              <a:t> x:xs </a:t>
            </a:r>
            <a:r>
              <a:rPr kumimoji="1" lang="en-US" dirty="0" err="1" smtClean="0">
                <a:sym typeface="Symbol" pitchFamily="18" charset="2"/>
              </a:rPr>
              <a:t>só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casam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listas</a:t>
            </a:r>
            <a:r>
              <a:rPr kumimoji="1" lang="en-US" dirty="0" smtClean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kumimoji="1" lang="en-US" dirty="0" err="1" smtClean="0">
                <a:solidFill>
                  <a:srgbClr val="FFC000"/>
                </a:solidFill>
                <a:sym typeface="Symbol" pitchFamily="18" charset="2"/>
              </a:rPr>
              <a:t>não-vazias</a:t>
            </a:r>
            <a:r>
              <a:rPr kumimoji="1" lang="en-US" dirty="0" smtClean="0">
                <a:sym typeface="Symbol" pitchFamily="18" charset="2"/>
              </a:rPr>
              <a:t>:</a:t>
            </a:r>
          </a:p>
          <a:p>
            <a:endParaRPr kumimoji="1" lang="en-US" dirty="0" smtClean="0">
              <a:sym typeface="Symbol" pitchFamily="18" charset="2"/>
            </a:endParaRPr>
          </a:p>
          <a:p>
            <a:endParaRPr kumimoji="1" lang="en-US" dirty="0" smtClean="0">
              <a:sym typeface="Symbol" pitchFamily="18" charset="2"/>
            </a:endParaRPr>
          </a:p>
          <a:p>
            <a:endParaRPr kumimoji="1" lang="en-US" dirty="0" smtClean="0">
              <a:sym typeface="Symbol" pitchFamily="18" charset="2"/>
            </a:endParaRPr>
          </a:p>
          <a:p>
            <a:r>
              <a:rPr kumimoji="1" lang="en-US" dirty="0" err="1" smtClean="0">
                <a:sym typeface="Symbol" pitchFamily="18" charset="2"/>
              </a:rPr>
              <a:t>Outros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padrões</a:t>
            </a:r>
            <a:endParaRPr kumimoji="1" lang="en-US" dirty="0" smtClean="0">
              <a:sym typeface="Symbol" pitchFamily="18" charset="2"/>
            </a:endParaRPr>
          </a:p>
          <a:p>
            <a:pPr lvl="1"/>
            <a:r>
              <a:rPr kumimoji="1" lang="en-US" dirty="0" err="1" smtClean="0">
                <a:latin typeface="Lucida Console" pitchFamily="49" charset="0"/>
                <a:sym typeface="Symbol" pitchFamily="18" charset="2"/>
              </a:rPr>
              <a:t>xs</a:t>
            </a:r>
            <a:r>
              <a:rPr kumimoji="1" lang="en-US" dirty="0" smtClean="0">
                <a:sym typeface="Symbol" pitchFamily="18" charset="2"/>
              </a:rPr>
              <a:t>		</a:t>
            </a:r>
            <a:r>
              <a:rPr kumimoji="1" lang="en-US" dirty="0" err="1" smtClean="0">
                <a:sym typeface="Symbol" pitchFamily="18" charset="2"/>
              </a:rPr>
              <a:t>qualquer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lista</a:t>
            </a:r>
            <a:r>
              <a:rPr kumimoji="1" lang="en-US" dirty="0" smtClean="0">
                <a:sym typeface="Symbol" pitchFamily="18" charset="2"/>
              </a:rPr>
              <a:t> (</a:t>
            </a:r>
            <a:r>
              <a:rPr kumimoji="1" lang="en-US" dirty="0" err="1" smtClean="0">
                <a:sym typeface="Symbol" pitchFamily="18" charset="2"/>
              </a:rPr>
              <a:t>vazia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ou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não</a:t>
            </a:r>
            <a:r>
              <a:rPr kumimoji="1" lang="en-US" dirty="0" smtClean="0">
                <a:sym typeface="Symbol" pitchFamily="18" charset="2"/>
              </a:rPr>
              <a:t>)</a:t>
            </a:r>
          </a:p>
          <a:p>
            <a:pPr lvl="1"/>
            <a:r>
              <a:rPr kumimoji="1" lang="en-US" dirty="0" smtClean="0">
                <a:latin typeface="Lucida Console" pitchFamily="49" charset="0"/>
                <a:sym typeface="Symbol" pitchFamily="18" charset="2"/>
              </a:rPr>
              <a:t>x::y::</a:t>
            </a:r>
            <a:r>
              <a:rPr kumimoji="1" lang="en-US" dirty="0" err="1" smtClean="0">
                <a:latin typeface="Lucida Console" pitchFamily="49" charset="0"/>
                <a:sym typeface="Symbol" pitchFamily="18" charset="2"/>
              </a:rPr>
              <a:t>xs</a:t>
            </a:r>
            <a:r>
              <a:rPr kumimoji="1" lang="en-US" dirty="0" smtClean="0">
                <a:sym typeface="Symbol" pitchFamily="18" charset="2"/>
              </a:rPr>
              <a:t>	</a:t>
            </a:r>
            <a:r>
              <a:rPr kumimoji="1" lang="en-US" dirty="0" err="1" smtClean="0">
                <a:sym typeface="Symbol" pitchFamily="18" charset="2"/>
              </a:rPr>
              <a:t>lista</a:t>
            </a:r>
            <a:r>
              <a:rPr kumimoji="1" lang="en-US" dirty="0" smtClean="0">
                <a:sym typeface="Symbol" pitchFamily="18" charset="2"/>
              </a:rPr>
              <a:t> com </a:t>
            </a:r>
            <a:r>
              <a:rPr kumimoji="1" lang="en-US" dirty="0" err="1" smtClean="0">
                <a:sym typeface="Symbol" pitchFamily="18" charset="2"/>
              </a:rPr>
              <a:t>pelo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menos</a:t>
            </a:r>
            <a:r>
              <a:rPr kumimoji="1" lang="en-US" dirty="0" smtClean="0">
                <a:sym typeface="Symbol" pitchFamily="18" charset="2"/>
              </a:rPr>
              <a:t> 2 </a:t>
            </a:r>
            <a:r>
              <a:rPr kumimoji="1" lang="en-US" dirty="0" err="1" smtClean="0">
                <a:sym typeface="Symbol" pitchFamily="18" charset="2"/>
              </a:rPr>
              <a:t>elementos</a:t>
            </a:r>
            <a:endParaRPr kumimoji="1" lang="en-US" dirty="0" smtClean="0">
              <a:sym typeface="Symbol" pitchFamily="18" charset="2"/>
            </a:endParaRPr>
          </a:p>
          <a:p>
            <a:pPr lvl="1"/>
            <a:r>
              <a:rPr kumimoji="1" lang="en-US" dirty="0" smtClean="0">
                <a:latin typeface="Lucida Console" pitchFamily="49" charset="0"/>
                <a:sym typeface="Symbol" pitchFamily="18" charset="2"/>
              </a:rPr>
              <a:t>x::_::</a:t>
            </a:r>
            <a:r>
              <a:rPr kumimoji="1" lang="en-US" dirty="0" err="1" smtClean="0">
                <a:latin typeface="Lucida Console" pitchFamily="49" charset="0"/>
                <a:sym typeface="Symbol" pitchFamily="18" charset="2"/>
              </a:rPr>
              <a:t>xs</a:t>
            </a:r>
            <a:r>
              <a:rPr kumimoji="1" lang="en-US" dirty="0" smtClean="0">
                <a:sym typeface="Symbol" pitchFamily="18" charset="2"/>
              </a:rPr>
              <a:t>	</a:t>
            </a:r>
            <a:r>
              <a:rPr kumimoji="1" lang="en-US" dirty="0" err="1" smtClean="0">
                <a:sym typeface="Symbol" pitchFamily="18" charset="2"/>
              </a:rPr>
              <a:t>lista</a:t>
            </a:r>
            <a:r>
              <a:rPr kumimoji="1" lang="en-US" dirty="0" smtClean="0">
                <a:sym typeface="Symbol" pitchFamily="18" charset="2"/>
              </a:rPr>
              <a:t> com </a:t>
            </a:r>
            <a:r>
              <a:rPr kumimoji="1" lang="en-US" dirty="0" err="1" smtClean="0">
                <a:sym typeface="Symbol" pitchFamily="18" charset="2"/>
              </a:rPr>
              <a:t>pelo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menos</a:t>
            </a:r>
            <a:r>
              <a:rPr kumimoji="1" lang="en-US" dirty="0" smtClean="0">
                <a:sym typeface="Symbol" pitchFamily="18" charset="2"/>
              </a:rPr>
              <a:t> 2 </a:t>
            </a:r>
            <a:r>
              <a:rPr kumimoji="1" lang="en-US" dirty="0" err="1" smtClean="0">
                <a:sym typeface="Symbol" pitchFamily="18" charset="2"/>
              </a:rPr>
              <a:t>elementos</a:t>
            </a:r>
            <a:endParaRPr kumimoji="1" lang="en-US" dirty="0" smtClean="0">
              <a:sym typeface="Symbol" pitchFamily="18" charset="2"/>
            </a:endParaRPr>
          </a:p>
          <a:p>
            <a:endParaRPr lang="pt-BR" dirty="0"/>
          </a:p>
        </p:txBody>
      </p:sp>
      <p:sp>
        <p:nvSpPr>
          <p:cNvPr id="7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906-E786-4FC2-A827-2F47FC336E5B}" type="slidenum">
              <a:rPr lang="en-US"/>
              <a:pPr/>
              <a:t>9</a:t>
            </a:fld>
            <a:endParaRPr lang="en-US"/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1663700" y="2498733"/>
            <a:ext cx="3914140" cy="9048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smtClean="0">
                <a:latin typeface="Lucida Console" pitchFamily="49" charset="0"/>
              </a:rPr>
              <a:t>head(List())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Lambda</a:t>
            </a:r>
            <a:endParaRPr lang="en-US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construidas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nomea-las</a:t>
            </a:r>
            <a:endParaRPr lang="en-US" dirty="0" smtClean="0"/>
          </a:p>
          <a:p>
            <a:r>
              <a:rPr lang="en-US" dirty="0" err="1" smtClean="0"/>
              <a:t>Usamos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expressões</a:t>
            </a:r>
            <a:r>
              <a:rPr lang="en-US" dirty="0" smtClean="0">
                <a:solidFill>
                  <a:srgbClr val="FFC000"/>
                </a:solidFill>
              </a:rPr>
              <a:t> lambda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anônimas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15946-1573-4155-B8BF-65BD6D11FBBB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624330" y="3820786"/>
            <a:ext cx="3345788" cy="461665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(x: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x + x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16069" name="AutoShape 5"/>
          <p:cNvSpPr>
            <a:spLocks noChangeArrowheads="1"/>
          </p:cNvSpPr>
          <p:nvPr/>
        </p:nvSpPr>
        <p:spPr bwMode="auto">
          <a:xfrm>
            <a:off x="901700" y="5096709"/>
            <a:ext cx="6623050" cy="1055608"/>
          </a:xfrm>
          <a:prstGeom prst="wedgeRoundRectCallout">
            <a:avLst>
              <a:gd name="adj1" fmla="val -23440"/>
              <a:gd name="adj2" fmla="val -125667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anônima</a:t>
            </a:r>
            <a:r>
              <a:rPr lang="en-US" dirty="0" smtClean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um </a:t>
            </a:r>
            <a:r>
              <a:rPr lang="en-US" dirty="0" err="1" smtClean="0"/>
              <a:t>número</a:t>
            </a:r>
            <a:r>
              <a:rPr lang="en-US" dirty="0" smtClean="0"/>
              <a:t> x e devolve o </a:t>
            </a:r>
            <a:r>
              <a:rPr lang="en-US" dirty="0" err="1" smtClean="0"/>
              <a:t>resultado</a:t>
            </a:r>
            <a:r>
              <a:rPr lang="en-US" dirty="0" smtClean="0"/>
              <a:t> x + 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sz="4000" dirty="0" smtClean="0">
                <a:sym typeface="Symbol" pitchFamily="18" charset="2"/>
              </a:rPr>
              <a:t>Lambda's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Lambda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usadas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um </a:t>
            </a:r>
            <a:r>
              <a:rPr lang="en-US" dirty="0" err="1" smtClean="0"/>
              <a:t>significado</a:t>
            </a:r>
            <a:r>
              <a:rPr lang="en-US" dirty="0" smtClean="0"/>
              <a:t> formal a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currying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Significa</a:t>
            </a:r>
            <a:endParaRPr lang="pt-BR" dirty="0"/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6391-1F5C-47E6-96BE-3FD36C49F2BF}" type="slidenum">
              <a:rPr lang="en-US"/>
              <a:pPr/>
              <a:t>11</a:t>
            </a:fld>
            <a:endParaRPr lang="en-US"/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381125" y="4270683"/>
            <a:ext cx="5577168" cy="461665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def add(x: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)(y: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 </a:t>
            </a:r>
            <a:r>
              <a:rPr lang="en-US" sz="2400" dirty="0" err="1">
                <a:latin typeface="Lucida Console" pitchFamily="49" charset="0"/>
                <a:sym typeface="Symbol" pitchFamily="18" charset="2"/>
              </a:rPr>
              <a:t>x+y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65225" name="Text Box 9"/>
          <p:cNvSpPr txBox="1">
            <a:spLocks noChangeArrowheads="1"/>
          </p:cNvSpPr>
          <p:nvPr/>
        </p:nvSpPr>
        <p:spPr bwMode="auto">
          <a:xfrm>
            <a:off x="756285" y="5770236"/>
            <a:ext cx="7385355" cy="461665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val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 add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(x: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 =&gt; ((y: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 =&gt; </a:t>
            </a:r>
            <a:r>
              <a:rPr lang="en-US" sz="2400" dirty="0" err="1">
                <a:latin typeface="Lucida Console" pitchFamily="49" charset="0"/>
                <a:sym typeface="Symbol" pitchFamily="18" charset="2"/>
              </a:rPr>
              <a:t>x+y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sz="4000" dirty="0" smtClean="0">
                <a:sym typeface="Symbol" pitchFamily="18" charset="2"/>
              </a:rPr>
              <a:t>Lambda's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Lambda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devolvem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funções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como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resultado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É </a:t>
            </a:r>
            <a:r>
              <a:rPr lang="en-US" dirty="0" err="1" smtClean="0"/>
              <a:t>definido</a:t>
            </a:r>
            <a:r>
              <a:rPr lang="en-US" dirty="0" smtClean="0"/>
              <a:t> de forma </a:t>
            </a:r>
            <a:r>
              <a:rPr lang="en-US" dirty="0" err="1" smtClean="0"/>
              <a:t>mais</a:t>
            </a:r>
            <a:r>
              <a:rPr lang="en-US" dirty="0" smtClean="0"/>
              <a:t> natural </a:t>
            </a:r>
            <a:r>
              <a:rPr lang="en-US" dirty="0" err="1" smtClean="0"/>
              <a:t>como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CAF-D761-4E1F-86A8-8EBE2C4117BE}" type="slidenum">
              <a:rPr lang="en-US"/>
              <a:pPr/>
              <a:t>12</a:t>
            </a:fld>
            <a:endParaRPr lang="en-US"/>
          </a:p>
        </p:txBody>
      </p:sp>
      <p:sp>
        <p:nvSpPr>
          <p:cNvPr id="272386" name="Text Box 2"/>
          <p:cNvSpPr txBox="1">
            <a:spLocks noChangeArrowheads="1"/>
          </p:cNvSpPr>
          <p:nvPr/>
        </p:nvSpPr>
        <p:spPr bwMode="auto">
          <a:xfrm>
            <a:off x="1098233" y="3848725"/>
            <a:ext cx="5577168" cy="461665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Sans Typewriter"/>
                <a:sym typeface="Symbol" pitchFamily="18" charset="2"/>
              </a:rPr>
              <a:t>def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const(x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: </a:t>
            </a:r>
            <a:r>
              <a:rPr lang="en-US" sz="2400" dirty="0" err="1" smtClean="0">
                <a:latin typeface="Lucida Sans Typewriter"/>
                <a:sym typeface="Symbol" pitchFamily="18" charset="2"/>
              </a:rPr>
              <a:t>Int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)(y: </a:t>
            </a:r>
            <a:r>
              <a:rPr lang="en-US" sz="2400" dirty="0" err="1" smtClean="0">
                <a:latin typeface="Lucida Sans Typewriter"/>
                <a:sym typeface="Symbol" pitchFamily="18" charset="2"/>
              </a:rPr>
              <a:t>Int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) </a:t>
            </a:r>
            <a:r>
              <a:rPr lang="en-US" sz="2400" dirty="0">
                <a:latin typeface="Lucida Sans Typewriter"/>
                <a:sym typeface="Symbol" pitchFamily="18" charset="2"/>
              </a:rPr>
              <a:t>= x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699453" y="5460038"/>
            <a:ext cx="6506909" cy="461665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Sans Typewriter"/>
                <a:sym typeface="Symbol" pitchFamily="18" charset="2"/>
              </a:rPr>
              <a:t>def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const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(x: </a:t>
            </a:r>
            <a:r>
              <a:rPr lang="en-US" sz="2400" dirty="0" err="1" smtClean="0">
                <a:latin typeface="Lucida Sans Typewriter"/>
                <a:sym typeface="Symbol" pitchFamily="18" charset="2"/>
              </a:rPr>
              <a:t>Int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) = (y: </a:t>
            </a:r>
            <a:r>
              <a:rPr lang="en-US" sz="2400" dirty="0" err="1" smtClean="0">
                <a:latin typeface="Lucida Sans Typewriter"/>
                <a:sym typeface="Symbol" pitchFamily="18" charset="2"/>
              </a:rPr>
              <a:t>Int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) =&gt; x</a:t>
            </a:r>
            <a:endParaRPr lang="en-US" sz="2400" dirty="0">
              <a:latin typeface="Lucida Sans Typewriter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sz="4000" dirty="0" smtClean="0">
                <a:sym typeface="Symbol" pitchFamily="18" charset="2"/>
              </a:rPr>
              <a:t>Lambda's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lambda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usadas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a </a:t>
            </a:r>
            <a:r>
              <a:rPr lang="en-US" dirty="0" err="1" smtClean="0"/>
              <a:t>nomeação</a:t>
            </a:r>
            <a:r>
              <a:rPr lang="en-US" dirty="0" smtClean="0"/>
              <a:t> de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referenciadas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simplificado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</a:t>
            </a:r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418E-1259-4146-91A2-E65EEABC6B36}" type="slidenum">
              <a:rPr lang="en-US"/>
              <a:pPr/>
              <a:t>13</a:t>
            </a:fld>
            <a:endParaRPr lang="en-US"/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866633" y="3358571"/>
            <a:ext cx="6692858" cy="904863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def f(x: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 = x*2+1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def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impar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(n: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)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1 to n-1 map f</a:t>
            </a:r>
            <a:endParaRPr lang="en-US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218118" name="Text Box 6"/>
          <p:cNvSpPr txBox="1">
            <a:spLocks noChangeArrowheads="1"/>
          </p:cNvSpPr>
          <p:nvPr/>
        </p:nvSpPr>
        <p:spPr bwMode="auto">
          <a:xfrm>
            <a:off x="353203" y="5232042"/>
            <a:ext cx="8494633" cy="400110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def 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impar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(n: 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)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= 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1 to n-1 map (x: 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 =&gt; x * 2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+ 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1)</a:t>
            </a:r>
            <a:endParaRPr lang="en-US" sz="20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3683" y="6070242"/>
            <a:ext cx="7109639" cy="400110"/>
          </a:xfrm>
          <a:prstGeom prst="rect">
            <a:avLst/>
          </a:prstGeom>
          <a:solidFill>
            <a:srgbClr val="00B0F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def 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impar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(n: 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)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= 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1 to n-1 map (_ * 2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+ 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1)</a:t>
            </a:r>
            <a:endParaRPr lang="en-US" sz="2000" dirty="0">
              <a:latin typeface="Lucida Console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Exercícios</a:t>
            </a:r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Seja a </a:t>
            </a:r>
            <a:r>
              <a:rPr lang="pt-BR" dirty="0" smtClean="0"/>
              <a:t>função </a:t>
            </a:r>
            <a:r>
              <a:rPr lang="pt-BR" dirty="0" err="1" smtClean="0">
                <a:solidFill>
                  <a:srgbClr val="FFC000"/>
                </a:solidFill>
              </a:rPr>
              <a:t>safetail</a:t>
            </a:r>
            <a:r>
              <a:rPr lang="pt-BR" dirty="0" smtClean="0"/>
              <a:t> que se comporta da mesma forma que a função </a:t>
            </a:r>
            <a:r>
              <a:rPr lang="pt-BR" dirty="0" err="1" smtClean="0"/>
              <a:t>tail</a:t>
            </a:r>
            <a:r>
              <a:rPr lang="pt-BR" dirty="0" smtClean="0"/>
              <a:t>, exceto que </a:t>
            </a:r>
            <a:r>
              <a:rPr lang="pt-BR" dirty="0" err="1" smtClean="0"/>
              <a:t>safetail</a:t>
            </a:r>
            <a:r>
              <a:rPr lang="pt-BR" dirty="0" smtClean="0"/>
              <a:t> mapeia a lista vazia para a lista vazia.  Defina </a:t>
            </a:r>
            <a:r>
              <a:rPr lang="pt-BR" dirty="0" err="1" smtClean="0"/>
              <a:t>safetail</a:t>
            </a:r>
            <a:r>
              <a:rPr lang="pt-BR" dirty="0" smtClean="0"/>
              <a:t> usando:</a:t>
            </a:r>
          </a:p>
          <a:p>
            <a:pPr marL="862013" lvl="1" indent="-514350">
              <a:buFont typeface="+mj-lt"/>
              <a:buAutoNum type="arabicPeriod"/>
            </a:pPr>
            <a:r>
              <a:rPr lang="pt-BR" dirty="0" smtClean="0"/>
              <a:t>uma expressão condicional;</a:t>
            </a:r>
          </a:p>
          <a:p>
            <a:pPr marL="862013" lvl="1" indent="-514350">
              <a:buFont typeface="+mj-lt"/>
              <a:buAutoNum type="arabicPeriod"/>
            </a:pPr>
            <a:r>
              <a:rPr lang="pt-BR" dirty="0" smtClean="0"/>
              <a:t>casamento de padrões</a:t>
            </a:r>
            <a:r>
              <a:rPr lang="pt-BR" dirty="0" smtClean="0"/>
              <a:t>.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Dê </a:t>
            </a:r>
            <a:r>
              <a:rPr lang="pt-BR" dirty="0" err="1" smtClean="0"/>
              <a:t>tres</a:t>
            </a:r>
            <a:r>
              <a:rPr lang="pt-BR" dirty="0" smtClean="0"/>
              <a:t> definições para o operador lógico Ou (||) usando casamento de padrões.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endParaRPr lang="pt-BR" dirty="0"/>
          </a:p>
        </p:txBody>
      </p:sp>
      <p:sp>
        <p:nvSpPr>
          <p:cNvPr id="5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B967-BFBD-40A7-A177-BF11461096B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15" name="Espaço Reservado para Conteúdo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Redefina a seguinte versão de (&amp;&amp;) usando condicionais ao invés de casamento de padrões</a:t>
            </a:r>
          </a:p>
          <a:p>
            <a:pPr marL="514350" indent="-514350">
              <a:buFont typeface="+mj-lt"/>
              <a:buAutoNum type="arabicPeriod" startAt="3"/>
            </a:pPr>
            <a:endParaRPr lang="en-US" sz="2000" dirty="0" smtClean="0"/>
          </a:p>
          <a:p>
            <a:pPr marL="514350" indent="-514350">
              <a:buFont typeface="+mj-lt"/>
              <a:buAutoNum type="arabicPeriod" startAt="3"/>
            </a:pPr>
            <a:endParaRPr lang="en-US" sz="2000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Faça o mesmo para a versão: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1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885C-203E-4573-8062-8C50894BE89C}" type="slidenum">
              <a:rPr lang="en-US"/>
              <a:pPr/>
              <a:t>15</a:t>
            </a:fld>
            <a:endParaRPr lang="en-US"/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985838" y="648028"/>
            <a:ext cx="7459662" cy="52322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080227" y="3314809"/>
            <a:ext cx="6955750" cy="132343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def &amp;&amp;(a:Boolean, b:Boolean) = (</a:t>
            </a:r>
            <a:r>
              <a:rPr lang="en-US" sz="2000" dirty="0" err="1" smtClean="0">
                <a:latin typeface="Lucida Console" pitchFamily="49" charset="0"/>
              </a:rPr>
              <a:t>a,b</a:t>
            </a:r>
            <a:r>
              <a:rPr lang="en-US" sz="2000" dirty="0" smtClean="0">
                <a:latin typeface="Lucida Console" pitchFamily="49" charset="0"/>
              </a:rPr>
              <a:t>) match {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  case (true, true) =&gt; true</a:t>
            </a:r>
          </a:p>
          <a:p>
            <a:r>
              <a:rPr lang="en-US" sz="2000" dirty="0" smtClean="0">
                <a:latin typeface="Lucida Console" pitchFamily="49" charset="0"/>
              </a:rPr>
              <a:t>  case (_, _)       =&gt; false</a:t>
            </a:r>
          </a:p>
          <a:p>
            <a:r>
              <a:rPr lang="en-US" sz="2000" dirty="0" smtClean="0">
                <a:latin typeface="Lucida Console" pitchFamily="49" charset="0"/>
              </a:rPr>
              <a:t>}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45393" y="5289530"/>
            <a:ext cx="6955750" cy="132343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def &amp;&amp;(a:Boolean, b: =&gt; Boolean) = a match {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  case true =&gt; b</a:t>
            </a:r>
          </a:p>
          <a:p>
            <a:r>
              <a:rPr lang="en-US" sz="2000" dirty="0" smtClean="0">
                <a:latin typeface="Lucida Console" pitchFamily="49" charset="0"/>
              </a:rPr>
              <a:t>  case _    =&gt; false</a:t>
            </a:r>
          </a:p>
          <a:p>
            <a:r>
              <a:rPr lang="en-US" sz="2000" dirty="0" smtClean="0">
                <a:latin typeface="Lucida Console" pitchFamily="49" charset="0"/>
              </a:rPr>
              <a:t>}</a:t>
            </a:r>
            <a:endParaRPr lang="en-US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</a:t>
            </a:r>
            <a:r>
              <a:rPr lang="en-US" dirty="0" err="1" smtClean="0"/>
              <a:t>Condicionais</a:t>
            </a:r>
            <a:endParaRPr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linguagens</a:t>
            </a:r>
            <a:r>
              <a:rPr lang="en-US" dirty="0" smtClean="0"/>
              <a:t> de </a:t>
            </a:r>
            <a:r>
              <a:rPr lang="en-US" dirty="0" err="1" smtClean="0"/>
              <a:t>programação</a:t>
            </a:r>
            <a:r>
              <a:rPr lang="en-US" dirty="0" smtClean="0"/>
              <a:t>,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expressões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condicionais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A73F9-62CB-47BF-BBA8-F4A36CDB1BBD}" type="slidenum">
              <a:rPr lang="en-US"/>
              <a:pPr/>
              <a:t>1</a:t>
            </a:fld>
            <a:endParaRPr lang="en-US"/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760168" y="3794806"/>
            <a:ext cx="7436651" cy="105259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rgbClr val="92D050"/>
                </a:solidFill>
                <a:latin typeface="Lucida Console" pitchFamily="49" charset="0"/>
              </a:rPr>
              <a:t>// abs  : </a:t>
            </a:r>
            <a:r>
              <a:rPr lang="en-US" sz="2400" dirty="0" err="1">
                <a:solidFill>
                  <a:srgbClr val="92D050"/>
                </a:solidFill>
                <a:latin typeface="Lucida Console" pitchFamily="49" charset="0"/>
              </a:rPr>
              <a:t>Int</a:t>
            </a:r>
            <a:r>
              <a:rPr lang="en-US" sz="2400" dirty="0">
                <a:solidFill>
                  <a:srgbClr val="92D050"/>
                </a:solidFill>
                <a:latin typeface="Lucida Console" pitchFamily="49" charset="0"/>
              </a:rPr>
              <a:t> </a:t>
            </a:r>
            <a:r>
              <a:rPr lang="en-US" sz="2400" dirty="0" smtClean="0">
                <a:solidFill>
                  <a:srgbClr val="92D050"/>
                </a:solidFill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solidFill>
                  <a:srgbClr val="92D050"/>
                </a:solidFill>
                <a:latin typeface="Lucida Console" pitchFamily="49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latin typeface="Lucida Console" pitchFamily="49" charset="0"/>
              </a:rPr>
              <a:t>Int</a:t>
            </a:r>
            <a:endParaRPr lang="en-US" sz="2400" dirty="0">
              <a:solidFill>
                <a:srgbClr val="92D050"/>
              </a:solidFill>
              <a:latin typeface="Lucida Console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def abs(n: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>
                <a:latin typeface="Lucida Console" pitchFamily="49" charset="0"/>
              </a:rPr>
              <a:t>= if </a:t>
            </a:r>
            <a:r>
              <a:rPr lang="en-US" sz="2400" dirty="0" smtClean="0">
                <a:latin typeface="Lucida Console" pitchFamily="49" charset="0"/>
              </a:rPr>
              <a:t>(n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&gt;=</a:t>
            </a:r>
            <a:r>
              <a:rPr lang="en-US" sz="2400" dirty="0" smtClean="0">
                <a:latin typeface="Lucida Console" pitchFamily="49" charset="0"/>
              </a:rPr>
              <a:t> 0) n </a:t>
            </a:r>
            <a:r>
              <a:rPr lang="en-US" sz="2400" dirty="0">
                <a:latin typeface="Lucida Console" pitchFamily="49" charset="0"/>
              </a:rPr>
              <a:t>else -n</a:t>
            </a:r>
          </a:p>
        </p:txBody>
      </p:sp>
      <p:sp>
        <p:nvSpPr>
          <p:cNvPr id="220171" name="AutoShape 11"/>
          <p:cNvSpPr>
            <a:spLocks noChangeArrowheads="1"/>
          </p:cNvSpPr>
          <p:nvPr/>
        </p:nvSpPr>
        <p:spPr bwMode="auto">
          <a:xfrm>
            <a:off x="919163" y="5145921"/>
            <a:ext cx="6642100" cy="1055608"/>
          </a:xfrm>
          <a:prstGeom prst="wedgeRoundRectCallout">
            <a:avLst>
              <a:gd name="adj1" fmla="val -19218"/>
              <a:gd name="adj2" fmla="val -103704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abs </a:t>
            </a:r>
            <a:r>
              <a:rPr lang="en-US" dirty="0" err="1" smtClean="0"/>
              <a:t>pega</a:t>
            </a:r>
            <a:r>
              <a:rPr lang="en-US" dirty="0" smtClean="0"/>
              <a:t> um </a:t>
            </a:r>
            <a:r>
              <a:rPr lang="en-US" dirty="0" err="1" smtClean="0"/>
              <a:t>inteiro</a:t>
            </a:r>
            <a:r>
              <a:rPr lang="en-US" dirty="0" smtClean="0"/>
              <a:t> n e devolve </a:t>
            </a:r>
            <a:r>
              <a:rPr lang="en-US" dirty="0"/>
              <a:t>n </a:t>
            </a:r>
            <a:r>
              <a:rPr lang="en-US" dirty="0" smtClean="0"/>
              <a:t>se </a:t>
            </a:r>
            <a:r>
              <a:rPr lang="en-US" dirty="0" err="1" smtClean="0"/>
              <a:t>ele</a:t>
            </a:r>
            <a:r>
              <a:rPr lang="en-US" dirty="0" smtClean="0"/>
              <a:t> é </a:t>
            </a:r>
            <a:r>
              <a:rPr lang="en-US" dirty="0" err="1" smtClean="0"/>
              <a:t>positivo</a:t>
            </a:r>
            <a:r>
              <a:rPr lang="en-US" dirty="0" smtClean="0"/>
              <a:t> e -</a:t>
            </a:r>
            <a:r>
              <a:rPr lang="en-US" dirty="0"/>
              <a:t>n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contrário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</a:t>
            </a:r>
            <a:r>
              <a:rPr lang="en-US" dirty="0" err="1" smtClean="0"/>
              <a:t>Condicionais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Expressões condicionais podem ser aninhadas</a:t>
            </a:r>
          </a:p>
          <a:p>
            <a:endParaRPr lang="pt-BR" dirty="0" smtClean="0"/>
          </a:p>
          <a:p>
            <a:endParaRPr lang="pt-BR" dirty="0" smtClean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r>
              <a:rPr kumimoji="1" lang="en-US" dirty="0" err="1" smtClean="0">
                <a:sym typeface="Symbol" pitchFamily="18" charset="2"/>
              </a:rPr>
              <a:t>Em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Scala</a:t>
            </a:r>
            <a:r>
              <a:rPr kumimoji="1" lang="en-US" dirty="0" smtClean="0">
                <a:sym typeface="Symbol" pitchFamily="18" charset="2"/>
              </a:rPr>
              <a:t>, </a:t>
            </a:r>
            <a:r>
              <a:rPr kumimoji="1" lang="en-US" dirty="0" err="1" smtClean="0">
                <a:sym typeface="Symbol" pitchFamily="18" charset="2"/>
              </a:rPr>
              <a:t>embora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não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seja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obrigatório</a:t>
            </a:r>
            <a:r>
              <a:rPr kumimoji="1" lang="en-US" dirty="0" smtClean="0">
                <a:sym typeface="Symbol" pitchFamily="18" charset="2"/>
              </a:rPr>
              <a:t>, é </a:t>
            </a:r>
            <a:r>
              <a:rPr kumimoji="1" lang="en-US" dirty="0" err="1" smtClean="0">
                <a:sym typeface="Symbol" pitchFamily="18" charset="2"/>
              </a:rPr>
              <a:t>altamente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recomendado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que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expressões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condicionais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tenham</a:t>
            </a:r>
            <a:r>
              <a:rPr kumimoji="1" lang="en-US" dirty="0" smtClean="0">
                <a:sym typeface="Symbol" pitchFamily="18" charset="2"/>
              </a:rPr>
              <a:t> a parte </a:t>
            </a:r>
            <a:r>
              <a:rPr kumimoji="1" lang="en-US" dirty="0" smtClean="0">
                <a:solidFill>
                  <a:srgbClr val="FFC000"/>
                </a:solidFill>
                <a:sym typeface="Symbol" pitchFamily="18" charset="2"/>
              </a:rPr>
              <a:t>else</a:t>
            </a:r>
            <a:r>
              <a:rPr kumimoji="1" lang="en-US" dirty="0" smtClean="0">
                <a:sym typeface="Symbol" pitchFamily="18" charset="2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r>
              <a:rPr kumimoji="1" lang="en-US" dirty="0" err="1" smtClean="0">
                <a:sym typeface="Symbol" pitchFamily="18" charset="2"/>
              </a:rPr>
              <a:t>Isto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evita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qualquer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possível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problema</a:t>
            </a:r>
            <a:r>
              <a:rPr kumimoji="1" lang="en-US" dirty="0" smtClean="0">
                <a:sym typeface="Symbol" pitchFamily="18" charset="2"/>
              </a:rPr>
              <a:t> de </a:t>
            </a:r>
            <a:r>
              <a:rPr kumimoji="1" lang="en-US" dirty="0" err="1" smtClean="0">
                <a:sym typeface="Symbol" pitchFamily="18" charset="2"/>
              </a:rPr>
              <a:t>ambiguidade</a:t>
            </a:r>
            <a:r>
              <a:rPr kumimoji="1" lang="en-US" dirty="0" smtClean="0">
                <a:sym typeface="Symbol" pitchFamily="18" charset="2"/>
              </a:rPr>
              <a:t> com </a:t>
            </a:r>
            <a:r>
              <a:rPr kumimoji="1" lang="en-US" dirty="0" err="1" smtClean="0">
                <a:sym typeface="Symbol" pitchFamily="18" charset="2"/>
              </a:rPr>
              <a:t>condições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aninhadas</a:t>
            </a:r>
            <a:r>
              <a:rPr kumimoji="1" lang="en-US" dirty="0" smtClean="0">
                <a:sym typeface="Symbol" pitchFamily="18" charset="2"/>
              </a:rPr>
              <a:t>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5DD-BAC2-49C1-89D2-CCA166C225DC}" type="slidenum">
              <a:rPr lang="en-US"/>
              <a:pPr/>
              <a:t>2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639672" y="2748218"/>
            <a:ext cx="7994496" cy="9048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signum</a:t>
            </a:r>
            <a:r>
              <a:rPr lang="en-US" sz="2400" dirty="0" smtClean="0">
                <a:latin typeface="Lucida Console" pitchFamily="49" charset="0"/>
              </a:rPr>
              <a:t> 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>
                <a:latin typeface="Lucida Console" pitchFamily="49" charset="0"/>
              </a:rPr>
              <a:t>= if </a:t>
            </a:r>
            <a:r>
              <a:rPr lang="en-US" sz="2400" dirty="0" smtClean="0">
                <a:latin typeface="Lucida Console" pitchFamily="49" charset="0"/>
              </a:rPr>
              <a:t>(n </a:t>
            </a:r>
            <a:r>
              <a:rPr lang="en-US" sz="2400" dirty="0">
                <a:latin typeface="Lucida Console" pitchFamily="49" charset="0"/>
              </a:rPr>
              <a:t>&lt; </a:t>
            </a:r>
            <a:r>
              <a:rPr lang="en-US" sz="2400" dirty="0" smtClean="0">
                <a:latin typeface="Lucida Console" pitchFamily="49" charset="0"/>
              </a:rPr>
              <a:t>0) -</a:t>
            </a:r>
            <a:r>
              <a:rPr lang="en-US" sz="2400" dirty="0">
                <a:latin typeface="Lucida Console" pitchFamily="49" charset="0"/>
              </a:rPr>
              <a:t>1 else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              </a:t>
            </a:r>
            <a:r>
              <a:rPr lang="en-US" sz="2400" dirty="0" smtClean="0">
                <a:latin typeface="Lucida Console" pitchFamily="49" charset="0"/>
              </a:rPr>
              <a:t>        if (n </a:t>
            </a:r>
            <a:r>
              <a:rPr lang="en-US" sz="2400" dirty="0">
                <a:latin typeface="Lucida Console" pitchFamily="49" charset="0"/>
              </a:rPr>
              <a:t>== </a:t>
            </a:r>
            <a:r>
              <a:rPr lang="en-US" sz="2400" dirty="0" smtClean="0">
                <a:latin typeface="Lucida Console" pitchFamily="49" charset="0"/>
              </a:rPr>
              <a:t>0) 0 </a:t>
            </a:r>
            <a:r>
              <a:rPr lang="en-US" sz="2400" dirty="0">
                <a:latin typeface="Lucida Console" pitchFamily="49" charset="0"/>
              </a:rPr>
              <a:t>else 1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527912" y="4297135"/>
            <a:ext cx="8189912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endParaRPr lang="en-US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têm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definição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clara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casamento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padrões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B13-7F11-491B-9462-8C3BBD63A3E9}" type="slidenum">
              <a:rPr lang="en-US"/>
              <a:pPr/>
              <a:t>3</a:t>
            </a:fld>
            <a:endParaRPr lang="en-US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1336675" y="2966386"/>
            <a:ext cx="5949064" cy="171739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not(b: Boolean) = b match {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false =&gt; true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true  =&gt; false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41669" name="AutoShape 5"/>
          <p:cNvSpPr>
            <a:spLocks noChangeArrowheads="1"/>
          </p:cNvSpPr>
          <p:nvPr/>
        </p:nvSpPr>
        <p:spPr bwMode="auto">
          <a:xfrm>
            <a:off x="749300" y="5508903"/>
            <a:ext cx="7724775" cy="578882"/>
          </a:xfrm>
          <a:prstGeom prst="wedgeRoundRectCallout">
            <a:avLst>
              <a:gd name="adj1" fmla="val -25792"/>
              <a:gd name="adj2" fmla="val -17044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t-BR" dirty="0" err="1" smtClean="0"/>
              <a:t>not</a:t>
            </a:r>
            <a:r>
              <a:rPr lang="pt-BR" dirty="0" smtClean="0"/>
              <a:t> mapeia </a:t>
            </a:r>
            <a:r>
              <a:rPr lang="pt-BR" dirty="0" err="1" smtClean="0"/>
              <a:t>false</a:t>
            </a:r>
            <a:r>
              <a:rPr lang="pt-BR" dirty="0" smtClean="0"/>
              <a:t> para </a:t>
            </a:r>
            <a:r>
              <a:rPr lang="pt-BR" dirty="0" err="1" smtClean="0"/>
              <a:t>true</a:t>
            </a:r>
            <a:r>
              <a:rPr lang="pt-BR" dirty="0" smtClean="0"/>
              <a:t> e </a:t>
            </a:r>
            <a:r>
              <a:rPr lang="pt-BR" dirty="0" err="1" smtClean="0"/>
              <a:t>true</a:t>
            </a:r>
            <a:r>
              <a:rPr lang="pt-BR" dirty="0" smtClean="0"/>
              <a:t> para </a:t>
            </a:r>
            <a:r>
              <a:rPr lang="pt-BR" dirty="0" err="1" smtClean="0"/>
              <a:t>false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Casamento de Padrões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Funções</a:t>
            </a:r>
            <a:r>
              <a:rPr lang="en-US" sz="2800" dirty="0" smtClean="0"/>
              <a:t> </a:t>
            </a:r>
            <a:r>
              <a:rPr lang="en-US" sz="2800" dirty="0" err="1" smtClean="0"/>
              <a:t>geralmente</a:t>
            </a:r>
            <a:r>
              <a:rPr lang="en-US" sz="2800" dirty="0" smtClean="0"/>
              <a:t> </a:t>
            </a:r>
            <a:r>
              <a:rPr lang="en-US" sz="2800" dirty="0" err="1" smtClean="0"/>
              <a:t>podem</a:t>
            </a:r>
            <a:r>
              <a:rPr lang="en-US" sz="2800" dirty="0" smtClean="0"/>
              <a:t> ser </a:t>
            </a:r>
            <a:r>
              <a:rPr lang="en-US" sz="2800" dirty="0" err="1" smtClean="0"/>
              <a:t>definidas</a:t>
            </a:r>
            <a:r>
              <a:rPr lang="en-US" sz="2800" dirty="0" smtClean="0"/>
              <a:t> de </a:t>
            </a:r>
            <a:r>
              <a:rPr lang="en-US" sz="2800" dirty="0" err="1" smtClean="0"/>
              <a:t>várias</a:t>
            </a:r>
            <a:r>
              <a:rPr lang="en-US" sz="2800" dirty="0" smtClean="0"/>
              <a:t> </a:t>
            </a:r>
            <a:r>
              <a:rPr lang="en-US" sz="2800" dirty="0" err="1" smtClean="0"/>
              <a:t>maneiras</a:t>
            </a:r>
            <a:r>
              <a:rPr lang="en-US" sz="2800" dirty="0" smtClean="0"/>
              <a:t> </a:t>
            </a:r>
            <a:r>
              <a:rPr lang="en-US" sz="2800" dirty="0" err="1" smtClean="0"/>
              <a:t>usando</a:t>
            </a:r>
            <a:r>
              <a:rPr lang="en-US" sz="2800" dirty="0" smtClean="0"/>
              <a:t> </a:t>
            </a:r>
            <a:r>
              <a:rPr lang="en-US" sz="2800" dirty="0" err="1" smtClean="0"/>
              <a:t>casamento</a:t>
            </a:r>
            <a:r>
              <a:rPr lang="en-US" sz="2800" dirty="0" smtClean="0"/>
              <a:t> de </a:t>
            </a:r>
            <a:r>
              <a:rPr lang="en-US" sz="2800" dirty="0" err="1" smtClean="0"/>
              <a:t>padrões</a:t>
            </a:r>
            <a:r>
              <a:rPr lang="en-US" sz="2800" dirty="0" smtClean="0"/>
              <a:t>.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exemplo</a:t>
            </a:r>
            <a:r>
              <a:rPr lang="en-US" sz="2800" dirty="0" smtClean="0"/>
              <a:t>, a </a:t>
            </a:r>
            <a:r>
              <a:rPr lang="en-US" sz="2800" dirty="0" err="1" smtClean="0"/>
              <a:t>função</a:t>
            </a:r>
            <a:r>
              <a:rPr lang="en-US" sz="2800" dirty="0" smtClean="0"/>
              <a:t> &amp;&amp;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/>
              <a:t>pode</a:t>
            </a:r>
            <a:r>
              <a:rPr lang="en-US" sz="2400" dirty="0" smtClean="0"/>
              <a:t> ser </a:t>
            </a:r>
            <a:r>
              <a:rPr lang="en-US" sz="2400" dirty="0" err="1" smtClean="0"/>
              <a:t>definida</a:t>
            </a:r>
            <a:r>
              <a:rPr lang="en-US" sz="2400" dirty="0" smtClean="0"/>
              <a:t> de forma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compacta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endParaRPr lang="en-US" sz="2400" dirty="0" smtClean="0"/>
          </a:p>
          <a:p>
            <a:endParaRPr lang="pt-BR" sz="2800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3881-6813-48E3-A8ED-573E1D0F377F}" type="slidenum">
              <a:rPr lang="en-US"/>
              <a:pPr/>
              <a:t>4</a:t>
            </a:fld>
            <a:endParaRPr lang="en-US"/>
          </a:p>
        </p:txBody>
      </p:sp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921294" y="3026374"/>
            <a:ext cx="6955750" cy="163121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def &amp;&amp;(a:Boolean, b:Boolean) = (</a:t>
            </a:r>
            <a:r>
              <a:rPr lang="en-US" sz="2000" dirty="0" err="1" smtClean="0">
                <a:latin typeface="Lucida Console" pitchFamily="49" charset="0"/>
              </a:rPr>
              <a:t>a,b</a:t>
            </a:r>
            <a:r>
              <a:rPr lang="en-US" sz="2000" dirty="0" smtClean="0">
                <a:latin typeface="Lucida Console" pitchFamily="49" charset="0"/>
              </a:rPr>
              <a:t>) match {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  case (true, true)   =&gt; true</a:t>
            </a:r>
          </a:p>
          <a:p>
            <a:r>
              <a:rPr lang="en-US" sz="2000" dirty="0" smtClean="0">
                <a:latin typeface="Lucida Console" pitchFamily="49" charset="0"/>
              </a:rPr>
              <a:t>  case (true, false)  =&gt; false</a:t>
            </a:r>
          </a:p>
          <a:p>
            <a:r>
              <a:rPr lang="en-US" sz="2000" dirty="0" smtClean="0">
                <a:latin typeface="Lucida Console" pitchFamily="49" charset="0"/>
              </a:rPr>
              <a:t>  case (false, true)  =&gt; false</a:t>
            </a:r>
          </a:p>
          <a:p>
            <a:r>
              <a:rPr lang="en-US" sz="2000" dirty="0" smtClean="0">
                <a:latin typeface="Lucida Console" pitchFamily="49" charset="0"/>
              </a:rPr>
              <a:t>  case (false, false) =&gt; false }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43067" y="5282257"/>
            <a:ext cx="6955750" cy="10156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def &amp;&amp;(a:Boolean, b:Boolean) = (</a:t>
            </a:r>
            <a:r>
              <a:rPr lang="en-US" sz="2000" dirty="0" err="1" smtClean="0">
                <a:latin typeface="Lucida Console" pitchFamily="49" charset="0"/>
              </a:rPr>
              <a:t>a,b</a:t>
            </a:r>
            <a:r>
              <a:rPr lang="en-US" sz="2000" dirty="0" smtClean="0">
                <a:latin typeface="Lucida Console" pitchFamily="49" charset="0"/>
              </a:rPr>
              <a:t>) match {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  case (true, true) =&gt; true</a:t>
            </a:r>
          </a:p>
          <a:p>
            <a:r>
              <a:rPr lang="en-US" sz="2000" dirty="0" smtClean="0">
                <a:latin typeface="Lucida Console" pitchFamily="49" charset="0"/>
              </a:rPr>
              <a:t>  case (_, _)       =&gt; false }</a:t>
            </a:r>
            <a:endParaRPr lang="en-US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Casamento de Padrões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Entretanto</a:t>
            </a:r>
            <a:r>
              <a:rPr lang="en-US" dirty="0" smtClean="0"/>
              <a:t>, a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definição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eficiente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avaliar</a:t>
            </a:r>
            <a:r>
              <a:rPr lang="en-US" dirty="0" smtClean="0"/>
              <a:t> o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argumento</a:t>
            </a:r>
            <a:r>
              <a:rPr lang="en-US" dirty="0" smtClean="0"/>
              <a:t> se o </a:t>
            </a:r>
            <a:r>
              <a:rPr lang="en-US" dirty="0" err="1" smtClean="0"/>
              <a:t>primeiro</a:t>
            </a:r>
            <a:r>
              <a:rPr lang="en-US" dirty="0" smtClean="0"/>
              <a:t> for </a:t>
            </a:r>
            <a:r>
              <a:rPr lang="en-US" dirty="0" err="1" smtClean="0"/>
              <a:t>falso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kumimoji="1" lang="en-US" dirty="0" smtClean="0">
                <a:sym typeface="Symbol" pitchFamily="18" charset="2"/>
              </a:rPr>
              <a:t>O </a:t>
            </a:r>
            <a:r>
              <a:rPr kumimoji="1" lang="en-US" dirty="0" err="1" smtClean="0">
                <a:sym typeface="Symbol" pitchFamily="18" charset="2"/>
              </a:rPr>
              <a:t>símbolo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sublinhado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smtClean="0">
                <a:solidFill>
                  <a:srgbClr val="FFC000"/>
                </a:solidFill>
                <a:sym typeface="Symbol" pitchFamily="18" charset="2"/>
              </a:rPr>
              <a:t>_</a:t>
            </a:r>
            <a:r>
              <a:rPr kumimoji="1" lang="en-US" dirty="0" smtClean="0">
                <a:sym typeface="Symbol" pitchFamily="18" charset="2"/>
              </a:rPr>
              <a:t> é um </a:t>
            </a:r>
            <a:r>
              <a:rPr kumimoji="1" lang="en-US" dirty="0" err="1" smtClean="0">
                <a:sym typeface="Symbol" pitchFamily="18" charset="2"/>
              </a:rPr>
              <a:t>padrão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coringa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que</a:t>
            </a:r>
            <a:r>
              <a:rPr kumimoji="1" lang="en-US" dirty="0" smtClean="0">
                <a:sym typeface="Symbol" pitchFamily="18" charset="2"/>
              </a:rPr>
              <a:t> casa com </a:t>
            </a:r>
            <a:r>
              <a:rPr kumimoji="1" lang="en-US" dirty="0" err="1" smtClean="0">
                <a:sym typeface="Symbol" pitchFamily="18" charset="2"/>
              </a:rPr>
              <a:t>qualquer</a:t>
            </a:r>
            <a:r>
              <a:rPr kumimoji="1" lang="en-US" dirty="0" smtClean="0">
                <a:sym typeface="Symbol" pitchFamily="18" charset="2"/>
              </a:rPr>
              <a:t> valor.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81F8-D81C-4835-B29F-498C719DFDFB}" type="slidenum">
              <a:rPr lang="en-US"/>
              <a:pPr/>
              <a:t>5</a:t>
            </a:fld>
            <a:endParaRPr lang="en-US"/>
          </a:p>
        </p:txBody>
      </p:sp>
      <p:sp>
        <p:nvSpPr>
          <p:cNvPr id="226312" name="Rectangle 8"/>
          <p:cNvSpPr>
            <a:spLocks noChangeArrowheads="1"/>
          </p:cNvSpPr>
          <p:nvPr/>
        </p:nvSpPr>
        <p:spPr bwMode="auto">
          <a:xfrm>
            <a:off x="579438" y="5351463"/>
            <a:ext cx="818991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>
              <a:sym typeface="Symbol" pitchFamily="18" charset="2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29113" y="3389817"/>
            <a:ext cx="8366393" cy="156966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def &amp;&amp;(a:Boolean, b: =&gt; Boolean) = a match {</a:t>
            </a:r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  case true =&gt; b</a:t>
            </a:r>
          </a:p>
          <a:p>
            <a:r>
              <a:rPr lang="en-US" sz="2400" dirty="0" smtClean="0">
                <a:latin typeface="Lucida Console" pitchFamily="49" charset="0"/>
              </a:rPr>
              <a:t>  case _    =&gt; false</a:t>
            </a:r>
          </a:p>
          <a:p>
            <a:r>
              <a:rPr lang="en-US" sz="2400" dirty="0" smtClean="0">
                <a:latin typeface="Lucida Console" pitchFamily="49" charset="0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Casamento de Padrões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err="1" smtClean="0">
                <a:sym typeface="Symbol" pitchFamily="18" charset="2"/>
              </a:rPr>
              <a:t>Padrões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são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casados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olidFill>
                  <a:srgbClr val="FFC000"/>
                </a:solidFill>
                <a:sym typeface="Symbol" pitchFamily="18" charset="2"/>
              </a:rPr>
              <a:t>em</a:t>
            </a:r>
            <a:r>
              <a:rPr kumimoji="1" lang="en-US" dirty="0" smtClean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kumimoji="1" lang="en-US" dirty="0" err="1" smtClean="0">
                <a:solidFill>
                  <a:srgbClr val="FFC000"/>
                </a:solidFill>
                <a:sym typeface="Symbol" pitchFamily="18" charset="2"/>
              </a:rPr>
              <a:t>ordem</a:t>
            </a:r>
            <a:r>
              <a:rPr kumimoji="1" lang="en-US" dirty="0" smtClean="0">
                <a:sym typeface="Symbol" pitchFamily="18" charset="2"/>
              </a:rPr>
              <a:t>.</a:t>
            </a:r>
          </a:p>
          <a:p>
            <a:r>
              <a:rPr kumimoji="1" lang="en-US" dirty="0" err="1" smtClean="0">
                <a:sym typeface="Symbol" pitchFamily="18" charset="2"/>
              </a:rPr>
              <a:t>Por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exemplo</a:t>
            </a:r>
            <a:r>
              <a:rPr kumimoji="1" lang="en-US" dirty="0" smtClean="0">
                <a:sym typeface="Symbol" pitchFamily="18" charset="2"/>
              </a:rPr>
              <a:t>, a </a:t>
            </a:r>
            <a:r>
              <a:rPr kumimoji="1" lang="en-US" dirty="0" err="1" smtClean="0">
                <a:sym typeface="Symbol" pitchFamily="18" charset="2"/>
              </a:rPr>
              <a:t>seguinte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definição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sempre</a:t>
            </a:r>
            <a:r>
              <a:rPr kumimoji="1" lang="en-US" dirty="0" smtClean="0">
                <a:sym typeface="Symbol" pitchFamily="18" charset="2"/>
              </a:rPr>
              <a:t> </a:t>
            </a:r>
            <a:r>
              <a:rPr kumimoji="1" lang="en-US" dirty="0" err="1" smtClean="0">
                <a:sym typeface="Symbol" pitchFamily="18" charset="2"/>
              </a:rPr>
              <a:t>retorna</a:t>
            </a:r>
            <a:r>
              <a:rPr kumimoji="1" lang="en-US" dirty="0" smtClean="0">
                <a:sym typeface="Symbol" pitchFamily="18" charset="2"/>
              </a:rPr>
              <a:t> false:</a:t>
            </a:r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D779-F4AC-4B46-8767-D375EE901F2B}" type="slidenum">
              <a:rPr lang="en-US"/>
              <a:pPr/>
              <a:t>6</a:t>
            </a:fld>
            <a:endParaRPr lang="en-US"/>
          </a:p>
        </p:txBody>
      </p:sp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465138" y="3743325"/>
            <a:ext cx="822642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>
              <a:sym typeface="Symbol" pitchFamily="18" charset="2"/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471488" y="481013"/>
            <a:ext cx="8226425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>
              <a:sym typeface="Symbol" pitchFamily="18" charset="2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85867" y="3450483"/>
            <a:ext cx="8366393" cy="163121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def &amp;&amp;(a:Boolean, b:Boolean) = (</a:t>
            </a:r>
            <a:r>
              <a:rPr lang="en-US" sz="2400" dirty="0" err="1" smtClean="0">
                <a:latin typeface="Lucida Console" pitchFamily="49" charset="0"/>
              </a:rPr>
              <a:t>a,b</a:t>
            </a:r>
            <a:r>
              <a:rPr lang="en-US" sz="2400" dirty="0" smtClean="0">
                <a:latin typeface="Lucida Console" pitchFamily="49" charset="0"/>
              </a:rPr>
              <a:t>) match {</a:t>
            </a:r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  case (_, _)       </a:t>
            </a:r>
            <a:r>
              <a:rPr lang="en-US" dirty="0" smtClean="0">
                <a:latin typeface="Lucida Console" pitchFamily="49" charset="0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false</a:t>
            </a:r>
          </a:p>
          <a:p>
            <a:r>
              <a:rPr lang="en-US" sz="2400" dirty="0" smtClean="0">
                <a:latin typeface="Lucida Console" pitchFamily="49" charset="0"/>
              </a:rPr>
              <a:t>  case (true, true) =&gt; true</a:t>
            </a:r>
          </a:p>
          <a:p>
            <a:r>
              <a:rPr lang="en-US" sz="2400" dirty="0" smtClean="0">
                <a:latin typeface="Lucida Console" pitchFamily="49" charset="0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Padrões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endParaRPr lang="en-US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Internamente</a:t>
            </a:r>
            <a:r>
              <a:rPr lang="en-US" dirty="0" smtClean="0"/>
              <a:t>,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não-vazia</a:t>
            </a:r>
            <a:r>
              <a:rPr lang="en-US" dirty="0" smtClean="0"/>
              <a:t> é </a:t>
            </a:r>
            <a:r>
              <a:rPr lang="en-US" dirty="0" err="1" smtClean="0"/>
              <a:t>construida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repetidamente</a:t>
            </a:r>
            <a:r>
              <a:rPr lang="en-US" dirty="0" smtClean="0"/>
              <a:t> um </a:t>
            </a:r>
            <a:r>
              <a:rPr lang="en-US" dirty="0" err="1" smtClean="0"/>
              <a:t>operador</a:t>
            </a:r>
            <a:r>
              <a:rPr lang="en-US" dirty="0" smtClean="0"/>
              <a:t> (:</a:t>
            </a:r>
            <a:r>
              <a:rPr lang="en-US" dirty="0" smtClean="0">
                <a:sym typeface="Wingdings" pitchFamily="2" charset="2"/>
              </a:rPr>
              <a:t>:) </a:t>
            </a:r>
            <a:r>
              <a:rPr lang="en-US" dirty="0" err="1" smtClean="0">
                <a:sym typeface="Wingdings" pitchFamily="2" charset="2"/>
              </a:rPr>
              <a:t>chamado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C000"/>
                </a:solidFill>
                <a:sym typeface="Wingdings" pitchFamily="2" charset="2"/>
              </a:rPr>
              <a:t>cons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que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adiciona</a:t>
            </a:r>
            <a:r>
              <a:rPr lang="en-US" dirty="0" smtClean="0">
                <a:sym typeface="Wingdings" pitchFamily="2" charset="2"/>
              </a:rPr>
              <a:t> um novo </a:t>
            </a:r>
            <a:r>
              <a:rPr lang="en-US" dirty="0" err="1" smtClean="0">
                <a:sym typeface="Wingdings" pitchFamily="2" charset="2"/>
              </a:rPr>
              <a:t>elemento</a:t>
            </a:r>
            <a:r>
              <a:rPr lang="en-US" dirty="0" smtClean="0">
                <a:sym typeface="Wingdings" pitchFamily="2" charset="2"/>
              </a:rPr>
              <a:t> no </a:t>
            </a:r>
            <a:r>
              <a:rPr lang="en-US" dirty="0" err="1" smtClean="0">
                <a:sym typeface="Wingdings" pitchFamily="2" charset="2"/>
              </a:rPr>
              <a:t>início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uma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lista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C4C-1815-408E-A759-C5D695462F0E}" type="slidenum">
              <a:rPr lang="en-US"/>
              <a:pPr/>
              <a:t>7</a:t>
            </a:fld>
            <a:endParaRPr lang="en-US"/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1579245" y="4173043"/>
            <a:ext cx="2601994" cy="50263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List(1,2,3,4</a:t>
            </a:r>
            <a:r>
              <a:rPr lang="en-US" sz="2400" dirty="0">
                <a:latin typeface="Lucida Console" pitchFamily="49" charset="0"/>
              </a:rPr>
              <a:t>)</a:t>
            </a:r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739370" y="5196888"/>
            <a:ext cx="6230296" cy="578882"/>
          </a:xfrm>
          <a:prstGeom prst="wedgeRoundRectCallout">
            <a:avLst>
              <a:gd name="adj1" fmla="val -20796"/>
              <a:gd name="adj2" fmla="val -137394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1::(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::Nil)))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Padrões de Listas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com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padrões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  <a:latin typeface="Lucida Console" pitchFamily="49" charset="0"/>
              </a:rPr>
              <a:t>x::</a:t>
            </a:r>
            <a:r>
              <a:rPr lang="en-US" dirty="0" err="1" smtClean="0">
                <a:solidFill>
                  <a:srgbClr val="FFC000"/>
                </a:solidFill>
                <a:latin typeface="Lucida Console" pitchFamily="49" charset="0"/>
              </a:rPr>
              <a:t>xs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EF3A-80EB-4118-82E9-BC3481800C1C}" type="slidenum">
              <a:rPr lang="en-US"/>
              <a:pPr/>
              <a:t>8</a:t>
            </a:fld>
            <a:endParaRPr lang="en-US"/>
          </a:p>
        </p:txBody>
      </p:sp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822643" y="2776329"/>
            <a:ext cx="6878806" cy="2308324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Sans Typewriter"/>
              </a:rPr>
              <a:t>def head [T](a: List[T]) = a match {</a:t>
            </a:r>
            <a:br>
              <a:rPr lang="en-US" sz="2400" dirty="0" smtClean="0">
                <a:latin typeface="Lucida Sans Typewriter"/>
              </a:rPr>
            </a:br>
            <a:r>
              <a:rPr lang="en-US" sz="2400" dirty="0" smtClean="0">
                <a:latin typeface="Lucida Sans Typewriter"/>
              </a:rPr>
              <a:t>  case x::</a:t>
            </a:r>
            <a:r>
              <a:rPr lang="en-US" sz="2400" dirty="0" err="1" smtClean="0">
                <a:latin typeface="Lucida Sans Typewriter"/>
              </a:rPr>
              <a:t>xs</a:t>
            </a:r>
            <a:r>
              <a:rPr lang="en-US" sz="2400" dirty="0" smtClean="0">
                <a:latin typeface="Lucida Sans Typewriter"/>
              </a:rPr>
              <a:t> =&gt; x</a:t>
            </a:r>
            <a:br>
              <a:rPr lang="en-US" sz="2400" dirty="0" smtClean="0">
                <a:latin typeface="Lucida Sans Typewriter"/>
              </a:rPr>
            </a:br>
            <a:r>
              <a:rPr lang="en-US" sz="2400" dirty="0" smtClean="0">
                <a:latin typeface="Lucida Sans Typewriter"/>
              </a:rPr>
              <a:t>}</a:t>
            </a:r>
            <a:endParaRPr lang="en-US" sz="2400" dirty="0">
              <a:latin typeface="Lucida Sans Typewriter"/>
            </a:endParaRPr>
          </a:p>
          <a:p>
            <a:r>
              <a:rPr lang="en-US" sz="2400" dirty="0" smtClean="0">
                <a:latin typeface="Lucida Sans Typewriter"/>
              </a:rPr>
              <a:t>def tail [T](a: List[T]) = a match {</a:t>
            </a:r>
          </a:p>
          <a:p>
            <a:r>
              <a:rPr lang="en-US" sz="2400" dirty="0" smtClean="0">
                <a:latin typeface="Lucida Sans Typewriter"/>
              </a:rPr>
              <a:t> case x::</a:t>
            </a:r>
            <a:r>
              <a:rPr lang="en-US" sz="2400" dirty="0" err="1" smtClean="0">
                <a:latin typeface="Lucida Sans Typewriter"/>
              </a:rPr>
              <a:t>xs</a:t>
            </a:r>
            <a:r>
              <a:rPr lang="en-US" sz="2400" dirty="0" smtClean="0">
                <a:latin typeface="Lucida Sans Typewriter"/>
              </a:rPr>
              <a:t> =&gt; </a:t>
            </a:r>
            <a:r>
              <a:rPr lang="en-US" sz="2400" dirty="0" err="1" smtClean="0">
                <a:latin typeface="Lucida Sans Typewriter"/>
              </a:rPr>
              <a:t>xs</a:t>
            </a:r>
            <a:endParaRPr lang="en-US" sz="2400" dirty="0" smtClean="0">
              <a:latin typeface="Lucida Sans Typewriter"/>
            </a:endParaRPr>
          </a:p>
          <a:p>
            <a:r>
              <a:rPr lang="en-US" sz="2400" dirty="0" smtClean="0">
                <a:latin typeface="Lucida Sans Typewriter"/>
              </a:rPr>
              <a:t>}</a:t>
            </a:r>
          </a:p>
        </p:txBody>
      </p:sp>
      <p:sp>
        <p:nvSpPr>
          <p:cNvPr id="252932" name="AutoShape 4"/>
          <p:cNvSpPr>
            <a:spLocks noChangeArrowheads="1"/>
          </p:cNvSpPr>
          <p:nvPr/>
        </p:nvSpPr>
        <p:spPr bwMode="auto">
          <a:xfrm>
            <a:off x="1022350" y="5258634"/>
            <a:ext cx="6765925" cy="1055608"/>
          </a:xfrm>
          <a:prstGeom prst="wedgeRoundRectCallout">
            <a:avLst>
              <a:gd name="adj1" fmla="val -21398"/>
              <a:gd name="adj2" fmla="val -9418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head </a:t>
            </a:r>
            <a:r>
              <a:rPr lang="en-US" dirty="0" smtClean="0"/>
              <a:t>e tail </a:t>
            </a:r>
            <a:r>
              <a:rPr lang="en-US" dirty="0" err="1" smtClean="0"/>
              <a:t>mapeiam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não-vazias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primeiros</a:t>
            </a:r>
            <a:r>
              <a:rPr lang="en-US" dirty="0" smtClean="0"/>
              <a:t> e </a:t>
            </a:r>
            <a:r>
              <a:rPr lang="en-US" dirty="0" err="1" smtClean="0"/>
              <a:t>demais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03 - Tipos e Classes</Template>
  <TotalTime>11357</TotalTime>
  <Words>931</Words>
  <Application>Microsoft Office PowerPoint</Application>
  <PresentationFormat>Apresentação na tela (4:3)</PresentationFormat>
  <Paragraphs>156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8" baseType="lpstr">
      <vt:lpstr>Arial</vt:lpstr>
      <vt:lpstr>Lucida Console</vt:lpstr>
      <vt:lpstr>Wingdings 2</vt:lpstr>
      <vt:lpstr>Lucida Sans Typewriter</vt:lpstr>
      <vt:lpstr>Times New Roman</vt:lpstr>
      <vt:lpstr>Rockwell</vt:lpstr>
      <vt:lpstr>Symbol</vt:lpstr>
      <vt:lpstr>Wingdings</vt:lpstr>
      <vt:lpstr>Monotype Sorts</vt:lpstr>
      <vt:lpstr>Tahoma</vt:lpstr>
      <vt:lpstr>Courier New</vt:lpstr>
      <vt:lpstr>Fundição</vt:lpstr>
      <vt:lpstr>Progamação Funcional</vt:lpstr>
      <vt:lpstr>Expressões Condicionais</vt:lpstr>
      <vt:lpstr>Expressões Condicionais</vt:lpstr>
      <vt:lpstr>Casamento de Padrões</vt:lpstr>
      <vt:lpstr>Casamento de Padrões</vt:lpstr>
      <vt:lpstr>Casamento de Padrões</vt:lpstr>
      <vt:lpstr>Casamento de Padrões</vt:lpstr>
      <vt:lpstr>Padrões de Listas</vt:lpstr>
      <vt:lpstr>Padrões de Listas</vt:lpstr>
      <vt:lpstr>Padrões de Listas</vt:lpstr>
      <vt:lpstr>Expressões Lambda</vt:lpstr>
      <vt:lpstr>Por que Lambda's são úteis?</vt:lpstr>
      <vt:lpstr>Por que Lambda's são úteis?</vt:lpstr>
      <vt:lpstr>Por que Lambda's são úteis?</vt:lpstr>
      <vt:lpstr>Exercícios</vt:lpstr>
      <vt:lpstr>Exercícios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Lucena</cp:lastModifiedBy>
  <cp:revision>513</cp:revision>
  <cp:lastPrinted>2001-01-23T09:38:59Z</cp:lastPrinted>
  <dcterms:created xsi:type="dcterms:W3CDTF">2000-11-20T11:40:19Z</dcterms:created>
  <dcterms:modified xsi:type="dcterms:W3CDTF">2013-03-08T11:05:39Z</dcterms:modified>
</cp:coreProperties>
</file>