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9" r:id="rId8"/>
    <p:sldId id="263" r:id="rId9"/>
    <p:sldId id="262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7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CFD114-A722-4E39-8F9A-9B4E064CF846}" type="doc">
      <dgm:prSet loTypeId="urn:microsoft.com/office/officeart/2005/8/layout/funnel1" loCatId="relationship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072FCF6-1D32-4FF8-83C0-5F9F58AFDBC0}">
      <dgm:prSet phldrT="[Texto]" custT="1"/>
      <dgm:spPr/>
      <dgm:t>
        <a:bodyPr lIns="0" tIns="36000" rIns="0" bIns="0"/>
        <a:lstStyle/>
        <a:p>
          <a:r>
            <a:rPr lang="pt-BR" sz="1050" dirty="0" smtClean="0"/>
            <a:t>Media</a:t>
          </a:r>
          <a:br>
            <a:rPr lang="pt-BR" sz="1050" dirty="0" smtClean="0"/>
          </a:br>
          <a:r>
            <a:rPr lang="pt-BR" sz="1050" dirty="0" smtClean="0"/>
            <a:t>Ponderada</a:t>
          </a:r>
          <a:endParaRPr lang="en-US" sz="1050" dirty="0"/>
        </a:p>
      </dgm:t>
    </dgm:pt>
    <dgm:pt modelId="{84EA4782-D1D0-4770-A4E5-27C0502593D2}" type="parTrans" cxnId="{F6972ADD-6F49-4909-AF38-4CD837E2FBCE}">
      <dgm:prSet/>
      <dgm:spPr/>
      <dgm:t>
        <a:bodyPr/>
        <a:lstStyle/>
        <a:p>
          <a:endParaRPr lang="en-US"/>
        </a:p>
      </dgm:t>
    </dgm:pt>
    <dgm:pt modelId="{29B0C0EF-2E0A-49C1-8D24-E26C393D011D}" type="sibTrans" cxnId="{F6972ADD-6F49-4909-AF38-4CD837E2FBCE}">
      <dgm:prSet/>
      <dgm:spPr/>
      <dgm:t>
        <a:bodyPr/>
        <a:lstStyle/>
        <a:p>
          <a:endParaRPr lang="en-US"/>
        </a:p>
      </dgm:t>
    </dgm:pt>
    <dgm:pt modelId="{AF86B31F-704D-46E8-B695-23CBDB9B0A60}">
      <dgm:prSet phldrT="[Texto]" custT="1"/>
      <dgm:spPr/>
      <dgm:t>
        <a:bodyPr/>
        <a:lstStyle/>
        <a:p>
          <a:r>
            <a:rPr lang="pt-BR" sz="1100" dirty="0" smtClean="0"/>
            <a:t>Tem</a:t>
          </a:r>
        </a:p>
        <a:p>
          <a:r>
            <a:rPr lang="pt-BR" sz="1100" dirty="0" smtClean="0"/>
            <a:t>Nome</a:t>
          </a:r>
          <a:endParaRPr lang="en-US" sz="1100" dirty="0"/>
        </a:p>
      </dgm:t>
    </dgm:pt>
    <dgm:pt modelId="{6A228904-2A24-419A-BF3D-1F1556E8B6F5}" type="parTrans" cxnId="{31856077-2139-4EAD-8245-7B77422E136F}">
      <dgm:prSet/>
      <dgm:spPr/>
      <dgm:t>
        <a:bodyPr/>
        <a:lstStyle/>
        <a:p>
          <a:endParaRPr lang="en-US"/>
        </a:p>
      </dgm:t>
    </dgm:pt>
    <dgm:pt modelId="{B166FE27-B9A4-440E-9619-7504C5F35F06}" type="sibTrans" cxnId="{31856077-2139-4EAD-8245-7B77422E136F}">
      <dgm:prSet/>
      <dgm:spPr/>
      <dgm:t>
        <a:bodyPr/>
        <a:lstStyle/>
        <a:p>
          <a:endParaRPr lang="en-US"/>
        </a:p>
      </dgm:t>
    </dgm:pt>
    <dgm:pt modelId="{C07D9E90-3F72-46E4-AC65-8878035B8D6E}">
      <dgm:prSet phldrT="[Texto]"/>
      <dgm:spPr/>
      <dgm:t>
        <a:bodyPr/>
        <a:lstStyle/>
        <a:p>
          <a:r>
            <a:rPr lang="pt-BR" dirty="0" smtClean="0"/>
            <a:t>Aluno</a:t>
          </a:r>
          <a:endParaRPr lang="en-US" dirty="0"/>
        </a:p>
      </dgm:t>
    </dgm:pt>
    <dgm:pt modelId="{C36EEC9A-5FF9-4108-B520-5297FE0C742A}" type="parTrans" cxnId="{86FA8003-73F4-4FBC-8245-B945DA799EFE}">
      <dgm:prSet/>
      <dgm:spPr/>
      <dgm:t>
        <a:bodyPr/>
        <a:lstStyle/>
        <a:p>
          <a:endParaRPr lang="en-US"/>
        </a:p>
      </dgm:t>
    </dgm:pt>
    <dgm:pt modelId="{79791F61-3601-4C1C-A7E9-91DE20DCDFFE}" type="sibTrans" cxnId="{86FA8003-73F4-4FBC-8245-B945DA799EFE}">
      <dgm:prSet/>
      <dgm:spPr/>
      <dgm:t>
        <a:bodyPr/>
        <a:lstStyle/>
        <a:p>
          <a:endParaRPr lang="en-US"/>
        </a:p>
      </dgm:t>
    </dgm:pt>
    <dgm:pt modelId="{8EDF7811-1040-4848-AB53-B30E3228569E}" type="pres">
      <dgm:prSet presAssocID="{48CFD114-A722-4E39-8F9A-9B4E064CF84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AB6151-FBD5-42AA-8F8B-26AACE31B164}" type="pres">
      <dgm:prSet presAssocID="{48CFD114-A722-4E39-8F9A-9B4E064CF846}" presName="ellipse" presStyleLbl="trBgShp" presStyleIdx="0" presStyleCnt="1"/>
      <dgm:spPr/>
    </dgm:pt>
    <dgm:pt modelId="{41890EE7-2E42-4D50-85E3-8AADD80672C4}" type="pres">
      <dgm:prSet presAssocID="{48CFD114-A722-4E39-8F9A-9B4E064CF846}" presName="arrow1" presStyleLbl="fgShp" presStyleIdx="0" presStyleCnt="1"/>
      <dgm:spPr/>
    </dgm:pt>
    <dgm:pt modelId="{D43B4864-781C-4E38-9712-DE837740826D}" type="pres">
      <dgm:prSet presAssocID="{48CFD114-A722-4E39-8F9A-9B4E064CF846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4BFFC-6D78-42F9-B4E5-6B2EFA25F663}" type="pres">
      <dgm:prSet presAssocID="{AF86B31F-704D-46E8-B695-23CBDB9B0A60}" presName="item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E6A177-B6E1-401F-9925-899A36D422A4}" type="pres">
      <dgm:prSet presAssocID="{C07D9E90-3F72-46E4-AC65-8878035B8D6E}" presName="item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E0A53-D308-4BA6-B306-A3C1E1445854}" type="pres">
      <dgm:prSet presAssocID="{48CFD114-A722-4E39-8F9A-9B4E064CF846}" presName="funnel" presStyleLbl="trAlignAcc1" presStyleIdx="0" presStyleCnt="1"/>
      <dgm:spPr/>
    </dgm:pt>
  </dgm:ptLst>
  <dgm:cxnLst>
    <dgm:cxn modelId="{4039E00A-1431-49C0-862F-89DB4ED81E56}" type="presOf" srcId="{AF86B31F-704D-46E8-B695-23CBDB9B0A60}" destId="{CE94BFFC-6D78-42F9-B4E5-6B2EFA25F663}" srcOrd="0" destOrd="0" presId="urn:microsoft.com/office/officeart/2005/8/layout/funnel1"/>
    <dgm:cxn modelId="{31856077-2139-4EAD-8245-7B77422E136F}" srcId="{48CFD114-A722-4E39-8F9A-9B4E064CF846}" destId="{AF86B31F-704D-46E8-B695-23CBDB9B0A60}" srcOrd="1" destOrd="0" parTransId="{6A228904-2A24-419A-BF3D-1F1556E8B6F5}" sibTransId="{B166FE27-B9A4-440E-9619-7504C5F35F06}"/>
    <dgm:cxn modelId="{AA19A68F-ECF2-41B7-8FF5-2EA572C85107}" type="presOf" srcId="{48CFD114-A722-4E39-8F9A-9B4E064CF846}" destId="{8EDF7811-1040-4848-AB53-B30E3228569E}" srcOrd="0" destOrd="0" presId="urn:microsoft.com/office/officeart/2005/8/layout/funnel1"/>
    <dgm:cxn modelId="{D7517250-510E-4DEC-82B0-EBD5396A0B6F}" type="presOf" srcId="{4072FCF6-1D32-4FF8-83C0-5F9F58AFDBC0}" destId="{8AE6A177-B6E1-401F-9925-899A36D422A4}" srcOrd="0" destOrd="0" presId="urn:microsoft.com/office/officeart/2005/8/layout/funnel1"/>
    <dgm:cxn modelId="{F6972ADD-6F49-4909-AF38-4CD837E2FBCE}" srcId="{48CFD114-A722-4E39-8F9A-9B4E064CF846}" destId="{4072FCF6-1D32-4FF8-83C0-5F9F58AFDBC0}" srcOrd="0" destOrd="0" parTransId="{84EA4782-D1D0-4770-A4E5-27C0502593D2}" sibTransId="{29B0C0EF-2E0A-49C1-8D24-E26C393D011D}"/>
    <dgm:cxn modelId="{53BF0201-9E96-4276-AD94-506CD81AB7EF}" type="presOf" srcId="{C07D9E90-3F72-46E4-AC65-8878035B8D6E}" destId="{D43B4864-781C-4E38-9712-DE837740826D}" srcOrd="0" destOrd="0" presId="urn:microsoft.com/office/officeart/2005/8/layout/funnel1"/>
    <dgm:cxn modelId="{86FA8003-73F4-4FBC-8245-B945DA799EFE}" srcId="{48CFD114-A722-4E39-8F9A-9B4E064CF846}" destId="{C07D9E90-3F72-46E4-AC65-8878035B8D6E}" srcOrd="2" destOrd="0" parTransId="{C36EEC9A-5FF9-4108-B520-5297FE0C742A}" sibTransId="{79791F61-3601-4C1C-A7E9-91DE20DCDFFE}"/>
    <dgm:cxn modelId="{51AC4E2D-D652-42E2-89E3-DB4F93A70E81}" type="presParOf" srcId="{8EDF7811-1040-4848-AB53-B30E3228569E}" destId="{EBAB6151-FBD5-42AA-8F8B-26AACE31B164}" srcOrd="0" destOrd="0" presId="urn:microsoft.com/office/officeart/2005/8/layout/funnel1"/>
    <dgm:cxn modelId="{8E801E31-C59E-4BD9-BCA9-E82E4F92BCDB}" type="presParOf" srcId="{8EDF7811-1040-4848-AB53-B30E3228569E}" destId="{41890EE7-2E42-4D50-85E3-8AADD80672C4}" srcOrd="1" destOrd="0" presId="urn:microsoft.com/office/officeart/2005/8/layout/funnel1"/>
    <dgm:cxn modelId="{64420E56-FFE8-4D55-B37A-B1485C09F3C6}" type="presParOf" srcId="{8EDF7811-1040-4848-AB53-B30E3228569E}" destId="{D43B4864-781C-4E38-9712-DE837740826D}" srcOrd="2" destOrd="0" presId="urn:microsoft.com/office/officeart/2005/8/layout/funnel1"/>
    <dgm:cxn modelId="{7F6A918D-B56C-41C6-A329-8A6834B3A31A}" type="presParOf" srcId="{8EDF7811-1040-4848-AB53-B30E3228569E}" destId="{CE94BFFC-6D78-42F9-B4E5-6B2EFA25F663}" srcOrd="3" destOrd="0" presId="urn:microsoft.com/office/officeart/2005/8/layout/funnel1"/>
    <dgm:cxn modelId="{84F68B21-0C30-4DDC-8214-4D770735B200}" type="presParOf" srcId="{8EDF7811-1040-4848-AB53-B30E3228569E}" destId="{8AE6A177-B6E1-401F-9925-899A36D422A4}" srcOrd="4" destOrd="0" presId="urn:microsoft.com/office/officeart/2005/8/layout/funnel1"/>
    <dgm:cxn modelId="{042A6114-6CE8-4EFF-B74B-AB219C822B83}" type="presParOf" srcId="{8EDF7811-1040-4848-AB53-B30E3228569E}" destId="{B0EE0A53-D308-4BA6-B306-A3C1E1445854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B6151-FBD5-42AA-8F8B-26AACE31B164}">
      <dsp:nvSpPr>
        <dsp:cNvPr id="0" name=""/>
        <dsp:cNvSpPr/>
      </dsp:nvSpPr>
      <dsp:spPr>
        <a:xfrm>
          <a:off x="803800" y="100101"/>
          <a:ext cx="1986638" cy="689933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90EE7-2E42-4D50-85E3-8AADD80672C4}">
      <dsp:nvSpPr>
        <dsp:cNvPr id="0" name=""/>
        <dsp:cNvSpPr/>
      </dsp:nvSpPr>
      <dsp:spPr>
        <a:xfrm>
          <a:off x="1607696" y="1789514"/>
          <a:ext cx="385007" cy="246404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3B4864-781C-4E38-9712-DE837740826D}">
      <dsp:nvSpPr>
        <dsp:cNvPr id="0" name=""/>
        <dsp:cNvSpPr/>
      </dsp:nvSpPr>
      <dsp:spPr>
        <a:xfrm>
          <a:off x="876181" y="1986638"/>
          <a:ext cx="1848036" cy="462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Aluno</a:t>
          </a:r>
          <a:endParaRPr lang="en-US" sz="1600" kern="1200" dirty="0"/>
        </a:p>
      </dsp:txBody>
      <dsp:txXfrm>
        <a:off x="876181" y="1986638"/>
        <a:ext cx="1848036" cy="462009"/>
      </dsp:txXfrm>
    </dsp:sp>
    <dsp:sp modelId="{CE94BFFC-6D78-42F9-B4E5-6B2EFA25F663}">
      <dsp:nvSpPr>
        <dsp:cNvPr id="0" name=""/>
        <dsp:cNvSpPr/>
      </dsp:nvSpPr>
      <dsp:spPr>
        <a:xfrm>
          <a:off x="1526074" y="843320"/>
          <a:ext cx="693013" cy="69301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Tem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Nome</a:t>
          </a:r>
          <a:endParaRPr lang="en-US" sz="1100" kern="1200" dirty="0"/>
        </a:p>
      </dsp:txBody>
      <dsp:txXfrm>
        <a:off x="1627563" y="944809"/>
        <a:ext cx="490035" cy="490035"/>
      </dsp:txXfrm>
    </dsp:sp>
    <dsp:sp modelId="{8AE6A177-B6E1-401F-9925-899A36D422A4}">
      <dsp:nvSpPr>
        <dsp:cNvPr id="0" name=""/>
        <dsp:cNvSpPr/>
      </dsp:nvSpPr>
      <dsp:spPr>
        <a:xfrm>
          <a:off x="1030184" y="323406"/>
          <a:ext cx="693013" cy="69301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Media</a:t>
          </a:r>
          <a:br>
            <a:rPr lang="pt-BR" sz="1050" kern="1200" dirty="0" smtClean="0"/>
          </a:br>
          <a:r>
            <a:rPr lang="pt-BR" sz="1050" kern="1200" dirty="0" smtClean="0"/>
            <a:t>Ponderada</a:t>
          </a:r>
          <a:endParaRPr lang="en-US" sz="1050" kern="1200" dirty="0"/>
        </a:p>
      </dsp:txBody>
      <dsp:txXfrm>
        <a:off x="1131673" y="424895"/>
        <a:ext cx="490035" cy="490035"/>
      </dsp:txXfrm>
    </dsp:sp>
    <dsp:sp modelId="{B0EE0A53-D308-4BA6-B306-A3C1E1445854}">
      <dsp:nvSpPr>
        <dsp:cNvPr id="0" name=""/>
        <dsp:cNvSpPr/>
      </dsp:nvSpPr>
      <dsp:spPr>
        <a:xfrm>
          <a:off x="722178" y="15400"/>
          <a:ext cx="2156042" cy="1724833"/>
        </a:xfrm>
        <a:prstGeom prst="funnel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8A0B-FEEB-4C37-B952-56E8489E6F9A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26C3E-5B61-4DAA-8004-6A9E7D5B2B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  <a:latin typeface="Courier New"/>
              </a:rPr>
              <a:t>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8000"/>
                </a:solidFill>
                <a:effectLst/>
                <a:latin typeface="Courier New"/>
              </a:rPr>
              <a:t>public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8000"/>
                </a:solidFill>
                <a:effectLst/>
                <a:latin typeface="Courier New"/>
              </a:rPr>
              <a:t>class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00FF"/>
                </a:solidFill>
                <a:effectLst/>
                <a:latin typeface="Courier New"/>
              </a:rPr>
              <a:t>Teste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6666"/>
                </a:solidFill>
                <a:effectLst/>
                <a:latin typeface="Courier New"/>
              </a:rPr>
              <a:t>{</a:t>
            </a:r>
            <a:r>
              <a:rPr lang="en-US" dirty="0" smtClean="0"/>
              <a:t> </a:t>
            </a:r>
            <a:r>
              <a:rPr lang="en-US" dirty="0" smtClean="0">
                <a:effectLst/>
                <a:latin typeface="Courier New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effectLst/>
                <a:latin typeface="Courier New"/>
              </a:rPr>
              <a:t>3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8000"/>
                </a:solidFill>
                <a:effectLst/>
                <a:latin typeface="Courier New"/>
              </a:rPr>
              <a:t>public</a:t>
            </a:r>
            <a:r>
              <a:rPr lang="en-US" dirty="0" smtClean="0"/>
              <a:t> </a:t>
            </a:r>
            <a:r>
              <a:rPr lang="en-US" dirty="0" smtClean="0">
                <a:effectLst/>
                <a:latin typeface="Courier New"/>
              </a:rPr>
              <a:t>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6666"/>
                </a:solidFill>
                <a:effectLst/>
                <a:latin typeface="Courier New"/>
              </a:rPr>
              <a:t>}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26C3E-5B61-4DAA-8004-6A9E7D5B2B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7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12,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12,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6640" cy="1927225"/>
          </a:xfrm>
        </p:spPr>
        <p:txBody>
          <a:bodyPr/>
          <a:lstStyle/>
          <a:p>
            <a:pPr algn="r"/>
            <a:r>
              <a:rPr lang="pt-BR" sz="4400" dirty="0" smtClean="0"/>
              <a:t>Programação FUNCIONAL com Scala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Leonardo Lucena</a:t>
            </a:r>
          </a:p>
          <a:p>
            <a:endParaRPr lang="pt-BR" dirty="0"/>
          </a:p>
          <a:p>
            <a:r>
              <a:rPr lang="pt-BR" dirty="0" smtClean="0"/>
              <a:t>IFRN - </a:t>
            </a:r>
            <a:r>
              <a:rPr lang="pt-BR" dirty="0" smtClean="0"/>
              <a:t>2014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66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 com </a:t>
            </a:r>
            <a:r>
              <a:rPr lang="pt-BR" dirty="0" err="1" smtClean="0"/>
              <a:t>Traits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</a:t>
            </a:r>
            <a:r>
              <a:rPr lang="pt-BR" dirty="0" err="1" smtClean="0"/>
              <a:t>traits</a:t>
            </a:r>
            <a:r>
              <a:rPr lang="pt-BR" dirty="0" smtClean="0"/>
              <a:t> permitem uma herança do tipo “Mix-in”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class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>
                <a:latin typeface="Consolas" pitchFamily="49" charset="0"/>
                <a:cs typeface="Consolas" pitchFamily="49" charset="0"/>
              </a:rPr>
              <a:t>Aluno(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nome: 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nota1: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buNone/>
            </a:pPr>
            <a:r>
              <a:rPr lang="pt-BR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t-BR" sz="20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nota2: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extends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TemNome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 err="1" smtClean="0">
                <a:latin typeface="Consolas" pitchFamily="49" charset="0"/>
                <a:cs typeface="Consolas" pitchFamily="49" charset="0"/>
              </a:rPr>
              <a:t>with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MediaPonderada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0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joao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t-BR" sz="2000" b="1" dirty="0" smtClean="0">
                <a:latin typeface="Consolas" pitchFamily="49" charset="0"/>
                <a:cs typeface="Consolas" pitchFamily="49" charset="0"/>
              </a:rPr>
              <a:t>new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Aluno("Joao", 8, 10)</a:t>
            </a:r>
          </a:p>
          <a:p>
            <a:pPr marL="0" indent="0">
              <a:buNone/>
            </a:pP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println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joao.iniciais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 err="1">
                <a:latin typeface="Consolas" pitchFamily="49" charset="0"/>
                <a:cs typeface="Consolas" pitchFamily="49" charset="0"/>
              </a:rPr>
              <a:t>p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rintln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joao.media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)</a:t>
            </a: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809790705"/>
              </p:ext>
            </p:extLst>
          </p:nvPr>
        </p:nvGraphicFramePr>
        <p:xfrm>
          <a:off x="5292080" y="3501008"/>
          <a:ext cx="3600400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2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Compostos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7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Compostos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Lista</a:t>
            </a:r>
          </a:p>
          <a:p>
            <a:pPr lvl="1"/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numeros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(1,2,3,4)</a:t>
            </a:r>
          </a:p>
          <a:p>
            <a:pPr lvl="1"/>
            <a:r>
              <a:rPr lang="pt-BR" dirty="0" err="1" smtClean="0">
                <a:latin typeface="Consolas" pitchFamily="49" charset="0"/>
                <a:cs typeface="Consolas" pitchFamily="49" charset="0"/>
              </a:rPr>
              <a:t>numeros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(1,2,3,4)</a:t>
            </a:r>
          </a:p>
          <a:p>
            <a:r>
              <a:rPr lang="pt-BR" dirty="0" smtClean="0"/>
              <a:t>Conjuntos</a:t>
            </a:r>
          </a:p>
          <a:p>
            <a:pPr lvl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Set(1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1,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2)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scala.collection.immutable.Set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= Set(1, 2)</a:t>
            </a: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r>
              <a:rPr lang="pt-BR" dirty="0" err="1" smtClean="0"/>
              <a:t>Tuplas</a:t>
            </a:r>
            <a:endParaRPr lang="pt-BR" dirty="0" smtClean="0"/>
          </a:p>
          <a:p>
            <a:pPr lvl="1"/>
            <a:r>
              <a:rPr lang="pt-BR" dirty="0" smtClean="0"/>
              <a:t>...</a:t>
            </a:r>
          </a:p>
          <a:p>
            <a:r>
              <a:rPr lang="pt-BR" dirty="0" err="1" smtClean="0"/>
              <a:t>Maps</a:t>
            </a:r>
            <a:endParaRPr lang="pt-BR" dirty="0" smtClean="0"/>
          </a:p>
          <a:p>
            <a:pPr lvl="1"/>
            <a:r>
              <a:rPr lang="pt-BR" dirty="0" smtClean="0"/>
              <a:t>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633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Tuplas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dirty="0" err="1" smtClean="0"/>
              <a:t>Tuplas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unem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a </a:t>
            </a:r>
            <a:r>
              <a:rPr lang="en-US" dirty="0" err="1" smtClean="0"/>
              <a:t>necessidade</a:t>
            </a:r>
            <a:r>
              <a:rPr lang="en-US" dirty="0" smtClean="0"/>
              <a:t> de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endParaRPr lang="en-US" dirty="0"/>
          </a:p>
          <a:p>
            <a:pPr lvl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hostPort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("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localhost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80)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hostPort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 (String,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= 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localhost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80)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host = hostPort._1</a:t>
            </a:r>
          </a:p>
          <a:p>
            <a:pPr lvl="1"/>
            <a:r>
              <a:rPr lang="en-US" b="1" dirty="0" err="1">
                <a:latin typeface="Consolas" pitchFamily="49" charset="0"/>
                <a:cs typeface="Consolas" pitchFamily="49" charset="0"/>
              </a:rPr>
              <a:t>v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port = hostPort._2</a:t>
            </a:r>
          </a:p>
          <a:p>
            <a:pPr lvl="1"/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/>
              <a:t>Tuplas</a:t>
            </a:r>
            <a:r>
              <a:rPr lang="en-US" dirty="0" smtClean="0"/>
              <a:t> com </a:t>
            </a:r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Padrões</a:t>
            </a:r>
            <a:endParaRPr lang="en-US" dirty="0" smtClean="0"/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hostPort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match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/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localhost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", port) =&gt; ... 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(host, port) =&gt;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host -&gt; port</a:t>
            </a:r>
          </a:p>
        </p:txBody>
      </p:sp>
    </p:spTree>
    <p:extLst>
      <p:ext uri="{BB962C8B-B14F-4D97-AF65-F5344CB8AC3E}">
        <p14:creationId xmlns:p14="http://schemas.microsoft.com/office/powerpoint/2010/main" val="33831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Mapeamentos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Map(1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-&gt;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2)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Map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("foo" -&gt; "bar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")</a:t>
            </a:r>
          </a:p>
          <a:p>
            <a:endParaRPr lang="en-US" dirty="0" smtClean="0"/>
          </a:p>
          <a:p>
            <a:r>
              <a:rPr lang="en-US" dirty="0" err="1" smtClean="0"/>
              <a:t>Sintaxe</a:t>
            </a:r>
            <a:endParaRPr lang="en-US" dirty="0" smtClean="0"/>
          </a:p>
          <a:p>
            <a:pPr lvl="1"/>
            <a:r>
              <a:rPr lang="en-US" dirty="0" err="1" smtClean="0"/>
              <a:t>val</a:t>
            </a:r>
            <a:r>
              <a:rPr lang="en-US" dirty="0" smtClean="0"/>
              <a:t> m = Map(1 -&gt; “um”, 2 -&gt; “</a:t>
            </a:r>
            <a:r>
              <a:rPr lang="en-US" dirty="0" err="1" smtClean="0"/>
              <a:t>dois</a:t>
            </a:r>
            <a:r>
              <a:rPr lang="en-US" dirty="0" smtClean="0"/>
              <a:t>”)</a:t>
            </a:r>
          </a:p>
          <a:p>
            <a:pPr lvl="1"/>
            <a:r>
              <a:rPr lang="en-US" dirty="0" err="1" smtClean="0"/>
              <a:t>val</a:t>
            </a:r>
            <a:r>
              <a:rPr lang="en-US" dirty="0" smtClean="0"/>
              <a:t> m = Map((1, “um”), (2, “</a:t>
            </a:r>
            <a:r>
              <a:rPr lang="en-US" dirty="0" err="1" smtClean="0"/>
              <a:t>dois</a:t>
            </a:r>
            <a:r>
              <a:rPr lang="en-US" dirty="0" smtClean="0"/>
              <a:t>))</a:t>
            </a:r>
          </a:p>
          <a:p>
            <a:endParaRPr lang="en-US" dirty="0" smtClean="0"/>
          </a:p>
          <a:p>
            <a:r>
              <a:rPr lang="en-US" dirty="0" err="1" smtClean="0"/>
              <a:t>Usamos</a:t>
            </a:r>
            <a:r>
              <a:rPr lang="en-US" dirty="0" smtClean="0"/>
              <a:t> maps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endParaRPr lang="en-US" dirty="0" smtClean="0"/>
          </a:p>
          <a:p>
            <a:pPr lvl="1"/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primeiro</a:t>
            </a:r>
            <a:r>
              <a:rPr lang="en-US"/>
              <a:t> </a:t>
            </a:r>
            <a:r>
              <a:rPr lang="en-US" smtClean="0"/>
              <a:t>= m(1)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35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00808"/>
            <a:ext cx="30003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036457" y="4732395"/>
            <a:ext cx="25440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http://</a:t>
            </a:r>
            <a:r>
              <a:rPr lang="pt-BR" sz="1400" dirty="0" smtClean="0"/>
              <a:t>www.estiloscala.com.br</a:t>
            </a:r>
            <a:endParaRPr lang="pt-BR" sz="1400" dirty="0"/>
          </a:p>
        </p:txBody>
      </p:sp>
      <p:sp>
        <p:nvSpPr>
          <p:cNvPr id="5" name="AutoShape 4" descr="data:image/jpeg;base64,/9j/4AAQSkZJRgABAQAAAQABAAD/2wCEAAkGBhQREBUUEBQVFRQVFBQWFBUSFRYVFBUUFBAWFRUUFBcYHSYeFxkjGRUUHy8gIycpLTgsGB4xNTIqNSYrLCkBCQoKDgwOGg8PGjIlHiUxLyswNDYsNSoqLTEyLCwvKi0sMik1KSkqLCwpNS8sKikpNCwqKi80MC8xLCw1LC4sLP/AABEIALgA8AMBIgACEQEDEQH/xAAcAAEAAQUBAQAAAAAAAAAAAAAABgIDBAUHAQj/xABMEAACAgECAwQFBwcIBwkAAAABAgADEQQSBSExBhNBUQciYXGBMlJykaHB0RQjQlOCkrEVFiQlM3Oz0kNiY5OitMI0RGSDlKOy4fH/xAAaAQEAAwEBAQAAAAAAAAAAAAAAAgMEAQUG/8QAMhEAAgECBAMHBAICAwEAAAAAAAECAxEEEiExBUFRExRhgaGx8CJxkdEywULhUmKyBv/aAAwDAQACEQMRAD8A7jERAEREAREQBERAEREAREQBERAEREAREQBERAEREAREQBERAEREAREQBERAEREAREQDHdznriBafOeP1lMAud8fZHemW57AKu9PnHenz+yUzyAVd43n9kd43n9gnkQD3vD5/ZPN5854IgHu8+cbz5zyIB7uPnAY+cQDAKsN5wQ3nPUlUAt5PnPCjecvYnkAsjcOeSZlyxa2B8R9pA++X4AiIgCIiAIiIAiIgCIiAY1nWUyuzrKIBi6/X90F9RrHdtqIm3cxCljzYgABVJyT/GY9XaCtlLAOAvcZDLg/0h9iDBPIhuR8sHrPON6Z27p61ZzW7bkRglhSyl62NbEgBhuB6joZp6OGakLtdCxt/Jtzm1W7vuNY9h7xicue6NYBAOSDnHWXRjFx1+fEQbdzb29oEAs2q7NXctO1QuWd8AFMsAVySMkjmreUs2dq61GTXdyWxrcKualpcJYXG7JwTn1d3LmMzVr2Zvwu5i3eGt7gGVDUyazvtqOuGb1brxnJPqjzlVnBL6w6V171arWUozWJyF9tbVvaWO5v08nm3LxzJqFPqRvI3Wp7QVI1qncTVQb22jIZAMkIc82xsOP9dfOW7u09K1PZ65VEpc4XJK3Z27RnmRtOR4Ymm1fZnUbbCjZLC+oV+oPzbaLuEff1yWrqJUnAz7Jefs7cb3CkJS11bq42MQi13uybGyP7W3HMdOfhGSn1GaXQ29vH61uNZV8Bq0NoANQe1QyAnORkEc8Y5jnLNPadGXIrtyRUakKqGtS5iK3T1sAHac7iCPHGRMHhPZhuf5TuyFqVMWZRmr0/dd6UBwW5ZGfP2SwOFXMqG3T7hVp9PQ1feKGcpZue2hlYYK7UKklT16ERlpi8jfW8ZVaUs2WnewRawoFm8kjaQxAGCrc845csy1p+0K2Oq113MSAWwqgVfnXqIs3MCCGrcEDPyfHlMc6W4aejcr2WV3q5Uuhs7sM+1WckKzhGQE55kHmZh8P4PZXetllLncC2arlVamfWXWlbBvXvAFsToGGQ2PbFRhZ/s7dm31HHUS7u2Wzkag1gUGtWuOKwxzkZOBnGOYlsdo0KI9aWWb7HrVUVd5NYZi2GYDaVXIOeYI85i8Q4Iz232gMW2VGhe82o1tdbbWdc4O1yD63l7BMXT9lrEdKy7tUrq/eIwqcAaJqCmEwR8ivmPn+ydUadtxeRtae1FbKzolrVom9rAoCgdyLsYLbt21gMY6nE3UiD8EdfypK6HxYhShltUVBBpEqVDWX65UjJU+BzJTpbmdcvW1ZyfVcoTjz9RiMfGQnGK1idi3zL88JiUMecqJiwZGPaPsYGZExQ/T6QH8ZlQBERAEREAREQBERAEREAx7espntvWUwBERAEREARE9gHmJ7PMRAE9Ank9BgCeREASsPKIgF3fLbPgEnoOZ90SN+kHjX5NobSD67qUT3sCCfqyfhIVJOK032X3ei9SdOOeSXzxN3wW7vKKXP6aK4/aG8fYZs5q+z9ONLpx82mofVQB982knlUdERbzaiIiDgiIgCIiAIiIAiIgEd43x5dPq6K35C5bAD/AKytWAPjuI9+PObZWyMic79L2nZ79IteNxF+MnCgDuyzMf0VABJPgATNfw/tbr7wKOHDfsAD6mxR6x+cA3JBjHUFj1IGcR3ecZdpdZGru7tla0/D6dfMnKpTcEl/NaW6re/ls/Lxt1WJzezgfGOrcQUN80Fse7lViWf528T0BzrUXUUj5TpgMB5h1Ax+0uPaJ2MqMp9nCrFy6X19Sq8rXcXY6dE1/BON1aylbqGyh5EEYZWHVHHgw/CbCGmnZkk7iIicAiIgCIkK9IHabVaa7S1aPZuv7wYdQ2WDoq4JPq/KMnCOZ2IyllVybROb/lvH/wBXT+7V/mjg/aniS8So0ut7oCzJIREyV2OQQynlzWSVOMtIzi3vo7sjntun+Do89nkpttCjJ/8A33SiU4wi5SdkizcW2hRkzh/pD7TfldxCHNaBgvkTjm3xwMewDzm/7fdut4NNByvMOwPI+aKfEeZ8eg8ZzhufvP38pdw2jLEVFiZq0F/FdX/yf9fErsU+60sj/nLf/rH9y9vuj6a4bXitB5Ig/wCBfwmXLVK4+GB9XKXZWUiIiAIiIAiIgCIiAIiIBzb0wnbWrDqa2qHustqLD4rWR8ZJuzvDU0tK0IANgAY+LPj12PnlsyN+mT+wrPk6n4BgP+oSQpqQxJB8c59/PMxcVxFSjRouCuryv6euuhKhTzzm/sXeJcWoqsrqtsVbLjitTnLHIHgMDmQOeOZlvU6bwYZHtkA9Iysus0uobkitWC3gCl4fn5ZBJ+Bkvu7fcPbP9ITx8G8/dPPxWAWJoQxFBPM0+V9ns7exZCs6c3GXIj3Yr+h8X1OlB21WV96o6AFQGBGemFZx7gPKbPi/pWoSzutJU+rszj83yQ467SAzP71XHtkL7WXLreJ1rorA3fVV0l13AcywcN0JXZgkeXKTrg/CK9EuypcA4y/6bkD5Tn7ugns4jFxwtClKunKo4rTbZJNt7lNGlKtOUYOyT+JGtb0m6tPWu4ZaqeebRgftVY/hJH2Z7dabX+rUxWzGTVZgPgdSuCQ49x+qVVcQU2NWrqbEALpkbgGGQWHhmRftz2WUodbpPzV9J7xtnInbzLfSA558eYOczFheL0cRV7KrTyPlrf7Xvy8eXS2pKdGcFdO5L+0XavT6FA2ofBbOytBusfHUhfL2nAkTX0n6m31tLw2108GJsOR+xXt+omYXYjs+eIO/ENd+cLOVrU/JHd4BO3ptB5KvTkT1MmnEtWlGDbYqKzBQXbaNx6AZmjHY6OClkVJzez1tr4JashTg6qvmsRmv0tNWwGt0V1IPLcpY8/o2KufgSZi9suJ16rWcLs07h0Z3AYeDd9VlSDzDDxBks1mkFilWAZTyKsMqfYQeU5lfwUaPi+mC8q2ursQE/J9fDL8CPqxGA4lQxilFxyvLLZ3TVnffZ215k61CdNKSd1de52mt8ic+4uwXtHpmcgKtJYknACiu8kknkB15yY037T7Jzrtxww63jNNCHG6lAzddqA2MzY933TLwfFwxE7T0cU7/AIGIg4LTqjf670r1mzu9Dp7dUw8Vyqn2qArOR7cATS8Z7T625Ct3D9RWjdTU1isV+bk1ty9mBJ3w/s7VpahXQu0DmfNjjqx6kzBp1NdwJpdX2sVYoc7WHVT5GU4/isKUsssPeKs0236paJ9C3D0pZlJVLP7fs48+hW3J07OXAJai1QLcKMt3ZX1bcAElcK2B8kzE0Kbrax86ysfvWKPvnRu2vBA9TXoNl9OHDryYqhBznzHygeoIkOprDa/TMoAF1mlt2jkAz3L3gA8BvVyB4ZxPquGcRhjaGeCtbRrp+1bYwYujOnV+t3b1v1Poevx95/jK5Sn3mVTzjQIiIAiIgCIiAIiIAiIgHPvSvVvFFXjaLkT227a7K1/aZNvvYTH7JcVGp0qMp/OVha7V8QVGFYjyZQDnzyPCZPpd0QsqoLPsVGsdmClzgVdFUEEnOPETnV3HErZb9Pe41QOLCau7ruU4y1ilyN5/SHRuvJsk31sCsZhlBaSV7dPPwfpoV08Q6FVy5HVrK0uQ12qGVhhlYZBnOO1fo/ajNmmy9fUp1dB7Pnr9vvkl7OdsKtZheVeoxzrzlXx1NR8fonmPb1klpv3cj1nylOvi+FVmoq3WL2fj+pI9OdKlioZo6+6ORdgD/WWn+k321MPvnZdTpscj0kEfgK6fjmlZBhL2dsDoHVG3ge/Kn4mdNsrzPR4vBcQyYilp9Kt+ZXX9MxYa9C8ej/VjmfAj/Xut3de7YjHPmDQB9knS6ff6rA7WBVsg9GG05+uca7eP/WepIyPWXoSP9Eg+6aHvm+c37zfjN9XgSxqpV89vphyvsl48ylYvs80MvN8zt/oy5cMoXxG/Pv71ppfTSw/JKf74n4dxZIR2W4Tq9WdlF1lVScmc2WLWnPOFVT6zeOB8SJ0zg3Y2irD6i23UNWSwbUuSikDm6oxKr4nPM+2drVaeExX1VFKWZu3PW7V+nv4HYp1KdkrK25t6tOyoueu1c+/aMyJ9rtODxDhZ+dc6n4PUR/EyeowdQw6MMj3HpIJ22G3iHDQPC5yPrr6fVPBwOF7vis8dYOM//DfqjVVk5QtzuvdEjpuwcNNAnLj6n/wOfrYiSO6ncJzDtytrcRVKd/eGmpFCMVLZ3HGQRy9/LlI8Hpxr1Z5XZuD16bal+NkskZJc9jtAsGOfT7szmXol0zOmpbw7xB7C2wsfsYfXL/BOwDKA2s1Vzt411W2BFz1DOWyx9wA98nPCaqal7mhVVUAyqYwpPMbgOjEc+fvm6dWhVhUwmfPfLdpW2d/G+tlyS6mRRkmp2tuajjenH5Pfkf8Ad7/8BpzDgibtZw0f3H2aq0/dOt9rk26LUN4ii37ayPvnLOzCZ4hw0eS1n/iuab//AJ/Dyw1GrCXW6fhlKcXPPKL+bneK+krlNY5SqXExERAEREAREQBERAEREAhXpSTOl+Fv/L2H/pmH2Ow2g052r/Z45qpyVJXPMTO9JNgFNe84TvqkY/NW5L6mY+wbgfhNF6PNb/R207+rbp7HV0PUAuefwbcvwHmJg43Gb4epw/xkn5ar3sKLSrWfNGH6UUC6egoArLccMoCsPzTYwR5EZEkmhc26em39Kympz9JqwW+3Mp7QcAr1lQrsLLhgysmMggEeIIIwTM/R6da60rXkqKqL7lGBPnnxGjLA0qL1nFv8Px8f6N1KMoVnNbNGh4+2LtBYeq6xk+D6c/gJLtNqscm+BnOfSPxkVWaZF5tXb+UFfo4VB+16/wBUmOi4gtiqyHKOAyHzU9PiOh9oM14iNWjQw9enppJeD+pv1vdHFlqVJxXg/Qgut0SX9ozXYgZHb1lYcjjTf/WZNj2J0e4D8lpwSB8jz5TFXsup4kmt7wghQCm3kWCFA27PL1T0x8ZuO1PG10mle49QMIPOw/IH14+2bp4nvtOn2E2pRjGLSbX1dOW+19mZVT7NyzLm35EZ7EYTQVbRyL3lsef5QwH/AAhRMX0oa1l0AC9LLQjEdSord9vuJUfVMn0bsG4co6lXsV/fv3Z+oiZHajsyNXSKt5T1wysF389rKVK5HUNyPnM3bUqfFnKt/jN8vF2ZpUe0wqjDexKuFW/mkBOSK0+P5sc5E+3OBxHhZPTvrPsNX4yQ1qFwF5bQAOeeQGAMyLdsrt/EOGg+FtmR7+7/AAkuH47PUdOotUptPwyS/oprUrRvy090TC+jb06SHrWr8btPiuhUL9Isqk/UTJ+6ZnPq3C8ftXxOmUL7SNjEfUDIUsN3SVaUdnCWnmr+h1zUst+qJJTeVOD4ZIz0OBnB+qRn0Va1nq1FrtlrNQGfPUlqVbP24kqtpDDn0/EYmp7Ldn10NLVh9+6wtuICnBUKo25PIbOvnnpM2HxEFhaqh/OWW3k3f7eN9zTWg6lSMltrc2/a+zPDtUf9g/8ACcy7HjPFND7Kk/wbT98nfa67bw/U+RqI+sgSEdil/rbSeylP+VY/fPqeCV+3ws5tWeqfkv8AZ5WJjlqJfNztlB6+8y7Mek9fpGZAnS0REQBERAEREAREQBERAIL6W1zoW/vKP/m/4zl+j4n6yubGpvQAJeASrKBgLeBk5AAXeAcgAMDgMOqeldf6vf8AvKP8Q/jOLkT18JBTotS21MVd2mdA0nbHWY56erUY/T09o5+0hS2PqEo1fbLW45UU6b/aah15e0K5GT+yZz9lB64P1TwKPDHwxM8eB4GM86pK/n7Xt6DvVS1r/Pc2tvFgjs6t+UW2Z7665SUZT8qpFbDbWHIudpxgKFHM53B+MvT/ANjtTYTk6bVsAVY9e7sJVW+kGUnxXPMxx0xjPLIBGfEHofdKDj2T0amHp1YZJq6+fFa1iqNSUXdPU6J/PPXY5aSse02gr9e/75HuNcce5lfW2paU/stNQc0qfO119XHmAWY9MqCTI0VHs+yezPQ4dh8PLPTgk+vP1bLJ15z/AJO5J+CccspdrNE9al8G3S3EIhbxNLMQpXrgbgwHq4YAGbfiXa/XuhUVVaXcMd41yA8/mFm5H2gGQDI8x9cBR7Psirw3DVaiqzgnJc2vifnc5GtOKsmTnSdrdZWiop0JCKqjdchOEQKM/nfICYnEON6m66m130QegkpturAJOM7hvOeg8pEsz3MLh2HUsygr68uqs/yjrrzas2zoH8/uIfrdB/vK/wDPNFq77rtSdVZqtLVaACrV2A+suFVQqbiMgnJIIxnPKRyMy2ODpR1UVtbblzWpF1ZPdnQq+2mu2f2Gnc/rVtTYfacWbf4TX6btJrFZ2Nujc2MGbvLqyBtTaqoA4CqB4SGAD2fZKwZnp8KwtNNQppX30/2TeIqaasmXEO0Wqvqeqy3QhHADbbEBxnPI7jjpLvYcA8YpCsrBadu5DlSU0m1sHxGcjMhYElvowH9Z1/Qu/wAIy3u9OhSkqaSVnsrciKqSnNOTOz1P6zfSP3TLEwKT67fSP3TPWeKbz2IiAIiIAiIgCIiAIiIBDPSsf6ub22VfZaPxnGaXCupI3AMpKnowDAlT7CBj4zvvadNOUVdWFNbEjDgkZBVh8nmDy6yNfyPwb5lX7134zfh8TClDK0zPUoym7o59/LKjdm218vYx3KfzqPUUWizLEAKcnxX842BkDLWdogwfYbEdxqQxX1Q5srqWpztPI/m+ft5/pGdB/kvg36un67fxj+SuDfq6frt/GW97pdH6EewqEFPaOsWM+Gb87XcmQ3qvUDszvY8hufkuF5jAmFpOJIqMu4r+ctaoqjZr7xWC2PzwxXKYAG4EHHt6KeDcGP8Ao6/g134zz+QODnpVn6JvP3x3ul0Y7Coc9TidWbPlIDZbZtUEd6CFNQYryAVlbKN6uLD4iVWa/ThLE9Zu8W1NwTbtW2224HDDJKt3AwMdGwSOvQR2a4WemltPuXUfjDdk+G+Gj1HwFv3vO97peJzsKngQe/tBUzbgSB3isyFC3e1K2ozUSRjawsrGG5KOnyRLCcY04AXaxUJXSfVBLVpdXYLV5Da4PeEA5PIAnnym93ZDhuOen1ae1e9/EyzX2V4QPlLqP/MNy/wEd6o+J3sahDRx2lQNivuQW7TnbuNx3tzUBkAcDxOQT06RXx5OR3Yz3eE7tglBCMLWr2EEF9xwUwRuyfkiTpOy3Bj5ftXWj+Jl5eyPCPBU+Oob/NHeqPRnOxqHOdJxWtBjdZs7y892w3b1savu2sOdu5QhOeuQMdcyhuIqbb37xvXRgoK2Mr78jFm8lgFByAeW7b0AnTB2P4T8yv8A9Sf88q/mnwj9XV/v2P8AB53vdLo/QdhM5zbxasqw3Es1daizuyQrorBrBu9c71IQ+PI+AUS+3FqDuDk2Kcgk1nNhAq7u6zody7Hyo8HIBOSZ0NOy/CvCms+5rm/gZV/NLhp6aRj9Fbv80j3ul0fod7GZy86qgptKLkjBsWs5yVfLKCw5bu7IHLkCOWTNr6MTjidftS4f+2fwk8r7FaAdNG5+kX++yZ3DezulosFlOk2OudrDGRkYOMufAmcni6bi4q+ojQkmmzcoMWN78/WAZnLMShCSSRjPnjPl4ezH1TMWeYaj2IiAIiIAiIgCIiAIiIBRZUG6gH3jMsnQJ8xf3RMmIBi/yenzV/dEfyenzV/dEyogGKNCvzR9QlY0w8pfiAWu5juZdiAWu5nh04PhL0QDEbhyHqqn3gS2eEV/q0/dEz4gGAOEV/q0/dErXhyDoq/UJmRAMddKB4SruJeiAWu5E9FUuRAKQsqiIAiIgCIiAIiIAiIgCIiAIiIAiIgCIiAIiIAiIgCIiAIiIAiIgCIiAIiIAiIgCIi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6" descr="data:image/jpeg;base64,/9j/4AAQSkZJRgABAQAAAQABAAD/2wCEAAkGBhQREBUUEBQVFRQVFBQWFBUSFRYVFBUUFBAWFRUUFBcYHSYeFxkjGRUUHy8gIycpLTgsGB4xNTIqNSYrLCkBCQoKDgwOGg8PGjIlHiUxLyswNDYsNSoqLTEyLCwvKi0sMik1KSkqLCwpNS8sKikpNCwqKi80MC8xLCw1LC4sLP/AABEIALgA8AMBIgACEQEDEQH/xAAcAAEAAQUBAQAAAAAAAAAAAAAABgIDBAUHAQj/xABMEAACAgECAwQFBwcIBwkAAAABAgADEQQSBSExBhNBUQciYXGBMlJykaHB0RQjQlOCkrEVFiQlM3Oz0kNiY5OitMI0RGSDlKOy4fH/xAAaAQEAAwEBAQAAAAAAAAAAAAAAAgMEAQUG/8QAMhEAAgECBAMHBAICAwEAAAAAAAECAxEEEiExBUFRExRhgaGx8CJxkdEywULhUmKyBv/aAAwDAQACEQMRAD8A7jERAEREAREQBERAEREAREQBERAEREAREQBERAEREAREQBERAEREAREQBERAEREAREQDHdznriBafOeP1lMAud8fZHemW57AKu9PnHenz+yUzyAVd43n9kd43n9gnkQD3vD5/ZPN5854IgHu8+cbz5zyIB7uPnAY+cQDAKsN5wQ3nPUlUAt5PnPCjecvYnkAsjcOeSZlyxa2B8R9pA++X4AiIgCIiAIiIAiIgCIiAY1nWUyuzrKIBi6/X90F9RrHdtqIm3cxCljzYgABVJyT/GY9XaCtlLAOAvcZDLg/0h9iDBPIhuR8sHrPON6Z27p61ZzW7bkRglhSyl62NbEgBhuB6joZp6OGakLtdCxt/Jtzm1W7vuNY9h7xicue6NYBAOSDnHWXRjFx1+fEQbdzb29oEAs2q7NXctO1QuWd8AFMsAVySMkjmreUs2dq61GTXdyWxrcKualpcJYXG7JwTn1d3LmMzVr2Zvwu5i3eGt7gGVDUyazvtqOuGb1brxnJPqjzlVnBL6w6V171arWUozWJyF9tbVvaWO5v08nm3LxzJqFPqRvI3Wp7QVI1qncTVQb22jIZAMkIc82xsOP9dfOW7u09K1PZ65VEpc4XJK3Z27RnmRtOR4Ymm1fZnUbbCjZLC+oV+oPzbaLuEff1yWrqJUnAz7Jefs7cb3CkJS11bq42MQi13uybGyP7W3HMdOfhGSn1GaXQ29vH61uNZV8Bq0NoANQe1QyAnORkEc8Y5jnLNPadGXIrtyRUakKqGtS5iK3T1sAHac7iCPHGRMHhPZhuf5TuyFqVMWZRmr0/dd6UBwW5ZGfP2SwOFXMqG3T7hVp9PQ1feKGcpZue2hlYYK7UKklT16ERlpi8jfW8ZVaUs2WnewRawoFm8kjaQxAGCrc845csy1p+0K2Oq113MSAWwqgVfnXqIs3MCCGrcEDPyfHlMc6W4aejcr2WV3q5Uuhs7sM+1WckKzhGQE55kHmZh8P4PZXetllLncC2arlVamfWXWlbBvXvAFsToGGQ2PbFRhZ/s7dm31HHUS7u2Wzkag1gUGtWuOKwxzkZOBnGOYlsdo0KI9aWWb7HrVUVd5NYZi2GYDaVXIOeYI85i8Q4Iz232gMW2VGhe82o1tdbbWdc4O1yD63l7BMXT9lrEdKy7tUrq/eIwqcAaJqCmEwR8ivmPn+ydUadtxeRtae1FbKzolrVom9rAoCgdyLsYLbt21gMY6nE3UiD8EdfypK6HxYhShltUVBBpEqVDWX65UjJU+BzJTpbmdcvW1ZyfVcoTjz9RiMfGQnGK1idi3zL88JiUMecqJiwZGPaPsYGZExQ/T6QH8ZlQBERAEREAREQBERAEREAx7espntvWUwBERAEREARE9gHmJ7PMRAE9Ank9BgCeREASsPKIgF3fLbPgEnoOZ90SN+kHjX5NobSD67qUT3sCCfqyfhIVJOK032X3ei9SdOOeSXzxN3wW7vKKXP6aK4/aG8fYZs5q+z9ONLpx82mofVQB982knlUdERbzaiIiDgiIgCIiAIiIAiIgEd43x5dPq6K35C5bAD/AKytWAPjuI9+PObZWyMic79L2nZ79IteNxF+MnCgDuyzMf0VABJPgATNfw/tbr7wKOHDfsAD6mxR6x+cA3JBjHUFj1IGcR3ecZdpdZGru7tla0/D6dfMnKpTcEl/NaW6re/ls/Lxt1WJzezgfGOrcQUN80Fse7lViWf528T0BzrUXUUj5TpgMB5h1Ax+0uPaJ2MqMp9nCrFy6X19Sq8rXcXY6dE1/BON1aylbqGyh5EEYZWHVHHgw/CbCGmnZkk7iIicAiIgCIkK9IHabVaa7S1aPZuv7wYdQ2WDoq4JPq/KMnCOZ2IyllVybROb/lvH/wBXT+7V/mjg/aniS8So0ut7oCzJIREyV2OQQynlzWSVOMtIzi3vo7sjntun+Do89nkpttCjJ/8A33SiU4wi5SdkizcW2hRkzh/pD7TfldxCHNaBgvkTjm3xwMewDzm/7fdut4NNByvMOwPI+aKfEeZ8eg8ZzhufvP38pdw2jLEVFiZq0F/FdX/yf9fErsU+60sj/nLf/rH9y9vuj6a4bXitB5Ig/wCBfwmXLVK4+GB9XKXZWUiIiAIiIAiIgCIiAIiIBzb0wnbWrDqa2qHustqLD4rWR8ZJuzvDU0tK0IANgAY+LPj12PnlsyN+mT+wrPk6n4BgP+oSQpqQxJB8c59/PMxcVxFSjRouCuryv6euuhKhTzzm/sXeJcWoqsrqtsVbLjitTnLHIHgMDmQOeOZlvU6bwYZHtkA9Iysus0uobkitWC3gCl4fn5ZBJ+Bkvu7fcPbP9ITx8G8/dPPxWAWJoQxFBPM0+V9ns7exZCs6c3GXIj3Yr+h8X1OlB21WV96o6AFQGBGemFZx7gPKbPi/pWoSzutJU+rszj83yQ467SAzP71XHtkL7WXLreJ1rorA3fVV0l13AcywcN0JXZgkeXKTrg/CK9EuypcA4y/6bkD5Tn7ugns4jFxwtClKunKo4rTbZJNt7lNGlKtOUYOyT+JGtb0m6tPWu4ZaqeebRgftVY/hJH2Z7dabX+rUxWzGTVZgPgdSuCQ49x+qVVcQU2NWrqbEALpkbgGGQWHhmRftz2WUodbpPzV9J7xtnInbzLfSA558eYOczFheL0cRV7KrTyPlrf7Xvy8eXS2pKdGcFdO5L+0XavT6FA2ofBbOytBusfHUhfL2nAkTX0n6m31tLw2108GJsOR+xXt+omYXYjs+eIO/ENd+cLOVrU/JHd4BO3ptB5KvTkT1MmnEtWlGDbYqKzBQXbaNx6AZmjHY6OClkVJzez1tr4JashTg6qvmsRmv0tNWwGt0V1IPLcpY8/o2KufgSZi9suJ16rWcLs07h0Z3AYeDd9VlSDzDDxBks1mkFilWAZTyKsMqfYQeU5lfwUaPi+mC8q2ursQE/J9fDL8CPqxGA4lQxilFxyvLLZ3TVnffZ215k61CdNKSd1de52mt8ic+4uwXtHpmcgKtJYknACiu8kknkB15yY037T7Jzrtxww63jNNCHG6lAzddqA2MzY933TLwfFwxE7T0cU7/AIGIg4LTqjf670r1mzu9Dp7dUw8Vyqn2qArOR7cATS8Z7T625Ct3D9RWjdTU1isV+bk1ty9mBJ3w/s7VpahXQu0DmfNjjqx6kzBp1NdwJpdX2sVYoc7WHVT5GU4/isKUsssPeKs0236paJ9C3D0pZlJVLP7fs48+hW3J07OXAJai1QLcKMt3ZX1bcAElcK2B8kzE0Kbrax86ysfvWKPvnRu2vBA9TXoNl9OHDryYqhBznzHygeoIkOprDa/TMoAF1mlt2jkAz3L3gA8BvVyB4ZxPquGcRhjaGeCtbRrp+1bYwYujOnV+t3b1v1Poevx95/jK5Sn3mVTzjQIiIAiIgCIiAIiIAiIgHPvSvVvFFXjaLkT227a7K1/aZNvvYTH7JcVGp0qMp/OVha7V8QVGFYjyZQDnzyPCZPpd0QsqoLPsVGsdmClzgVdFUEEnOPETnV3HErZb9Pe41QOLCau7ruU4y1ilyN5/SHRuvJsk31sCsZhlBaSV7dPPwfpoV08Q6FVy5HVrK0uQ12qGVhhlYZBnOO1fo/ajNmmy9fUp1dB7Pnr9vvkl7OdsKtZheVeoxzrzlXx1NR8fonmPb1klpv3cj1nylOvi+FVmoq3WL2fj+pI9OdKlioZo6+6ORdgD/WWn+k321MPvnZdTpscj0kEfgK6fjmlZBhL2dsDoHVG3ge/Kn4mdNsrzPR4vBcQyYilp9Kt+ZXX9MxYa9C8ej/VjmfAj/Xut3de7YjHPmDQB9knS6ff6rA7WBVsg9GG05+uca7eP/WepIyPWXoSP9Eg+6aHvm+c37zfjN9XgSxqpV89vphyvsl48ylYvs80MvN8zt/oy5cMoXxG/Pv71ppfTSw/JKf74n4dxZIR2W4Tq9WdlF1lVScmc2WLWnPOFVT6zeOB8SJ0zg3Y2irD6i23UNWSwbUuSikDm6oxKr4nPM+2drVaeExX1VFKWZu3PW7V+nv4HYp1KdkrK25t6tOyoueu1c+/aMyJ9rtODxDhZ+dc6n4PUR/EyeowdQw6MMj3HpIJ22G3iHDQPC5yPrr6fVPBwOF7vis8dYOM//DfqjVVk5QtzuvdEjpuwcNNAnLj6n/wOfrYiSO6ncJzDtytrcRVKd/eGmpFCMVLZ3HGQRy9/LlI8Hpxr1Z5XZuD16bal+NkskZJc9jtAsGOfT7szmXol0zOmpbw7xB7C2wsfsYfXL/BOwDKA2s1Vzt411W2BFz1DOWyx9wA98nPCaqal7mhVVUAyqYwpPMbgOjEc+fvm6dWhVhUwmfPfLdpW2d/G+tlyS6mRRkmp2tuajjenH5Pfkf8Ad7/8BpzDgibtZw0f3H2aq0/dOt9rk26LUN4ii37ayPvnLOzCZ4hw0eS1n/iuab//AJ/Dyw1GrCXW6fhlKcXPPKL+bneK+krlNY5SqXExERAEREAREQBERAEREAhXpSTOl+Fv/L2H/pmH2Ow2g052r/Z45qpyVJXPMTO9JNgFNe84TvqkY/NW5L6mY+wbgfhNF6PNb/R207+rbp7HV0PUAuefwbcvwHmJg43Gb4epw/xkn5ar3sKLSrWfNGH6UUC6egoArLccMoCsPzTYwR5EZEkmhc26em39Kympz9JqwW+3Mp7QcAr1lQrsLLhgysmMggEeIIIwTM/R6da60rXkqKqL7lGBPnnxGjLA0qL1nFv8Px8f6N1KMoVnNbNGh4+2LtBYeq6xk+D6c/gJLtNqscm+BnOfSPxkVWaZF5tXb+UFfo4VB+16/wBUmOi4gtiqyHKOAyHzU9PiOh9oM14iNWjQw9enppJeD+pv1vdHFlqVJxXg/Qgut0SX9ozXYgZHb1lYcjjTf/WZNj2J0e4D8lpwSB8jz5TFXsup4kmt7wghQCm3kWCFA27PL1T0x8ZuO1PG10mle49QMIPOw/IH14+2bp4nvtOn2E2pRjGLSbX1dOW+19mZVT7NyzLm35EZ7EYTQVbRyL3lsef5QwH/AAhRMX0oa1l0AC9LLQjEdSord9vuJUfVMn0bsG4co6lXsV/fv3Z+oiZHajsyNXSKt5T1wysF389rKVK5HUNyPnM3bUqfFnKt/jN8vF2ZpUe0wqjDexKuFW/mkBOSK0+P5sc5E+3OBxHhZPTvrPsNX4yQ1qFwF5bQAOeeQGAMyLdsrt/EOGg+FtmR7+7/AAkuH47PUdOotUptPwyS/oprUrRvy090TC+jb06SHrWr8btPiuhUL9Isqk/UTJ+6ZnPq3C8ftXxOmUL7SNjEfUDIUsN3SVaUdnCWnmr+h1zUst+qJJTeVOD4ZIz0OBnB+qRn0Va1nq1FrtlrNQGfPUlqVbP24kqtpDDn0/EYmp7Ldn10NLVh9+6wtuICnBUKo25PIbOvnnpM2HxEFhaqh/OWW3k3f7eN9zTWg6lSMltrc2/a+zPDtUf9g/8ACcy7HjPFND7Kk/wbT98nfa67bw/U+RqI+sgSEdil/rbSeylP+VY/fPqeCV+3ws5tWeqfkv8AZ5WJjlqJfNztlB6+8y7Mek9fpGZAnS0REQBERAEREAREQBERAIL6W1zoW/vKP/m/4zl+j4n6yubGpvQAJeASrKBgLeBk5AAXeAcgAMDgMOqeldf6vf8AvKP8Q/jOLkT18JBTotS21MVd2mdA0nbHWY56erUY/T09o5+0hS2PqEo1fbLW45UU6b/aah15e0K5GT+yZz9lB64P1TwKPDHwxM8eB4GM86pK/n7Xt6DvVS1r/Pc2tvFgjs6t+UW2Z7665SUZT8qpFbDbWHIudpxgKFHM53B+MvT/ANjtTYTk6bVsAVY9e7sJVW+kGUnxXPMxx0xjPLIBGfEHofdKDj2T0amHp1YZJq6+fFa1iqNSUXdPU6J/PPXY5aSse02gr9e/75HuNcce5lfW2paU/stNQc0qfO119XHmAWY9MqCTI0VHs+yezPQ4dh8PLPTgk+vP1bLJ15z/AJO5J+CccspdrNE9al8G3S3EIhbxNLMQpXrgbgwHq4YAGbfiXa/XuhUVVaXcMd41yA8/mFm5H2gGQDI8x9cBR7Psirw3DVaiqzgnJc2vifnc5GtOKsmTnSdrdZWiop0JCKqjdchOEQKM/nfICYnEON6m66m130QegkpturAJOM7hvOeg8pEsz3MLh2HUsygr68uqs/yjrrzas2zoH8/uIfrdB/vK/wDPNFq77rtSdVZqtLVaACrV2A+suFVQqbiMgnJIIxnPKRyMy2ODpR1UVtbblzWpF1ZPdnQq+2mu2f2Gnc/rVtTYfacWbf4TX6btJrFZ2Nujc2MGbvLqyBtTaqoA4CqB4SGAD2fZKwZnp8KwtNNQppX30/2TeIqaasmXEO0Wqvqeqy3QhHADbbEBxnPI7jjpLvYcA8YpCsrBadu5DlSU0m1sHxGcjMhYElvowH9Z1/Qu/wAIy3u9OhSkqaSVnsrciKqSnNOTOz1P6zfSP3TLEwKT67fSP3TPWeKbz2IiAIiIAiIgCIiAIiIBDPSsf6ub22VfZaPxnGaXCupI3AMpKnowDAlT7CBj4zvvadNOUVdWFNbEjDgkZBVh8nmDy6yNfyPwb5lX7134zfh8TClDK0zPUoym7o59/LKjdm218vYx3KfzqPUUWizLEAKcnxX842BkDLWdogwfYbEdxqQxX1Q5srqWpztPI/m+ft5/pGdB/kvg36un67fxj+SuDfq6frt/GW97pdH6EewqEFPaOsWM+Gb87XcmQ3qvUDszvY8hufkuF5jAmFpOJIqMu4r+ctaoqjZr7xWC2PzwxXKYAG4EHHt6KeDcGP8Ao6/g134zz+QODnpVn6JvP3x3ul0Y7Coc9TidWbPlIDZbZtUEd6CFNQYryAVlbKN6uLD4iVWa/ThLE9Zu8W1NwTbtW2224HDDJKt3AwMdGwSOvQR2a4WemltPuXUfjDdk+G+Gj1HwFv3vO97peJzsKngQe/tBUzbgSB3isyFC3e1K2ozUSRjawsrGG5KOnyRLCcY04AXaxUJXSfVBLVpdXYLV5Da4PeEA5PIAnnym93ZDhuOen1ae1e9/EyzX2V4QPlLqP/MNy/wEd6o+J3sahDRx2lQNivuQW7TnbuNx3tzUBkAcDxOQT06RXx5OR3Yz3eE7tglBCMLWr2EEF9xwUwRuyfkiTpOy3Bj5ftXWj+Jl5eyPCPBU+Oob/NHeqPRnOxqHOdJxWtBjdZs7y892w3b1savu2sOdu5QhOeuQMdcyhuIqbb37xvXRgoK2Mr78jFm8lgFByAeW7b0AnTB2P4T8yv8A9Sf88q/mnwj9XV/v2P8AB53vdLo/QdhM5zbxasqw3Es1daizuyQrorBrBu9c71IQ+PI+AUS+3FqDuDk2Kcgk1nNhAq7u6zody7Hyo8HIBOSZ0NOy/CvCms+5rm/gZV/NLhp6aRj9Fbv80j3ul0fod7GZy86qgptKLkjBsWs5yVfLKCw5bu7IHLkCOWTNr6MTjidftS4f+2fwk8r7FaAdNG5+kX++yZ3DezulosFlOk2OudrDGRkYOMufAmcni6bi4q+ojQkmmzcoMWN78/WAZnLMShCSSRjPnjPl4ezH1TMWeYaj2IiAIiIAiIgCIiAIiIBRZUG6gH3jMsnQJ8xf3RMmIBi/yenzV/dEfyenzV/dEyogGKNCvzR9QlY0w8pfiAWu5juZdiAWu5nh04PhL0QDEbhyHqqn3gS2eEV/q0/dEz4gGAOEV/q0/dErXhyDoq/UJmRAMddKB4SruJeiAWu5E9FUuRAKQsqiIAiIgCIiAIiIAiIgCIiAIiIAiIgCIiAIiIAiIgCIiAIiIAiIgCIiAIiIAiIgCIiA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2" name="Picture 8" descr="http://www.facepa.com.br/banco_galeria/guardanapo_scala/Sacala_Guardanapo_facepa_6c8224c233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95533"/>
            <a:ext cx="28575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454850"/>
            <a:ext cx="61531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2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Programação Funcional + Orientação a Objetos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(1,2,3,4,5,6,7,8,9,10)</a:t>
            </a:r>
          </a:p>
          <a:p>
            <a:pPr marL="0" indent="0">
              <a:buNone/>
            </a:pP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          .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filter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(n =&gt; n % 2 == 0)</a:t>
            </a:r>
          </a:p>
          <a:p>
            <a:pPr marL="0" indent="0">
              <a:buNone/>
            </a:pP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Pessoa(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nome: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idade: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pessoas =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(new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Pessoa(“Joao”, 21),</a:t>
            </a:r>
          </a:p>
          <a:p>
            <a:pPr marL="0" indent="0">
              <a:buNone/>
            </a:pP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new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Pessoa(“Maria”, 15))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adultos 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pessoas.filter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(p =&gt;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p.idade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&gt;=18)</a:t>
            </a:r>
            <a:endParaRPr lang="pt-BR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9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Orientação a Objetos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14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Todos os tipos são classes</a:t>
            </a:r>
          </a:p>
          <a:p>
            <a:pPr lvl="1"/>
            <a:r>
              <a:rPr lang="pt-BR" dirty="0" err="1" smtClean="0"/>
              <a:t>Int</a:t>
            </a:r>
            <a:r>
              <a:rPr lang="pt-BR" dirty="0" smtClean="0"/>
              <a:t>, Double, </a:t>
            </a:r>
            <a:r>
              <a:rPr lang="pt-BR" dirty="0" err="1" smtClean="0"/>
              <a:t>Float</a:t>
            </a:r>
            <a:r>
              <a:rPr lang="pt-BR" dirty="0" smtClean="0"/>
              <a:t>, Char, </a:t>
            </a:r>
            <a:r>
              <a:rPr lang="pt-BR" dirty="0" err="1" smtClean="0"/>
              <a:t>String</a:t>
            </a:r>
            <a:endParaRPr lang="pt-BR" dirty="0" smtClean="0"/>
          </a:p>
          <a:p>
            <a:pPr lvl="1"/>
            <a:endParaRPr lang="pt-BR" dirty="0"/>
          </a:p>
          <a:p>
            <a:r>
              <a:rPr lang="pt-BR" dirty="0" smtClean="0"/>
              <a:t>Declaração de variáveis</a:t>
            </a:r>
          </a:p>
          <a:p>
            <a:pPr lvl="1"/>
            <a:r>
              <a:rPr lang="pt-BR" dirty="0" smtClean="0">
                <a:solidFill>
                  <a:schemeClr val="accent5"/>
                </a:solidFill>
              </a:rPr>
              <a:t>(note que o tipo vem depois do nome da variável)</a:t>
            </a:r>
          </a:p>
          <a:p>
            <a:pPr lvl="1"/>
            <a:r>
              <a:rPr lang="pt-BR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nome: </a:t>
            </a:r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pt-BR" dirty="0" smtClean="0"/>
          </a:p>
          <a:p>
            <a:r>
              <a:rPr lang="pt-BR" dirty="0" smtClean="0"/>
              <a:t>Os operadores são métodos</a:t>
            </a:r>
          </a:p>
          <a:p>
            <a:pPr lvl="1"/>
            <a:r>
              <a:rPr lang="pt-BR" dirty="0" smtClean="0"/>
              <a:t>Escrevemos: </a:t>
            </a:r>
            <a:r>
              <a:rPr lang="pt-B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1 + 3</a:t>
            </a:r>
          </a:p>
          <a:p>
            <a:pPr lvl="1"/>
            <a:r>
              <a:rPr lang="pt-BR" dirty="0" smtClean="0"/>
              <a:t>Estamos dizendo: </a:t>
            </a:r>
            <a:r>
              <a:rPr lang="pt-B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1.+(3)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pt-B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e Objetos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Temos </a:t>
            </a:r>
            <a:r>
              <a:rPr lang="pt-BR" dirty="0" smtClean="0">
                <a:solidFill>
                  <a:srgbClr val="FF0000"/>
                </a:solidFill>
              </a:rPr>
              <a:t>Classes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Objetos</a:t>
            </a:r>
            <a:r>
              <a:rPr lang="pt-BR" dirty="0" smtClean="0"/>
              <a:t> (parte estática da classe)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Pessoa(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nome:String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idade:Int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def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anoNascimento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= 2013 - idade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 err="1">
                <a:latin typeface="Consolas" pitchFamily="49" charset="0"/>
                <a:cs typeface="Consolas" pitchFamily="49" charset="0"/>
              </a:rPr>
              <a:t>o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bject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 {</a:t>
            </a:r>
          </a:p>
          <a:p>
            <a:pPr marL="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def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anoBissexto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(ano: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) = ano % 4 == 0 ...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000" b="1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Pessoa.anoBissexto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(2013))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println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(“Ano Bissexto”)</a:t>
            </a:r>
            <a:endParaRPr lang="pt-BR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Construtor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Scala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 smtClean="0">
                <a:latin typeface="Consolas" pitchFamily="49" charset="0"/>
                <a:cs typeface="Consolas" pitchFamily="49" charset="0"/>
              </a:rPr>
              <a:t>Pessoa(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nome:String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buNone/>
            </a:pPr>
            <a:r>
              <a:rPr lang="pt-BR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>
                <a:latin typeface="Consolas" pitchFamily="49" charset="0"/>
                <a:cs typeface="Consolas" pitchFamily="49" charset="0"/>
              </a:rPr>
              <a:t>idade:Int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)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/* código do construtor */</a:t>
            </a:r>
            <a:endParaRPr lang="pt-BR" sz="18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1800" b="1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anoNasc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=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2014 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- idade</a:t>
            </a:r>
          </a:p>
          <a:p>
            <a:pPr marL="0" indent="0">
              <a:buNone/>
            </a:pP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sz="1800" dirty="0"/>
          </a:p>
          <a:p>
            <a:pPr marL="0" indent="0">
              <a:buNone/>
            </a:pPr>
            <a:endParaRPr lang="pt-BR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pt-BR" sz="1800" dirty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smtClean="0"/>
              <a:t>Java</a:t>
            </a:r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4137600" cy="39512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1800" b="1" dirty="0" err="1">
                <a:latin typeface="Consolas" pitchFamily="49" charset="0"/>
                <a:cs typeface="Consolas" pitchFamily="49" charset="0"/>
              </a:rPr>
              <a:t>public</a:t>
            </a:r>
            <a:r>
              <a:rPr lang="pt-BR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 err="1">
                <a:latin typeface="Consolas" pitchFamily="49" charset="0"/>
                <a:cs typeface="Consolas" pitchFamily="49" charset="0"/>
              </a:rPr>
              <a:t>class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>
                <a:latin typeface="Consolas" pitchFamily="49" charset="0"/>
                <a:cs typeface="Consolas" pitchFamily="49" charset="0"/>
              </a:rPr>
              <a:t>Pessoa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>
              <a:buNone/>
            </a:pPr>
            <a:r>
              <a:rPr lang="pt-BR" sz="18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1800" b="1" dirty="0" err="1">
                <a:latin typeface="Consolas" pitchFamily="49" charset="0"/>
                <a:cs typeface="Consolas" pitchFamily="49" charset="0"/>
              </a:rPr>
              <a:t>private</a:t>
            </a:r>
            <a:r>
              <a:rPr lang="pt-BR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nome_;</a:t>
            </a:r>
            <a:endParaRPr lang="pt-BR" sz="18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1800" b="1" dirty="0" err="1">
                <a:latin typeface="Consolas" pitchFamily="49" charset="0"/>
                <a:cs typeface="Consolas" pitchFamily="49" charset="0"/>
              </a:rPr>
              <a:t>private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idade_;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Pessoa(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nome,int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idade) {</a:t>
            </a:r>
          </a:p>
          <a:p>
            <a:pPr marL="0" indent="0">
              <a:buNone/>
            </a:pP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  /* </a:t>
            </a:r>
            <a:r>
              <a:rPr lang="pt-BR" sz="1800" dirty="0">
                <a:latin typeface="Consolas" pitchFamily="49" charset="0"/>
                <a:cs typeface="Consolas" pitchFamily="49" charset="0"/>
              </a:rPr>
              <a:t>código do construtor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*/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this.nome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_ = nome;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this.idade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_ = idade;</a:t>
            </a:r>
          </a:p>
          <a:p>
            <a:pPr marL="0" indent="0">
              <a:buNone/>
            </a:pP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nome() {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nome_;</a:t>
            </a:r>
          </a:p>
          <a:p>
            <a:pPr marL="0" indent="0">
              <a:buNone/>
            </a:pP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idade() {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idade_;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latin typeface="Consolas" pitchFamily="49" charset="0"/>
                <a:cs typeface="Consolas" pitchFamily="49" charset="0"/>
              </a:rPr>
              <a:t>anoNasc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t-BR" sz="1800" b="1" dirty="0" err="1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2013 – idade;</a:t>
            </a: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smtClean="0">
                <a:latin typeface="Consolas" pitchFamily="49" charset="0"/>
                <a:cs typeface="Consolas" pitchFamily="49" charset="0"/>
              </a:rPr>
              <a:t> }</a:t>
            </a:r>
            <a:endParaRPr lang="pt-BR" sz="18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4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000" b="1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>
                <a:latin typeface="Consolas" pitchFamily="49" charset="0"/>
                <a:cs typeface="Consolas" pitchFamily="49" charset="0"/>
              </a:rPr>
              <a:t>Pessoa(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nome: 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indent="0">
              <a:buNone/>
            </a:pPr>
            <a:r>
              <a:rPr lang="pt-BR" sz="2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iniciais = 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nome.split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(" ").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map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(_.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charAt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(0)).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toString</a:t>
            </a: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class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>
                <a:latin typeface="Consolas" pitchFamily="49" charset="0"/>
                <a:cs typeface="Consolas" pitchFamily="49" charset="0"/>
              </a:rPr>
              <a:t>Aluno(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nome: 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curso: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t-BR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Pessoa(nome) 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override</a:t>
            </a:r>
            <a:r>
              <a:rPr lang="pt-BR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 err="1" smtClean="0">
                <a:latin typeface="Consolas" pitchFamily="49" charset="0"/>
                <a:cs typeface="Consolas" pitchFamily="49" charset="0"/>
              </a:rPr>
              <a:t>def</a:t>
            </a:r>
            <a:r>
              <a:rPr lang="pt-BR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= nome + " – " + curso</a:t>
            </a: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override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b="1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iniciais = </a:t>
            </a:r>
            <a:r>
              <a:rPr lang="pt-BR" sz="2000" dirty="0" err="1">
                <a:latin typeface="Consolas" pitchFamily="49" charset="0"/>
                <a:cs typeface="Consolas" pitchFamily="49" charset="0"/>
              </a:rPr>
              <a:t>nome.split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(" ")(0)</a:t>
            </a:r>
          </a:p>
          <a:p>
            <a:pPr marL="0" indent="0">
              <a:buNone/>
            </a:pPr>
            <a:r>
              <a:rPr lang="pt-BR" sz="20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51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trike="dblStrike" dirty="0" smtClean="0">
                <a:solidFill>
                  <a:schemeClr val="tx1"/>
                </a:solidFill>
              </a:rPr>
              <a:t>Interfaces </a:t>
            </a:r>
            <a:r>
              <a:rPr lang="pt-BR" dirty="0" err="1" smtClean="0"/>
              <a:t>Traits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Substitui as Interfaces de Java</a:t>
            </a:r>
          </a:p>
          <a:p>
            <a:r>
              <a:rPr lang="pt-BR" dirty="0" err="1" smtClean="0">
                <a:solidFill>
                  <a:srgbClr val="FF0000"/>
                </a:solidFill>
              </a:rPr>
              <a:t>Traits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podem ter </a:t>
            </a:r>
            <a:r>
              <a:rPr lang="pt-BR" dirty="0" smtClean="0">
                <a:solidFill>
                  <a:srgbClr val="FF0000"/>
                </a:solidFill>
              </a:rPr>
              <a:t>implementação de métodos</a:t>
            </a:r>
          </a:p>
          <a:p>
            <a:pPr lvl="1"/>
            <a:r>
              <a:rPr lang="pt-BR" dirty="0" smtClean="0"/>
              <a:t>(Java 8 terá interfaces com implementação)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2200" b="1" dirty="0" err="1">
                <a:latin typeface="Consolas" pitchFamily="49" charset="0"/>
                <a:cs typeface="Consolas" pitchFamily="49" charset="0"/>
              </a:rPr>
              <a:t>trait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200" dirty="0" err="1">
                <a:latin typeface="Consolas" pitchFamily="49" charset="0"/>
                <a:cs typeface="Consolas" pitchFamily="49" charset="0"/>
              </a:rPr>
              <a:t>MediaPonderada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>
              <a:buNone/>
            </a:pPr>
            <a:r>
              <a:rPr lang="pt-BR" sz="2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200" b="1" dirty="0" err="1" smtClean="0">
                <a:latin typeface="Consolas" pitchFamily="49" charset="0"/>
                <a:cs typeface="Consolas" pitchFamily="49" charset="0"/>
              </a:rPr>
              <a:t>def</a:t>
            </a: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nota1: </a:t>
            </a:r>
            <a:r>
              <a:rPr lang="pt-BR" sz="2200" dirty="0" err="1">
                <a:latin typeface="Consolas" pitchFamily="49" charset="0"/>
                <a:cs typeface="Consolas" pitchFamily="49" charset="0"/>
              </a:rPr>
              <a:t>Int</a:t>
            </a:r>
            <a:endParaRPr lang="pt-BR" sz="22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200" b="1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 nota2: </a:t>
            </a:r>
            <a:r>
              <a:rPr lang="pt-BR" sz="2200" dirty="0" err="1">
                <a:latin typeface="Consolas" pitchFamily="49" charset="0"/>
                <a:cs typeface="Consolas" pitchFamily="49" charset="0"/>
              </a:rPr>
              <a:t>Int</a:t>
            </a:r>
            <a:endParaRPr lang="pt-BR" sz="22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200" b="1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 media = (nota1*2+nota2*3)/5.0</a:t>
            </a:r>
          </a:p>
          <a:p>
            <a:pPr marL="0" indent="0">
              <a:buNone/>
            </a:pP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r>
              <a:rPr lang="pt-BR" sz="2200" b="1" dirty="0" err="1">
                <a:latin typeface="Consolas" pitchFamily="49" charset="0"/>
                <a:cs typeface="Consolas" pitchFamily="49" charset="0"/>
              </a:rPr>
              <a:t>trait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200" dirty="0" err="1" smtClean="0">
                <a:latin typeface="Consolas" pitchFamily="49" charset="0"/>
                <a:cs typeface="Consolas" pitchFamily="49" charset="0"/>
              </a:rPr>
              <a:t>TemNome</a:t>
            </a: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 {</a:t>
            </a:r>
            <a:endParaRPr lang="pt-BR" sz="22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2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 nome: </a:t>
            </a:r>
            <a:r>
              <a:rPr lang="pt-BR" sz="2200" dirty="0" err="1" smtClean="0">
                <a:latin typeface="Consolas" pitchFamily="49" charset="0"/>
                <a:cs typeface="Consolas" pitchFamily="49" charset="0"/>
              </a:rPr>
              <a:t>String</a:t>
            </a:r>
            <a:endParaRPr lang="pt-BR" sz="22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200" b="1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iniciais = </a:t>
            </a:r>
            <a:r>
              <a:rPr lang="pt-BR" sz="2200" dirty="0" err="1">
                <a:latin typeface="Consolas" pitchFamily="49" charset="0"/>
                <a:cs typeface="Consolas" pitchFamily="49" charset="0"/>
              </a:rPr>
              <a:t>nome.split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(" ").</a:t>
            </a:r>
            <a:r>
              <a:rPr lang="pt-BR" sz="2200" dirty="0" err="1">
                <a:latin typeface="Consolas" pitchFamily="49" charset="0"/>
                <a:cs typeface="Consolas" pitchFamily="49" charset="0"/>
              </a:rPr>
              <a:t>map</a:t>
            </a: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(_(0</a:t>
            </a:r>
            <a:r>
              <a:rPr lang="pt-BR" sz="2200" dirty="0">
                <a:latin typeface="Consolas" pitchFamily="49" charset="0"/>
                <a:cs typeface="Consolas" pitchFamily="49" charset="0"/>
              </a:rPr>
              <a:t>)).</a:t>
            </a:r>
            <a:r>
              <a:rPr lang="pt-BR" sz="2200" dirty="0" err="1">
                <a:latin typeface="Consolas" pitchFamily="49" charset="0"/>
                <a:cs typeface="Consolas" pitchFamily="49" charset="0"/>
              </a:rPr>
              <a:t>toString</a:t>
            </a:r>
            <a:endParaRPr lang="pt-BR" sz="22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sz="22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pt-BR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3491</TotalTime>
  <Words>649</Words>
  <Application>Microsoft Office PowerPoint</Application>
  <PresentationFormat>Apresentação na tela (4:3)</PresentationFormat>
  <Paragraphs>146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Brilho</vt:lpstr>
      <vt:lpstr>Programação FUNCIONAL com Scala</vt:lpstr>
      <vt:lpstr>Scala</vt:lpstr>
      <vt:lpstr>Linguagem Scala</vt:lpstr>
      <vt:lpstr>Orientação a Objetos</vt:lpstr>
      <vt:lpstr>Tipos</vt:lpstr>
      <vt:lpstr>Classes e Objetos</vt:lpstr>
      <vt:lpstr>Construtor</vt:lpstr>
      <vt:lpstr>Herança</vt:lpstr>
      <vt:lpstr>Interfaces Traits</vt:lpstr>
      <vt:lpstr>Herança com Traits</vt:lpstr>
      <vt:lpstr>Tipos Compostos</vt:lpstr>
      <vt:lpstr>Tipos Compostos</vt:lpstr>
      <vt:lpstr>Tuplas</vt:lpstr>
      <vt:lpstr>Maps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FUNCIONAL com Scala</dc:title>
  <dc:creator>Lucena</dc:creator>
  <cp:lastModifiedBy>Lucena</cp:lastModifiedBy>
  <cp:revision>29</cp:revision>
  <dcterms:created xsi:type="dcterms:W3CDTF">2013-06-17T14:07:57Z</dcterms:created>
  <dcterms:modified xsi:type="dcterms:W3CDTF">2014-03-12T13:15:24Z</dcterms:modified>
</cp:coreProperties>
</file>