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embedTrueTypeFonts="1" saveSubsetFonts="1">
  <p:sldMasterIdLst>
    <p:sldMasterId id="2147483693" r:id="rId1"/>
  </p:sldMasterIdLst>
  <p:notesMasterIdLst>
    <p:notesMasterId r:id="rId26"/>
  </p:notesMasterIdLst>
  <p:handoutMasterIdLst>
    <p:handoutMasterId r:id="rId27"/>
  </p:handoutMasterIdLst>
  <p:sldIdLst>
    <p:sldId id="355" r:id="rId2"/>
    <p:sldId id="327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1" r:id="rId16"/>
    <p:sldId id="372" r:id="rId17"/>
    <p:sldId id="370" r:id="rId18"/>
    <p:sldId id="373" r:id="rId19"/>
    <p:sldId id="374" r:id="rId20"/>
    <p:sldId id="375" r:id="rId21"/>
    <p:sldId id="376" r:id="rId22"/>
    <p:sldId id="377" r:id="rId23"/>
    <p:sldId id="378" r:id="rId24"/>
    <p:sldId id="345" r:id="rId25"/>
  </p:sldIdLst>
  <p:sldSz cx="9144000" cy="6858000" type="screen4x3"/>
  <p:notesSz cx="7089775" cy="10218738"/>
  <p:embeddedFontLst>
    <p:embeddedFont>
      <p:font typeface="Wingdings 2" pitchFamily="18" charset="2"/>
      <p:regular r:id="rId28"/>
    </p:embeddedFont>
    <p:embeddedFont>
      <p:font typeface="Tahoma" pitchFamily="34" charset="0"/>
      <p:regular r:id="rId29"/>
      <p:bold r:id="rId30"/>
    </p:embeddedFont>
    <p:embeddedFont>
      <p:font typeface="Lucida Console" pitchFamily="49" charset="0"/>
      <p:regular r:id="rId31"/>
    </p:embeddedFont>
    <p:embeddedFont>
      <p:font typeface="Lucida Sans Typewriter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</p:showPr>
  <p:clrMru>
    <a:srgbClr val="99FFCC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77" autoAdjust="0"/>
    <p:restoredTop sz="90929" autoAdjust="0"/>
  </p:normalViewPr>
  <p:slideViewPr>
    <p:cSldViewPr snapToGrid="0">
      <p:cViewPr>
        <p:scale>
          <a:sx n="64" d="100"/>
          <a:sy n="64" d="100"/>
        </p:scale>
        <p:origin x="-30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428821D1-720D-4A25-9825-3B782601608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8FB35F2B-56AE-4662-A31A-2FD7BA19996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9C16D7A-54BE-4EB7-BEE5-57E13F8DCAB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2390A-D607-4E45-9A47-CF282710242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95DD7-2500-475A-9728-3FE92388C76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0E379ED-892C-4FCB-B425-06C05329B8E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691565-588A-404A-B1D6-3E454198FB0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319EEA-62A5-4B1F-AFC9-24BAF43B5A4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A33C41-4AC7-4C18-833C-BAB7FDB6D4E0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ECA11-398F-4E67-B284-A3A6692EBEE4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6C20AE9-03BF-4C9A-B5F2-D5D7B3CD411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0B77DF1-2F5C-4FAB-9EC8-000E4CA4746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5/14/2011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cs typeface="+mn-cs"/>
              </a:defRPr>
            </a:lvl1pPr>
            <a:extLst/>
          </a:lstStyle>
          <a:p>
            <a:pPr>
              <a:defRPr/>
            </a:pPr>
            <a:fld id="{59C16D7A-54BE-4EB7-BEE5-57E13F8DCAB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FFF49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ott.ac.uk/~gmh/book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pt-BR" noProof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Progamação Funcional</a:t>
            </a:r>
            <a:endParaRPr lang="pt-BR" noProof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0113" y="2819400"/>
            <a:ext cx="7793037" cy="34178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noProof="0" dirty="0" err="1" smtClean="0"/>
              <a:t>Lazy</a:t>
            </a:r>
            <a:r>
              <a:rPr lang="pt-BR" noProof="0" dirty="0" smtClean="0"/>
              <a:t> </a:t>
            </a:r>
            <a:r>
              <a:rPr lang="pt-BR" noProof="0" dirty="0" err="1" smtClean="0"/>
              <a:t>Evaluation</a:t>
            </a:r>
            <a:r>
              <a:rPr lang="pt-BR" noProof="0" dirty="0" smtClean="0"/>
              <a:t> (Avaliação Preguiçosa)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/>
              <a:t>Leonardo Lucena – IFRN, 2011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>
                <a:solidFill>
                  <a:schemeClr val="accent4"/>
                </a:solidFill>
              </a:rPr>
              <a:t>Adaptação das Transparências de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>
                <a:solidFill>
                  <a:schemeClr val="accent4"/>
                </a:solidFill>
              </a:rPr>
              <a:t>Graham </a:t>
            </a:r>
            <a:r>
              <a:rPr lang="pt-BR" sz="2400" noProof="0" dirty="0" err="1" smtClean="0">
                <a:solidFill>
                  <a:schemeClr val="accent4"/>
                </a:solidFill>
              </a:rPr>
              <a:t>Hutton</a:t>
            </a:r>
            <a:r>
              <a:rPr lang="pt-BR" sz="2400" noProof="0" dirty="0" smtClean="0">
                <a:solidFill>
                  <a:schemeClr val="accent4"/>
                </a:solidFill>
              </a:rPr>
              <a:t> (</a:t>
            </a:r>
            <a:r>
              <a:rPr lang="pt-BR" sz="2400" noProof="0" dirty="0" smtClean="0">
                <a:solidFill>
                  <a:schemeClr val="accent4"/>
                </a:solidFill>
                <a:hlinkClick r:id="rId2"/>
              </a:rPr>
              <a:t>http://www.cs.nott.ac.uk/~gmh/book.html</a:t>
            </a:r>
            <a:r>
              <a:rPr lang="pt-BR" sz="2400" noProof="0" dirty="0" smtClean="0">
                <a:solidFill>
                  <a:schemeClr val="accent4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dirty="0" err="1" smtClean="0">
                <a:solidFill>
                  <a:schemeClr val="accent5"/>
                </a:solidFill>
              </a:rPr>
              <a:t>These</a:t>
            </a:r>
            <a:r>
              <a:rPr lang="pt-BR" sz="1600" noProof="0" dirty="0" smtClean="0">
                <a:solidFill>
                  <a:schemeClr val="accent5"/>
                </a:solidFill>
              </a:rPr>
              <a:t> slides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may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be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used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or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modified</a:t>
            </a:r>
            <a:r>
              <a:rPr lang="pt-BR" sz="1600" noProof="0" dirty="0" smtClean="0">
                <a:solidFill>
                  <a:schemeClr val="accent5"/>
                </a:solidFill>
              </a:rPr>
              <a:t> for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any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educational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purpose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on</a:t>
            </a:r>
            <a:r>
              <a:rPr lang="pt-BR" sz="1600" noProof="0" dirty="0" smtClean="0">
                <a:solidFill>
                  <a:schemeClr val="accent5"/>
                </a:solidFill>
              </a:rPr>
              <a:t> 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non-profit-making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basis</a:t>
            </a:r>
            <a:r>
              <a:rPr lang="pt-BR" sz="1600" noProof="0" dirty="0" smtClean="0">
                <a:solidFill>
                  <a:schemeClr val="accent5"/>
                </a:solidFill>
              </a:rPr>
              <a:t>,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provided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that</a:t>
            </a:r>
            <a:r>
              <a:rPr lang="pt-BR" sz="1600" noProof="0" dirty="0" smtClean="0">
                <a:solidFill>
                  <a:schemeClr val="accent5"/>
                </a:solidFill>
              </a:rPr>
              <a:t> I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am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acknowledged</a:t>
            </a:r>
            <a:r>
              <a:rPr lang="pt-BR" sz="1600" noProof="0" dirty="0" smtClean="0">
                <a:solidFill>
                  <a:schemeClr val="accent5"/>
                </a:solidFill>
              </a:rPr>
              <a:t> as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the</a:t>
            </a:r>
            <a:r>
              <a:rPr lang="pt-BR" sz="1600" noProof="0" dirty="0" smtClean="0">
                <a:solidFill>
                  <a:schemeClr val="accent5"/>
                </a:solidFill>
              </a:rPr>
              <a:t> original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author</a:t>
            </a:r>
            <a:r>
              <a:rPr lang="pt-BR" sz="1600" noProof="0" dirty="0" smtClean="0">
                <a:solidFill>
                  <a:schemeClr val="accent5"/>
                </a:solidFill>
              </a:rPr>
              <a:t>. </a:t>
            </a:r>
            <a:endParaRPr lang="pt-BR" sz="2400" noProof="0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Redução mais externa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pt-BR" dirty="0" smtClean="0"/>
              <a:t>Redução mais externa</a:t>
            </a:r>
          </a:p>
          <a:p>
            <a:pPr marL="514350" indent="-514350">
              <a:buFont typeface="+mj-lt"/>
              <a:buAutoNum type="arabicPeriod" startAt="2"/>
            </a:pPr>
            <a:endParaRPr lang="pt-BR" dirty="0" smtClean="0"/>
          </a:p>
          <a:p>
            <a:pPr marL="514350" indent="-514350">
              <a:buFont typeface="+mj-lt"/>
              <a:buAutoNum type="arabicPeriod" startAt="2"/>
            </a:pPr>
            <a:endParaRPr lang="pt-BR" dirty="0" smtClean="0"/>
          </a:p>
          <a:p>
            <a:pPr marL="514350" indent="-514350">
              <a:buFont typeface="+mj-lt"/>
              <a:buAutoNum type="arabicPeriod" startAt="2"/>
            </a:pPr>
            <a:endParaRPr lang="pt-BR" dirty="0" smtClean="0"/>
          </a:p>
          <a:p>
            <a:pPr marL="514350" indent="-514350">
              <a:buFont typeface="+mj-lt"/>
              <a:buAutoNum type="arabicPeriod" startAt="2"/>
            </a:pPr>
            <a:endParaRPr lang="pt-BR" dirty="0" smtClean="0"/>
          </a:p>
          <a:p>
            <a:pPr marL="514350" indent="-514350">
              <a:buNone/>
            </a:pPr>
            <a:r>
              <a:rPr lang="pt-BR" dirty="0" smtClean="0"/>
              <a:t>	A estratégia dá o resultado em apenas </a:t>
            </a:r>
            <a:r>
              <a:rPr lang="pt-BR" dirty="0" smtClean="0">
                <a:solidFill>
                  <a:srgbClr val="FFC000"/>
                </a:solidFill>
              </a:rPr>
              <a:t>um passo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655763" y="2424966"/>
            <a:ext cx="3345788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primeiro</a:t>
            </a:r>
            <a:r>
              <a:rPr lang="en-US" sz="2400" dirty="0" smtClean="0">
                <a:latin typeface="Lucida Sans Typewriter" charset="0"/>
              </a:rPr>
              <a:t>(1, loop)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116013" y="2747663"/>
            <a:ext cx="909640" cy="901700"/>
            <a:chOff x="665" y="1949"/>
            <a:chExt cx="573" cy="568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233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1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Terminação: Fatos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redução mais externa pode dar um resultado nos </a:t>
            </a:r>
            <a:r>
              <a:rPr lang="pt-BR" dirty="0" smtClean="0"/>
              <a:t>casos </a:t>
            </a:r>
            <a:r>
              <a:rPr lang="pt-BR" dirty="0" smtClean="0"/>
              <a:t>em que a redução mais interna </a:t>
            </a:r>
            <a:r>
              <a:rPr lang="pt-BR" dirty="0" smtClean="0">
                <a:solidFill>
                  <a:srgbClr val="FFC000"/>
                </a:solidFill>
              </a:rPr>
              <a:t>falha em terminar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r>
              <a:rPr lang="pt-BR" dirty="0" smtClean="0"/>
              <a:t>Para uma dada expressão, se existir </a:t>
            </a:r>
            <a:r>
              <a:rPr lang="pt-BR" dirty="0" smtClean="0">
                <a:solidFill>
                  <a:srgbClr val="FFC000"/>
                </a:solidFill>
              </a:rPr>
              <a:t>alguma</a:t>
            </a:r>
            <a:r>
              <a:rPr lang="pt-BR" dirty="0" smtClean="0"/>
              <a:t> </a:t>
            </a:r>
            <a:r>
              <a:rPr lang="pt-BR" dirty="0" err="1" smtClean="0"/>
              <a:t>sequência</a:t>
            </a:r>
            <a:r>
              <a:rPr lang="pt-BR" dirty="0" smtClean="0"/>
              <a:t> de reduções que termina, então a redução mais externa </a:t>
            </a:r>
            <a:r>
              <a:rPr lang="pt-BR" dirty="0" smtClean="0">
                <a:solidFill>
                  <a:srgbClr val="FFC000"/>
                </a:solidFill>
              </a:rPr>
              <a:t>também</a:t>
            </a:r>
            <a:r>
              <a:rPr lang="pt-BR" dirty="0" smtClean="0"/>
              <a:t> termina e com o </a:t>
            </a:r>
            <a:r>
              <a:rPr lang="pt-BR" dirty="0" smtClean="0">
                <a:solidFill>
                  <a:srgbClr val="FFC000"/>
                </a:solidFill>
              </a:rPr>
              <a:t>mesmo resultado.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Número de Reduções</a:t>
            </a:r>
            <a:endParaRPr lang="pt-BR" dirty="0"/>
          </a:p>
        </p:txBody>
      </p:sp>
      <p:sp>
        <p:nvSpPr>
          <p:cNvPr id="46" name="Espaço Reservado para Texto 4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Mais interno</a:t>
            </a:r>
            <a:endParaRPr lang="pt-BR" dirty="0"/>
          </a:p>
        </p:txBody>
      </p:sp>
      <p:sp>
        <p:nvSpPr>
          <p:cNvPr id="48" name="Espaço Reservado para Texto 4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Mais externo</a:t>
            </a:r>
            <a:endParaRPr lang="pt-BR" dirty="0"/>
          </a:p>
        </p:txBody>
      </p:sp>
      <p:sp>
        <p:nvSpPr>
          <p:cNvPr id="47" name="Espaço Reservado para Conteúdo 4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 versão mais externa é </a:t>
            </a:r>
            <a:r>
              <a:rPr lang="pt-BR" dirty="0" smtClean="0">
                <a:solidFill>
                  <a:srgbClr val="FFC000"/>
                </a:solidFill>
              </a:rPr>
              <a:t>ineficiente</a:t>
            </a:r>
            <a:r>
              <a:rPr lang="pt-BR" dirty="0" smtClean="0"/>
              <a:t>, a expressão 3+4 é avaliada </a:t>
            </a:r>
            <a:r>
              <a:rPr lang="pt-BR" dirty="0" smtClean="0">
                <a:solidFill>
                  <a:srgbClr val="FFC000"/>
                </a:solidFill>
              </a:rPr>
              <a:t>duas vezes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49" name="Espaço Reservado para Conteúdo 4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dirty="0" smtClean="0"/>
          </a:p>
          <a:p>
            <a:r>
              <a:rPr lang="pt-BR" dirty="0" smtClean="0">
                <a:solidFill>
                  <a:srgbClr val="FFC000"/>
                </a:solidFill>
              </a:rPr>
              <a:t>Fato</a:t>
            </a:r>
            <a:r>
              <a:rPr lang="pt-BR" dirty="0" smtClean="0"/>
              <a:t>: Redução mais externa pode exigir </a:t>
            </a:r>
            <a:r>
              <a:rPr lang="pt-BR" dirty="0" smtClean="0">
                <a:solidFill>
                  <a:srgbClr val="FFC000"/>
                </a:solidFill>
              </a:rPr>
              <a:t>mais passos </a:t>
            </a:r>
            <a:r>
              <a:rPr lang="pt-BR" dirty="0" smtClean="0"/>
              <a:t>que a redução mais interna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5270838" y="2361171"/>
            <a:ext cx="2973891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quadrado</a:t>
            </a:r>
            <a:r>
              <a:rPr lang="en-US" sz="2400" dirty="0" smtClean="0">
                <a:latin typeface="Lucida Sans Typewriter" charset="0"/>
              </a:rPr>
              <a:t>(3 + 4)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4731088" y="2446913"/>
            <a:ext cx="3886207" cy="901700"/>
            <a:chOff x="665" y="1949"/>
            <a:chExt cx="2448" cy="568"/>
          </a:xfrm>
        </p:grpSpPr>
        <p:sp>
          <p:nvSpPr>
            <p:cNvPr id="22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2108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(3 + 4) * (3 + 4)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23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24" name="Group 6"/>
          <p:cNvGrpSpPr>
            <a:grpSpLocks/>
          </p:cNvGrpSpPr>
          <p:nvPr/>
        </p:nvGrpSpPr>
        <p:grpSpPr bwMode="auto">
          <a:xfrm>
            <a:off x="4731088" y="3024708"/>
            <a:ext cx="2770193" cy="900113"/>
            <a:chOff x="665" y="2454"/>
            <a:chExt cx="1745" cy="567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1005" y="2753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 * (3 + 4)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dirty="0"/>
                <a:t>=</a:t>
              </a:r>
            </a:p>
          </p:txBody>
        </p:sp>
      </p:grpSp>
      <p:grpSp>
        <p:nvGrpSpPr>
          <p:cNvPr id="27" name="Group 9"/>
          <p:cNvGrpSpPr>
            <a:grpSpLocks/>
          </p:cNvGrpSpPr>
          <p:nvPr/>
        </p:nvGrpSpPr>
        <p:grpSpPr bwMode="auto">
          <a:xfrm>
            <a:off x="4731089" y="3604091"/>
            <a:ext cx="1654177" cy="895350"/>
            <a:chOff x="665" y="2960"/>
            <a:chExt cx="1042" cy="564"/>
          </a:xfrm>
        </p:grpSpPr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1005" y="3256"/>
              <a:ext cx="702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 * 7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dirty="0"/>
                <a:t>=</a:t>
              </a:r>
            </a:p>
          </p:txBody>
        </p:sp>
      </p:grpSp>
      <p:grpSp>
        <p:nvGrpSpPr>
          <p:cNvPr id="30" name="Group 12"/>
          <p:cNvGrpSpPr>
            <a:grpSpLocks/>
          </p:cNvGrpSpPr>
          <p:nvPr/>
        </p:nvGrpSpPr>
        <p:grpSpPr bwMode="auto">
          <a:xfrm>
            <a:off x="4731089" y="4144285"/>
            <a:ext cx="1096963" cy="892175"/>
            <a:chOff x="665" y="3466"/>
            <a:chExt cx="691" cy="562"/>
          </a:xfrm>
        </p:grpSpPr>
        <p:sp>
          <p:nvSpPr>
            <p:cNvPr id="31" name="Text Box 13"/>
            <p:cNvSpPr txBox="1">
              <a:spLocks noChangeArrowheads="1"/>
            </p:cNvSpPr>
            <p:nvPr/>
          </p:nvSpPr>
          <p:spPr bwMode="auto">
            <a:xfrm>
              <a:off x="1005" y="3760"/>
              <a:ext cx="351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49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1042648" y="2364716"/>
            <a:ext cx="2973891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quadrado</a:t>
            </a:r>
            <a:r>
              <a:rPr lang="en-US" sz="2400" dirty="0" smtClean="0">
                <a:latin typeface="Lucida Sans Typewriter" charset="0"/>
              </a:rPr>
              <a:t>(3 + 4)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34" name="Group 3"/>
          <p:cNvGrpSpPr>
            <a:grpSpLocks/>
          </p:cNvGrpSpPr>
          <p:nvPr/>
        </p:nvGrpSpPr>
        <p:grpSpPr bwMode="auto">
          <a:xfrm>
            <a:off x="502898" y="2450458"/>
            <a:ext cx="2770192" cy="901700"/>
            <a:chOff x="665" y="1949"/>
            <a:chExt cx="1745" cy="568"/>
          </a:xfrm>
        </p:grpSpPr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err="1" smtClean="0">
                  <a:latin typeface="Lucida Sans Typewriter" charset="0"/>
                </a:rPr>
                <a:t>quadrado</a:t>
              </a:r>
              <a:r>
                <a:rPr lang="en-US" sz="2400" dirty="0" smtClean="0">
                  <a:latin typeface="Lucida Sans Typewriter" charset="0"/>
                </a:rPr>
                <a:t>(7)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36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37" name="Group 6"/>
          <p:cNvGrpSpPr>
            <a:grpSpLocks/>
          </p:cNvGrpSpPr>
          <p:nvPr/>
        </p:nvGrpSpPr>
        <p:grpSpPr bwMode="auto">
          <a:xfrm>
            <a:off x="502898" y="3028253"/>
            <a:ext cx="1654178" cy="900113"/>
            <a:chOff x="665" y="2454"/>
            <a:chExt cx="1042" cy="567"/>
          </a:xfrm>
        </p:grpSpPr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1005" y="2753"/>
              <a:ext cx="702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 * 7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40" name="Group 9"/>
          <p:cNvGrpSpPr>
            <a:grpSpLocks/>
          </p:cNvGrpSpPr>
          <p:nvPr/>
        </p:nvGrpSpPr>
        <p:grpSpPr bwMode="auto">
          <a:xfrm>
            <a:off x="502899" y="3594573"/>
            <a:ext cx="1096963" cy="895350"/>
            <a:chOff x="665" y="2960"/>
            <a:chExt cx="691" cy="564"/>
          </a:xfrm>
        </p:grpSpPr>
        <p:sp>
          <p:nvSpPr>
            <p:cNvPr id="41" name="Text Box 10"/>
            <p:cNvSpPr txBox="1">
              <a:spLocks noChangeArrowheads="1"/>
            </p:cNvSpPr>
            <p:nvPr/>
          </p:nvSpPr>
          <p:spPr bwMode="auto">
            <a:xfrm>
              <a:off x="1005" y="3256"/>
              <a:ext cx="351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49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42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o problema da Redução mais Interna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problema pode ser resolvido usando </a:t>
            </a:r>
            <a:r>
              <a:rPr lang="pt-BR" dirty="0" smtClean="0">
                <a:solidFill>
                  <a:srgbClr val="FFC000"/>
                </a:solidFill>
              </a:rPr>
              <a:t>ponteiros</a:t>
            </a:r>
            <a:r>
              <a:rPr lang="pt-BR" dirty="0" smtClean="0"/>
              <a:t> para indicar compartilhamento de expressões durante a avaliação: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19EEA-62A5-4B1F-AFC9-24BAF43B5A4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038540" y="3339367"/>
            <a:ext cx="2973891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quadrado</a:t>
            </a:r>
            <a:r>
              <a:rPr lang="en-US" sz="2400" dirty="0" smtClean="0">
                <a:latin typeface="Lucida Sans Typewriter" charset="0"/>
              </a:rPr>
              <a:t>(3 + 4)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11" name="Group 3"/>
          <p:cNvGrpSpPr>
            <a:grpSpLocks/>
          </p:cNvGrpSpPr>
          <p:nvPr/>
        </p:nvGrpSpPr>
        <p:grpSpPr bwMode="auto">
          <a:xfrm>
            <a:off x="1498790" y="3542676"/>
            <a:ext cx="3914781" cy="901700"/>
            <a:chOff x="665" y="1949"/>
            <a:chExt cx="2466" cy="568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2126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( </a:t>
              </a:r>
              <a:r>
                <a:rPr lang="en-US" sz="2400" dirty="0" smtClean="0">
                  <a:latin typeface="Times New Roman"/>
                  <a:cs typeface="Times New Roman"/>
                </a:rPr>
                <a:t>•</a:t>
              </a:r>
              <a:r>
                <a:rPr lang="en-US" sz="2400" dirty="0" smtClean="0">
                  <a:latin typeface="Lucida Sans Typewriter" charset="0"/>
                </a:rPr>
                <a:t> * </a:t>
              </a:r>
              <a:r>
                <a:rPr lang="en-US" sz="2400" dirty="0" smtClean="0">
                  <a:latin typeface="Times New Roman"/>
                  <a:cs typeface="Times New Roman"/>
                </a:rPr>
                <a:t>•</a:t>
              </a:r>
              <a:r>
                <a:rPr lang="en-US" sz="2400" dirty="0" smtClean="0">
                  <a:latin typeface="Lucida Sans Typewriter" charset="0"/>
                </a:rPr>
                <a:t> )  (3 + 4)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7" name="Group 9"/>
          <p:cNvGrpSpPr>
            <a:grpSpLocks/>
          </p:cNvGrpSpPr>
          <p:nvPr/>
        </p:nvGrpSpPr>
        <p:grpSpPr bwMode="auto">
          <a:xfrm>
            <a:off x="1498791" y="4229586"/>
            <a:ext cx="1654177" cy="895350"/>
            <a:chOff x="665" y="2960"/>
            <a:chExt cx="1042" cy="564"/>
          </a:xfrm>
        </p:grpSpPr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1005" y="3256"/>
              <a:ext cx="702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 * 7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dirty="0"/>
                <a:t>=</a:t>
              </a:r>
            </a:p>
          </p:txBody>
        </p:sp>
      </p:grpSp>
      <p:grpSp>
        <p:nvGrpSpPr>
          <p:cNvPr id="20" name="Group 12"/>
          <p:cNvGrpSpPr>
            <a:grpSpLocks/>
          </p:cNvGrpSpPr>
          <p:nvPr/>
        </p:nvGrpSpPr>
        <p:grpSpPr bwMode="auto">
          <a:xfrm>
            <a:off x="1498791" y="4887348"/>
            <a:ext cx="1096963" cy="892175"/>
            <a:chOff x="665" y="3466"/>
            <a:chExt cx="691" cy="562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1005" y="3760"/>
              <a:ext cx="351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49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dirty="0"/>
                <a:t>=</a:t>
              </a:r>
            </a:p>
          </p:txBody>
        </p:sp>
      </p:grpSp>
      <p:sp>
        <p:nvSpPr>
          <p:cNvPr id="29" name="Retângulo 28"/>
          <p:cNvSpPr/>
          <p:nvPr/>
        </p:nvSpPr>
        <p:spPr>
          <a:xfrm>
            <a:off x="2390503" y="4062549"/>
            <a:ext cx="248194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4489269" y="4097383"/>
            <a:ext cx="248194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2" name="Conector angulado 31"/>
          <p:cNvCxnSpPr>
            <a:stCxn id="29" idx="0"/>
            <a:endCxn id="30" idx="0"/>
          </p:cNvCxnSpPr>
          <p:nvPr/>
        </p:nvCxnSpPr>
        <p:spPr>
          <a:xfrm rot="16200000" flipH="1">
            <a:off x="3546566" y="3030583"/>
            <a:ext cx="34834" cy="2098766"/>
          </a:xfrm>
          <a:prstGeom prst="bentConnector3">
            <a:avLst>
              <a:gd name="adj1" fmla="val -656255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36"/>
          <p:cNvSpPr/>
          <p:nvPr/>
        </p:nvSpPr>
        <p:spPr>
          <a:xfrm>
            <a:off x="3065423" y="4071256"/>
            <a:ext cx="248194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8" name="Conector angulado 37"/>
          <p:cNvCxnSpPr>
            <a:stCxn id="37" idx="0"/>
            <a:endCxn id="30" idx="0"/>
          </p:cNvCxnSpPr>
          <p:nvPr/>
        </p:nvCxnSpPr>
        <p:spPr>
          <a:xfrm rot="16200000" flipH="1">
            <a:off x="3888379" y="3372396"/>
            <a:ext cx="26127" cy="1423846"/>
          </a:xfrm>
          <a:prstGeom prst="bentConnector3">
            <a:avLst>
              <a:gd name="adj1" fmla="val -874957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Avaliação Preguiçosa</a:t>
            </a:r>
            <a:br>
              <a:rPr lang="pt-BR" dirty="0" smtClean="0"/>
            </a:br>
            <a:r>
              <a:rPr lang="pt-BR" dirty="0" smtClean="0"/>
              <a:t>(</a:t>
            </a:r>
            <a:r>
              <a:rPr lang="pt-BR" i="1" dirty="0" err="1" smtClean="0"/>
              <a:t>Lazy</a:t>
            </a:r>
            <a:r>
              <a:rPr lang="pt-BR" i="1" dirty="0" smtClean="0"/>
              <a:t> </a:t>
            </a:r>
            <a:r>
              <a:rPr lang="pt-BR" i="1" dirty="0" err="1" smtClean="0"/>
              <a:t>Evaluation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Assim, temos uma nova estratégia de redução</a:t>
            </a:r>
          </a:p>
          <a:p>
            <a:pPr lvl="1"/>
            <a:r>
              <a:rPr lang="pt-BR" dirty="0" smtClean="0">
                <a:solidFill>
                  <a:srgbClr val="FFC000"/>
                </a:solidFill>
              </a:rPr>
              <a:t>Avaliação Preguiçosa </a:t>
            </a:r>
            <a:r>
              <a:rPr lang="pt-BR" dirty="0" smtClean="0"/>
              <a:t>= </a:t>
            </a:r>
          </a:p>
          <a:p>
            <a:pPr lvl="1">
              <a:buNone/>
            </a:pPr>
            <a:r>
              <a:rPr lang="pt-BR" dirty="0" smtClean="0"/>
              <a:t>		Redução mais externa + Compartilhamento</a:t>
            </a:r>
          </a:p>
          <a:p>
            <a:pPr lvl="1">
              <a:buNone/>
            </a:pPr>
            <a:endParaRPr lang="pt-BR" dirty="0" smtClean="0"/>
          </a:p>
          <a:p>
            <a:r>
              <a:rPr lang="pt-BR" dirty="0" smtClean="0"/>
              <a:t>Fatos</a:t>
            </a:r>
          </a:p>
          <a:p>
            <a:pPr lvl="1"/>
            <a:r>
              <a:rPr lang="pt-BR" dirty="0" smtClean="0"/>
              <a:t>Avaliação preguiçosa </a:t>
            </a:r>
            <a:r>
              <a:rPr lang="pt-BR" dirty="0" smtClean="0">
                <a:solidFill>
                  <a:srgbClr val="FFC000"/>
                </a:solidFill>
              </a:rPr>
              <a:t>nunca</a:t>
            </a:r>
            <a:r>
              <a:rPr lang="pt-BR" dirty="0" smtClean="0"/>
              <a:t> requer mais passos de redução do que a redução mais interna.</a:t>
            </a:r>
          </a:p>
          <a:p>
            <a:pPr lvl="1"/>
            <a:r>
              <a:rPr lang="pt-BR" dirty="0" err="1" smtClean="0">
                <a:solidFill>
                  <a:srgbClr val="FFC000"/>
                </a:solidFill>
              </a:rPr>
              <a:t>Scala</a:t>
            </a:r>
            <a:r>
              <a:rPr lang="pt-BR" dirty="0" smtClean="0"/>
              <a:t> permite usar avaliação preguiçosa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Avaliação Preguiçosa em </a:t>
            </a:r>
            <a:r>
              <a:rPr lang="pt-BR" dirty="0" err="1" smtClean="0"/>
              <a:t>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Avaliação precoce (mais interna)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Avaliação preguiçosa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76561" y="2363654"/>
            <a:ext cx="5019323" cy="6093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quadrado</a:t>
            </a:r>
            <a:r>
              <a:rPr lang="en-US" sz="2400" dirty="0" smtClean="0">
                <a:latin typeface="Lucida Console" pitchFamily="49" charset="0"/>
              </a:rPr>
              <a:t>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= n*n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59142" y="4026479"/>
            <a:ext cx="5205271" cy="2160591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sz="2400" b="1" dirty="0" smtClean="0">
                <a:latin typeface="Lucida Console" pitchFamily="49" charset="0"/>
              </a:rPr>
              <a:t>def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quadrado</a:t>
            </a:r>
            <a:r>
              <a:rPr lang="en-US" sz="2400" dirty="0" smtClean="0">
                <a:latin typeface="Lucida Console" pitchFamily="49" charset="0"/>
              </a:rPr>
              <a:t>(n: </a:t>
            </a:r>
            <a:r>
              <a:rPr lang="en-US" sz="2400" dirty="0" smtClean="0">
                <a:solidFill>
                  <a:srgbClr val="FF0000"/>
                </a:solidFill>
                <a:latin typeface="Lucida Console" pitchFamily="49" charset="0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= {</a:t>
            </a:r>
          </a:p>
          <a:p>
            <a:pPr eaLnBrk="0" hangingPunct="0">
              <a:lnSpc>
                <a:spcPct val="140000"/>
              </a:lnSpc>
            </a:pPr>
            <a:r>
              <a:rPr lang="en-US" sz="2400" dirty="0" smtClean="0">
                <a:latin typeface="Lucida Console" pitchFamily="49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latin typeface="Lucida Console" pitchFamily="49" charset="0"/>
              </a:rPr>
              <a:t>lazy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b="1" dirty="0" err="1" smtClean="0">
                <a:latin typeface="Lucida Console" pitchFamily="49" charset="0"/>
              </a:rPr>
              <a:t>val</a:t>
            </a:r>
            <a:r>
              <a:rPr lang="en-US" sz="2400" dirty="0" smtClean="0">
                <a:latin typeface="Lucida Console" pitchFamily="49" charset="0"/>
              </a:rPr>
              <a:t> x = n</a:t>
            </a:r>
          </a:p>
          <a:p>
            <a:pPr eaLnBrk="0" hangingPunct="0">
              <a:lnSpc>
                <a:spcPct val="140000"/>
              </a:lnSpc>
            </a:pPr>
            <a:r>
              <a:rPr lang="en-US" sz="2400" dirty="0" smtClean="0">
                <a:latin typeface="Lucida Console" pitchFamily="49" charset="0"/>
              </a:rPr>
              <a:t>  x * x</a:t>
            </a:r>
          </a:p>
          <a:p>
            <a:pPr eaLnBrk="0" hangingPunct="0">
              <a:lnSpc>
                <a:spcPct val="140000"/>
              </a:lnSpc>
            </a:pPr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7" name="Texto Explicativo 1 (Borda e Ênfase) 6"/>
          <p:cNvSpPr/>
          <p:nvPr/>
        </p:nvSpPr>
        <p:spPr>
          <a:xfrm>
            <a:off x="6322423" y="3135086"/>
            <a:ext cx="2364378" cy="757645"/>
          </a:xfrm>
          <a:prstGeom prst="accentBorderCallout1">
            <a:avLst>
              <a:gd name="adj1" fmla="val 18750"/>
              <a:gd name="adj2" fmla="val -8333"/>
              <a:gd name="adj3" fmla="val 141810"/>
              <a:gd name="adj4" fmla="val -7258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Passa o valor por nome</a:t>
            </a:r>
            <a:endParaRPr lang="pt-BR" sz="2400" dirty="0"/>
          </a:p>
        </p:txBody>
      </p:sp>
      <p:sp>
        <p:nvSpPr>
          <p:cNvPr id="8" name="Texto Explicativo 1 (Borda e Ênfase) 7"/>
          <p:cNvSpPr/>
          <p:nvPr/>
        </p:nvSpPr>
        <p:spPr>
          <a:xfrm>
            <a:off x="5917475" y="5103223"/>
            <a:ext cx="2821576" cy="757645"/>
          </a:xfrm>
          <a:prstGeom prst="accentBorderCallout1">
            <a:avLst>
              <a:gd name="adj1" fmla="val 18750"/>
              <a:gd name="adj2" fmla="val -8333"/>
              <a:gd name="adj3" fmla="val -9915"/>
              <a:gd name="adj4" fmla="val -121006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Só avalia n quando for necessário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 de Avaliação Preguiçosa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Só avalia o argumento a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Se ... Então .. Se não ...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10988" y="3692343"/>
            <a:ext cx="8032968" cy="255454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sz="2000" dirty="0" err="1" smtClean="0">
                <a:latin typeface="Lucida Console" pitchFamily="49" charset="0"/>
              </a:rPr>
              <a:t>def</a:t>
            </a:r>
            <a:r>
              <a:rPr lang="pt-BR" sz="2000" dirty="0" smtClean="0">
                <a:latin typeface="Lucida Console" pitchFamily="49" charset="0"/>
              </a:rPr>
              <a:t> se[T](b: </a:t>
            </a:r>
            <a:r>
              <a:rPr lang="pt-BR" sz="2000" dirty="0" err="1" smtClean="0">
                <a:latin typeface="Lucida Console" pitchFamily="49" charset="0"/>
              </a:rPr>
              <a:t>Boolean</a:t>
            </a:r>
            <a:r>
              <a:rPr lang="pt-BR" sz="2000" dirty="0" smtClean="0">
                <a:latin typeface="Lucida Console" pitchFamily="49" charset="0"/>
              </a:rPr>
              <a:t>, </a:t>
            </a:r>
            <a:r>
              <a:rPr lang="pt-BR" sz="2000" dirty="0" err="1" smtClean="0">
                <a:latin typeface="Lucida Console" pitchFamily="49" charset="0"/>
              </a:rPr>
              <a:t>entao</a:t>
            </a:r>
            <a:r>
              <a:rPr lang="pt-BR" sz="2000" dirty="0" smtClean="0">
                <a:latin typeface="Lucida Console" pitchFamily="49" charset="0"/>
              </a:rPr>
              <a:t>: =&gt; T, </a:t>
            </a:r>
            <a:r>
              <a:rPr lang="pt-BR" sz="2000" dirty="0" err="1" smtClean="0">
                <a:latin typeface="Lucida Console" pitchFamily="49" charset="0"/>
              </a:rPr>
              <a:t>senao</a:t>
            </a:r>
            <a:r>
              <a:rPr lang="pt-BR" sz="2000" dirty="0" smtClean="0">
                <a:latin typeface="Lucida Console" pitchFamily="49" charset="0"/>
              </a:rPr>
              <a:t>: =&gt; T) = {</a:t>
            </a:r>
          </a:p>
          <a:p>
            <a:r>
              <a:rPr lang="en-US" sz="2000" dirty="0" smtClean="0">
                <a:latin typeface="Lucida Console" pitchFamily="49" charset="0"/>
              </a:rPr>
              <a:t>  if (b) </a:t>
            </a:r>
            <a:r>
              <a:rPr lang="en-US" sz="2000" dirty="0" err="1" smtClean="0">
                <a:latin typeface="Lucida Console" pitchFamily="49" charset="0"/>
              </a:rPr>
              <a:t>entao</a:t>
            </a:r>
            <a:r>
              <a:rPr lang="en-US" sz="2000" dirty="0" smtClean="0">
                <a:latin typeface="Lucida Console" pitchFamily="49" charset="0"/>
              </a:rPr>
              <a:t> else </a:t>
            </a:r>
            <a:r>
              <a:rPr lang="en-US" sz="2000" dirty="0" err="1" smtClean="0">
                <a:latin typeface="Lucida Console" pitchFamily="49" charset="0"/>
              </a:rPr>
              <a:t>senao</a:t>
            </a:r>
            <a:endParaRPr lang="en-US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}</a:t>
            </a:r>
          </a:p>
          <a:p>
            <a:endParaRPr lang="pt-BR" sz="2000" dirty="0" smtClean="0">
              <a:latin typeface="Lucida Console" pitchFamily="49" charset="0"/>
            </a:endParaRPr>
          </a:p>
          <a:p>
            <a:r>
              <a:rPr lang="pt-BR" sz="2000" dirty="0" smtClean="0">
                <a:latin typeface="Lucida Console" pitchFamily="49" charset="0"/>
              </a:rPr>
              <a:t>&gt; se(</a:t>
            </a:r>
            <a:r>
              <a:rPr lang="pt-BR" sz="2000" dirty="0" err="1" smtClean="0">
                <a:latin typeface="Lucida Console" pitchFamily="49" charset="0"/>
              </a:rPr>
              <a:t>true</a:t>
            </a:r>
            <a:r>
              <a:rPr lang="pt-BR" sz="2000" dirty="0" smtClean="0">
                <a:latin typeface="Lucida Console" pitchFamily="49" charset="0"/>
              </a:rPr>
              <a:t>,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(“OK”), loop);</a:t>
            </a:r>
          </a:p>
          <a:p>
            <a:r>
              <a:rPr lang="pt-BR" sz="2000" dirty="0" smtClean="0">
                <a:latin typeface="Lucida Console" pitchFamily="49" charset="0"/>
              </a:rPr>
              <a:t>OK</a:t>
            </a:r>
          </a:p>
          <a:p>
            <a:r>
              <a:rPr lang="pt-BR" sz="2000" dirty="0" smtClean="0">
                <a:latin typeface="Lucida Console" pitchFamily="49" charset="0"/>
              </a:rPr>
              <a:t>&gt; se(</a:t>
            </a:r>
            <a:r>
              <a:rPr lang="pt-BR" sz="2000" dirty="0" err="1" smtClean="0">
                <a:latin typeface="Lucida Console" pitchFamily="49" charset="0"/>
              </a:rPr>
              <a:t>false</a:t>
            </a:r>
            <a:r>
              <a:rPr lang="pt-BR" sz="2000" dirty="0" smtClean="0">
                <a:latin typeface="Lucida Console" pitchFamily="49" charset="0"/>
              </a:rPr>
              <a:t>, </a:t>
            </a:r>
            <a:r>
              <a:rPr lang="pt-BR" sz="2000" dirty="0" err="1" smtClean="0">
                <a:latin typeface="Lucida Console" pitchFamily="49" charset="0"/>
              </a:rPr>
              <a:t>println</a:t>
            </a:r>
            <a:r>
              <a:rPr lang="pt-BR" sz="2000" dirty="0" smtClean="0">
                <a:latin typeface="Lucida Console" pitchFamily="49" charset="0"/>
              </a:rPr>
              <a:t>(“OK”), loop);</a:t>
            </a:r>
          </a:p>
          <a:p>
            <a:r>
              <a:rPr lang="en-US" sz="2000" dirty="0" smtClean="0"/>
              <a:t>Exception in thread "main" </a:t>
            </a:r>
            <a:r>
              <a:rPr lang="en-US" sz="2000" dirty="0" err="1" smtClean="0"/>
              <a:t>java.lang.StackOverflowError</a:t>
            </a:r>
            <a:endParaRPr lang="pt-BR" sz="2000" dirty="0" smtClean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02023" y="2224783"/>
            <a:ext cx="7975260" cy="523220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dirty="0" err="1" smtClean="0">
                <a:latin typeface="Lucida Console" pitchFamily="49" charset="0"/>
              </a:rPr>
              <a:t>def</a:t>
            </a:r>
            <a:r>
              <a:rPr lang="pt-BR" dirty="0" smtClean="0">
                <a:latin typeface="Lucida Console" pitchFamily="49" charset="0"/>
              </a:rPr>
              <a:t> primeiro[T](a: =&gt; T, b: =&gt;T) =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 Infinitas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Além das vantagens de terminação, o uso de avaliação preguiçosa permite programar com </a:t>
            </a:r>
            <a:r>
              <a:rPr lang="pt-BR" dirty="0" smtClean="0">
                <a:solidFill>
                  <a:srgbClr val="FFC000"/>
                </a:solidFill>
              </a:rPr>
              <a:t>listas infinitas</a:t>
            </a:r>
            <a:r>
              <a:rPr lang="pt-BR" dirty="0" smtClean="0"/>
              <a:t> de valores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Scala</a:t>
            </a:r>
            <a:r>
              <a:rPr lang="pt-BR" dirty="0" smtClean="0"/>
              <a:t> usa </a:t>
            </a:r>
            <a:r>
              <a:rPr lang="pt-BR" dirty="0" err="1" smtClean="0">
                <a:solidFill>
                  <a:srgbClr val="FFC000"/>
                </a:solidFill>
              </a:rPr>
              <a:t>Stream</a:t>
            </a:r>
            <a:r>
              <a:rPr lang="pt-BR" dirty="0" smtClean="0"/>
              <a:t> para listas </a:t>
            </a:r>
            <a:r>
              <a:rPr lang="pt-BR" dirty="0" smtClean="0"/>
              <a:t>preguiçosas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69856" y="3237132"/>
            <a:ext cx="6460423" cy="181588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dirty="0" err="1" smtClean="0">
                <a:latin typeface="Lucida Console" pitchFamily="49" charset="0"/>
              </a:rPr>
              <a:t>def</a:t>
            </a:r>
            <a:r>
              <a:rPr lang="pt-BR" dirty="0" smtClean="0">
                <a:latin typeface="Lucida Console" pitchFamily="49" charset="0"/>
              </a:rPr>
              <a:t> uns: </a:t>
            </a:r>
            <a:r>
              <a:rPr lang="pt-BR" dirty="0" err="1" smtClean="0">
                <a:latin typeface="Lucida Console" pitchFamily="49" charset="0"/>
              </a:rPr>
              <a:t>List</a:t>
            </a:r>
            <a:r>
              <a:rPr lang="pt-BR" dirty="0" smtClean="0">
                <a:latin typeface="Lucida Console" pitchFamily="49" charset="0"/>
              </a:rPr>
              <a:t>[</a:t>
            </a:r>
            <a:r>
              <a:rPr lang="pt-BR" dirty="0" err="1" smtClean="0">
                <a:latin typeface="Lucida Console" pitchFamily="49" charset="0"/>
              </a:rPr>
              <a:t>Int</a:t>
            </a:r>
            <a:r>
              <a:rPr lang="pt-BR" dirty="0" smtClean="0">
                <a:latin typeface="Lucida Console" pitchFamily="49" charset="0"/>
              </a:rPr>
              <a:t>] = 1 :: uns</a:t>
            </a:r>
          </a:p>
          <a:p>
            <a:endParaRPr lang="pt-BR" dirty="0" smtClean="0">
              <a:latin typeface="Lucida Console" pitchFamily="49" charset="0"/>
            </a:endParaRPr>
          </a:p>
          <a:p>
            <a:r>
              <a:rPr lang="pt-BR" dirty="0" smtClean="0">
                <a:latin typeface="Lucida Console" pitchFamily="49" charset="0"/>
              </a:rPr>
              <a:t>&gt; Uns</a:t>
            </a:r>
          </a:p>
          <a:p>
            <a:r>
              <a:rPr lang="pt-BR" dirty="0" smtClean="0">
                <a:latin typeface="Lucida Console" pitchFamily="49" charset="0"/>
              </a:rPr>
              <a:t>1 :: 1 :: 1 :: 1 :: ...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8107" y="5690996"/>
            <a:ext cx="8408071" cy="523220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dirty="0" err="1" smtClean="0">
                <a:latin typeface="Lucida Console" pitchFamily="49" charset="0"/>
              </a:rPr>
              <a:t>def</a:t>
            </a:r>
            <a:r>
              <a:rPr lang="pt-BR" dirty="0" smtClean="0">
                <a:latin typeface="Lucida Console" pitchFamily="49" charset="0"/>
              </a:rPr>
              <a:t> uns:</a:t>
            </a:r>
            <a:r>
              <a:rPr lang="pt-BR" dirty="0" err="1" smtClean="0">
                <a:latin typeface="Lucida Console" pitchFamily="49" charset="0"/>
              </a:rPr>
              <a:t>Stream</a:t>
            </a:r>
            <a:r>
              <a:rPr lang="pt-BR" dirty="0" smtClean="0">
                <a:latin typeface="Lucida Console" pitchFamily="49" charset="0"/>
              </a:rPr>
              <a:t>[</a:t>
            </a:r>
            <a:r>
              <a:rPr lang="pt-BR" dirty="0" err="1" smtClean="0">
                <a:latin typeface="Lucida Console" pitchFamily="49" charset="0"/>
              </a:rPr>
              <a:t>Int</a:t>
            </a:r>
            <a:r>
              <a:rPr lang="pt-BR" dirty="0" smtClean="0">
                <a:latin typeface="Lucida Console" pitchFamily="49" charset="0"/>
              </a:rPr>
              <a:t>]=</a:t>
            </a:r>
            <a:r>
              <a:rPr lang="pt-BR" dirty="0" err="1" smtClean="0">
                <a:latin typeface="Lucida Console" pitchFamily="49" charset="0"/>
              </a:rPr>
              <a:t>Stream</a:t>
            </a:r>
            <a:r>
              <a:rPr lang="pt-BR" dirty="0" smtClean="0">
                <a:latin typeface="Lucida Console" pitchFamily="49" charset="0"/>
              </a:rPr>
              <a:t>.</a:t>
            </a:r>
            <a:r>
              <a:rPr lang="pt-BR" dirty="0" err="1" smtClean="0">
                <a:latin typeface="Lucida Console" pitchFamily="49" charset="0"/>
              </a:rPr>
              <a:t>cons</a:t>
            </a:r>
            <a:r>
              <a:rPr lang="pt-BR" dirty="0" smtClean="0">
                <a:latin typeface="Lucida Console" pitchFamily="49" charset="0"/>
              </a:rPr>
              <a:t>(1,uns)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 Infinitas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Redução interna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Avaliação Preguiçosa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29603" y="2322731"/>
            <a:ext cx="6575839" cy="181588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dirty="0" smtClean="0">
                <a:latin typeface="Lucida Console" pitchFamily="49" charset="0"/>
              </a:rPr>
              <a:t>uns.</a:t>
            </a:r>
            <a:r>
              <a:rPr lang="pt-BR" dirty="0" err="1" smtClean="0">
                <a:latin typeface="Lucida Console" pitchFamily="49" charset="0"/>
              </a:rPr>
              <a:t>head</a:t>
            </a:r>
            <a:r>
              <a:rPr lang="pt-BR" dirty="0" smtClean="0">
                <a:latin typeface="Lucida Console" pitchFamily="49" charset="0"/>
              </a:rPr>
              <a:t>	= (1::uns).</a:t>
            </a:r>
            <a:r>
              <a:rPr lang="pt-BR" dirty="0" err="1" smtClean="0">
                <a:latin typeface="Lucida Console" pitchFamily="49" charset="0"/>
              </a:rPr>
              <a:t>head</a:t>
            </a:r>
            <a:endParaRPr lang="pt-BR" dirty="0" smtClean="0">
              <a:latin typeface="Lucida Console" pitchFamily="49" charset="0"/>
            </a:endParaRPr>
          </a:p>
          <a:p>
            <a:r>
              <a:rPr lang="pt-BR" dirty="0" smtClean="0">
                <a:latin typeface="Lucida Console" pitchFamily="49" charset="0"/>
              </a:rPr>
              <a:t>		= (1::1::uns).</a:t>
            </a:r>
            <a:r>
              <a:rPr lang="pt-BR" dirty="0" err="1" smtClean="0">
                <a:latin typeface="Lucida Console" pitchFamily="49" charset="0"/>
              </a:rPr>
              <a:t>head</a:t>
            </a:r>
            <a:endParaRPr lang="pt-BR" dirty="0" smtClean="0">
              <a:latin typeface="Lucida Console" pitchFamily="49" charset="0"/>
            </a:endParaRPr>
          </a:p>
          <a:p>
            <a:r>
              <a:rPr lang="pt-BR" dirty="0" smtClean="0">
                <a:latin typeface="Lucida Console" pitchFamily="49" charset="0"/>
              </a:rPr>
              <a:t>		= (1::1::1::uns).</a:t>
            </a:r>
            <a:r>
              <a:rPr lang="pt-BR" dirty="0" err="1" smtClean="0">
                <a:latin typeface="Lucida Console" pitchFamily="49" charset="0"/>
              </a:rPr>
              <a:t>head</a:t>
            </a:r>
            <a:endParaRPr lang="pt-BR" dirty="0" smtClean="0">
              <a:latin typeface="Lucida Console" pitchFamily="49" charset="0"/>
            </a:endParaRPr>
          </a:p>
          <a:p>
            <a:r>
              <a:rPr lang="pt-BR" dirty="0" smtClean="0">
                <a:latin typeface="Lucida Console" pitchFamily="49" charset="0"/>
              </a:rPr>
              <a:t>		= ...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867063" y="5202651"/>
            <a:ext cx="5277407" cy="954107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dirty="0" smtClean="0">
                <a:latin typeface="Lucida Console" pitchFamily="49" charset="0"/>
              </a:rPr>
              <a:t>uns.</a:t>
            </a:r>
            <a:r>
              <a:rPr lang="pt-BR" dirty="0" err="1" smtClean="0">
                <a:latin typeface="Lucida Console" pitchFamily="49" charset="0"/>
              </a:rPr>
              <a:t>head</a:t>
            </a:r>
            <a:r>
              <a:rPr lang="pt-BR" dirty="0" smtClean="0">
                <a:latin typeface="Lucida Console" pitchFamily="49" charset="0"/>
              </a:rPr>
              <a:t>	= (1::uns).</a:t>
            </a:r>
            <a:r>
              <a:rPr lang="pt-BR" dirty="0" err="1" smtClean="0">
                <a:latin typeface="Lucida Console" pitchFamily="49" charset="0"/>
              </a:rPr>
              <a:t>head</a:t>
            </a:r>
            <a:endParaRPr lang="pt-BR" dirty="0" smtClean="0">
              <a:latin typeface="Lucida Console" pitchFamily="49" charset="0"/>
            </a:endParaRPr>
          </a:p>
          <a:p>
            <a:r>
              <a:rPr lang="pt-BR" dirty="0" smtClean="0">
                <a:latin typeface="Lucida Console" pitchFamily="49" charset="0"/>
              </a:rPr>
              <a:t>		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 Infinitas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 geral:</a:t>
            </a:r>
          </a:p>
          <a:p>
            <a:pPr lvl="1"/>
            <a:r>
              <a:rPr lang="pt-BR" dirty="0" smtClean="0"/>
              <a:t>Usando avaliação preguiçosa, expressões só são avaliadas </a:t>
            </a:r>
            <a:r>
              <a:rPr lang="pt-BR" dirty="0" smtClean="0">
                <a:solidFill>
                  <a:srgbClr val="FFC000"/>
                </a:solidFill>
              </a:rPr>
              <a:t>à medida que são exigidas </a:t>
            </a:r>
            <a:r>
              <a:rPr lang="pt-BR" dirty="0" smtClean="0"/>
              <a:t>para produzir o resultado final</a:t>
            </a:r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64711" y="3426007"/>
            <a:ext cx="8180445" cy="314701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lvl="1"/>
            <a:r>
              <a:rPr lang="pt-BR" sz="2400" dirty="0" smtClean="0">
                <a:latin typeface="Lucida Console" pitchFamily="49" charset="0"/>
              </a:rPr>
              <a:t>&gt; </a:t>
            </a:r>
            <a:r>
              <a:rPr lang="pt-BR" sz="2400" dirty="0" err="1" smtClean="0">
                <a:latin typeface="Lucida Console" pitchFamily="49" charset="0"/>
              </a:rPr>
              <a:t>def</a:t>
            </a:r>
            <a:r>
              <a:rPr lang="pt-BR" sz="2400" dirty="0" smtClean="0">
                <a:latin typeface="Lucida Console" pitchFamily="49" charset="0"/>
              </a:rPr>
              <a:t> uns:</a:t>
            </a:r>
            <a:r>
              <a:rPr lang="pt-BR" sz="2400" dirty="0" err="1" smtClean="0">
                <a:latin typeface="Lucida Console" pitchFamily="49" charset="0"/>
              </a:rPr>
              <a:t>Stream</a:t>
            </a:r>
            <a:r>
              <a:rPr lang="pt-BR" sz="2400" dirty="0" smtClean="0">
                <a:latin typeface="Lucida Console" pitchFamily="49" charset="0"/>
              </a:rPr>
              <a:t>[</a:t>
            </a:r>
            <a:r>
              <a:rPr lang="pt-BR" sz="2400" dirty="0" err="1" smtClean="0">
                <a:latin typeface="Lucida Console" pitchFamily="49" charset="0"/>
              </a:rPr>
              <a:t>Int</a:t>
            </a:r>
            <a:r>
              <a:rPr lang="pt-BR" sz="2400" dirty="0" smtClean="0">
                <a:latin typeface="Lucida Console" pitchFamily="49" charset="0"/>
              </a:rPr>
              <a:t>]=</a:t>
            </a:r>
            <a:r>
              <a:rPr lang="pt-BR" sz="2400" dirty="0" err="1" smtClean="0">
                <a:latin typeface="Lucida Console" pitchFamily="49" charset="0"/>
              </a:rPr>
              <a:t>Stream</a:t>
            </a:r>
            <a:r>
              <a:rPr lang="pt-BR" sz="2400" dirty="0" smtClean="0">
                <a:latin typeface="Lucida Console" pitchFamily="49" charset="0"/>
              </a:rPr>
              <a:t>.</a:t>
            </a:r>
            <a:r>
              <a:rPr lang="pt-BR" sz="2400" dirty="0" err="1" smtClean="0">
                <a:latin typeface="Lucida Console" pitchFamily="49" charset="0"/>
              </a:rPr>
              <a:t>cons</a:t>
            </a:r>
            <a:r>
              <a:rPr lang="pt-BR" sz="2400" dirty="0" smtClean="0">
                <a:latin typeface="Lucida Console" pitchFamily="49" charset="0"/>
              </a:rPr>
              <a:t>(1,uns</a:t>
            </a:r>
            <a:r>
              <a:rPr lang="pt-BR" sz="2400" dirty="0" smtClean="0">
                <a:latin typeface="Lucida Console" pitchFamily="49" charset="0"/>
              </a:rPr>
              <a:t>)</a:t>
            </a:r>
          </a:p>
          <a:p>
            <a:endParaRPr lang="pt-BR" sz="1050" dirty="0" smtClean="0">
              <a:latin typeface="Lucida Console" pitchFamily="49" charset="0"/>
            </a:endParaRPr>
          </a:p>
          <a:p>
            <a:r>
              <a:rPr lang="pt-BR" sz="2400" dirty="0" smtClean="0">
                <a:latin typeface="Lucida Console" pitchFamily="49" charset="0"/>
              </a:rPr>
              <a:t>&gt; </a:t>
            </a:r>
            <a:r>
              <a:rPr lang="pt-BR" sz="2400" dirty="0" err="1" smtClean="0">
                <a:latin typeface="Lucida Console" pitchFamily="49" charset="0"/>
              </a:rPr>
              <a:t>println</a:t>
            </a:r>
            <a:r>
              <a:rPr lang="pt-BR" sz="2400" dirty="0" smtClean="0">
                <a:latin typeface="Lucida Console" pitchFamily="49" charset="0"/>
              </a:rPr>
              <a:t>(uns)</a:t>
            </a:r>
          </a:p>
          <a:p>
            <a:r>
              <a:rPr lang="pt-BR" sz="2400" dirty="0" err="1" smtClean="0">
                <a:latin typeface="Lucida Console" pitchFamily="49" charset="0"/>
              </a:rPr>
              <a:t>Stream</a:t>
            </a:r>
            <a:r>
              <a:rPr lang="pt-BR" sz="2400" dirty="0" smtClean="0">
                <a:latin typeface="Lucida Console" pitchFamily="49" charset="0"/>
              </a:rPr>
              <a:t>(1, ?)</a:t>
            </a:r>
          </a:p>
          <a:p>
            <a:endParaRPr lang="pt-BR" sz="1000" dirty="0" smtClean="0">
              <a:latin typeface="Lucida Console" pitchFamily="49" charset="0"/>
            </a:endParaRPr>
          </a:p>
          <a:p>
            <a:r>
              <a:rPr lang="pt-BR" sz="2400" dirty="0" smtClean="0">
                <a:latin typeface="Lucida Console" pitchFamily="49" charset="0"/>
              </a:rPr>
              <a:t>&gt; </a:t>
            </a:r>
            <a:r>
              <a:rPr lang="pt-BR" sz="2400" dirty="0" err="1" smtClean="0">
                <a:latin typeface="Lucida Console" pitchFamily="49" charset="0"/>
              </a:rPr>
              <a:t>println</a:t>
            </a:r>
            <a:r>
              <a:rPr lang="pt-BR" sz="2400" dirty="0" smtClean="0">
                <a:latin typeface="Lucida Console" pitchFamily="49" charset="0"/>
              </a:rPr>
              <a:t>(uns.</a:t>
            </a:r>
            <a:r>
              <a:rPr lang="pt-BR" sz="2400" dirty="0" err="1" smtClean="0">
                <a:latin typeface="Lucida Console" pitchFamily="49" charset="0"/>
              </a:rPr>
              <a:t>take</a:t>
            </a:r>
            <a:r>
              <a:rPr lang="pt-BR" sz="2400" dirty="0" smtClean="0">
                <a:latin typeface="Lucida Console" pitchFamily="49" charset="0"/>
              </a:rPr>
              <a:t>(5).</a:t>
            </a:r>
            <a:r>
              <a:rPr lang="pt-BR" sz="2400" dirty="0" err="1" smtClean="0">
                <a:latin typeface="Lucida Console" pitchFamily="49" charset="0"/>
              </a:rPr>
              <a:t>sum</a:t>
            </a:r>
            <a:r>
              <a:rPr lang="pt-BR" sz="2400" dirty="0" smtClean="0">
                <a:latin typeface="Lucida Console" pitchFamily="49" charset="0"/>
              </a:rPr>
              <a:t>)</a:t>
            </a:r>
            <a:endParaRPr lang="pt-BR" sz="2400" dirty="0" smtClean="0">
              <a:latin typeface="Lucida Console" pitchFamily="49" charset="0"/>
            </a:endParaRPr>
          </a:p>
          <a:p>
            <a:r>
              <a:rPr lang="pt-BR" sz="2400" dirty="0" smtClean="0">
                <a:latin typeface="Lucida Console" pitchFamily="49" charset="0"/>
              </a:rPr>
              <a:t>5</a:t>
            </a:r>
          </a:p>
          <a:p>
            <a:endParaRPr lang="pt-BR" sz="1000" dirty="0" smtClean="0">
              <a:latin typeface="Lucida Console" pitchFamily="49" charset="0"/>
            </a:endParaRPr>
          </a:p>
          <a:p>
            <a:r>
              <a:rPr lang="pt-BR" sz="2400" dirty="0" smtClean="0">
                <a:latin typeface="Lucida Console" pitchFamily="49" charset="0"/>
              </a:rPr>
              <a:t>&gt; </a:t>
            </a:r>
            <a:r>
              <a:rPr lang="pt-BR" sz="2400" dirty="0" err="1" smtClean="0">
                <a:latin typeface="Lucida Console" pitchFamily="49" charset="0"/>
              </a:rPr>
              <a:t>println</a:t>
            </a:r>
            <a:r>
              <a:rPr lang="pt-BR" sz="2400" dirty="0" smtClean="0">
                <a:latin typeface="Lucida Console" pitchFamily="49" charset="0"/>
              </a:rPr>
              <a:t>(uns.</a:t>
            </a:r>
            <a:r>
              <a:rPr lang="pt-BR" sz="2400" dirty="0" err="1" smtClean="0">
                <a:latin typeface="Lucida Console" pitchFamily="49" charset="0"/>
              </a:rPr>
              <a:t>sum</a:t>
            </a:r>
            <a:r>
              <a:rPr lang="pt-BR" sz="2400" dirty="0" smtClean="0">
                <a:latin typeface="Lucida Console" pitchFamily="49" charset="0"/>
              </a:rPr>
              <a:t>)</a:t>
            </a:r>
          </a:p>
          <a:p>
            <a:r>
              <a:rPr lang="pt-BR" sz="2400" dirty="0" err="1" smtClean="0">
                <a:latin typeface="Lucida Console" pitchFamily="49" charset="0"/>
              </a:rPr>
              <a:t>java</a:t>
            </a:r>
            <a:r>
              <a:rPr lang="pt-BR" sz="2400" dirty="0" smtClean="0">
                <a:latin typeface="Lucida Console" pitchFamily="49" charset="0"/>
              </a:rPr>
              <a:t>.</a:t>
            </a:r>
            <a:r>
              <a:rPr lang="pt-BR" sz="2400" dirty="0" err="1" smtClean="0">
                <a:latin typeface="Lucida Console" pitchFamily="49" charset="0"/>
              </a:rPr>
              <a:t>lang</a:t>
            </a:r>
            <a:r>
              <a:rPr lang="pt-BR" sz="2400" dirty="0" smtClean="0">
                <a:latin typeface="Lucida Console" pitchFamily="49" charset="0"/>
              </a:rPr>
              <a:t>.</a:t>
            </a:r>
            <a:r>
              <a:rPr lang="pt-BR" sz="2400" dirty="0" err="1" smtClean="0">
                <a:latin typeface="Lucida Console" pitchFamily="49" charset="0"/>
              </a:rPr>
              <a:t>OutOfMemoryError</a:t>
            </a:r>
            <a:r>
              <a:rPr lang="pt-BR" sz="2400" dirty="0" smtClean="0">
                <a:latin typeface="Lucida Console" pitchFamily="49" charset="0"/>
              </a:rPr>
              <a:t>: Java </a:t>
            </a:r>
            <a:r>
              <a:rPr lang="pt-BR" sz="2400" dirty="0" err="1" smtClean="0">
                <a:latin typeface="Lucida Console" pitchFamily="49" charset="0"/>
              </a:rPr>
              <a:t>heap</a:t>
            </a:r>
            <a:r>
              <a:rPr lang="pt-BR" sz="2400" dirty="0" smtClean="0">
                <a:latin typeface="Lucida Console" pitchFamily="49" charset="0"/>
              </a:rPr>
              <a:t> </a:t>
            </a:r>
            <a:r>
              <a:rPr lang="pt-BR" sz="2400" dirty="0" err="1" smtClean="0">
                <a:latin typeface="Lucida Console" pitchFamily="49" charset="0"/>
              </a:rPr>
              <a:t>space</a:t>
            </a:r>
            <a:endParaRPr lang="pt-BR" sz="24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 smtClean="0"/>
          </a:p>
        </p:txBody>
      </p:sp>
      <p:sp>
        <p:nvSpPr>
          <p:cNvPr id="13" name="Espaço Reservado para Conteúdo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Até</a:t>
            </a:r>
            <a:r>
              <a:rPr lang="en-US" dirty="0" smtClean="0"/>
              <a:t> agora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vimos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detalhes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expressões</a:t>
            </a:r>
            <a:r>
              <a:rPr lang="en-US" dirty="0" smtClean="0"/>
              <a:t> de </a:t>
            </a:r>
            <a:r>
              <a:rPr lang="en-US" dirty="0" err="1" smtClean="0"/>
              <a:t>Scala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avaliadas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fato</a:t>
            </a:r>
            <a:r>
              <a:rPr lang="en-US" dirty="0" smtClean="0"/>
              <a:t>, a </a:t>
            </a:r>
            <a:r>
              <a:rPr lang="en-US" dirty="0" err="1" smtClean="0"/>
              <a:t>avaliação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feita</a:t>
            </a:r>
            <a:r>
              <a:rPr lang="en-US" dirty="0" smtClean="0"/>
              <a:t> de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endParaRPr lang="en-US" dirty="0" smtClean="0"/>
          </a:p>
          <a:p>
            <a:pPr lvl="1"/>
            <a:r>
              <a:rPr lang="en-US" dirty="0" err="1" smtClean="0"/>
              <a:t>Avalição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precoce</a:t>
            </a:r>
            <a:r>
              <a:rPr lang="en-US" dirty="0" smtClean="0"/>
              <a:t> (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Java)</a:t>
            </a:r>
          </a:p>
          <a:p>
            <a:pPr lvl="1"/>
            <a:r>
              <a:rPr lang="en-US" dirty="0" err="1" smtClean="0"/>
              <a:t>Avaliação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preguiçosa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4098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B71BFB-C157-4346-B17B-CD49CC57803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Programação Modular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Podemos gerar listas </a:t>
            </a:r>
            <a:r>
              <a:rPr lang="pt-BR" dirty="0" smtClean="0">
                <a:solidFill>
                  <a:srgbClr val="FFC000"/>
                </a:solidFill>
              </a:rPr>
              <a:t>finitas</a:t>
            </a:r>
            <a:r>
              <a:rPr lang="pt-BR" dirty="0" smtClean="0"/>
              <a:t> pegando elementos de listas infinitas.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Avaliação Preguiçosa permite criar programas </a:t>
            </a:r>
            <a:r>
              <a:rPr lang="pt-BR" dirty="0" smtClean="0">
                <a:solidFill>
                  <a:srgbClr val="FFC000"/>
                </a:solidFill>
              </a:rPr>
              <a:t>mais modulares </a:t>
            </a:r>
            <a:r>
              <a:rPr lang="pt-BR" dirty="0" smtClean="0"/>
              <a:t>separando os controle dos dados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03963" y="2824326"/>
            <a:ext cx="2973891" cy="99257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lvl="1"/>
            <a:r>
              <a:rPr lang="pt-BR" sz="2400" dirty="0" smtClean="0">
                <a:latin typeface="Lucida Console" pitchFamily="49" charset="0"/>
              </a:rPr>
              <a:t>&gt; uns.</a:t>
            </a:r>
            <a:r>
              <a:rPr lang="pt-BR" sz="2400" dirty="0" err="1" smtClean="0">
                <a:latin typeface="Lucida Console" pitchFamily="49" charset="0"/>
              </a:rPr>
              <a:t>take</a:t>
            </a:r>
            <a:r>
              <a:rPr lang="pt-BR" sz="2400" dirty="0" smtClean="0">
                <a:latin typeface="Lucida Console" pitchFamily="49" charset="0"/>
              </a:rPr>
              <a:t>(5)</a:t>
            </a:r>
          </a:p>
          <a:p>
            <a:pPr marL="0" lvl="1"/>
            <a:r>
              <a:rPr lang="pt-BR" sz="2400" dirty="0" err="1" smtClean="0">
                <a:latin typeface="Lucida Console" pitchFamily="49" charset="0"/>
              </a:rPr>
              <a:t>List</a:t>
            </a:r>
            <a:r>
              <a:rPr lang="pt-BR" sz="2400" dirty="0" smtClean="0">
                <a:latin typeface="Lucida Console" pitchFamily="49" charset="0"/>
              </a:rPr>
              <a:t>(1,1,1,1,1)</a:t>
            </a:r>
          </a:p>
          <a:p>
            <a:endParaRPr lang="pt-BR" sz="1050" dirty="0" smtClean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85753" y="5709718"/>
            <a:ext cx="2230098" cy="62324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lvl="1"/>
            <a:r>
              <a:rPr lang="pt-BR" sz="2400" dirty="0" smtClean="0">
                <a:latin typeface="Lucida Console" pitchFamily="49" charset="0"/>
              </a:rPr>
              <a:t>uns.</a:t>
            </a:r>
            <a:r>
              <a:rPr lang="pt-BR" sz="2400" dirty="0" err="1" smtClean="0">
                <a:solidFill>
                  <a:srgbClr val="FF0000"/>
                </a:solidFill>
                <a:latin typeface="Lucida Console" pitchFamily="49" charset="0"/>
              </a:rPr>
              <a:t>take</a:t>
            </a:r>
            <a:r>
              <a:rPr lang="pt-BR" sz="2400" dirty="0" smtClean="0">
                <a:solidFill>
                  <a:srgbClr val="FF0000"/>
                </a:solidFill>
                <a:latin typeface="Lucida Console" pitchFamily="49" charset="0"/>
              </a:rPr>
              <a:t>(5)</a:t>
            </a:r>
          </a:p>
          <a:p>
            <a:pPr>
              <a:buFont typeface="Wingdings" pitchFamily="2" charset="2"/>
              <a:buChar char="Ø"/>
            </a:pPr>
            <a:endParaRPr lang="pt-BR" sz="1050" dirty="0" smtClean="0">
              <a:latin typeface="Lucida Console" pitchFamily="49" charset="0"/>
            </a:endParaRPr>
          </a:p>
        </p:txBody>
      </p:sp>
      <p:sp>
        <p:nvSpPr>
          <p:cNvPr id="7" name="Texto Explicativo 1 (Borda e Ênfase) 6"/>
          <p:cNvSpPr/>
          <p:nvPr/>
        </p:nvSpPr>
        <p:spPr>
          <a:xfrm>
            <a:off x="5677846" y="5471410"/>
            <a:ext cx="1442482" cy="474974"/>
          </a:xfrm>
          <a:prstGeom prst="accentBorderCallout1">
            <a:avLst>
              <a:gd name="adj1" fmla="val 18750"/>
              <a:gd name="adj2" fmla="val -8333"/>
              <a:gd name="adj3" fmla="val 72562"/>
              <a:gd name="adj4" fmla="val -64345"/>
            </a:avLst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controle</a:t>
            </a:r>
            <a:endParaRPr lang="pt-BR" sz="2400" dirty="0"/>
          </a:p>
        </p:txBody>
      </p:sp>
      <p:sp>
        <p:nvSpPr>
          <p:cNvPr id="8" name="Texto Explicativo 1 (Borda e Ênfase) 7"/>
          <p:cNvSpPr/>
          <p:nvPr/>
        </p:nvSpPr>
        <p:spPr>
          <a:xfrm>
            <a:off x="763571" y="5803693"/>
            <a:ext cx="1442482" cy="474974"/>
          </a:xfrm>
          <a:prstGeom prst="accentBorderCallout1">
            <a:avLst>
              <a:gd name="adj1" fmla="val 21906"/>
              <a:gd name="adj2" fmla="val 107017"/>
              <a:gd name="adj3" fmla="val 31534"/>
              <a:gd name="adj4" fmla="val 136220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dados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Gerando Primos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 procedimento simples para gerar a lista infinita de todos os números primos é:</a:t>
            </a:r>
          </a:p>
          <a:p>
            <a:pPr marL="925513" lvl="1" indent="-514350">
              <a:buFont typeface="+mj-lt"/>
              <a:buAutoNum type="arabicPeriod"/>
            </a:pPr>
            <a:r>
              <a:rPr lang="pt-BR" dirty="0" smtClean="0"/>
              <a:t>Escreva a lista 2, 3, 4, ... ;</a:t>
            </a:r>
          </a:p>
          <a:p>
            <a:pPr marL="925513" lvl="1" indent="-514350">
              <a:buFont typeface="+mj-lt"/>
              <a:buAutoNum type="arabicPeriod"/>
            </a:pPr>
            <a:r>
              <a:rPr lang="pt-BR" dirty="0" smtClean="0"/>
              <a:t>Marque o primeiro valor p na lista de primos;</a:t>
            </a:r>
          </a:p>
          <a:p>
            <a:pPr marL="925513" lvl="1" indent="-514350">
              <a:buFont typeface="+mj-lt"/>
              <a:buAutoNum type="arabicPeriod"/>
            </a:pPr>
            <a:r>
              <a:rPr lang="pt-BR" dirty="0" smtClean="0"/>
              <a:t>Apague todos os múltiplos de p da lista;</a:t>
            </a:r>
          </a:p>
          <a:p>
            <a:pPr marL="925513" lvl="1" indent="-514350">
              <a:buFont typeface="+mj-lt"/>
              <a:buAutoNum type="arabicPeriod"/>
            </a:pPr>
            <a:r>
              <a:rPr lang="pt-BR" dirty="0" smtClean="0"/>
              <a:t>Retorne ao passo 2.</a:t>
            </a:r>
          </a:p>
          <a:p>
            <a:pPr marL="925513" lvl="1" indent="-51435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19150" y="4508908"/>
            <a:ext cx="6784230" cy="200054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lvl="1"/>
            <a:r>
              <a:rPr lang="pt-BR" sz="2400" dirty="0" smtClean="0">
                <a:solidFill>
                  <a:srgbClr val="FF0000"/>
                </a:solidFill>
                <a:latin typeface="Lucida Console" pitchFamily="49" charset="0"/>
              </a:rPr>
              <a:t>2</a:t>
            </a:r>
            <a:r>
              <a:rPr lang="pt-BR" sz="2400" dirty="0" smtClean="0">
                <a:latin typeface="Lucida Console" pitchFamily="49" charset="0"/>
              </a:rPr>
              <a:t>  3  </a:t>
            </a:r>
            <a:r>
              <a:rPr lang="pt-BR" sz="2400" strike="dblStrike" dirty="0" smtClean="0">
                <a:latin typeface="Lucida Console" pitchFamily="49" charset="0"/>
              </a:rPr>
              <a:t>4</a:t>
            </a:r>
            <a:r>
              <a:rPr lang="pt-BR" sz="2400" dirty="0" smtClean="0">
                <a:latin typeface="Lucida Console" pitchFamily="49" charset="0"/>
              </a:rPr>
              <a:t>  5  </a:t>
            </a:r>
            <a:r>
              <a:rPr lang="pt-BR" sz="2400" strike="dblStrike" dirty="0" smtClean="0">
                <a:latin typeface="Lucida Console" pitchFamily="49" charset="0"/>
              </a:rPr>
              <a:t>6</a:t>
            </a:r>
            <a:r>
              <a:rPr lang="pt-BR" sz="2400" dirty="0" smtClean="0">
                <a:latin typeface="Lucida Console" pitchFamily="49" charset="0"/>
              </a:rPr>
              <a:t>  7  </a:t>
            </a:r>
            <a:r>
              <a:rPr lang="pt-BR" sz="2400" strike="dblStrike" dirty="0" smtClean="0">
                <a:latin typeface="Lucida Console" pitchFamily="49" charset="0"/>
              </a:rPr>
              <a:t>8</a:t>
            </a:r>
            <a:r>
              <a:rPr lang="pt-BR" sz="2400" dirty="0" smtClean="0">
                <a:latin typeface="Lucida Console" pitchFamily="49" charset="0"/>
              </a:rPr>
              <a:t>  9 </a:t>
            </a:r>
            <a:r>
              <a:rPr lang="pt-BR" sz="2400" strike="dblStrike" dirty="0" smtClean="0">
                <a:latin typeface="Lucida Console" pitchFamily="49" charset="0"/>
              </a:rPr>
              <a:t>10</a:t>
            </a:r>
            <a:r>
              <a:rPr lang="pt-BR" sz="2400" dirty="0" smtClean="0">
                <a:latin typeface="Lucida Console" pitchFamily="49" charset="0"/>
              </a:rPr>
              <a:t> 11 12 ...</a:t>
            </a:r>
          </a:p>
          <a:p>
            <a:pPr marL="0" lvl="1"/>
            <a:r>
              <a:rPr lang="pt-BR" sz="2400" dirty="0" smtClean="0">
                <a:latin typeface="Lucida Console" pitchFamily="49" charset="0"/>
              </a:rPr>
              <a:t>   </a:t>
            </a:r>
            <a:r>
              <a:rPr lang="pt-BR" sz="2400" dirty="0" smtClean="0">
                <a:solidFill>
                  <a:srgbClr val="FF0000"/>
                </a:solidFill>
                <a:latin typeface="Lucida Console" pitchFamily="49" charset="0"/>
              </a:rPr>
              <a:t>3</a:t>
            </a:r>
            <a:r>
              <a:rPr lang="pt-BR" sz="2400" dirty="0" smtClean="0">
                <a:latin typeface="Lucida Console" pitchFamily="49" charset="0"/>
              </a:rPr>
              <a:t>     5  </a:t>
            </a:r>
            <a:r>
              <a:rPr lang="pt-BR" sz="2400" strike="dblStrike" dirty="0" smtClean="0">
                <a:latin typeface="Lucida Console" pitchFamily="49" charset="0"/>
              </a:rPr>
              <a:t> </a:t>
            </a:r>
            <a:r>
              <a:rPr lang="pt-BR" sz="2400" dirty="0" smtClean="0">
                <a:latin typeface="Lucida Console" pitchFamily="49" charset="0"/>
              </a:rPr>
              <a:t>  7     </a:t>
            </a:r>
            <a:r>
              <a:rPr lang="pt-BR" sz="2400" strike="dblStrike" dirty="0" smtClean="0">
                <a:latin typeface="Lucida Console" pitchFamily="49" charset="0"/>
              </a:rPr>
              <a:t>9</a:t>
            </a:r>
            <a:r>
              <a:rPr lang="pt-BR" sz="2400" dirty="0" smtClean="0">
                <a:latin typeface="Lucida Console" pitchFamily="49" charset="0"/>
              </a:rPr>
              <a:t>    11 </a:t>
            </a:r>
            <a:r>
              <a:rPr lang="pt-BR" sz="2400" strike="dblStrike" dirty="0" smtClean="0">
                <a:latin typeface="Lucida Console" pitchFamily="49" charset="0"/>
              </a:rPr>
              <a:t>  </a:t>
            </a:r>
            <a:r>
              <a:rPr lang="pt-BR" sz="2400" dirty="0" smtClean="0">
                <a:latin typeface="Lucida Console" pitchFamily="49" charset="0"/>
              </a:rPr>
              <a:t> ...</a:t>
            </a:r>
          </a:p>
          <a:p>
            <a:pPr marL="0" lvl="1"/>
            <a:r>
              <a:rPr lang="pt-BR" sz="2400" dirty="0" smtClean="0">
                <a:latin typeface="Lucida Console" pitchFamily="49" charset="0"/>
              </a:rPr>
              <a:t> </a:t>
            </a:r>
            <a:r>
              <a:rPr lang="pt-BR" sz="2400" dirty="0" smtClean="0">
                <a:latin typeface="Lucida Console" pitchFamily="49" charset="0"/>
              </a:rPr>
              <a:t>        </a:t>
            </a:r>
            <a:r>
              <a:rPr lang="pt-BR" sz="2400" dirty="0" smtClean="0">
                <a:solidFill>
                  <a:srgbClr val="FF0000"/>
                </a:solidFill>
                <a:latin typeface="Lucida Console" pitchFamily="49" charset="0"/>
              </a:rPr>
              <a:t>5</a:t>
            </a:r>
            <a:r>
              <a:rPr lang="pt-BR" sz="2400" dirty="0" smtClean="0">
                <a:latin typeface="Lucida Console" pitchFamily="49" charset="0"/>
              </a:rPr>
              <a:t>     7       </a:t>
            </a:r>
            <a:r>
              <a:rPr lang="pt-BR" sz="2400" strike="dblStrike" dirty="0" smtClean="0">
                <a:latin typeface="Lucida Console" pitchFamily="49" charset="0"/>
              </a:rPr>
              <a:t>  </a:t>
            </a:r>
            <a:r>
              <a:rPr lang="pt-BR" sz="2400" dirty="0" smtClean="0">
                <a:latin typeface="Lucida Console" pitchFamily="49" charset="0"/>
              </a:rPr>
              <a:t> 11    ...</a:t>
            </a:r>
          </a:p>
          <a:p>
            <a:pPr marL="0" lvl="1"/>
            <a:r>
              <a:rPr lang="pt-BR" sz="2400" dirty="0" smtClean="0">
                <a:latin typeface="Lucida Console" pitchFamily="49" charset="0"/>
              </a:rPr>
              <a:t> </a:t>
            </a:r>
            <a:r>
              <a:rPr lang="pt-BR" sz="2400" dirty="0" smtClean="0">
                <a:latin typeface="Lucida Console" pitchFamily="49" charset="0"/>
              </a:rPr>
              <a:t>              </a:t>
            </a:r>
            <a:r>
              <a:rPr lang="pt-BR" sz="2400" dirty="0" smtClean="0">
                <a:solidFill>
                  <a:srgbClr val="FF0000"/>
                </a:solidFill>
                <a:latin typeface="Lucida Console" pitchFamily="49" charset="0"/>
              </a:rPr>
              <a:t>7</a:t>
            </a:r>
            <a:r>
              <a:rPr lang="pt-BR" sz="2400" dirty="0" smtClean="0">
                <a:latin typeface="Lucida Console" pitchFamily="49" charset="0"/>
              </a:rPr>
              <a:t>          11    ...</a:t>
            </a:r>
          </a:p>
          <a:p>
            <a:pPr marL="0" lvl="1"/>
            <a:r>
              <a:rPr lang="pt-BR" sz="2400" dirty="0" smtClean="0">
                <a:latin typeface="Lucida Console" pitchFamily="49" charset="0"/>
              </a:rPr>
              <a:t> </a:t>
            </a:r>
            <a:r>
              <a:rPr lang="pt-BR" sz="2400" dirty="0" smtClean="0">
                <a:latin typeface="Lucida Console" pitchFamily="49" charset="0"/>
              </a:rPr>
              <a:t>                         </a:t>
            </a:r>
            <a:r>
              <a:rPr lang="pt-BR" sz="2400" dirty="0" smtClean="0">
                <a:solidFill>
                  <a:srgbClr val="FF0000"/>
                </a:solidFill>
                <a:latin typeface="Lucida Console" pitchFamily="49" charset="0"/>
              </a:rPr>
              <a:t>11    </a:t>
            </a:r>
            <a:r>
              <a:rPr lang="pt-BR" sz="2400" dirty="0" smtClean="0">
                <a:latin typeface="Lucida Console" pitchFamily="49" charset="0"/>
              </a:rPr>
              <a:t>...</a:t>
            </a:r>
            <a:endParaRPr lang="pt-BR" sz="2400" dirty="0" smtClean="0">
              <a:solidFill>
                <a:srgbClr val="FF0000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Gerando Primos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Este procedimento é conhecido como </a:t>
            </a:r>
            <a:r>
              <a:rPr lang="pt-BR" dirty="0" smtClean="0">
                <a:solidFill>
                  <a:srgbClr val="FFC000"/>
                </a:solidFill>
              </a:rPr>
              <a:t>Crivo de Aristóteles</a:t>
            </a:r>
            <a:r>
              <a:rPr lang="pt-BR" dirty="0" smtClean="0"/>
              <a:t>. 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87131" y="2868262"/>
            <a:ext cx="7808548" cy="363791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4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Lucida Console" pitchFamily="49" charset="0"/>
              </a:rPr>
              <a:t>object</a:t>
            </a:r>
            <a:r>
              <a:rPr lang="pt-BR" sz="2400" dirty="0" smtClean="0">
                <a:latin typeface="Lucida Console" pitchFamily="49" charset="0"/>
              </a:rPr>
              <a:t> Primos </a:t>
            </a:r>
            <a:r>
              <a:rPr lang="pt-BR" sz="24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Lucida Console" pitchFamily="49" charset="0"/>
              </a:rPr>
              <a:t>extends</a:t>
            </a:r>
            <a:r>
              <a:rPr lang="pt-BR" sz="2400" dirty="0" smtClean="0">
                <a:latin typeface="Lucida Console" pitchFamily="49" charset="0"/>
              </a:rPr>
              <a:t> </a:t>
            </a:r>
            <a:r>
              <a:rPr lang="pt-BR" sz="2400" dirty="0" err="1" smtClean="0">
                <a:latin typeface="Lucida Console" pitchFamily="49" charset="0"/>
              </a:rPr>
              <a:t>App</a:t>
            </a:r>
            <a:r>
              <a:rPr lang="pt-BR" sz="2400" dirty="0" smtClean="0">
                <a:latin typeface="Lucida Console" pitchFamily="49" charset="0"/>
              </a:rPr>
              <a:t> </a:t>
            </a:r>
            <a:r>
              <a:rPr lang="pt-BR" sz="2400" dirty="0" smtClean="0">
                <a:latin typeface="Lucida Console" pitchFamily="49" charset="0"/>
              </a:rPr>
              <a:t>{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</a:t>
            </a:r>
            <a:r>
              <a:rPr lang="en-US" sz="24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Lucida Console" pitchFamily="49" charset="0"/>
              </a:rPr>
              <a:t>def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primos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crivo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smtClean="0">
                <a:solidFill>
                  <a:srgbClr val="C00000"/>
                </a:solidFill>
                <a:latin typeface="Lucida Console" pitchFamily="49" charset="0"/>
              </a:rPr>
              <a:t>Stream</a:t>
            </a:r>
            <a:r>
              <a:rPr lang="en-US" sz="2400" dirty="0" smtClean="0">
                <a:latin typeface="Lucida Console" pitchFamily="49" charset="0"/>
              </a:rPr>
              <a:t> from 2)</a:t>
            </a:r>
            <a:endParaRPr lang="pt-BR" sz="2400" dirty="0" smtClean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pt-BR" sz="2400" b="1" dirty="0" smtClean="0">
                <a:latin typeface="Lucida Console" pitchFamily="49" charset="0"/>
              </a:rPr>
              <a:t>  </a:t>
            </a:r>
            <a:r>
              <a:rPr lang="pt-BR" sz="24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Lucida Console" pitchFamily="49" charset="0"/>
              </a:rPr>
              <a:t>def</a:t>
            </a:r>
            <a:r>
              <a:rPr lang="pt-BR" sz="2400" dirty="0" smtClean="0">
                <a:latin typeface="Lucida Console" pitchFamily="49" charset="0"/>
              </a:rPr>
              <a:t> crivo(a:</a:t>
            </a:r>
            <a:r>
              <a:rPr lang="pt-BR" sz="2400" dirty="0" err="1" smtClean="0">
                <a:solidFill>
                  <a:srgbClr val="C00000"/>
                </a:solidFill>
                <a:latin typeface="Lucida Console" pitchFamily="49" charset="0"/>
              </a:rPr>
              <a:t>Stream</a:t>
            </a:r>
            <a:r>
              <a:rPr lang="pt-BR" sz="2400" dirty="0" smtClean="0">
                <a:latin typeface="Lucida Console" pitchFamily="49" charset="0"/>
              </a:rPr>
              <a:t>[</a:t>
            </a:r>
            <a:r>
              <a:rPr lang="pt-BR" sz="2400" dirty="0" err="1" smtClean="0">
                <a:latin typeface="Lucida Console" pitchFamily="49" charset="0"/>
              </a:rPr>
              <a:t>Int</a:t>
            </a:r>
            <a:r>
              <a:rPr lang="pt-BR" sz="2400" dirty="0" smtClean="0">
                <a:latin typeface="Lucida Console" pitchFamily="49" charset="0"/>
              </a:rPr>
              <a:t>]):</a:t>
            </a:r>
            <a:r>
              <a:rPr lang="pt-BR" sz="2400" dirty="0" err="1" smtClean="0">
                <a:solidFill>
                  <a:srgbClr val="C00000"/>
                </a:solidFill>
                <a:latin typeface="Lucida Console" pitchFamily="49" charset="0"/>
              </a:rPr>
              <a:t>Stream</a:t>
            </a:r>
            <a:r>
              <a:rPr lang="pt-BR" sz="2400" dirty="0" smtClean="0">
                <a:latin typeface="Lucida Console" pitchFamily="49" charset="0"/>
              </a:rPr>
              <a:t>[</a:t>
            </a:r>
            <a:r>
              <a:rPr lang="pt-BR" sz="2400" dirty="0" err="1" smtClean="0">
                <a:latin typeface="Lucida Console" pitchFamily="49" charset="0"/>
              </a:rPr>
              <a:t>Int</a:t>
            </a:r>
            <a:r>
              <a:rPr lang="pt-BR" sz="2400" dirty="0" smtClean="0">
                <a:latin typeface="Lucida Console" pitchFamily="49" charset="0"/>
              </a:rPr>
              <a:t>]={</a:t>
            </a:r>
            <a:endParaRPr lang="pt-BR" sz="2400" dirty="0" smtClean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  </a:t>
            </a:r>
            <a:r>
              <a:rPr lang="en-US" sz="24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Lucida Console" pitchFamily="49" charset="0"/>
              </a:rPr>
              <a:t>val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(p,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) = (</a:t>
            </a:r>
            <a:r>
              <a:rPr lang="en-US" sz="2400" dirty="0" err="1" smtClean="0">
                <a:latin typeface="Lucida Console" pitchFamily="49" charset="0"/>
              </a:rPr>
              <a:t>a.head</a:t>
            </a:r>
            <a:r>
              <a:rPr lang="en-US" sz="2400" dirty="0" smtClean="0">
                <a:latin typeface="Lucida Console" pitchFamily="49" charset="0"/>
              </a:rPr>
              <a:t>, </a:t>
            </a:r>
            <a:r>
              <a:rPr lang="en-US" sz="2400" dirty="0" err="1" smtClean="0">
                <a:latin typeface="Lucida Console" pitchFamily="49" charset="0"/>
              </a:rPr>
              <a:t>a.tail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  </a:t>
            </a:r>
            <a:r>
              <a:rPr lang="en-US" sz="24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Lucida Console" pitchFamily="49" charset="0"/>
              </a:rPr>
              <a:t>val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xs.filter</a:t>
            </a:r>
            <a:r>
              <a:rPr lang="en-US" sz="2400" dirty="0" smtClean="0">
                <a:latin typeface="Lucida Console" pitchFamily="49" charset="0"/>
              </a:rPr>
              <a:t>( _ % p != 0)</a:t>
            </a:r>
            <a:endParaRPr lang="en-US" sz="2400" dirty="0" smtClean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  </a:t>
            </a:r>
            <a:r>
              <a:rPr lang="en-US" sz="2400" dirty="0" err="1" smtClean="0">
                <a:solidFill>
                  <a:srgbClr val="C00000"/>
                </a:solidFill>
                <a:latin typeface="Lucida Console" pitchFamily="49" charset="0"/>
              </a:rPr>
              <a:t>Stream</a:t>
            </a:r>
            <a:r>
              <a:rPr lang="en-US" sz="2400" dirty="0" err="1" smtClean="0">
                <a:latin typeface="Lucida Console" pitchFamily="49" charset="0"/>
              </a:rPr>
              <a:t>.cons</a:t>
            </a:r>
            <a:r>
              <a:rPr lang="en-US" sz="2400" dirty="0" smtClean="0">
                <a:latin typeface="Lucida Console" pitchFamily="49" charset="0"/>
              </a:rPr>
              <a:t>(p, </a:t>
            </a:r>
            <a:r>
              <a:rPr lang="en-US" sz="2400" dirty="0" err="1" smtClean="0">
                <a:latin typeface="Lucida Console" pitchFamily="49" charset="0"/>
              </a:rPr>
              <a:t>crivo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))           </a:t>
            </a:r>
            <a:r>
              <a:rPr lang="pt-BR" sz="2400" dirty="0" smtClean="0">
                <a:latin typeface="Lucida Console" pitchFamily="49" charset="0"/>
              </a:rPr>
              <a:t>}</a:t>
            </a:r>
            <a:endParaRPr lang="en-US" sz="2400" dirty="0" smtClean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pt-BR" sz="2400" dirty="0" smtClean="0">
                <a:latin typeface="Lucida Console" pitchFamily="49" charset="0"/>
              </a:rPr>
              <a:t>  </a:t>
            </a:r>
            <a:r>
              <a:rPr lang="pt-BR" sz="2400" dirty="0" err="1" smtClean="0">
                <a:latin typeface="Lucida Console" pitchFamily="49" charset="0"/>
              </a:rPr>
              <a:t>println</a:t>
            </a:r>
            <a:r>
              <a:rPr lang="pt-BR" sz="2400" dirty="0" smtClean="0">
                <a:latin typeface="Lucida Console" pitchFamily="49" charset="0"/>
              </a:rPr>
              <a:t>(primos.</a:t>
            </a:r>
            <a:r>
              <a:rPr lang="pt-BR" sz="2400" dirty="0" err="1" smtClean="0">
                <a:latin typeface="Lucida Console" pitchFamily="49" charset="0"/>
              </a:rPr>
              <a:t>take</a:t>
            </a:r>
            <a:r>
              <a:rPr lang="pt-BR" sz="2400" dirty="0" smtClean="0">
                <a:latin typeface="Lucida Console" pitchFamily="49" charset="0"/>
              </a:rPr>
              <a:t>(5</a:t>
            </a:r>
            <a:r>
              <a:rPr lang="pt-BR" sz="2400" dirty="0" smtClean="0">
                <a:latin typeface="Lucida Console" pitchFamily="49" charset="0"/>
              </a:rPr>
              <a:t>).force)</a:t>
            </a:r>
            <a:endParaRPr lang="pt-BR" sz="2400" dirty="0" smtClean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pt-BR" sz="2400" dirty="0" smtClean="0">
                <a:latin typeface="Lucida Console" pitchFamily="49" charset="0"/>
              </a:rPr>
              <a:t>}</a:t>
            </a:r>
            <a:endParaRPr lang="pt-BR" sz="1600" dirty="0" smtClean="0">
              <a:latin typeface="Lucida Console" pitchFamily="49" charset="0"/>
            </a:endParaRPr>
          </a:p>
        </p:txBody>
      </p:sp>
      <p:sp>
        <p:nvSpPr>
          <p:cNvPr id="7" name="Estrela de 10 Pontos 6"/>
          <p:cNvSpPr/>
          <p:nvPr/>
        </p:nvSpPr>
        <p:spPr>
          <a:xfrm>
            <a:off x="6071017" y="2938073"/>
            <a:ext cx="479685" cy="509665"/>
          </a:xfrm>
          <a:prstGeom prst="star10">
            <a:avLst/>
          </a:prstGeom>
          <a:solidFill>
            <a:srgbClr val="99FFCC"/>
          </a:solidFill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trela de 10 Pontos 7"/>
          <p:cNvSpPr/>
          <p:nvPr/>
        </p:nvSpPr>
        <p:spPr>
          <a:xfrm>
            <a:off x="3735049" y="4919273"/>
            <a:ext cx="479685" cy="509665"/>
          </a:xfrm>
          <a:prstGeom prst="star10">
            <a:avLst/>
          </a:prstGeom>
          <a:solidFill>
            <a:srgbClr val="99FFCC"/>
          </a:solidFill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2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9" name="Estrela de 10 Pontos 8"/>
          <p:cNvSpPr/>
          <p:nvPr/>
        </p:nvSpPr>
        <p:spPr>
          <a:xfrm>
            <a:off x="7185285" y="4576998"/>
            <a:ext cx="479685" cy="509665"/>
          </a:xfrm>
          <a:prstGeom prst="star10">
            <a:avLst/>
          </a:prstGeom>
          <a:solidFill>
            <a:srgbClr val="99FFCC"/>
          </a:solidFill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3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" name="Estrela de 10 Pontos 9"/>
          <p:cNvSpPr/>
          <p:nvPr/>
        </p:nvSpPr>
        <p:spPr>
          <a:xfrm>
            <a:off x="5988568" y="5029201"/>
            <a:ext cx="479685" cy="509665"/>
          </a:xfrm>
          <a:prstGeom prst="star10">
            <a:avLst/>
          </a:prstGeom>
          <a:solidFill>
            <a:srgbClr val="99FFCC"/>
          </a:solidFill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4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Avaliação Preguiçosa:</a:t>
            </a:r>
            <a:br>
              <a:rPr lang="pt-BR" dirty="0" smtClean="0"/>
            </a:br>
            <a:r>
              <a:rPr lang="pt-BR" dirty="0" smtClean="0"/>
              <a:t>Uma Ferramenta Poderosa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Liberando a geração de primos da restrição de </a:t>
            </a:r>
            <a:r>
              <a:rPr lang="pt-BR" dirty="0" err="1" smtClean="0"/>
              <a:t>finitude</a:t>
            </a:r>
            <a:r>
              <a:rPr lang="pt-BR" dirty="0" smtClean="0"/>
              <a:t>, obtemos uma definição </a:t>
            </a:r>
            <a:r>
              <a:rPr lang="pt-BR" dirty="0" smtClean="0">
                <a:solidFill>
                  <a:srgbClr val="FFC000"/>
                </a:solidFill>
              </a:rPr>
              <a:t>modular</a:t>
            </a:r>
            <a:r>
              <a:rPr lang="pt-BR" dirty="0" smtClean="0"/>
              <a:t> na qual diferentes </a:t>
            </a:r>
            <a:r>
              <a:rPr lang="pt-BR" dirty="0" smtClean="0">
                <a:solidFill>
                  <a:srgbClr val="FFC000"/>
                </a:solidFill>
              </a:rPr>
              <a:t>condições de contorno </a:t>
            </a:r>
            <a:r>
              <a:rPr lang="pt-BR" dirty="0" smtClean="0"/>
              <a:t>podem ser impostas em diferentes situações.</a:t>
            </a:r>
          </a:p>
          <a:p>
            <a:pPr lvl="1"/>
            <a:r>
              <a:rPr lang="pt-BR" dirty="0" smtClean="0"/>
              <a:t>Seleção dos primeiros primos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Seleção do primos menores do que 15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43805" y="4723710"/>
            <a:ext cx="2973891" cy="46166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lvl="1"/>
            <a:r>
              <a:rPr lang="pt-BR" sz="2400" dirty="0" smtClean="0">
                <a:latin typeface="Lucida Console" pitchFamily="49" charset="0"/>
              </a:rPr>
              <a:t>primos.</a:t>
            </a:r>
            <a:r>
              <a:rPr lang="pt-BR" sz="2400" dirty="0" err="1" smtClean="0">
                <a:latin typeface="Lucida Console" pitchFamily="49" charset="0"/>
              </a:rPr>
              <a:t>take</a:t>
            </a:r>
            <a:r>
              <a:rPr lang="pt-BR" sz="2400" dirty="0" smtClean="0">
                <a:latin typeface="Lucida Console" pitchFamily="49" charset="0"/>
              </a:rPr>
              <a:t>(10)</a:t>
            </a:r>
            <a:endParaRPr lang="pt-BR" sz="1050" dirty="0" smtClean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6303" y="6000372"/>
            <a:ext cx="4647426" cy="46166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lvl="1"/>
            <a:r>
              <a:rPr lang="pt-BR" sz="2400" dirty="0" smtClean="0">
                <a:latin typeface="Lucida Console" pitchFamily="49" charset="0"/>
              </a:rPr>
              <a:t>primos.</a:t>
            </a:r>
            <a:r>
              <a:rPr lang="pt-BR" sz="2400" dirty="0" err="1" smtClean="0">
                <a:latin typeface="Lucida Console" pitchFamily="49" charset="0"/>
              </a:rPr>
              <a:t>takeWhile</a:t>
            </a:r>
            <a:r>
              <a:rPr lang="pt-BR" sz="2400" dirty="0" smtClean="0">
                <a:latin typeface="Lucida Console" pitchFamily="49" charset="0"/>
              </a:rPr>
              <a:t>(_ &lt; 15)</a:t>
            </a:r>
            <a:endParaRPr lang="pt-BR" sz="105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Defina</a:t>
            </a:r>
            <a:r>
              <a:rPr lang="en-US" dirty="0" smtClean="0"/>
              <a:t> um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contendo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gera</a:t>
            </a:r>
            <a:r>
              <a:rPr lang="en-US" dirty="0" smtClean="0"/>
              <a:t> a </a:t>
            </a:r>
            <a:r>
              <a:rPr lang="en-US" dirty="0" err="1" smtClean="0"/>
              <a:t>série</a:t>
            </a:r>
            <a:r>
              <a:rPr lang="en-US" dirty="0" smtClean="0"/>
              <a:t> </a:t>
            </a:r>
            <a:r>
              <a:rPr lang="en-US" dirty="0" err="1" smtClean="0"/>
              <a:t>infinita</a:t>
            </a:r>
            <a:r>
              <a:rPr lang="en-US" dirty="0" smtClean="0"/>
              <a:t> de </a:t>
            </a:r>
            <a:r>
              <a:rPr lang="en-US" dirty="0" err="1" smtClean="0"/>
              <a:t>Finonacci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</a:t>
            </a:r>
            <a:r>
              <a:rPr lang="en-US" dirty="0" err="1" smtClean="0"/>
              <a:t>sando</a:t>
            </a:r>
            <a:r>
              <a:rPr lang="en-US" dirty="0" smtClean="0"/>
              <a:t> o </a:t>
            </a:r>
            <a:r>
              <a:rPr lang="en-US" dirty="0" err="1" smtClean="0"/>
              <a:t>seguinte</a:t>
            </a:r>
            <a:r>
              <a:rPr lang="en-US" dirty="0" smtClean="0"/>
              <a:t> </a:t>
            </a:r>
            <a:r>
              <a:rPr lang="en-US" dirty="0" err="1" smtClean="0"/>
              <a:t>procedimento</a:t>
            </a:r>
            <a:r>
              <a:rPr lang="en-US" dirty="0" smtClean="0"/>
              <a:t>:</a:t>
            </a:r>
          </a:p>
          <a:p>
            <a:pPr marL="862013" lvl="1" indent="-514350">
              <a:buFont typeface="+mj-lt"/>
              <a:buAutoNum type="alphaLcPeriod"/>
            </a:pPr>
            <a:r>
              <a:rPr lang="en-US" dirty="0" err="1" smtClean="0"/>
              <a:t>o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primeiros</a:t>
            </a:r>
            <a:r>
              <a:rPr lang="en-US" dirty="0" smtClean="0"/>
              <a:t> </a:t>
            </a:r>
            <a:r>
              <a:rPr lang="en-US" dirty="0" err="1" smtClean="0"/>
              <a:t>números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0 e 1;</a:t>
            </a:r>
          </a:p>
          <a:p>
            <a:pPr marL="862013" lvl="1" indent="-514350">
              <a:buFont typeface="+mj-lt"/>
              <a:buAutoNum type="alphaLcPeriod"/>
            </a:pPr>
            <a:r>
              <a:rPr lang="en-US" dirty="0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próximo</a:t>
            </a:r>
            <a:r>
              <a:rPr lang="en-US" dirty="0" smtClean="0"/>
              <a:t> é a soma dos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r>
              <a:rPr lang="en-US" dirty="0" smtClean="0"/>
              <a:t>;</a:t>
            </a:r>
          </a:p>
          <a:p>
            <a:pPr marL="862013" lvl="1" indent="-514350">
              <a:buFont typeface="+mj-lt"/>
              <a:buAutoNum type="alphaLcPeriod"/>
            </a:pPr>
            <a:r>
              <a:rPr lang="en-US" dirty="0" err="1" smtClean="0"/>
              <a:t>r</a:t>
            </a:r>
            <a:r>
              <a:rPr lang="en-US" dirty="0" err="1" smtClean="0"/>
              <a:t>etorne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passo</a:t>
            </a:r>
            <a:r>
              <a:rPr lang="en-US" dirty="0" smtClean="0"/>
              <a:t> b.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Defina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</a:p>
          <a:p>
            <a:pPr marL="862013" lvl="1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calcula</a:t>
            </a:r>
            <a:r>
              <a:rPr lang="en-US" dirty="0" smtClean="0"/>
              <a:t> o n-</a:t>
            </a:r>
            <a:r>
              <a:rPr lang="en-US" dirty="0" err="1" smtClean="0"/>
              <a:t>ésimo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 de Fibonacci.</a:t>
            </a:r>
            <a:endParaRPr lang="en-US" dirty="0" smtClean="0"/>
          </a:p>
        </p:txBody>
      </p:sp>
      <p:sp>
        <p:nvSpPr>
          <p:cNvPr id="22530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51891B-CB38-4F0E-8199-5761878A8E8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2175795" y="2220463"/>
            <a:ext cx="4831772" cy="4985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 charset="0"/>
              </a:rPr>
              <a:t>def fibs: Stream[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] = …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503735" y="3182331"/>
            <a:ext cx="6505307" cy="4985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 charset="0"/>
              </a:rPr>
              <a:t>0, 1, 1, 2, 3, 5, 8, 13, 21, 34, …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097035" y="5505807"/>
            <a:ext cx="4645824" cy="4985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 charset="0"/>
              </a:rPr>
              <a:t>def fib(n: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):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 = …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 Preguiçosa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avaliação</a:t>
            </a:r>
            <a:r>
              <a:rPr lang="en-US" dirty="0" smtClean="0"/>
              <a:t> </a:t>
            </a:r>
            <a:r>
              <a:rPr lang="en-US" dirty="0" err="1" smtClean="0"/>
              <a:t>preguiçosa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r>
              <a:rPr lang="en-US" dirty="0" smtClean="0"/>
              <a:t> de </a:t>
            </a:r>
            <a:r>
              <a:rPr lang="en-US" dirty="0" err="1" smtClean="0"/>
              <a:t>avalição</a:t>
            </a:r>
            <a:r>
              <a:rPr lang="en-US" dirty="0" smtClean="0"/>
              <a:t> simples </a:t>
            </a:r>
            <a:r>
              <a:rPr lang="en-US" dirty="0" err="1" smtClean="0"/>
              <a:t>que</a:t>
            </a:r>
            <a:r>
              <a:rPr lang="en-US" dirty="0" smtClean="0"/>
              <a:t> entre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coisas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Evita</a:t>
            </a:r>
            <a:r>
              <a:rPr lang="en-US" dirty="0" smtClean="0"/>
              <a:t> a </a:t>
            </a:r>
            <a:r>
              <a:rPr lang="en-US" dirty="0" err="1" smtClean="0">
                <a:solidFill>
                  <a:srgbClr val="FFC000"/>
                </a:solidFill>
              </a:rPr>
              <a:t>avaliação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desnecessária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programas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mais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modulares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escrever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listas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infinitas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err="1" smtClean="0"/>
              <a:t>Linguagens</a:t>
            </a:r>
            <a:r>
              <a:rPr lang="en-US" dirty="0" smtClean="0"/>
              <a:t> </a:t>
            </a:r>
            <a:r>
              <a:rPr lang="en-US" dirty="0" err="1" smtClean="0"/>
              <a:t>funcionais</a:t>
            </a:r>
            <a:r>
              <a:rPr lang="en-US" dirty="0" smtClean="0"/>
              <a:t> com </a:t>
            </a:r>
            <a:r>
              <a:rPr lang="en-US" dirty="0" err="1" smtClean="0"/>
              <a:t>avaliação</a:t>
            </a:r>
            <a:r>
              <a:rPr lang="en-US" dirty="0" smtClean="0"/>
              <a:t> </a:t>
            </a:r>
            <a:r>
              <a:rPr lang="en-US" dirty="0" err="1" smtClean="0"/>
              <a:t>preguiçosa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chamadas</a:t>
            </a:r>
            <a:r>
              <a:rPr lang="en-US" dirty="0" smtClean="0"/>
              <a:t> de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linguagens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funcionais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preguiçosas</a:t>
            </a:r>
            <a:endParaRPr lang="pt-BR" dirty="0" smtClean="0">
              <a:solidFill>
                <a:srgbClr val="FFC000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 de Expressões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Expressões são avaliadas, ou </a:t>
            </a:r>
            <a:r>
              <a:rPr lang="pt-BR" dirty="0" smtClean="0">
                <a:solidFill>
                  <a:srgbClr val="FFC000"/>
                </a:solidFill>
              </a:rPr>
              <a:t>reduzidas</a:t>
            </a:r>
            <a:r>
              <a:rPr lang="pt-BR" dirty="0" smtClean="0"/>
              <a:t>, sucessivamente </a:t>
            </a:r>
            <a:r>
              <a:rPr lang="pt-BR" dirty="0" smtClean="0">
                <a:solidFill>
                  <a:srgbClr val="FFC000"/>
                </a:solidFill>
              </a:rPr>
              <a:t>aplicando definições </a:t>
            </a:r>
            <a:r>
              <a:rPr lang="pt-BR" dirty="0" smtClean="0"/>
              <a:t>até que nenhuma outra simplificação for possível.</a:t>
            </a:r>
          </a:p>
          <a:p>
            <a:r>
              <a:rPr lang="pt-BR" dirty="0" smtClean="0"/>
              <a:t>Por exemplo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86013" y="4375334"/>
            <a:ext cx="5019323" cy="6093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quadrado</a:t>
            </a:r>
            <a:r>
              <a:rPr lang="en-US" sz="2400" dirty="0" smtClean="0">
                <a:latin typeface="Lucida Console" pitchFamily="49" charset="0"/>
              </a:rPr>
              <a:t>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= n*n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 de Expressões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expressão </a:t>
            </a:r>
            <a:r>
              <a:rPr lang="pt-BR" dirty="0" smtClean="0">
                <a:solidFill>
                  <a:srgbClr val="FFC000"/>
                </a:solidFill>
                <a:latin typeface="Lucida Console" pitchFamily="49" charset="0"/>
              </a:rPr>
              <a:t>quadrado(3+4)</a:t>
            </a:r>
            <a:r>
              <a:rPr lang="pt-BR" dirty="0" smtClean="0"/>
              <a:t> pode ser avaliada usando a seguinte </a:t>
            </a:r>
            <a:r>
              <a:rPr lang="pt-BR" dirty="0" err="1" smtClean="0"/>
              <a:t>sequência</a:t>
            </a:r>
            <a:r>
              <a:rPr lang="pt-BR" dirty="0" smtClean="0"/>
              <a:t> de reduções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659353" y="3383926"/>
            <a:ext cx="2787943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quadrado</a:t>
            </a:r>
            <a:r>
              <a:rPr lang="en-US" sz="2400" dirty="0" smtClean="0">
                <a:latin typeface="Lucida Sans Typewriter" charset="0"/>
              </a:rPr>
              <a:t> (3+4)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119603" y="3706623"/>
            <a:ext cx="2770193" cy="901700"/>
            <a:chOff x="665" y="1949"/>
            <a:chExt cx="1745" cy="568"/>
          </a:xfrm>
        </p:grpSpPr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005" y="2249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err="1" smtClean="0">
                  <a:latin typeface="Lucida Sans Typewriter" charset="0"/>
                </a:rPr>
                <a:t>quadrado</a:t>
              </a:r>
              <a:r>
                <a:rPr lang="en-US" sz="2400" dirty="0" smtClean="0">
                  <a:latin typeface="Lucida Sans Typewriter" charset="0"/>
                </a:rPr>
                <a:t>(7)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2119603" y="4508310"/>
            <a:ext cx="1282702" cy="900113"/>
            <a:chOff x="665" y="2454"/>
            <a:chExt cx="808" cy="567"/>
          </a:xfrm>
        </p:grpSpPr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005" y="2753"/>
              <a:ext cx="468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7*7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119603" y="5311585"/>
            <a:ext cx="1096963" cy="895350"/>
            <a:chOff x="665" y="2960"/>
            <a:chExt cx="691" cy="564"/>
          </a:xfrm>
        </p:grpSpPr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005" y="3256"/>
              <a:ext cx="351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49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 de Expressões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2212084"/>
          </a:xfrm>
        </p:spPr>
        <p:txBody>
          <a:bodyPr/>
          <a:lstStyle/>
          <a:p>
            <a:r>
              <a:rPr lang="pt-BR" dirty="0" smtClean="0"/>
              <a:t>Outra forma de redução é a seguinte: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655763" y="2424966"/>
            <a:ext cx="2973891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quadrado</a:t>
            </a:r>
            <a:r>
              <a:rPr lang="en-US" sz="2400" dirty="0" smtClean="0">
                <a:latin typeface="Lucida Sans Typewriter" charset="0"/>
              </a:rPr>
              <a:t>(3 + 4)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1116013" y="2747663"/>
            <a:ext cx="3886207" cy="901700"/>
            <a:chOff x="665" y="1949"/>
            <a:chExt cx="2448" cy="568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2108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(3 + 4) * (3 + 4)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0" name="Group 6"/>
          <p:cNvGrpSpPr>
            <a:grpSpLocks/>
          </p:cNvGrpSpPr>
          <p:nvPr/>
        </p:nvGrpSpPr>
        <p:grpSpPr bwMode="auto">
          <a:xfrm>
            <a:off x="1116013" y="3549350"/>
            <a:ext cx="2770193" cy="900113"/>
            <a:chOff x="665" y="2454"/>
            <a:chExt cx="1745" cy="567"/>
          </a:xfrm>
        </p:grpSpPr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1005" y="2753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 * (3 + 4)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1116014" y="4352625"/>
            <a:ext cx="1654177" cy="895350"/>
            <a:chOff x="665" y="2960"/>
            <a:chExt cx="1042" cy="564"/>
          </a:xfrm>
        </p:grpSpPr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1005" y="3256"/>
              <a:ext cx="702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7 * 7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6" name="Group 12"/>
          <p:cNvGrpSpPr>
            <a:grpSpLocks/>
          </p:cNvGrpSpPr>
          <p:nvPr/>
        </p:nvGrpSpPr>
        <p:grpSpPr bwMode="auto">
          <a:xfrm>
            <a:off x="1116014" y="5155900"/>
            <a:ext cx="1096963" cy="892175"/>
            <a:chOff x="665" y="3466"/>
            <a:chExt cx="691" cy="562"/>
          </a:xfrm>
        </p:grpSpPr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1005" y="3760"/>
              <a:ext cx="351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49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sp>
        <p:nvSpPr>
          <p:cNvPr id="19" name="Espaço Reservado para Conteúdo 2"/>
          <p:cNvSpPr txBox="1">
            <a:spLocks/>
          </p:cNvSpPr>
          <p:nvPr/>
        </p:nvSpPr>
        <p:spPr bwMode="auto">
          <a:xfrm>
            <a:off x="3977268" y="4028882"/>
            <a:ext cx="4674363" cy="2212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92100" marR="0" lvl="0" indent="-292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"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Desta vez aplicamos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quadrado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antes de efetuar</a:t>
            </a:r>
            <a:r>
              <a:rPr kumimoji="0" 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adição, mas o resultado é o mesmo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 de Redução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cada passo durante a avaliação de uma expressão podemos ter </a:t>
            </a:r>
            <a:r>
              <a:rPr lang="pt-BR" dirty="0" smtClean="0">
                <a:solidFill>
                  <a:srgbClr val="FFC000"/>
                </a:solidFill>
              </a:rPr>
              <a:t>várias</a:t>
            </a:r>
            <a:r>
              <a:rPr lang="pt-BR" dirty="0" smtClean="0"/>
              <a:t> possíveis sub-expressões que podem ser reduzidas.</a:t>
            </a:r>
          </a:p>
          <a:p>
            <a:r>
              <a:rPr lang="pt-BR" dirty="0" smtClean="0"/>
              <a:t>Há duas estratégias para decidir qual sub-expressão reduzível escolher:</a:t>
            </a:r>
          </a:p>
          <a:p>
            <a:pPr lvl="1"/>
            <a:r>
              <a:rPr lang="pt-BR" dirty="0" smtClean="0"/>
              <a:t>Redução </a:t>
            </a:r>
            <a:r>
              <a:rPr lang="pt-BR" dirty="0" smtClean="0">
                <a:solidFill>
                  <a:srgbClr val="FFC000"/>
                </a:solidFill>
              </a:rPr>
              <a:t>mais interna</a:t>
            </a:r>
          </a:p>
          <a:p>
            <a:pPr lvl="2"/>
            <a:r>
              <a:rPr lang="pt-BR" dirty="0" smtClean="0"/>
              <a:t>Uma sub-expressão mais interna</a:t>
            </a:r>
          </a:p>
          <a:p>
            <a:pPr lvl="1"/>
            <a:r>
              <a:rPr lang="pt-BR" dirty="0" smtClean="0"/>
              <a:t>Redução </a:t>
            </a:r>
            <a:r>
              <a:rPr lang="pt-BR" dirty="0" smtClean="0">
                <a:solidFill>
                  <a:srgbClr val="FFC000"/>
                </a:solidFill>
              </a:rPr>
              <a:t>mais externa</a:t>
            </a:r>
          </a:p>
          <a:p>
            <a:pPr lvl="2"/>
            <a:r>
              <a:rPr lang="pt-BR" dirty="0" smtClean="0"/>
              <a:t>Uma sub-expressão mais externa</a:t>
            </a:r>
          </a:p>
          <a:p>
            <a:r>
              <a:rPr lang="pt-BR" dirty="0" smtClean="0"/>
              <a:t>Como comparar as duas estratégias?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Seja a seguinte definição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Vamos avaliar a expressão</a:t>
            </a:r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	usando as duas estratégias de redução.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16939" y="2368115"/>
            <a:ext cx="5949064" cy="6093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sz="2400" dirty="0" smtClean="0">
                <a:latin typeface="Lucida Console" pitchFamily="49" charset="0"/>
              </a:rPr>
              <a:t>def loop: List[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] = </a:t>
            </a:r>
            <a:r>
              <a:rPr lang="en-US" sz="2400" dirty="0" err="1" smtClean="0">
                <a:latin typeface="Lucida Console" pitchFamily="49" charset="0"/>
              </a:rPr>
              <a:t>loop.tail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280129" y="3903266"/>
            <a:ext cx="3345788" cy="60939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sz="2400" dirty="0" err="1" smtClean="0">
                <a:latin typeface="Lucida Console" pitchFamily="49" charset="0"/>
              </a:rPr>
              <a:t>primeiro</a:t>
            </a:r>
            <a:r>
              <a:rPr lang="en-US" sz="2400" dirty="0" smtClean="0">
                <a:latin typeface="Lucida Console" pitchFamily="49" charset="0"/>
              </a:rPr>
              <a:t>(1, loop)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Redução mais Interna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265813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Redução mais Interna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DC2A1-B799-4F52-A5D0-E1406191840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655763" y="2424966"/>
            <a:ext cx="3345788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primeiro</a:t>
            </a:r>
            <a:r>
              <a:rPr lang="en-US" sz="2400" dirty="0" smtClean="0">
                <a:latin typeface="Lucida Sans Typewriter" charset="0"/>
              </a:rPr>
              <a:t>(1, loop)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116013" y="2747663"/>
            <a:ext cx="4814898" cy="901700"/>
            <a:chOff x="665" y="1949"/>
            <a:chExt cx="3033" cy="568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2693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err="1" smtClean="0">
                  <a:latin typeface="Lucida Sans Typewriter" charset="0"/>
                </a:rPr>
                <a:t>primeiro</a:t>
              </a:r>
              <a:r>
                <a:rPr lang="en-US" sz="2400" dirty="0" smtClean="0">
                  <a:latin typeface="Lucida Sans Typewriter" charset="0"/>
                </a:rPr>
                <a:t>(1, </a:t>
              </a:r>
              <a:r>
                <a:rPr lang="en-US" sz="2400" dirty="0" err="1" smtClean="0">
                  <a:latin typeface="Lucida Sans Typewriter" charset="0"/>
                </a:rPr>
                <a:t>loop.tail</a:t>
              </a:r>
              <a:r>
                <a:rPr lang="en-US" sz="2400" dirty="0" smtClean="0">
                  <a:latin typeface="Lucida Sans Typewriter" charset="0"/>
                </a:rPr>
                <a:t>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1116013" y="3549350"/>
            <a:ext cx="6116651" cy="900113"/>
            <a:chOff x="665" y="2454"/>
            <a:chExt cx="3853" cy="567"/>
          </a:xfrm>
        </p:grpSpPr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005" y="2753"/>
              <a:ext cx="3513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err="1" smtClean="0">
                  <a:latin typeface="Lucida Sans Typewriter" charset="0"/>
                </a:rPr>
                <a:t>primeiro</a:t>
              </a:r>
              <a:r>
                <a:rPr lang="en-US" sz="2400" dirty="0" smtClean="0">
                  <a:latin typeface="Lucida Sans Typewriter" charset="0"/>
                </a:rPr>
                <a:t>(1, (</a:t>
              </a:r>
              <a:r>
                <a:rPr lang="en-US" sz="2400" dirty="0" err="1" smtClean="0">
                  <a:latin typeface="Lucida Sans Typewriter" charset="0"/>
                </a:rPr>
                <a:t>loop.tail</a:t>
              </a:r>
              <a:r>
                <a:rPr lang="en-US" sz="2400" dirty="0" smtClean="0">
                  <a:latin typeface="Lucida Sans Typewriter" charset="0"/>
                </a:rPr>
                <a:t>).tail)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1116013" y="4352625"/>
            <a:ext cx="7418391" cy="895350"/>
            <a:chOff x="665" y="2960"/>
            <a:chExt cx="4673" cy="564"/>
          </a:xfrm>
        </p:grpSpPr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1005" y="3256"/>
              <a:ext cx="4333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err="1" smtClean="0">
                  <a:latin typeface="Lucida Sans Typewriter" charset="0"/>
                </a:rPr>
                <a:t>primeiro</a:t>
              </a:r>
              <a:r>
                <a:rPr lang="en-US" sz="2400" dirty="0" smtClean="0">
                  <a:latin typeface="Lucida Sans Typewriter" charset="0"/>
                </a:rPr>
                <a:t>(1, ((</a:t>
              </a:r>
              <a:r>
                <a:rPr lang="en-US" sz="2400" dirty="0" err="1" smtClean="0">
                  <a:latin typeface="Lucida Sans Typewriter" charset="0"/>
                </a:rPr>
                <a:t>loop.tail</a:t>
              </a:r>
              <a:r>
                <a:rPr lang="en-US" sz="2400" dirty="0" smtClean="0">
                  <a:latin typeface="Lucida Sans Typewriter" charset="0"/>
                </a:rPr>
                <a:t>).tail).tail)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1116014" y="5155900"/>
            <a:ext cx="908051" cy="895350"/>
            <a:chOff x="665" y="3466"/>
            <a:chExt cx="572" cy="564"/>
          </a:xfrm>
        </p:grpSpPr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005" y="3758"/>
              <a:ext cx="232" cy="272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…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sp>
        <p:nvSpPr>
          <p:cNvPr id="18" name="Espaço Reservado para Conteúdo 2"/>
          <p:cNvSpPr txBox="1">
            <a:spLocks/>
          </p:cNvSpPr>
          <p:nvPr/>
        </p:nvSpPr>
        <p:spPr bwMode="auto">
          <a:xfrm>
            <a:off x="3055434" y="5568175"/>
            <a:ext cx="5270810" cy="85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estratégia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não</a:t>
            </a:r>
            <a:r>
              <a:rPr kumimoji="0" lang="pt-BR" sz="32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termina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7 - Funções de Alta Ordem</Template>
  <TotalTime>18393</TotalTime>
  <Words>1095</Words>
  <Application>Microsoft Office PowerPoint</Application>
  <PresentationFormat>Apresentação na tela (4:3)</PresentationFormat>
  <Paragraphs>288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3" baseType="lpstr">
      <vt:lpstr>Arial</vt:lpstr>
      <vt:lpstr>Rockwell</vt:lpstr>
      <vt:lpstr>Wingdings 2</vt:lpstr>
      <vt:lpstr>Tahoma</vt:lpstr>
      <vt:lpstr>Lucida Console</vt:lpstr>
      <vt:lpstr>Lucida Sans Typewriter</vt:lpstr>
      <vt:lpstr>Times New Roman</vt:lpstr>
      <vt:lpstr>Wingdings</vt:lpstr>
      <vt:lpstr>Fundição</vt:lpstr>
      <vt:lpstr>Progamação Funcional</vt:lpstr>
      <vt:lpstr>Introdução</vt:lpstr>
      <vt:lpstr>Avaliação Preguiçosa</vt:lpstr>
      <vt:lpstr>Avaliação de Expressões</vt:lpstr>
      <vt:lpstr>Avaliação de Expressões</vt:lpstr>
      <vt:lpstr>Avaliação de Expressões</vt:lpstr>
      <vt:lpstr>Estratégias de Redução</vt:lpstr>
      <vt:lpstr>Terminação</vt:lpstr>
      <vt:lpstr>Redução mais Interna</vt:lpstr>
      <vt:lpstr>Redução mais externa</vt:lpstr>
      <vt:lpstr>Terminação: Fatos</vt:lpstr>
      <vt:lpstr>Número de Reduções</vt:lpstr>
      <vt:lpstr>Resolvendo o problema da Redução mais Interna</vt:lpstr>
      <vt:lpstr>Avaliação Preguiçosa (Lazy Evaluation)</vt:lpstr>
      <vt:lpstr>Avaliação Preguiçosa em Scala</vt:lpstr>
      <vt:lpstr>Exemplo de Avaliação Preguiçosa</vt:lpstr>
      <vt:lpstr>Listas Infinitas</vt:lpstr>
      <vt:lpstr>Listas Infinitas</vt:lpstr>
      <vt:lpstr>Listas Infinitas</vt:lpstr>
      <vt:lpstr>Programação Modular</vt:lpstr>
      <vt:lpstr>Exemplo: Gerando Primos</vt:lpstr>
      <vt:lpstr>Exemplo: Gerando Primos</vt:lpstr>
      <vt:lpstr>Avaliação Preguiçosa: Uma Ferramenta Poderosa</vt:lpstr>
      <vt:lpstr>Exercícios</vt:lpstr>
    </vt:vector>
  </TitlesOfParts>
  <Company>University of Nottingham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Leonardo</cp:lastModifiedBy>
  <cp:revision>963</cp:revision>
  <cp:lastPrinted>2001-03-07T09:28:37Z</cp:lastPrinted>
  <dcterms:created xsi:type="dcterms:W3CDTF">2000-11-20T11:40:19Z</dcterms:created>
  <dcterms:modified xsi:type="dcterms:W3CDTF">2011-05-14T21:10:36Z</dcterms:modified>
</cp:coreProperties>
</file>