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705" r:id="rId1"/>
  </p:sldMasterIdLst>
  <p:notesMasterIdLst>
    <p:notesMasterId r:id="rId24"/>
  </p:notesMasterIdLst>
  <p:handoutMasterIdLst>
    <p:handoutMasterId r:id="rId25"/>
  </p:handoutMasterIdLst>
  <p:sldIdLst>
    <p:sldId id="306" r:id="rId2"/>
    <p:sldId id="278" r:id="rId3"/>
    <p:sldId id="279" r:id="rId4"/>
    <p:sldId id="280" r:id="rId5"/>
    <p:sldId id="283" r:id="rId6"/>
    <p:sldId id="285" r:id="rId7"/>
    <p:sldId id="284" r:id="rId8"/>
    <p:sldId id="300" r:id="rId9"/>
    <p:sldId id="286" r:id="rId10"/>
    <p:sldId id="287" r:id="rId11"/>
    <p:sldId id="288" r:id="rId12"/>
    <p:sldId id="289" r:id="rId13"/>
    <p:sldId id="290" r:id="rId14"/>
    <p:sldId id="292" r:id="rId15"/>
    <p:sldId id="293" r:id="rId16"/>
    <p:sldId id="299" r:id="rId17"/>
    <p:sldId id="294" r:id="rId18"/>
    <p:sldId id="301" r:id="rId19"/>
    <p:sldId id="302" r:id="rId20"/>
    <p:sldId id="304" r:id="rId21"/>
    <p:sldId id="298" r:id="rId22"/>
    <p:sldId id="291" r:id="rId23"/>
  </p:sldIdLst>
  <p:sldSz cx="9144000" cy="6858000" type="screen4x3"/>
  <p:notesSz cx="6781800" cy="9918700"/>
  <p:embeddedFontLst>
    <p:embeddedFont>
      <p:font typeface="Wingdings 2" pitchFamily="18" charset="2"/>
      <p:regular r:id="rId26"/>
    </p:embeddedFont>
    <p:embeddedFont>
      <p:font typeface="Lucida Sans Typewriter" pitchFamily="49" charset="0"/>
      <p:regular r:id="rId27"/>
      <p:bold r:id="rId28"/>
      <p:italic r:id="rId29"/>
      <p:boldItalic r:id="rId30"/>
    </p:embeddedFont>
    <p:embeddedFont>
      <p:font typeface="Rockwell" pitchFamily="18" charset="0"/>
      <p:regular r:id="rId31"/>
      <p:bold r:id="rId32"/>
      <p:italic r:id="rId33"/>
      <p:boldItalic r:id="rId34"/>
    </p:embeddedFont>
    <p:embeddedFont>
      <p:font typeface="Tahoma" pitchFamily="34" charset="0"/>
      <p:regular r:id="rId35"/>
      <p:bold r:id="rId36"/>
    </p:embeddedFont>
    <p:embeddedFont>
      <p:font typeface="Lucida Console" pitchFamily="49" charset="0"/>
      <p:regular r:id="rId37"/>
    </p:embeddedFont>
    <p:embeddedFont>
      <p:font typeface="Monotype Sorts" charset="0"/>
      <p:regular r:id="rId3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0929" autoAdjust="0"/>
  </p:normalViewPr>
  <p:slideViewPr>
    <p:cSldViewPr snapToGrid="0">
      <p:cViewPr varScale="1">
        <p:scale>
          <a:sx n="74" d="100"/>
          <a:sy n="74" d="100"/>
        </p:scale>
        <p:origin x="-3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124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font" Target="fonts/font12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font" Target="fonts/font1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C5C53A8E-AE9D-49D3-8417-39F428432224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82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3862388" y="0"/>
            <a:ext cx="2916237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endParaRPr lang="en-US"/>
          </a:p>
        </p:txBody>
      </p:sp>
      <p:sp>
        <p:nvSpPr>
          <p:cNvPr id="92164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39775"/>
            <a:ext cx="4930775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733925"/>
            <a:ext cx="5029200" cy="44370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3238"/>
            <a:ext cx="2916238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2388" y="9393238"/>
            <a:ext cx="2916237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fld id="{6DAADCFE-877D-4A97-8A8D-5EB1D5B67A3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20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10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2C87F-32D2-40BC-B2A7-738D228CBDC7}" type="slidenum">
              <a:rPr lang="en-US"/>
              <a:pPr/>
              <a:t>9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87EC1F6-D08E-4E29-B32C-F270BE2BF85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84B03-A24E-406D-B038-54F96CC37BE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13EE1-5BA8-4F7C-B925-EE91AD2CE4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87F45AD-FEA3-4821-8507-92619BB3D4C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F448E3-6801-461B-B18E-8C0F689CF4F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3ABA0F19-7843-4B4F-9EA9-5E340BE51AA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8BF04861-5D06-4162-901E-F0BB13270F9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FC67CA83-EC1B-448C-9E42-E2DB83AD7C91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68213-99C9-4754-B5BF-02F1BFA9416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13F8055-BB4F-47F0-9A91-1947C35A829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2226A3-6A88-4D36-9077-0B9C355F095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3/14/2013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fld id="{387EC1F6-D08E-4E29-B32C-F270BE2BF85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ftr="0" dt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pt-BR" noProof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 Funcional</a:t>
            </a:r>
            <a:endParaRPr lang="pt-BR" noProof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noProof="0" smtClean="0"/>
              <a:t>Compreensão de Listas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smtClean="0"/>
              <a:t>Leonardo Lucena – IFRN, 2011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smtClean="0">
                <a:solidFill>
                  <a:schemeClr val="accent4"/>
                </a:solidFill>
              </a:rPr>
              <a:t>Graham Hutton (</a:t>
            </a:r>
            <a:r>
              <a:rPr lang="pt-BR" sz="2400" noProof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noProof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smtClean="0">
                <a:solidFill>
                  <a:schemeClr val="accent5"/>
                </a:solidFill>
              </a:rPr>
              <a:t>These slides may be used or modified for any educational purpose on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smtClean="0">
                <a:solidFill>
                  <a:schemeClr val="accent5"/>
                </a:solidFill>
              </a:rPr>
              <a:t> non-profit-making basis, provided that I am acknowledged as the original author. </a:t>
            </a:r>
            <a:endParaRPr lang="pt-BR" sz="2400" noProof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Guardas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Usando uma guarda nós podemos definir uma função que mapeia um inteiro positivo em uma lista de fatores: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BF2E2-34DD-4532-A66F-47DD347247D7}" type="slidenum">
              <a:rPr lang="en-US"/>
              <a:pPr/>
              <a:t>9</a:t>
            </a:fld>
            <a:endParaRPr lang="en-US"/>
          </a:p>
        </p:txBody>
      </p:sp>
      <p:sp>
        <p:nvSpPr>
          <p:cNvPr id="310276" name="Text Box 4"/>
          <p:cNvSpPr txBox="1">
            <a:spLocks noChangeArrowheads="1"/>
          </p:cNvSpPr>
          <p:nvPr/>
        </p:nvSpPr>
        <p:spPr bwMode="auto">
          <a:xfrm>
            <a:off x="993004" y="3451707"/>
            <a:ext cx="7181774" cy="9048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fatores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>
                <a:latin typeface="Lucida Console" pitchFamily="49" charset="0"/>
              </a:rPr>
              <a:t>=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  </a:t>
            </a:r>
            <a:r>
              <a:rPr lang="en-US" sz="2400" dirty="0" smtClean="0">
                <a:latin typeface="Lucida Console" pitchFamily="49" charset="0"/>
              </a:rPr>
              <a:t>for(x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1 to n; </a:t>
            </a:r>
            <a:r>
              <a:rPr lang="en-US" sz="2400" dirty="0">
                <a:latin typeface="Lucida Console" pitchFamily="49" charset="0"/>
              </a:rPr>
              <a:t>n %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>
                <a:latin typeface="Lucida Console" pitchFamily="49" charset="0"/>
              </a:rPr>
              <a:t>x == </a:t>
            </a:r>
            <a:r>
              <a:rPr lang="en-US" sz="2400" dirty="0" smtClean="0">
                <a:latin typeface="Lucida Console" pitchFamily="49" charset="0"/>
              </a:rPr>
              <a:t>0) yield x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10281" name="Text Box 9"/>
          <p:cNvSpPr txBox="1">
            <a:spLocks noChangeArrowheads="1"/>
          </p:cNvSpPr>
          <p:nvPr/>
        </p:nvSpPr>
        <p:spPr bwMode="auto">
          <a:xfrm>
            <a:off x="1306513" y="5005299"/>
            <a:ext cx="2787943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err="1" smtClean="0">
                <a:latin typeface="Lucida Sans Typewriter" charset="0"/>
              </a:rPr>
              <a:t>fatores</a:t>
            </a:r>
            <a:r>
              <a:rPr lang="en-US" sz="2400" dirty="0" smtClean="0">
                <a:latin typeface="Lucida Sans Typewriter" charset="0"/>
              </a:rPr>
              <a:t>(15)</a:t>
            </a:r>
            <a:endParaRPr lang="en-US" sz="2400" dirty="0">
              <a:latin typeface="Lucida Sans Typewriter" charset="0"/>
            </a:endParaRPr>
          </a:p>
          <a:p>
            <a:endParaRPr lang="en-US" sz="2400" dirty="0">
              <a:latin typeface="Lucida Sans Typewriter" charset="0"/>
            </a:endParaRPr>
          </a:p>
          <a:p>
            <a:r>
              <a:rPr lang="en-US" sz="2400" dirty="0" smtClean="0">
                <a:latin typeface="Lucida Sans Typewriter" charset="0"/>
              </a:rPr>
              <a:t>List(1,3,5,15)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Guardas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 </a:t>
            </a:r>
            <a:r>
              <a:rPr lang="en-US" dirty="0" err="1" smtClean="0"/>
              <a:t>inteiro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é primo se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únicos</a:t>
            </a:r>
            <a:r>
              <a:rPr lang="en-US" dirty="0" smtClean="0"/>
              <a:t> </a:t>
            </a:r>
            <a:r>
              <a:rPr lang="en-US" dirty="0" err="1" smtClean="0"/>
              <a:t>fatores</a:t>
            </a:r>
            <a:r>
              <a:rPr lang="en-US" dirty="0" smtClean="0"/>
              <a:t> </a:t>
            </a:r>
            <a:r>
              <a:rPr lang="en-US" dirty="0" err="1" smtClean="0"/>
              <a:t>forem</a:t>
            </a:r>
            <a:r>
              <a:rPr lang="en-US" dirty="0" smtClean="0"/>
              <a:t> 1 e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. </a:t>
            </a:r>
            <a:r>
              <a:rPr lang="en-US" dirty="0" err="1" smtClean="0"/>
              <a:t>Assim</a:t>
            </a:r>
            <a:r>
              <a:rPr lang="en-US" dirty="0" smtClean="0"/>
              <a:t>,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fatores</a:t>
            </a:r>
            <a:r>
              <a:rPr lang="en-US" dirty="0" smtClean="0"/>
              <a:t>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decide se um </a:t>
            </a:r>
            <a:r>
              <a:rPr lang="en-US" dirty="0" err="1" smtClean="0"/>
              <a:t>número</a:t>
            </a:r>
            <a:r>
              <a:rPr lang="en-US" dirty="0" smtClean="0"/>
              <a:t> é primo: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8435-CBD1-4CEA-9E5C-F536172EECD2}" type="slidenum">
              <a:rPr lang="en-US"/>
              <a:pPr/>
              <a:t>10</a:t>
            </a:fld>
            <a:endParaRPr lang="en-US"/>
          </a:p>
        </p:txBody>
      </p:sp>
      <p:sp>
        <p:nvSpPr>
          <p:cNvPr id="311299" name="Text Box 3"/>
          <p:cNvSpPr txBox="1">
            <a:spLocks noChangeArrowheads="1"/>
          </p:cNvSpPr>
          <p:nvPr/>
        </p:nvSpPr>
        <p:spPr bwMode="auto">
          <a:xfrm>
            <a:off x="620655" y="4265343"/>
            <a:ext cx="8180445" cy="535531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primo(n: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>
                <a:latin typeface="Lucida Console" pitchFamily="49" charset="0"/>
              </a:rPr>
              <a:t>= </a:t>
            </a:r>
            <a:r>
              <a:rPr lang="en-US" sz="2400" dirty="0" err="1" smtClean="0">
                <a:latin typeface="Lucida Console" pitchFamily="49" charset="0"/>
              </a:rPr>
              <a:t>fatores</a:t>
            </a:r>
            <a:r>
              <a:rPr lang="en-US" sz="2400" dirty="0" smtClean="0">
                <a:latin typeface="Lucida Console" pitchFamily="49" charset="0"/>
              </a:rPr>
              <a:t>(n) </a:t>
            </a:r>
            <a:r>
              <a:rPr lang="en-US" sz="2400" dirty="0">
                <a:latin typeface="Lucida Console" pitchFamily="49" charset="0"/>
              </a:rPr>
              <a:t>== </a:t>
            </a:r>
            <a:r>
              <a:rPr lang="en-US" sz="2400" dirty="0" smtClean="0">
                <a:latin typeface="Lucida Console" pitchFamily="49" charset="0"/>
              </a:rPr>
              <a:t>List(1,n)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11301" name="Text Box 5"/>
          <p:cNvSpPr txBox="1">
            <a:spLocks noChangeArrowheads="1"/>
          </p:cNvSpPr>
          <p:nvPr/>
        </p:nvSpPr>
        <p:spPr bwMode="auto">
          <a:xfrm>
            <a:off x="3852141" y="5019349"/>
            <a:ext cx="1877437" cy="163121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Lucida Console" pitchFamily="49" charset="0"/>
              </a:rPr>
              <a:t>&gt; </a:t>
            </a:r>
            <a:r>
              <a:rPr lang="en-US" sz="2000" dirty="0" smtClean="0">
                <a:latin typeface="Lucida Console" pitchFamily="49" charset="0"/>
              </a:rPr>
              <a:t>primo(15)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false</a:t>
            </a:r>
            <a:endParaRPr lang="en-US" sz="2000" dirty="0">
              <a:latin typeface="Lucida Console" pitchFamily="49" charset="0"/>
            </a:endParaRPr>
          </a:p>
          <a:p>
            <a:endParaRPr lang="en-US" sz="2000" dirty="0">
              <a:latin typeface="Lucida Console" pitchFamily="49" charset="0"/>
            </a:endParaRPr>
          </a:p>
          <a:p>
            <a:r>
              <a:rPr lang="en-US" sz="2000" dirty="0">
                <a:latin typeface="Lucida Console" pitchFamily="49" charset="0"/>
              </a:rPr>
              <a:t>&gt; </a:t>
            </a:r>
            <a:r>
              <a:rPr lang="en-US" sz="2000" dirty="0" smtClean="0">
                <a:latin typeface="Lucida Console" pitchFamily="49" charset="0"/>
              </a:rPr>
              <a:t>primo(7)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true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Guardas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guarda</a:t>
            </a:r>
            <a:r>
              <a:rPr lang="en-US" dirty="0" smtClean="0"/>
              <a:t>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devolve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primos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um dado limit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Exemplo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BC3A-6788-446C-91D8-8C84E5C91186}" type="slidenum">
              <a:rPr lang="en-US"/>
              <a:pPr/>
              <a:t>11</a:t>
            </a:fld>
            <a:endParaRPr lang="en-US"/>
          </a:p>
        </p:txBody>
      </p:sp>
      <p:sp>
        <p:nvSpPr>
          <p:cNvPr id="312323" name="Text Box 3"/>
          <p:cNvSpPr txBox="1">
            <a:spLocks noChangeArrowheads="1"/>
          </p:cNvSpPr>
          <p:nvPr/>
        </p:nvSpPr>
        <p:spPr bwMode="auto">
          <a:xfrm>
            <a:off x="974452" y="3353429"/>
            <a:ext cx="6809878" cy="9787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 smtClean="0">
                <a:latin typeface="Lucida Sans Typewriter" charset="0"/>
              </a:rPr>
              <a:t>primos</a:t>
            </a:r>
            <a:r>
              <a:rPr lang="en-US" sz="2400" dirty="0" smtClean="0">
                <a:latin typeface="Lucida Sans Typewriter" charset="0"/>
              </a:rPr>
              <a:t>(n: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) =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for(x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>
                <a:latin typeface="Lucida Sans Typewriter" charset="0"/>
                <a:sym typeface="Symbol" pitchFamily="18" charset="2"/>
              </a:rPr>
              <a:t></a:t>
            </a: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2 to n; primo(x)) yield x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312325" name="Text Box 5"/>
          <p:cNvSpPr txBox="1">
            <a:spLocks noChangeArrowheads="1"/>
          </p:cNvSpPr>
          <p:nvPr/>
        </p:nvSpPr>
        <p:spPr bwMode="auto">
          <a:xfrm>
            <a:off x="1013641" y="5223468"/>
            <a:ext cx="7064755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primos</a:t>
            </a:r>
            <a:r>
              <a:rPr lang="en-US" sz="2400" dirty="0" smtClean="0">
                <a:latin typeface="Lucida Console" pitchFamily="49" charset="0"/>
              </a:rPr>
              <a:t>(40)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List(2,3,5,7,11,13,17,19,23,29,31,37)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A Função </a:t>
            </a:r>
            <a:r>
              <a:rPr lang="pt-BR" noProof="0" dirty="0" err="1" smtClean="0"/>
              <a:t>Zip</a:t>
            </a:r>
            <a:endParaRPr lang="pt-BR" noProof="0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zip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pares.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B72A-49FB-4725-9244-6D3E82903B3B}" type="slidenum">
              <a:rPr lang="en-US"/>
              <a:pPr/>
              <a:t>12</a:t>
            </a:fld>
            <a:endParaRPr lang="en-US"/>
          </a:p>
        </p:txBody>
      </p:sp>
      <p:sp>
        <p:nvSpPr>
          <p:cNvPr id="314372" name="Text Box 4"/>
          <p:cNvSpPr txBox="1">
            <a:spLocks noChangeArrowheads="1"/>
          </p:cNvSpPr>
          <p:nvPr/>
        </p:nvSpPr>
        <p:spPr bwMode="auto">
          <a:xfrm>
            <a:off x="883741" y="3063730"/>
            <a:ext cx="7622600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def zip[A,B](a: </a:t>
            </a:r>
            <a:r>
              <a:rPr lang="en-US" sz="2400" dirty="0">
                <a:latin typeface="Lucida Console" pitchFamily="49" charset="0"/>
              </a:rPr>
              <a:t>A</a:t>
            </a:r>
            <a:r>
              <a:rPr lang="en-US" sz="2400" dirty="0" smtClean="0">
                <a:latin typeface="Lucida Console" pitchFamily="49" charset="0"/>
              </a:rPr>
              <a:t>, b: B</a:t>
            </a:r>
            <a:r>
              <a:rPr lang="en-US" sz="2400" dirty="0" smtClean="0">
                <a:latin typeface="Lucida Console" pitchFamily="49" charset="0"/>
              </a:rPr>
              <a:t>):List[(A,B)] </a:t>
            </a:r>
            <a:r>
              <a:rPr lang="en-US" sz="2400" dirty="0" smtClean="0">
                <a:latin typeface="Lucida Console" pitchFamily="49" charset="0"/>
              </a:rPr>
              <a:t>= …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14374" name="Text Box 6"/>
          <p:cNvSpPr txBox="1">
            <a:spLocks noChangeArrowheads="1"/>
          </p:cNvSpPr>
          <p:nvPr/>
        </p:nvSpPr>
        <p:spPr bwMode="auto">
          <a:xfrm>
            <a:off x="544104" y="4982257"/>
            <a:ext cx="7064755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smtClean="0">
                <a:latin typeface="Lucida Console" pitchFamily="49" charset="0"/>
              </a:rPr>
              <a:t>List(’</a:t>
            </a:r>
            <a:r>
              <a:rPr lang="en-US" sz="2400" dirty="0" err="1" smtClean="0">
                <a:latin typeface="Lucida Console" pitchFamily="49" charset="0"/>
              </a:rPr>
              <a:t>a</a:t>
            </a:r>
            <a:r>
              <a:rPr lang="en-US" sz="2400" dirty="0" err="1">
                <a:latin typeface="Lucida Console" pitchFamily="49" charset="0"/>
              </a:rPr>
              <a:t>’,’b’,’c</a:t>
            </a:r>
            <a:r>
              <a:rPr lang="en-US" sz="2400" dirty="0" smtClean="0">
                <a:latin typeface="Lucida Console" pitchFamily="49" charset="0"/>
              </a:rPr>
              <a:t>’) zip List(1,2,3,4)</a:t>
            </a:r>
            <a:endParaRPr lang="en-US" sz="2400" dirty="0">
              <a:latin typeface="Lucida Console" pitchFamily="49" charset="0"/>
            </a:endParaRPr>
          </a:p>
          <a:p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List((</a:t>
            </a:r>
            <a:r>
              <a:rPr lang="en-US" sz="2400" dirty="0">
                <a:latin typeface="Lucida Console" pitchFamily="49" charset="0"/>
              </a:rPr>
              <a:t>’a’,1),(’b’,2),(’c’,3</a:t>
            </a:r>
            <a:r>
              <a:rPr lang="en-US" sz="2400" dirty="0" smtClean="0">
                <a:latin typeface="Lucida Console" pitchFamily="49" charset="0"/>
              </a:rPr>
              <a:t>))</a:t>
            </a:r>
            <a:endParaRPr lang="en-US" sz="2400" dirty="0">
              <a:latin typeface="Lucida Console" pitchFamily="49" charset="0"/>
            </a:endParaRPr>
          </a:p>
        </p:txBody>
      </p:sp>
      <p:pic>
        <p:nvPicPr>
          <p:cNvPr id="314380" name="Picture 12" descr="C:\Users\Leonardo\AppData\Local\Microsoft\Windows\Temporary Internet Files\Content.IE5\MPXBWKC4\MC9001992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8859" y="3590617"/>
            <a:ext cx="1079319" cy="15154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Função </a:t>
            </a:r>
            <a:r>
              <a:rPr lang="pt-BR" dirty="0" err="1" smtClean="0"/>
              <a:t>Zip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zip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devolve a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pares</a:t>
            </a:r>
            <a:r>
              <a:rPr lang="en-US" dirty="0" smtClean="0"/>
              <a:t> de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adjacentes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Exemplo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9901-6205-4C76-A501-A03D0E8F3339}" type="slidenum">
              <a:rPr lang="en-US"/>
              <a:pPr/>
              <a:t>13</a:t>
            </a:fld>
            <a:endParaRPr lang="en-US"/>
          </a:p>
        </p:txBody>
      </p:sp>
      <p:sp>
        <p:nvSpPr>
          <p:cNvPr id="316426" name="Text Box 10"/>
          <p:cNvSpPr txBox="1">
            <a:spLocks noChangeArrowheads="1"/>
          </p:cNvSpPr>
          <p:nvPr/>
        </p:nvSpPr>
        <p:spPr bwMode="auto">
          <a:xfrm>
            <a:off x="799373" y="3346837"/>
            <a:ext cx="7622600" cy="535531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pares[T](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List[T]) </a:t>
            </a:r>
            <a:r>
              <a:rPr lang="en-US" sz="2400" dirty="0">
                <a:latin typeface="Lucida Console" pitchFamily="49" charset="0"/>
              </a:rPr>
              <a:t>=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zip 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tail)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16427" name="Text Box 11"/>
          <p:cNvSpPr txBox="1">
            <a:spLocks noChangeArrowheads="1"/>
          </p:cNvSpPr>
          <p:nvPr/>
        </p:nvSpPr>
        <p:spPr bwMode="auto">
          <a:xfrm>
            <a:off x="1282700" y="4970374"/>
            <a:ext cx="4461478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smtClean="0">
                <a:latin typeface="Lucida Console" pitchFamily="49" charset="0"/>
              </a:rPr>
              <a:t>pares(List(1,2,3,4))</a:t>
            </a:r>
            <a:endParaRPr lang="en-US" sz="2400" dirty="0">
              <a:latin typeface="Lucida Console" pitchFamily="49" charset="0"/>
            </a:endParaRPr>
          </a:p>
          <a:p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List((1,2</a:t>
            </a:r>
            <a:r>
              <a:rPr lang="en-US" sz="2400" dirty="0">
                <a:latin typeface="Lucida Console" pitchFamily="49" charset="0"/>
              </a:rPr>
              <a:t>),(2,3),(3,4</a:t>
            </a:r>
            <a:r>
              <a:rPr lang="en-US" sz="2400" dirty="0" smtClean="0">
                <a:latin typeface="Lucida Console" pitchFamily="49" charset="0"/>
              </a:rPr>
              <a:t>))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Função </a:t>
            </a:r>
            <a:r>
              <a:rPr lang="pt-BR" dirty="0" err="1" smtClean="0"/>
              <a:t>Zip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pares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decide se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ordenados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Exemplo</a:t>
            </a:r>
            <a:endParaRPr lang="en-US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6FC1-639F-4715-A9B6-3A50E5753B02}" type="slidenum">
              <a:rPr lang="en-US"/>
              <a:pPr/>
              <a:t>14</a:t>
            </a:fld>
            <a:endParaRPr lang="en-US"/>
          </a:p>
        </p:txBody>
      </p:sp>
      <p:sp>
        <p:nvSpPr>
          <p:cNvPr id="317444" name="Text Box 4"/>
          <p:cNvSpPr txBox="1">
            <a:spLocks noChangeArrowheads="1"/>
          </p:cNvSpPr>
          <p:nvPr/>
        </p:nvSpPr>
        <p:spPr bwMode="auto">
          <a:xfrm>
            <a:off x="433160" y="3345209"/>
            <a:ext cx="8253640" cy="9048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ordenado</a:t>
            </a:r>
            <a:r>
              <a:rPr lang="en-US" sz="2400" dirty="0" smtClean="0">
                <a:latin typeface="Lucida Console" pitchFamily="49" charset="0"/>
              </a:rPr>
              <a:t>[T](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List[T]) =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and(for((</a:t>
            </a:r>
            <a:r>
              <a:rPr lang="en-US" sz="2400" dirty="0" err="1" smtClean="0">
                <a:latin typeface="Lucida Console" pitchFamily="49" charset="0"/>
              </a:rPr>
              <a:t>x,y</a:t>
            </a:r>
            <a:r>
              <a:rPr lang="en-US" sz="2400" dirty="0" smtClean="0">
                <a:latin typeface="Lucida Console" pitchFamily="49" charset="0"/>
              </a:rPr>
              <a:t>)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 </a:t>
            </a:r>
            <a:r>
              <a:rPr lang="en-US" sz="2400" dirty="0" smtClean="0">
                <a:latin typeface="Lucida Console" pitchFamily="49" charset="0"/>
              </a:rPr>
              <a:t> pares(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)) yield (x&lt;=y))</a:t>
            </a:r>
          </a:p>
        </p:txBody>
      </p:sp>
      <p:sp>
        <p:nvSpPr>
          <p:cNvPr id="317445" name="Text Box 5"/>
          <p:cNvSpPr txBox="1">
            <a:spLocks noChangeArrowheads="1"/>
          </p:cNvSpPr>
          <p:nvPr/>
        </p:nvSpPr>
        <p:spPr bwMode="auto">
          <a:xfrm>
            <a:off x="2919458" y="4727892"/>
            <a:ext cx="4833374" cy="175432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ordenado</a:t>
            </a:r>
            <a:r>
              <a:rPr lang="en-US" sz="2400" dirty="0" smtClean="0">
                <a:latin typeface="Lucida Console" pitchFamily="49" charset="0"/>
              </a:rPr>
              <a:t>(List(1,2,3,4))</a:t>
            </a:r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true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ordenado</a:t>
            </a:r>
            <a:r>
              <a:rPr lang="en-US" sz="2400" dirty="0" smtClean="0">
                <a:latin typeface="Lucida Console" pitchFamily="49" charset="0"/>
              </a:rPr>
              <a:t>(List(1,3,2,4))</a:t>
            </a:r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false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Função </a:t>
            </a:r>
            <a:r>
              <a:rPr lang="pt-BR" dirty="0" err="1" smtClean="0"/>
              <a:t>Zip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zip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devolve a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>
                <a:solidFill>
                  <a:srgbClr val="FFC000"/>
                </a:solidFill>
              </a:rPr>
              <a:t>posições</a:t>
            </a:r>
            <a:r>
              <a:rPr lang="en-US" dirty="0" smtClean="0"/>
              <a:t> de um valor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:</a:t>
            </a:r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D259-5638-471B-B429-7AF0C976C26C}" type="slidenum">
              <a:rPr lang="en-US"/>
              <a:pPr/>
              <a:t>15</a:t>
            </a:fld>
            <a:endParaRPr lang="en-US"/>
          </a:p>
        </p:txBody>
      </p:sp>
      <p:sp>
        <p:nvSpPr>
          <p:cNvPr id="323587" name="Text Box 3"/>
          <p:cNvSpPr txBox="1">
            <a:spLocks noChangeArrowheads="1"/>
          </p:cNvSpPr>
          <p:nvPr/>
        </p:nvSpPr>
        <p:spPr bwMode="auto">
          <a:xfrm>
            <a:off x="366215" y="3292276"/>
            <a:ext cx="8483413" cy="186512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posições</a:t>
            </a:r>
            <a:r>
              <a:rPr lang="en-US" sz="2400" dirty="0" smtClean="0">
                <a:latin typeface="Lucida Console" pitchFamily="49" charset="0"/>
              </a:rPr>
              <a:t>[T](x:T,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List[T]) = {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val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ps</a:t>
            </a:r>
            <a:r>
              <a:rPr lang="en-US" sz="2400" dirty="0" smtClean="0">
                <a:latin typeface="Lucida Console" pitchFamily="49" charset="0"/>
              </a:rPr>
              <a:t> = 0 until 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length)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for((x1,i)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 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xs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 zip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ps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; if x==x1) yield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</a:t>
            </a:r>
            <a:endParaRPr lang="en-US" sz="2400" dirty="0" smtClean="0">
              <a:latin typeface="Lucida Console" pitchFamily="49" charset="0"/>
              <a:sym typeface="Symbol" pitchFamily="18" charset="2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23589" name="Text Box 5"/>
          <p:cNvSpPr txBox="1">
            <a:spLocks noChangeArrowheads="1"/>
          </p:cNvSpPr>
          <p:nvPr/>
        </p:nvSpPr>
        <p:spPr bwMode="auto">
          <a:xfrm>
            <a:off x="1084671" y="5599810"/>
            <a:ext cx="6878806" cy="830997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posições</a:t>
            </a:r>
            <a:r>
              <a:rPr lang="en-US" sz="2400" dirty="0" smtClean="0">
                <a:latin typeface="Lucida Console" pitchFamily="49" charset="0"/>
              </a:rPr>
              <a:t>(0</a:t>
            </a:r>
            <a:r>
              <a:rPr lang="en-US" sz="2400" dirty="0" smtClean="0">
                <a:latin typeface="Lucida Sans Typewriter" charset="0"/>
              </a:rPr>
              <a:t>, List(1,0,0,1,0,1,1,0))</a:t>
            </a:r>
            <a:endParaRPr lang="en-US" sz="2400" dirty="0">
              <a:latin typeface="Lucida Sans Typewriter" charset="0"/>
            </a:endParaRPr>
          </a:p>
          <a:p>
            <a:r>
              <a:rPr lang="en-US" sz="2400" dirty="0" smtClean="0">
                <a:latin typeface="Lucida Sans Typewriter" charset="0"/>
              </a:rPr>
              <a:t>List(1,2,4,7)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Compreensão de Strings</a:t>
            </a:r>
            <a:endParaRPr lang="pt-BR" noProof="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String</a:t>
            </a:r>
            <a:r>
              <a:rPr lang="en-US" dirty="0" smtClean="0"/>
              <a:t> é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sequência</a:t>
            </a:r>
            <a:r>
              <a:rPr lang="en-US" dirty="0" smtClean="0"/>
              <a:t> de </a:t>
            </a:r>
            <a:r>
              <a:rPr lang="en-US" dirty="0" err="1" smtClean="0"/>
              <a:t>caracteres</a:t>
            </a:r>
            <a:r>
              <a:rPr lang="en-US" dirty="0" smtClean="0"/>
              <a:t> </a:t>
            </a:r>
            <a:r>
              <a:rPr lang="en-US" dirty="0" err="1" smtClean="0"/>
              <a:t>inclusos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aspas</a:t>
            </a:r>
            <a:r>
              <a:rPr lang="en-US" dirty="0" smtClean="0"/>
              <a:t> </a:t>
            </a:r>
            <a:r>
              <a:rPr lang="en-US" dirty="0" err="1" smtClean="0"/>
              <a:t>duplas</a:t>
            </a:r>
            <a:r>
              <a:rPr lang="en-US" dirty="0" smtClean="0"/>
              <a:t>. </a:t>
            </a:r>
            <a:r>
              <a:rPr lang="en-US" dirty="0" err="1" smtClean="0"/>
              <a:t>Internamente</a:t>
            </a:r>
            <a:r>
              <a:rPr lang="en-US" dirty="0" smtClean="0"/>
              <a:t>, </a:t>
            </a:r>
            <a:r>
              <a:rPr lang="en-US" dirty="0" err="1" smtClean="0"/>
              <a:t>entretanto</a:t>
            </a:r>
            <a:r>
              <a:rPr lang="en-US" dirty="0" smtClean="0"/>
              <a:t>, strings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representadas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caracteres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60E2-6E31-4C9F-B001-F85287D3E920}" type="slidenum">
              <a:rPr lang="en-US"/>
              <a:pPr/>
              <a:t>16</a:t>
            </a:fld>
            <a:endParaRPr lang="en-US"/>
          </a:p>
        </p:txBody>
      </p:sp>
      <p:sp>
        <p:nvSpPr>
          <p:cNvPr id="318474" name="Text Box 10"/>
          <p:cNvSpPr txBox="1">
            <a:spLocks noChangeArrowheads="1"/>
          </p:cNvSpPr>
          <p:nvPr/>
        </p:nvSpPr>
        <p:spPr bwMode="auto">
          <a:xfrm>
            <a:off x="1544366" y="4333383"/>
            <a:ext cx="4461478" cy="49859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err="1" smtClean="0">
                <a:latin typeface="Lucida Console" pitchFamily="49" charset="0"/>
              </a:rPr>
              <a:t>val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abc</a:t>
            </a:r>
            <a:r>
              <a:rPr lang="en-US" sz="2400" dirty="0" smtClean="0">
                <a:latin typeface="Lucida Console" pitchFamily="49" charset="0"/>
              </a:rPr>
              <a:t>: String = "</a:t>
            </a:r>
            <a:r>
              <a:rPr lang="en-US" sz="2400" dirty="0" err="1" smtClean="0">
                <a:latin typeface="Lucida Console" pitchFamily="49" charset="0"/>
              </a:rPr>
              <a:t>abc</a:t>
            </a:r>
            <a:r>
              <a:rPr lang="en-US" sz="2400" dirty="0" smtClean="0">
                <a:latin typeface="Lucida Console" pitchFamily="49" charset="0"/>
              </a:rPr>
              <a:t>”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18476" name="AutoShape 12"/>
          <p:cNvSpPr>
            <a:spLocks noChangeArrowheads="1"/>
          </p:cNvSpPr>
          <p:nvPr/>
        </p:nvSpPr>
        <p:spPr bwMode="auto">
          <a:xfrm>
            <a:off x="1127125" y="5397778"/>
            <a:ext cx="7389858" cy="578882"/>
          </a:xfrm>
          <a:prstGeom prst="wedgeRoundRectCallout">
            <a:avLst>
              <a:gd name="adj1" fmla="val -22759"/>
              <a:gd name="adj2" fmla="val -14768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abc</a:t>
            </a:r>
            <a:r>
              <a:rPr lang="en-US" dirty="0" smtClean="0"/>
              <a:t>: List[Char] = List</a:t>
            </a:r>
            <a:r>
              <a:rPr lang="en-US" dirty="0"/>
              <a:t>(</a:t>
            </a:r>
            <a:r>
              <a:rPr lang="en-US" dirty="0" smtClean="0"/>
              <a:t>’</a:t>
            </a:r>
            <a:r>
              <a:rPr lang="en-US" dirty="0" err="1" smtClean="0"/>
              <a:t>a</a:t>
            </a:r>
            <a:r>
              <a:rPr lang="en-US" dirty="0" err="1"/>
              <a:t>’,’b’,’c</a:t>
            </a:r>
            <a:r>
              <a:rPr lang="en-US" dirty="0" smtClean="0"/>
              <a:t>’)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Compreensão de Strings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Strings </a:t>
            </a:r>
            <a:r>
              <a:rPr lang="en-US" dirty="0" err="1" smtClean="0"/>
              <a:t>são</a:t>
            </a:r>
            <a:r>
              <a:rPr lang="en-US" dirty="0" smtClean="0"/>
              <a:t> um </a:t>
            </a:r>
            <a:r>
              <a:rPr lang="en-US" dirty="0" err="1" smtClean="0"/>
              <a:t>caso</a:t>
            </a:r>
            <a:r>
              <a:rPr lang="en-US" dirty="0" smtClean="0"/>
              <a:t> especial de </a:t>
            </a:r>
            <a:r>
              <a:rPr lang="en-US" dirty="0" err="1" smtClean="0"/>
              <a:t>listas</a:t>
            </a:r>
            <a:r>
              <a:rPr lang="en-US" dirty="0" smtClean="0"/>
              <a:t>,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polimórfica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opera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ser </a:t>
            </a:r>
            <a:r>
              <a:rPr lang="en-US" dirty="0" err="1" smtClean="0"/>
              <a:t>aplicada</a:t>
            </a:r>
            <a:r>
              <a:rPr lang="en-US" dirty="0" smtClean="0"/>
              <a:t> a strings.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endParaRPr lang="pt-BR" dirty="0"/>
          </a:p>
        </p:txBody>
      </p:sp>
      <p:sp>
        <p:nvSpPr>
          <p:cNvPr id="4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2F81-BE90-4778-97C5-FBB597CE81FE}" type="slidenum">
              <a:rPr lang="en-US"/>
              <a:pPr/>
              <a:t>17</a:t>
            </a:fld>
            <a:endParaRPr lang="en-US"/>
          </a:p>
        </p:txBody>
      </p:sp>
      <p:sp>
        <p:nvSpPr>
          <p:cNvPr id="327683" name="Text Box 3"/>
          <p:cNvSpPr txBox="1">
            <a:spLocks noChangeArrowheads="1"/>
          </p:cNvSpPr>
          <p:nvPr/>
        </p:nvSpPr>
        <p:spPr bwMode="auto">
          <a:xfrm>
            <a:off x="1064805" y="3797810"/>
            <a:ext cx="5577168" cy="275152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smtClean="0">
                <a:latin typeface="Lucida Console" pitchFamily="49" charset="0"/>
              </a:rPr>
              <a:t>"</a:t>
            </a:r>
            <a:r>
              <a:rPr lang="en-US" sz="2400" dirty="0" err="1" smtClean="0">
                <a:latin typeface="Lucida Console" pitchFamily="49" charset="0"/>
              </a:rPr>
              <a:t>abcde".length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&gt; "</a:t>
            </a:r>
            <a:r>
              <a:rPr lang="en-US" sz="2400" dirty="0" err="1" smtClean="0">
                <a:latin typeface="Lucida Console" pitchFamily="49" charset="0"/>
              </a:rPr>
              <a:t>abcde</a:t>
            </a:r>
            <a:r>
              <a:rPr lang="en-US" sz="2400" dirty="0" smtClean="0">
                <a:latin typeface="Lucida Console" pitchFamily="49" charset="0"/>
              </a:rPr>
              <a:t>" take 3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"</a:t>
            </a:r>
            <a:r>
              <a:rPr lang="en-US" sz="2400" dirty="0" err="1" smtClean="0">
                <a:latin typeface="Lucida Console" pitchFamily="49" charset="0"/>
              </a:rPr>
              <a:t>abc</a:t>
            </a:r>
            <a:r>
              <a:rPr lang="en-US" sz="2400" dirty="0" smtClean="0">
                <a:latin typeface="Lucida Console" pitchFamily="49" charset="0"/>
              </a:rPr>
              <a:t>“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&gt; "</a:t>
            </a:r>
            <a:r>
              <a:rPr lang="en-US" sz="2400" dirty="0" err="1">
                <a:latin typeface="Lucida Console" pitchFamily="49" charset="0"/>
              </a:rPr>
              <a:t>abc</a:t>
            </a:r>
            <a:r>
              <a:rPr lang="en-US" sz="2400" dirty="0">
                <a:latin typeface="Lucida Console" pitchFamily="49" charset="0"/>
              </a:rPr>
              <a:t>" </a:t>
            </a:r>
            <a:r>
              <a:rPr lang="en-US" sz="2400" dirty="0" smtClean="0">
                <a:latin typeface="Lucida Console" pitchFamily="49" charset="0"/>
              </a:rPr>
              <a:t>zip List(1,2,3,4)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List((</a:t>
            </a:r>
            <a:r>
              <a:rPr lang="en-US" sz="2400" dirty="0">
                <a:latin typeface="Lucida Console" pitchFamily="49" charset="0"/>
              </a:rPr>
              <a:t>’a’,1),(’b’,2),(’c’,3</a:t>
            </a:r>
            <a:r>
              <a:rPr lang="en-US" sz="2400" dirty="0" smtClean="0">
                <a:latin typeface="Lucida Console" pitchFamily="49" charset="0"/>
              </a:rPr>
              <a:t>))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Compreensão de Strings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Compreensões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usadas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Strings,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conta</a:t>
            </a:r>
            <a:r>
              <a:rPr lang="en-US" dirty="0" smtClean="0"/>
              <a:t> as </a:t>
            </a:r>
            <a:r>
              <a:rPr lang="en-US" dirty="0" err="1" smtClean="0"/>
              <a:t>letras</a:t>
            </a:r>
            <a:r>
              <a:rPr lang="en-US" dirty="0" smtClean="0"/>
              <a:t> </a:t>
            </a:r>
            <a:r>
              <a:rPr lang="en-US" dirty="0" err="1" smtClean="0"/>
              <a:t>minúsculas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string:</a:t>
            </a:r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A5C-17A6-47E0-A23B-36041B398954}" type="slidenum">
              <a:rPr lang="en-US"/>
              <a:pPr/>
              <a:t>18</a:t>
            </a:fld>
            <a:endParaRPr lang="en-US"/>
          </a:p>
        </p:txBody>
      </p:sp>
      <p:sp>
        <p:nvSpPr>
          <p:cNvPr id="328707" name="Text Box 3"/>
          <p:cNvSpPr txBox="1">
            <a:spLocks noChangeArrowheads="1"/>
          </p:cNvSpPr>
          <p:nvPr/>
        </p:nvSpPr>
        <p:spPr bwMode="auto">
          <a:xfrm>
            <a:off x="598443" y="3937084"/>
            <a:ext cx="8111516" cy="9787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minusculas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String) </a:t>
            </a:r>
            <a:r>
              <a:rPr lang="en-US" sz="2400" dirty="0">
                <a:latin typeface="Lucida Console" pitchFamily="49" charset="0"/>
              </a:rPr>
              <a:t>=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 </a:t>
            </a:r>
            <a:r>
              <a:rPr lang="en-US" sz="2400" dirty="0" smtClean="0">
                <a:latin typeface="Lucida Console" pitchFamily="49" charset="0"/>
              </a:rPr>
              <a:t>(for(x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; </a:t>
            </a:r>
            <a:r>
              <a:rPr lang="en-US" sz="2400" dirty="0" err="1" smtClean="0">
                <a:latin typeface="Lucida Console" pitchFamily="49" charset="0"/>
              </a:rPr>
              <a:t>isLower</a:t>
            </a:r>
            <a:r>
              <a:rPr lang="en-US" sz="2400" dirty="0" smtClean="0">
                <a:latin typeface="Lucida Console" pitchFamily="49" charset="0"/>
              </a:rPr>
              <a:t>(x)) yield x) length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28709" name="Text Box 5"/>
          <p:cNvSpPr txBox="1">
            <a:spLocks noChangeArrowheads="1"/>
          </p:cNvSpPr>
          <p:nvPr/>
        </p:nvSpPr>
        <p:spPr bwMode="auto">
          <a:xfrm>
            <a:off x="977264" y="5239949"/>
            <a:ext cx="4089581" cy="830997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minusculas</a:t>
            </a:r>
            <a:r>
              <a:rPr lang="en-US" sz="2400" dirty="0" smtClean="0">
                <a:latin typeface="Lucida Console" pitchFamily="49" charset="0"/>
              </a:rPr>
              <a:t>("</a:t>
            </a:r>
            <a:r>
              <a:rPr lang="en-US" sz="2400" dirty="0" err="1" smtClean="0">
                <a:latin typeface="Lucida Console" pitchFamily="49" charset="0"/>
              </a:rPr>
              <a:t>Scala</a:t>
            </a:r>
            <a:r>
              <a:rPr lang="en-US" sz="2400" dirty="0" smtClean="0">
                <a:latin typeface="Lucida Console" pitchFamily="49" charset="0"/>
              </a:rPr>
              <a:t>")</a:t>
            </a:r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4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Compreensão de Conjuntos</a:t>
            </a:r>
            <a:endParaRPr lang="pt-BR" noProof="0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Matemática</a:t>
            </a:r>
            <a:r>
              <a:rPr lang="en-US" dirty="0" smtClean="0"/>
              <a:t>, a </a:t>
            </a:r>
            <a:r>
              <a:rPr lang="en-US" dirty="0" err="1" smtClean="0"/>
              <a:t>notação</a:t>
            </a:r>
            <a:r>
              <a:rPr lang="en-US" dirty="0" smtClean="0"/>
              <a:t> de </a:t>
            </a:r>
            <a:r>
              <a:rPr lang="en-US" dirty="0" err="1" smtClean="0">
                <a:solidFill>
                  <a:srgbClr val="FFC000"/>
                </a:solidFill>
              </a:rPr>
              <a:t>compreensão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usada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construir</a:t>
            </a:r>
            <a:r>
              <a:rPr lang="en-US" dirty="0" smtClean="0"/>
              <a:t> </a:t>
            </a:r>
            <a:r>
              <a:rPr lang="en-US" dirty="0" err="1" smtClean="0"/>
              <a:t>novos</a:t>
            </a:r>
            <a:r>
              <a:rPr lang="en-US" dirty="0" smtClean="0"/>
              <a:t> </a:t>
            </a:r>
            <a:r>
              <a:rPr lang="en-US" dirty="0" err="1" smtClean="0"/>
              <a:t>conjuntos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outros</a:t>
            </a:r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C0469-060B-4A99-AEBE-16A365F29E8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1793059" y="3795259"/>
            <a:ext cx="3087688" cy="51911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dirty="0"/>
              <a:t>{x</a:t>
            </a:r>
            <a:r>
              <a:rPr lang="en-US" baseline="30000" dirty="0"/>
              <a:t>2 </a:t>
            </a:r>
            <a:r>
              <a:rPr lang="en-US" dirty="0"/>
              <a:t> |  x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/>
              <a:t>{1...5}}</a:t>
            </a:r>
          </a:p>
        </p:txBody>
      </p:sp>
      <p:sp>
        <p:nvSpPr>
          <p:cNvPr id="280581" name="AutoShape 5"/>
          <p:cNvSpPr>
            <a:spLocks noChangeArrowheads="1"/>
          </p:cNvSpPr>
          <p:nvPr/>
        </p:nvSpPr>
        <p:spPr bwMode="auto">
          <a:xfrm>
            <a:off x="979714" y="4662721"/>
            <a:ext cx="6387738" cy="1532334"/>
          </a:xfrm>
          <a:prstGeom prst="wedgeRoundRectCallout">
            <a:avLst>
              <a:gd name="adj1" fmla="val -25223"/>
              <a:gd name="adj2" fmla="val -7223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 smtClean="0"/>
              <a:t>O </a:t>
            </a:r>
            <a:r>
              <a:rPr lang="en-US" dirty="0" err="1" smtClean="0"/>
              <a:t>conjunto</a:t>
            </a:r>
            <a:r>
              <a:rPr lang="en-US" dirty="0" smtClean="0"/>
              <a:t> {</a:t>
            </a:r>
            <a:r>
              <a:rPr lang="en-US" dirty="0"/>
              <a:t>1,4,9,16,25} </a:t>
            </a:r>
            <a:r>
              <a:rPr lang="en-US" dirty="0" smtClean="0"/>
              <a:t>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x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x é um </a:t>
            </a:r>
            <a:r>
              <a:rPr lang="en-US" dirty="0" err="1" smtClean="0"/>
              <a:t>elemento</a:t>
            </a:r>
            <a:r>
              <a:rPr lang="en-US" dirty="0" smtClean="0"/>
              <a:t> do </a:t>
            </a:r>
            <a:r>
              <a:rPr lang="en-US" dirty="0" err="1" smtClean="0"/>
              <a:t>conjunto</a:t>
            </a:r>
            <a:r>
              <a:rPr lang="en-US" dirty="0" smtClean="0"/>
              <a:t> {</a:t>
            </a:r>
            <a:r>
              <a:rPr lang="en-US" dirty="0"/>
              <a:t>1…5}.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Exercícios</a:t>
            </a:r>
            <a:endParaRPr lang="pt-BR" noProof="0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tripla</a:t>
            </a:r>
            <a:r>
              <a:rPr lang="en-US" dirty="0" smtClean="0"/>
              <a:t> (</a:t>
            </a:r>
            <a:r>
              <a:rPr lang="en-US" dirty="0" err="1" smtClean="0"/>
              <a:t>x,y,z</a:t>
            </a:r>
            <a:r>
              <a:rPr lang="en-US" dirty="0" smtClean="0"/>
              <a:t>) de </a:t>
            </a:r>
            <a:r>
              <a:rPr lang="en-US" dirty="0" err="1" smtClean="0"/>
              <a:t>inteiros</a:t>
            </a:r>
            <a:r>
              <a:rPr lang="en-US" dirty="0" smtClean="0"/>
              <a:t> </a:t>
            </a:r>
            <a:r>
              <a:rPr lang="en-US" dirty="0" err="1" smtClean="0"/>
              <a:t>positivos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dirty="0" err="1" smtClean="0"/>
              <a:t>pitagoreana</a:t>
            </a:r>
            <a:r>
              <a:rPr lang="en-US" dirty="0" smtClean="0"/>
              <a:t> se x</a:t>
            </a:r>
            <a:r>
              <a:rPr lang="en-US" baseline="30000" dirty="0" smtClean="0"/>
              <a:t>2</a:t>
            </a:r>
            <a:r>
              <a:rPr lang="en-US" dirty="0" smtClean="0"/>
              <a:t> + y</a:t>
            </a:r>
            <a:r>
              <a:rPr lang="en-US" baseline="30000" dirty="0" smtClean="0"/>
              <a:t>2</a:t>
            </a:r>
            <a:r>
              <a:rPr lang="en-US" dirty="0" smtClean="0"/>
              <a:t> = z</a:t>
            </a:r>
            <a:r>
              <a:rPr lang="en-US" baseline="30000" dirty="0" smtClean="0"/>
              <a:t>2</a:t>
            </a:r>
            <a:r>
              <a:rPr lang="en-US" dirty="0" smtClean="0"/>
              <a:t>. 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compreensão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, </a:t>
            </a:r>
            <a:r>
              <a:rPr lang="en-US" dirty="0" err="1" smtClean="0"/>
              <a:t>defina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um </a:t>
            </a:r>
            <a:r>
              <a:rPr lang="en-US" dirty="0" err="1" smtClean="0"/>
              <a:t>inteiro</a:t>
            </a:r>
            <a:r>
              <a:rPr lang="en-US" dirty="0" smtClean="0"/>
              <a:t> n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triplas</a:t>
            </a:r>
            <a:r>
              <a:rPr lang="en-US" dirty="0" smtClean="0"/>
              <a:t> com </a:t>
            </a:r>
            <a:r>
              <a:rPr lang="en-US" dirty="0" err="1" smtClean="0"/>
              <a:t>componentes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[1..n]. </a:t>
            </a:r>
          </a:p>
          <a:p>
            <a:pPr marL="514350" indent="-51435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pt-BR" dirty="0"/>
          </a:p>
        </p:txBody>
      </p:sp>
      <p:sp>
        <p:nvSpPr>
          <p:cNvPr id="8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D09B-B267-4FB1-AE7C-59C25F97D1AD}" type="slidenum">
              <a:rPr lang="en-US"/>
              <a:pPr/>
              <a:t>19</a:t>
            </a:fld>
            <a:endParaRPr lang="en-US"/>
          </a:p>
        </p:txBody>
      </p:sp>
      <p:sp>
        <p:nvSpPr>
          <p:cNvPr id="332815" name="Text Box 15"/>
          <p:cNvSpPr txBox="1">
            <a:spLocks noChangeArrowheads="1"/>
          </p:cNvSpPr>
          <p:nvPr/>
        </p:nvSpPr>
        <p:spPr bwMode="auto">
          <a:xfrm>
            <a:off x="662805" y="3681948"/>
            <a:ext cx="7994496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pitagoreana</a:t>
            </a:r>
            <a:r>
              <a:rPr lang="en-US" sz="2400" dirty="0" smtClean="0">
                <a:latin typeface="Lucida Console" pitchFamily="49" charset="0"/>
              </a:rPr>
              <a:t>(n:Int):List[(</a:t>
            </a:r>
            <a:r>
              <a:rPr lang="en-US" sz="2400" dirty="0" err="1">
                <a:latin typeface="Lucida Console" pitchFamily="49" charset="0"/>
              </a:rPr>
              <a:t>Int,Int,Int</a:t>
            </a:r>
            <a:r>
              <a:rPr lang="en-US" sz="2400" dirty="0" smtClean="0">
                <a:latin typeface="Lucida Console" pitchFamily="49" charset="0"/>
              </a:rPr>
              <a:t>)]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32817" name="Text Box 17"/>
          <p:cNvSpPr txBox="1">
            <a:spLocks noChangeArrowheads="1"/>
          </p:cNvSpPr>
          <p:nvPr/>
        </p:nvSpPr>
        <p:spPr bwMode="auto">
          <a:xfrm>
            <a:off x="4006896" y="5241556"/>
            <a:ext cx="4089581" cy="9787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err="1" smtClean="0">
                <a:latin typeface="Lucida Sans Typewriter" charset="0"/>
              </a:rPr>
              <a:t>pitagoreana</a:t>
            </a:r>
            <a:r>
              <a:rPr lang="en-US" sz="2400" dirty="0" smtClean="0">
                <a:latin typeface="Lucida Sans Typewriter" charset="0"/>
              </a:rPr>
              <a:t>(5)</a:t>
            </a:r>
            <a:endParaRPr lang="en-US" sz="2400" dirty="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List((3,4,5</a:t>
            </a:r>
            <a:r>
              <a:rPr lang="en-US" sz="2400" dirty="0">
                <a:latin typeface="Lucida Sans Typewriter" charset="0"/>
              </a:rPr>
              <a:t>),(4,3,5</a:t>
            </a:r>
            <a:r>
              <a:rPr lang="en-US" sz="2400" dirty="0" smtClean="0">
                <a:latin typeface="Lucida Sans Typewriter" charset="0"/>
              </a:rPr>
              <a:t>))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Um </a:t>
            </a:r>
            <a:r>
              <a:rPr lang="en-US" dirty="0" err="1" smtClean="0"/>
              <a:t>inteiro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é </a:t>
            </a:r>
            <a:r>
              <a:rPr lang="en-US" dirty="0" err="1" smtClean="0">
                <a:solidFill>
                  <a:srgbClr val="FFC000"/>
                </a:solidFill>
              </a:rPr>
              <a:t>perfeito</a:t>
            </a:r>
            <a:r>
              <a:rPr lang="en-US" dirty="0" smtClean="0"/>
              <a:t> se </a:t>
            </a:r>
            <a:r>
              <a:rPr lang="en-US" dirty="0" err="1" smtClean="0"/>
              <a:t>ele</a:t>
            </a:r>
            <a:r>
              <a:rPr lang="en-US" dirty="0" smtClean="0"/>
              <a:t> for </a:t>
            </a:r>
            <a:r>
              <a:rPr lang="en-US" dirty="0" err="1" smtClean="0"/>
              <a:t>igual</a:t>
            </a:r>
            <a:r>
              <a:rPr lang="en-US" dirty="0" smtClean="0"/>
              <a:t> a soma de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fatores</a:t>
            </a:r>
            <a:r>
              <a:rPr lang="en-US" dirty="0" smtClean="0"/>
              <a:t>, </a:t>
            </a:r>
            <a:r>
              <a:rPr lang="en-US" dirty="0" err="1" smtClean="0"/>
              <a:t>excluindo</a:t>
            </a:r>
            <a:r>
              <a:rPr lang="en-US" dirty="0" smtClean="0"/>
              <a:t> o </a:t>
            </a:r>
            <a:r>
              <a:rPr lang="en-US" dirty="0" err="1" smtClean="0"/>
              <a:t>próprio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.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compreensão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, </a:t>
            </a:r>
            <a:r>
              <a:rPr lang="en-US" dirty="0" err="1" smtClean="0"/>
              <a:t>defina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que</a:t>
            </a:r>
            <a:r>
              <a:rPr lang="en-US" dirty="0" smtClean="0"/>
              <a:t> devolve a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</a:t>
            </a:r>
            <a:r>
              <a:rPr lang="en-US" dirty="0" err="1" smtClean="0"/>
              <a:t>perfeitos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um dado </a:t>
            </a:r>
            <a:r>
              <a:rPr lang="en-US" dirty="0" err="1" smtClean="0"/>
              <a:t>limite</a:t>
            </a:r>
            <a:r>
              <a:rPr lang="en-US" dirty="0" smtClean="0"/>
              <a:t>.</a:t>
            </a:r>
          </a:p>
          <a:p>
            <a:pPr marL="862013" lvl="1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Por</a:t>
            </a:r>
            <a:r>
              <a:rPr lang="en-US" dirty="0" smtClean="0"/>
              <a:t> example:</a:t>
            </a:r>
          </a:p>
          <a:p>
            <a:pPr marL="514350" indent="-514350">
              <a:buFont typeface="+mj-lt"/>
              <a:buAutoNum type="arabicPeriod" startAt="2"/>
            </a:pPr>
            <a:endParaRPr lang="pt-BR" dirty="0"/>
          </a:p>
        </p:txBody>
      </p:sp>
      <p:sp>
        <p:nvSpPr>
          <p:cNvPr id="7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37551-E657-45E7-BF29-6095FBE4C148}" type="slidenum">
              <a:rPr lang="en-US"/>
              <a:pPr/>
              <a:t>20</a:t>
            </a:fld>
            <a:endParaRPr lang="en-US"/>
          </a:p>
        </p:txBody>
      </p:sp>
      <p:sp>
        <p:nvSpPr>
          <p:cNvPr id="322564" name="Text Box 4"/>
          <p:cNvSpPr txBox="1">
            <a:spLocks noChangeArrowheads="1"/>
          </p:cNvSpPr>
          <p:nvPr/>
        </p:nvSpPr>
        <p:spPr bwMode="auto">
          <a:xfrm>
            <a:off x="2037689" y="3711339"/>
            <a:ext cx="4833374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 smtClean="0">
                <a:latin typeface="Lucida Sans Typewriter" charset="0"/>
              </a:rPr>
              <a:t>perfeitos</a:t>
            </a:r>
            <a:r>
              <a:rPr lang="en-US" sz="2400" dirty="0" smtClean="0">
                <a:latin typeface="Lucida Sans Typewriter" charset="0"/>
              </a:rPr>
              <a:t>(n: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) = …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322566" name="Text Box 6"/>
          <p:cNvSpPr txBox="1">
            <a:spLocks noChangeArrowheads="1"/>
          </p:cNvSpPr>
          <p:nvPr/>
        </p:nvSpPr>
        <p:spPr bwMode="auto">
          <a:xfrm>
            <a:off x="3769542" y="5318347"/>
            <a:ext cx="3506470" cy="109356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perfeitos</a:t>
            </a:r>
            <a:r>
              <a:rPr lang="en-US" sz="2400" dirty="0" smtClean="0">
                <a:latin typeface="Lucida Console" pitchFamily="49" charset="0"/>
              </a:rPr>
              <a:t>(500)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List(6,28,496</a:t>
            </a:r>
            <a:r>
              <a:rPr lang="en-US" sz="2400" dirty="0">
                <a:latin typeface="Lucida Console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O </a:t>
            </a:r>
            <a:r>
              <a:rPr lang="en-US" dirty="0" err="1" smtClean="0">
                <a:solidFill>
                  <a:srgbClr val="FFC000"/>
                </a:solidFill>
              </a:rPr>
              <a:t>produto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escalar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de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de </a:t>
            </a:r>
            <a:r>
              <a:rPr lang="en-US" dirty="0" err="1" smtClean="0"/>
              <a:t>inteiros</a:t>
            </a:r>
            <a:r>
              <a:rPr lang="en-US" dirty="0" smtClean="0"/>
              <a:t> </a:t>
            </a:r>
            <a:r>
              <a:rPr lang="en-US" dirty="0" err="1" smtClean="0"/>
              <a:t>xs</a:t>
            </a:r>
            <a:r>
              <a:rPr lang="en-US" dirty="0" smtClean="0"/>
              <a:t> e </a:t>
            </a:r>
            <a:r>
              <a:rPr lang="en-US" dirty="0" err="1" smtClean="0"/>
              <a:t>ys</a:t>
            </a:r>
            <a:r>
              <a:rPr lang="en-US" dirty="0" smtClean="0"/>
              <a:t> de </a:t>
            </a:r>
            <a:r>
              <a:rPr lang="en-US" dirty="0" err="1" smtClean="0"/>
              <a:t>tamanho</a:t>
            </a:r>
            <a:r>
              <a:rPr lang="en-US" dirty="0" smtClean="0"/>
              <a:t> n é dado </a:t>
            </a:r>
            <a:r>
              <a:rPr lang="en-US" dirty="0" err="1" smtClean="0"/>
              <a:t>pela</a:t>
            </a:r>
            <a:r>
              <a:rPr lang="en-US" dirty="0" smtClean="0"/>
              <a:t> soma dos </a:t>
            </a:r>
            <a:r>
              <a:rPr lang="en-US" dirty="0" err="1" smtClean="0"/>
              <a:t>produtos</a:t>
            </a:r>
            <a:r>
              <a:rPr lang="en-US" dirty="0" smtClean="0"/>
              <a:t> dos </a:t>
            </a:r>
            <a:r>
              <a:rPr lang="en-US" dirty="0" err="1" smtClean="0"/>
              <a:t>inteiros</a:t>
            </a:r>
            <a:r>
              <a:rPr lang="en-US" dirty="0" smtClean="0"/>
              <a:t> </a:t>
            </a:r>
            <a:r>
              <a:rPr lang="en-US" dirty="0" err="1" smtClean="0"/>
              <a:t>correspondentes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compreensão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, </a:t>
            </a:r>
            <a:r>
              <a:rPr lang="en-US" dirty="0" err="1" smtClean="0"/>
              <a:t>defina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devolve o </a:t>
            </a:r>
            <a:r>
              <a:rPr lang="en-US" dirty="0" err="1" smtClean="0"/>
              <a:t>produto</a:t>
            </a:r>
            <a:r>
              <a:rPr lang="en-US" dirty="0" smtClean="0"/>
              <a:t> </a:t>
            </a:r>
            <a:r>
              <a:rPr lang="en-US" dirty="0" err="1" smtClean="0"/>
              <a:t>escalar</a:t>
            </a:r>
            <a:r>
              <a:rPr lang="en-US" dirty="0" smtClean="0"/>
              <a:t> de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None/>
            </a:pPr>
            <a:endParaRPr lang="pt-BR" dirty="0"/>
          </a:p>
        </p:txBody>
      </p:sp>
      <p:sp>
        <p:nvSpPr>
          <p:cNvPr id="11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D971-A17E-48EF-85EE-B8E063E9E15E}" type="slidenum">
              <a:rPr lang="en-US"/>
              <a:pPr/>
              <a:t>21</a:t>
            </a:fld>
            <a:endParaRPr lang="en-US"/>
          </a:p>
        </p:txBody>
      </p:sp>
      <p:grpSp>
        <p:nvGrpSpPr>
          <p:cNvPr id="315412" name="Group 20"/>
          <p:cNvGrpSpPr>
            <a:grpSpLocks/>
          </p:cNvGrpSpPr>
          <p:nvPr/>
        </p:nvGrpSpPr>
        <p:grpSpPr bwMode="auto">
          <a:xfrm>
            <a:off x="4435431" y="3312794"/>
            <a:ext cx="2574925" cy="1824038"/>
            <a:chOff x="1247" y="1559"/>
            <a:chExt cx="1622" cy="1149"/>
          </a:xfrm>
          <a:solidFill>
            <a:srgbClr val="0070C0"/>
          </a:solidFill>
        </p:grpSpPr>
        <p:sp>
          <p:nvSpPr>
            <p:cNvPr id="315409" name="Rectangle 17"/>
            <p:cNvSpPr>
              <a:spLocks noChangeArrowheads="1"/>
            </p:cNvSpPr>
            <p:nvPr/>
          </p:nvSpPr>
          <p:spPr bwMode="auto">
            <a:xfrm>
              <a:off x="1247" y="1562"/>
              <a:ext cx="1622" cy="1146"/>
            </a:xfrm>
            <a:prstGeom prst="rect">
              <a:avLst/>
            </a:prstGeom>
            <a:grpFill/>
            <a:ln w="12700" cap="sq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pt-BR"/>
            </a:p>
          </p:txBody>
        </p:sp>
        <p:sp>
          <p:nvSpPr>
            <p:cNvPr id="315396" name="Text Box 4"/>
            <p:cNvSpPr txBox="1">
              <a:spLocks noChangeArrowheads="1"/>
            </p:cNvSpPr>
            <p:nvPr/>
          </p:nvSpPr>
          <p:spPr bwMode="auto">
            <a:xfrm>
              <a:off x="1736" y="1928"/>
              <a:ext cx="1091" cy="327"/>
            </a:xfrm>
            <a:prstGeom prst="rect">
              <a:avLst/>
            </a:prstGeom>
            <a:grp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dirty="0"/>
                <a:t>(</a:t>
              </a:r>
              <a:r>
                <a:rPr lang="en-US" dirty="0" err="1"/>
                <a:t>xs</a:t>
              </a:r>
              <a:r>
                <a:rPr lang="en-US" baseline="-25000" dirty="0" err="1"/>
                <a:t>i</a:t>
              </a:r>
              <a:r>
                <a:rPr lang="en-US" dirty="0"/>
                <a:t> * </a:t>
              </a:r>
              <a:r>
                <a:rPr lang="en-US" dirty="0" err="1"/>
                <a:t>ys</a:t>
              </a:r>
              <a:r>
                <a:rPr lang="en-US" baseline="-25000" dirty="0" err="1"/>
                <a:t>i</a:t>
              </a:r>
              <a:r>
                <a:rPr lang="en-US" baseline="-25000" dirty="0"/>
                <a:t> </a:t>
              </a:r>
              <a:r>
                <a:rPr lang="en-US" dirty="0"/>
                <a:t>)</a:t>
              </a:r>
            </a:p>
          </p:txBody>
        </p:sp>
        <p:sp>
          <p:nvSpPr>
            <p:cNvPr id="315395" name="Text Box 3"/>
            <p:cNvSpPr txBox="1">
              <a:spLocks noChangeArrowheads="1"/>
            </p:cNvSpPr>
            <p:nvPr/>
          </p:nvSpPr>
          <p:spPr bwMode="auto">
            <a:xfrm>
              <a:off x="1371" y="1774"/>
              <a:ext cx="458" cy="634"/>
            </a:xfrm>
            <a:prstGeom prst="rect">
              <a:avLst/>
            </a:prstGeom>
            <a:grp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6000">
                  <a:sym typeface="Symbol" pitchFamily="18" charset="2"/>
                </a:rPr>
                <a:t></a:t>
              </a:r>
              <a:endParaRPr lang="en-US" sz="6000"/>
            </a:p>
          </p:txBody>
        </p:sp>
        <p:sp>
          <p:nvSpPr>
            <p:cNvPr id="315397" name="Text Box 5"/>
            <p:cNvSpPr txBox="1">
              <a:spLocks noChangeArrowheads="1"/>
            </p:cNvSpPr>
            <p:nvPr/>
          </p:nvSpPr>
          <p:spPr bwMode="auto">
            <a:xfrm>
              <a:off x="1312" y="2335"/>
              <a:ext cx="592" cy="327"/>
            </a:xfrm>
            <a:prstGeom prst="rect">
              <a:avLst/>
            </a:prstGeom>
            <a:grp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/>
                <a:t>i = 0</a:t>
              </a:r>
            </a:p>
          </p:txBody>
        </p:sp>
        <p:sp>
          <p:nvSpPr>
            <p:cNvPr id="315398" name="Text Box 6"/>
            <p:cNvSpPr txBox="1">
              <a:spLocks noChangeArrowheads="1"/>
            </p:cNvSpPr>
            <p:nvPr/>
          </p:nvSpPr>
          <p:spPr bwMode="auto">
            <a:xfrm>
              <a:off x="1378" y="1559"/>
              <a:ext cx="444" cy="327"/>
            </a:xfrm>
            <a:prstGeom prst="rect">
              <a:avLst/>
            </a:prstGeom>
            <a:grp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/>
                <a:t>n-1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Compreensão de Listas</a:t>
            </a:r>
            <a:endParaRPr lang="pt-BR" noProof="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Scala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notação</a:t>
            </a:r>
            <a:r>
              <a:rPr lang="en-US" dirty="0" smtClean="0"/>
              <a:t> similar de </a:t>
            </a:r>
            <a:r>
              <a:rPr lang="en-US" dirty="0" err="1" smtClean="0"/>
              <a:t>compreensão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usada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contruir</a:t>
            </a:r>
            <a:r>
              <a:rPr lang="en-US" dirty="0" smtClean="0"/>
              <a:t> novas </a:t>
            </a:r>
            <a:r>
              <a:rPr lang="en-US" dirty="0" err="1" smtClean="0">
                <a:solidFill>
                  <a:srgbClr val="FFC000"/>
                </a:solidFill>
              </a:rPr>
              <a:t>listas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outras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D9758-7C60-4C5B-8F0D-FB300805B815}" type="slidenum">
              <a:rPr lang="en-US"/>
              <a:pPr/>
              <a:t>2</a:t>
            </a:fld>
            <a:endParaRPr lang="en-US"/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1541463" y="3461483"/>
            <a:ext cx="4647426" cy="49859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for(x&lt;-1 to 5) yield x*x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81606" name="AutoShape 6"/>
          <p:cNvSpPr>
            <a:spLocks noChangeArrowheads="1"/>
          </p:cNvSpPr>
          <p:nvPr/>
        </p:nvSpPr>
        <p:spPr bwMode="auto">
          <a:xfrm>
            <a:off x="722313" y="4917321"/>
            <a:ext cx="7402512" cy="1055608"/>
          </a:xfrm>
          <a:prstGeom prst="wedgeRoundRectCallout">
            <a:avLst>
              <a:gd name="adj1" fmla="val -22144"/>
              <a:gd name="adj2" fmla="val -98347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 smtClean="0"/>
              <a:t>A </a:t>
            </a:r>
            <a:r>
              <a:rPr lang="en-US" dirty="0" err="1" smtClean="0"/>
              <a:t>lista</a:t>
            </a:r>
            <a:r>
              <a:rPr lang="en-US" dirty="0" smtClean="0"/>
              <a:t> [</a:t>
            </a:r>
            <a:r>
              <a:rPr lang="en-US" dirty="0"/>
              <a:t>1,4,9,16,25] </a:t>
            </a:r>
            <a:r>
              <a:rPr lang="en-US" dirty="0" smtClean="0"/>
              <a:t>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x*x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x é um </a:t>
            </a:r>
            <a:r>
              <a:rPr lang="en-US" dirty="0" err="1" smtClean="0"/>
              <a:t>elemento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1 to 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Compreensão de Listas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r>
              <a:rPr kumimoji="1" lang="en-US" dirty="0" smtClean="0"/>
              <a:t>A </a:t>
            </a:r>
            <a:r>
              <a:rPr kumimoji="1" lang="en-US" dirty="0" err="1" smtClean="0"/>
              <a:t>expressão</a:t>
            </a:r>
            <a:r>
              <a:rPr kumimoji="1" lang="en-US" dirty="0" smtClean="0"/>
              <a:t> x </a:t>
            </a:r>
            <a:r>
              <a:rPr kumimoji="1" lang="en-US" dirty="0" smtClean="0">
                <a:latin typeface="Lucida Sans Typewriter" charset="0"/>
                <a:sym typeface="Symbol" pitchFamily="18" charset="2"/>
              </a:rPr>
              <a:t>&lt;-</a:t>
            </a:r>
            <a:r>
              <a:rPr kumimoji="1" lang="en-US" dirty="0" smtClean="0"/>
              <a:t> 1 to 5 é </a:t>
            </a:r>
            <a:r>
              <a:rPr kumimoji="1" lang="en-US" dirty="0" err="1" smtClean="0"/>
              <a:t>chamada</a:t>
            </a:r>
            <a:r>
              <a:rPr kumimoji="1" lang="en-US" dirty="0" smtClean="0"/>
              <a:t> de </a:t>
            </a:r>
            <a:r>
              <a:rPr kumimoji="1" lang="en-US" dirty="0" err="1" smtClean="0">
                <a:solidFill>
                  <a:srgbClr val="FFC000"/>
                </a:solidFill>
              </a:rPr>
              <a:t>geradora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já</a:t>
            </a:r>
            <a:r>
              <a:rPr kumimoji="1" lang="en-US" dirty="0" smtClean="0"/>
              <a:t> </a:t>
            </a:r>
            <a:r>
              <a:rPr kumimoji="1" lang="en-US" dirty="0" err="1" smtClean="0"/>
              <a:t>que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ela</a:t>
            </a:r>
            <a:r>
              <a:rPr kumimoji="1" lang="en-US" dirty="0" smtClean="0"/>
              <a:t> define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valores</a:t>
            </a:r>
            <a:r>
              <a:rPr kumimoji="1" lang="en-US" dirty="0" smtClean="0"/>
              <a:t> de x.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r>
              <a:rPr kumimoji="1" lang="en-US" dirty="0" err="1" smtClean="0"/>
              <a:t>Compreensão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ter</a:t>
            </a:r>
            <a:r>
              <a:rPr kumimoji="1" lang="en-US" dirty="0" smtClean="0"/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múltiplos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geradores</a:t>
            </a:r>
            <a:r>
              <a:rPr kumimoji="1" lang="en-US" dirty="0" smtClean="0"/>
              <a:t> (</a:t>
            </a:r>
            <a:r>
              <a:rPr kumimoji="1" lang="en-US" dirty="0" err="1" smtClean="0"/>
              <a:t>separados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por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vírgulas</a:t>
            </a:r>
            <a:r>
              <a:rPr kumimoji="1" lang="en-US" dirty="0" smtClean="0"/>
              <a:t>).</a:t>
            </a:r>
            <a:br>
              <a:rPr kumimoji="1" lang="en-US" dirty="0" smtClean="0"/>
            </a:br>
            <a:r>
              <a:rPr kumimoji="1" lang="en-US" dirty="0" err="1" smtClean="0"/>
              <a:t>Por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exemplo</a:t>
            </a:r>
            <a:r>
              <a:rPr kumimoji="1" lang="en-US" dirty="0" smtClean="0"/>
              <a:t>:</a:t>
            </a:r>
          </a:p>
          <a:p>
            <a:endParaRPr lang="pt-BR" dirty="0"/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E0384-36EA-4617-9238-DAB0CD198DA9}" type="slidenum">
              <a:rPr lang="en-US"/>
              <a:pPr/>
              <a:t>3</a:t>
            </a:fld>
            <a:endParaRPr lang="en-US"/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592909" y="4979205"/>
            <a:ext cx="7616188" cy="10156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for(x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List(1,2,3), </a:t>
            </a:r>
            <a:r>
              <a:rPr lang="en-US" sz="2000" dirty="0">
                <a:latin typeface="Lucida Console" pitchFamily="49" charset="0"/>
              </a:rPr>
              <a:t>y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List(4,5)) yield (</a:t>
            </a:r>
            <a:r>
              <a:rPr lang="en-US" sz="2000" dirty="0" err="1" smtClean="0">
                <a:latin typeface="Lucida Console" pitchFamily="49" charset="0"/>
              </a:rPr>
              <a:t>x,y</a:t>
            </a:r>
            <a:r>
              <a:rPr lang="en-US" sz="2000" dirty="0" smtClean="0">
                <a:latin typeface="Lucida Console" pitchFamily="49" charset="0"/>
              </a:rPr>
              <a:t>)</a:t>
            </a:r>
            <a:endParaRPr lang="en-US" sz="2000" dirty="0">
              <a:latin typeface="Lucida Console" pitchFamily="49" charset="0"/>
            </a:endParaRPr>
          </a:p>
          <a:p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// List((</a:t>
            </a:r>
            <a:r>
              <a:rPr lang="en-US" sz="2000" dirty="0">
                <a:latin typeface="Lucida Console" pitchFamily="49" charset="0"/>
              </a:rPr>
              <a:t>1,4),(1,5),(2,4),(2,5),(3,4),(3,5</a:t>
            </a:r>
            <a:r>
              <a:rPr lang="en-US" sz="2000" dirty="0" smtClean="0">
                <a:latin typeface="Lucida Console" pitchFamily="49" charset="0"/>
              </a:rPr>
              <a:t>))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Compreensão de Listas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smtClean="0"/>
              <a:t>A </a:t>
            </a:r>
            <a:r>
              <a:rPr kumimoji="1" lang="en-US" dirty="0" err="1" smtClean="0"/>
              <a:t>modificação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da</a:t>
            </a:r>
            <a:r>
              <a:rPr kumimoji="1" lang="en-US" dirty="0" smtClean="0"/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ordem</a:t>
            </a:r>
            <a:r>
              <a:rPr kumimoji="1" lang="en-US" dirty="0" smtClean="0"/>
              <a:t> dos </a:t>
            </a:r>
            <a:r>
              <a:rPr kumimoji="1" lang="en-US" dirty="0" err="1" smtClean="0"/>
              <a:t>geradores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modifica</a:t>
            </a:r>
            <a:r>
              <a:rPr kumimoji="1" lang="en-US" dirty="0" smtClean="0"/>
              <a:t> a </a:t>
            </a:r>
            <a:r>
              <a:rPr kumimoji="1" lang="en-US" dirty="0" err="1" smtClean="0"/>
              <a:t>ordem</a:t>
            </a:r>
            <a:r>
              <a:rPr kumimoji="1" lang="en-US" dirty="0" smtClean="0"/>
              <a:t> dos </a:t>
            </a:r>
            <a:r>
              <a:rPr kumimoji="1" lang="en-US" dirty="0" err="1" smtClean="0"/>
              <a:t>elementos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na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final:</a:t>
            </a:r>
          </a:p>
          <a:p>
            <a:endParaRPr kumimoji="1" lang="en-US" sz="2400" dirty="0" smtClean="0"/>
          </a:p>
          <a:p>
            <a:endParaRPr kumimoji="1" lang="en-US" sz="2400" dirty="0" smtClean="0"/>
          </a:p>
          <a:p>
            <a:endParaRPr kumimoji="1" lang="en-US" sz="2400" dirty="0" smtClean="0"/>
          </a:p>
          <a:p>
            <a:r>
              <a:rPr kumimoji="1" lang="en-US" dirty="0" err="1" smtClean="0"/>
              <a:t>Múltiplos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geradores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como</a:t>
            </a:r>
            <a:r>
              <a:rPr kumimoji="1" lang="en-US" dirty="0" smtClean="0"/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laços</a:t>
            </a:r>
            <a:r>
              <a:rPr kumimoji="1" lang="en-US" dirty="0" smtClean="0">
                <a:solidFill>
                  <a:srgbClr val="FFC000"/>
                </a:solidFill>
              </a:rPr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aninhados</a:t>
            </a:r>
            <a:endParaRPr kumimoji="1" lang="en-US" dirty="0" smtClean="0"/>
          </a:p>
          <a:p>
            <a:pPr lvl="1"/>
            <a:r>
              <a:rPr kumimoji="1" lang="en-US" dirty="0" smtClean="0"/>
              <a:t>Os </a:t>
            </a:r>
            <a:r>
              <a:rPr kumimoji="1" lang="en-US" dirty="0" err="1" smtClean="0"/>
              <a:t>últimos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geradores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como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laços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mais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internos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cujas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variáveis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mudam</a:t>
            </a:r>
            <a:r>
              <a:rPr kumimoji="1" lang="en-US" dirty="0" smtClean="0"/>
              <a:t> de valor </a:t>
            </a:r>
            <a:r>
              <a:rPr kumimoji="1" lang="en-US" dirty="0" err="1" smtClean="0"/>
              <a:t>mais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frequentemente</a:t>
            </a:r>
            <a:r>
              <a:rPr kumimoji="1" lang="en-US" dirty="0" smtClean="0"/>
              <a:t>.</a:t>
            </a:r>
          </a:p>
          <a:p>
            <a:endParaRPr kumimoji="1" lang="en-US" dirty="0" smtClean="0"/>
          </a:p>
          <a:p>
            <a:endParaRPr lang="pt-BR" dirty="0"/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C42B-92CB-47CD-ACE7-3BADBA22601D}" type="slidenum">
              <a:rPr lang="en-US"/>
              <a:pPr/>
              <a:t>4</a:t>
            </a:fld>
            <a:endParaRPr lang="en-US"/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430213" y="4384675"/>
            <a:ext cx="82645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063173" y="3176531"/>
            <a:ext cx="7000634" cy="10156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for(</a:t>
            </a:r>
            <a:r>
              <a:rPr lang="en-US" sz="2000" dirty="0" err="1" smtClean="0">
                <a:latin typeface="Lucida Console" pitchFamily="49" charset="0"/>
              </a:rPr>
              <a:t>y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 err="1" smtClean="0">
                <a:latin typeface="Lucida Console" pitchFamily="49" charset="0"/>
              </a:rPr>
              <a:t>List</a:t>
            </a:r>
            <a:r>
              <a:rPr lang="en-US" sz="2000" dirty="0" smtClean="0">
                <a:latin typeface="Lucida Console" pitchFamily="49" charset="0"/>
              </a:rPr>
              <a:t>(4,5), </a:t>
            </a:r>
            <a:r>
              <a:rPr lang="en-US" sz="2000" dirty="0" err="1" smtClean="0">
                <a:latin typeface="Lucida Console" pitchFamily="49" charset="0"/>
              </a:rPr>
              <a:t>x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 err="1" smtClean="0">
                <a:latin typeface="Lucida Console" pitchFamily="49" charset="0"/>
              </a:rPr>
              <a:t>List</a:t>
            </a:r>
            <a:r>
              <a:rPr lang="en-US" sz="2000" dirty="0" smtClean="0">
                <a:latin typeface="Lucida Console" pitchFamily="49" charset="0"/>
              </a:rPr>
              <a:t>(1,2,3)) yield (</a:t>
            </a:r>
            <a:r>
              <a:rPr lang="en-US" sz="2000" dirty="0" err="1" smtClean="0">
                <a:latin typeface="Lucida Console" pitchFamily="49" charset="0"/>
              </a:rPr>
              <a:t>x,y</a:t>
            </a:r>
            <a:r>
              <a:rPr lang="en-US" sz="2000" dirty="0" smtClean="0">
                <a:latin typeface="Lucida Console" pitchFamily="49" charset="0"/>
              </a:rPr>
              <a:t>)</a:t>
            </a:r>
            <a:endParaRPr lang="en-US" sz="2000" dirty="0">
              <a:latin typeface="Lucida Console" pitchFamily="49" charset="0"/>
            </a:endParaRPr>
          </a:p>
          <a:p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Lucida Console" pitchFamily="49" charset="0"/>
              </a:rPr>
              <a:t>// List((1,4),(2,4),(3,4),(1,5),(2,5),(3,5))</a:t>
            </a:r>
            <a:endParaRPr lang="en-US" sz="2000" dirty="0">
              <a:solidFill>
                <a:schemeClr val="accent3">
                  <a:lumMod val="40000"/>
                  <a:lumOff val="60000"/>
                </a:schemeClr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7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0D42-BEB3-41DC-B8F7-876ED8628E6B}" type="slidenum">
              <a:rPr lang="en-US"/>
              <a:pPr/>
              <a:t>5</a:t>
            </a:fld>
            <a:endParaRPr lang="en-US"/>
          </a:p>
        </p:txBody>
      </p:sp>
      <p:sp>
        <p:nvSpPr>
          <p:cNvPr id="296972" name="Text Box 12"/>
          <p:cNvSpPr txBox="1">
            <a:spLocks noChangeArrowheads="1"/>
          </p:cNvSpPr>
          <p:nvPr/>
        </p:nvSpPr>
        <p:spPr bwMode="auto">
          <a:xfrm>
            <a:off x="735869" y="1772176"/>
            <a:ext cx="7308411" cy="113877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for(</a:t>
            </a:r>
            <a:r>
              <a:rPr lang="en-US" sz="2000" dirty="0" err="1" smtClean="0">
                <a:latin typeface="Lucida Console" pitchFamily="49" charset="0"/>
              </a:rPr>
              <a:t>y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 err="1" smtClean="0">
                <a:latin typeface="Lucida Console" pitchFamily="49" charset="0"/>
              </a:rPr>
              <a:t>List</a:t>
            </a:r>
            <a:r>
              <a:rPr lang="en-US" sz="2000" dirty="0" smtClean="0">
                <a:latin typeface="Lucida Console" pitchFamily="49" charset="0"/>
              </a:rPr>
              <a:t>(4,5), </a:t>
            </a:r>
            <a:r>
              <a:rPr lang="en-US" sz="2000" dirty="0" err="1" smtClean="0">
                <a:latin typeface="Lucida Console" pitchFamily="49" charset="0"/>
              </a:rPr>
              <a:t>x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000" dirty="0" err="1" smtClean="0">
                <a:latin typeface="Lucida Console" pitchFamily="49" charset="0"/>
              </a:rPr>
              <a:t>List</a:t>
            </a:r>
            <a:r>
              <a:rPr lang="en-US" sz="2000" dirty="0" smtClean="0">
                <a:latin typeface="Lucida Console" pitchFamily="49" charset="0"/>
              </a:rPr>
              <a:t>(1,2,3)) yield (</a:t>
            </a:r>
            <a:r>
              <a:rPr lang="en-US" sz="2000" dirty="0" err="1" smtClean="0">
                <a:latin typeface="Lucida Console" pitchFamily="49" charset="0"/>
              </a:rPr>
              <a:t>x,y</a:t>
            </a:r>
            <a:r>
              <a:rPr lang="en-US" sz="2000" dirty="0" smtClean="0">
                <a:latin typeface="Lucida Console" pitchFamily="49" charset="0"/>
              </a:rPr>
              <a:t>)</a:t>
            </a:r>
            <a:endParaRPr lang="en-US" sz="2000" dirty="0">
              <a:latin typeface="Lucida Console" pitchFamily="49" charset="0"/>
            </a:endParaRPr>
          </a:p>
          <a:p>
            <a:endParaRPr lang="en-US" sz="2400" dirty="0">
              <a:latin typeface="Lucida Sans Typewriter" charset="0"/>
            </a:endParaRPr>
          </a:p>
          <a:p>
            <a:r>
              <a:rPr lang="en-US" sz="2400" dirty="0">
                <a:latin typeface="Lucida Sans Typewriter" charset="0"/>
              </a:rPr>
              <a:t>[(1,4),(2,4),(3,4),(1,5),(2,5),(3,5)]</a:t>
            </a:r>
          </a:p>
        </p:txBody>
      </p:sp>
      <p:sp>
        <p:nvSpPr>
          <p:cNvPr id="297004" name="AutoShape 44"/>
          <p:cNvSpPr>
            <a:spLocks noChangeArrowheads="1"/>
          </p:cNvSpPr>
          <p:nvPr/>
        </p:nvSpPr>
        <p:spPr bwMode="auto">
          <a:xfrm>
            <a:off x="1053369" y="4595615"/>
            <a:ext cx="6426200" cy="1532334"/>
          </a:xfrm>
          <a:prstGeom prst="wedgeRoundRectCallout">
            <a:avLst>
              <a:gd name="adj1" fmla="val -21986"/>
              <a:gd name="adj2" fmla="val -40181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/>
              <a:t>x </a:t>
            </a:r>
            <a:r>
              <a:rPr lang="en-US" sz="2400" dirty="0">
                <a:latin typeface="Lucida Sans Typewriter" charset="0"/>
                <a:sym typeface="Symbol" pitchFamily="18" charset="2"/>
              </a:rPr>
              <a:t></a:t>
            </a:r>
            <a:r>
              <a:rPr lang="en-US" dirty="0"/>
              <a:t> </a:t>
            </a:r>
            <a:r>
              <a:rPr lang="en-US" dirty="0" smtClean="0"/>
              <a:t>List(1,2,3) é o </a:t>
            </a:r>
            <a:r>
              <a:rPr lang="en-US" dirty="0" err="1" smtClean="0"/>
              <a:t>último</a:t>
            </a:r>
            <a:r>
              <a:rPr lang="en-US" dirty="0" smtClean="0"/>
              <a:t> </a:t>
            </a:r>
            <a:r>
              <a:rPr lang="en-US" dirty="0" err="1" smtClean="0"/>
              <a:t>gerador</a:t>
            </a:r>
            <a:r>
              <a:rPr lang="en-US" dirty="0"/>
              <a:t>, </a:t>
            </a:r>
            <a:r>
              <a:rPr lang="en-US" dirty="0" err="1" smtClean="0"/>
              <a:t>assim</a:t>
            </a:r>
            <a:r>
              <a:rPr lang="en-US" dirty="0" smtClean="0"/>
              <a:t> o valor do </a:t>
            </a:r>
            <a:r>
              <a:rPr lang="en-US" dirty="0" err="1" smtClean="0"/>
              <a:t>componente</a:t>
            </a:r>
            <a:r>
              <a:rPr lang="en-US" dirty="0" smtClean="0"/>
              <a:t> </a:t>
            </a:r>
            <a:r>
              <a:rPr lang="en-US" dirty="0"/>
              <a:t>x </a:t>
            </a:r>
            <a:r>
              <a:rPr lang="en-US" dirty="0" smtClean="0"/>
              <a:t>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frequentemente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97025" name="Line 65"/>
          <p:cNvSpPr>
            <a:spLocks noChangeShapeType="1"/>
          </p:cNvSpPr>
          <p:nvPr/>
        </p:nvSpPr>
        <p:spPr bwMode="auto">
          <a:xfrm flipV="1">
            <a:off x="1285144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26" name="Line 66"/>
          <p:cNvSpPr>
            <a:spLocks noChangeShapeType="1"/>
          </p:cNvSpPr>
          <p:nvPr/>
        </p:nvSpPr>
        <p:spPr bwMode="auto">
          <a:xfrm flipV="1">
            <a:off x="2377344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27" name="Line 67"/>
          <p:cNvSpPr>
            <a:spLocks noChangeShapeType="1"/>
          </p:cNvSpPr>
          <p:nvPr/>
        </p:nvSpPr>
        <p:spPr bwMode="auto">
          <a:xfrm flipV="1">
            <a:off x="3482244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28" name="Line 68"/>
          <p:cNvSpPr>
            <a:spLocks noChangeShapeType="1"/>
          </p:cNvSpPr>
          <p:nvPr/>
        </p:nvSpPr>
        <p:spPr bwMode="auto">
          <a:xfrm flipV="1">
            <a:off x="4612544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29" name="Line 69"/>
          <p:cNvSpPr>
            <a:spLocks noChangeShapeType="1"/>
          </p:cNvSpPr>
          <p:nvPr/>
        </p:nvSpPr>
        <p:spPr bwMode="auto">
          <a:xfrm flipV="1">
            <a:off x="5692044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30" name="Line 70"/>
          <p:cNvSpPr>
            <a:spLocks noChangeShapeType="1"/>
          </p:cNvSpPr>
          <p:nvPr/>
        </p:nvSpPr>
        <p:spPr bwMode="auto">
          <a:xfrm flipV="1">
            <a:off x="6798532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31" name="Line 71"/>
          <p:cNvSpPr>
            <a:spLocks noChangeShapeType="1"/>
          </p:cNvSpPr>
          <p:nvPr/>
        </p:nvSpPr>
        <p:spPr bwMode="auto">
          <a:xfrm flipH="1" flipV="1">
            <a:off x="1285144" y="3575050"/>
            <a:ext cx="2846388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97032" name="Line 72"/>
          <p:cNvSpPr>
            <a:spLocks noChangeShapeType="1"/>
          </p:cNvSpPr>
          <p:nvPr/>
        </p:nvSpPr>
        <p:spPr bwMode="auto">
          <a:xfrm>
            <a:off x="2374169" y="3575050"/>
            <a:ext cx="1744663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97033" name="Line 73"/>
          <p:cNvSpPr>
            <a:spLocks noChangeShapeType="1"/>
          </p:cNvSpPr>
          <p:nvPr/>
        </p:nvSpPr>
        <p:spPr bwMode="auto">
          <a:xfrm>
            <a:off x="3487007" y="3587750"/>
            <a:ext cx="631825" cy="10271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97034" name="Line 74"/>
          <p:cNvSpPr>
            <a:spLocks noChangeShapeType="1"/>
          </p:cNvSpPr>
          <p:nvPr/>
        </p:nvSpPr>
        <p:spPr bwMode="auto">
          <a:xfrm flipH="1">
            <a:off x="4118832" y="3575050"/>
            <a:ext cx="495300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97035" name="Line 75"/>
          <p:cNvSpPr>
            <a:spLocks noChangeShapeType="1"/>
          </p:cNvSpPr>
          <p:nvPr/>
        </p:nvSpPr>
        <p:spPr bwMode="auto">
          <a:xfrm flipV="1">
            <a:off x="4118832" y="3575050"/>
            <a:ext cx="1570037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97036" name="Line 76"/>
          <p:cNvSpPr>
            <a:spLocks noChangeShapeType="1"/>
          </p:cNvSpPr>
          <p:nvPr/>
        </p:nvSpPr>
        <p:spPr bwMode="auto">
          <a:xfrm flipV="1">
            <a:off x="4118832" y="3587750"/>
            <a:ext cx="2684462" cy="10271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noProof="0" dirty="0" smtClean="0"/>
              <a:t>Geradores Dependentes</a:t>
            </a:r>
            <a:endParaRPr lang="pt-BR" noProof="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Geradores</a:t>
            </a:r>
            <a:r>
              <a:rPr lang="en-US" dirty="0" smtClean="0"/>
              <a:t> </a:t>
            </a:r>
            <a:r>
              <a:rPr lang="en-US" dirty="0" err="1" smtClean="0"/>
              <a:t>posteriores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depender</a:t>
            </a:r>
            <a:r>
              <a:rPr lang="en-US" dirty="0" smtClean="0"/>
              <a:t> de </a:t>
            </a:r>
            <a:r>
              <a:rPr lang="en-US" dirty="0" err="1" smtClean="0"/>
              <a:t>variáveis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introduzidas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geradores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398A1-328A-40C0-83B5-762B867D655F}" type="slidenum">
              <a:rPr lang="en-US"/>
              <a:pPr/>
              <a:t>6</a:t>
            </a:fld>
            <a:endParaRPr lang="en-US"/>
          </a:p>
        </p:txBody>
      </p:sp>
      <p:sp>
        <p:nvSpPr>
          <p:cNvPr id="291844" name="Text Box 4"/>
          <p:cNvSpPr txBox="1">
            <a:spLocks noChangeArrowheads="1"/>
          </p:cNvSpPr>
          <p:nvPr/>
        </p:nvSpPr>
        <p:spPr bwMode="auto">
          <a:xfrm>
            <a:off x="638039" y="3406148"/>
            <a:ext cx="7670690" cy="49859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for(x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1 to 3, </a:t>
            </a:r>
            <a:r>
              <a:rPr lang="en-US" sz="2400" dirty="0">
                <a:latin typeface="Lucida Console" pitchFamily="49" charset="0"/>
              </a:rPr>
              <a:t>y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x to 3) yield (</a:t>
            </a:r>
            <a:r>
              <a:rPr lang="en-US" sz="2400" dirty="0" err="1" smtClean="0">
                <a:latin typeface="Lucida Console" pitchFamily="49" charset="0"/>
              </a:rPr>
              <a:t>x,y</a:t>
            </a:r>
            <a:r>
              <a:rPr lang="en-US" sz="2400" dirty="0" smtClean="0">
                <a:latin typeface="Lucida Console" pitchFamily="49" charset="0"/>
              </a:rPr>
              <a:t>)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91845" name="AutoShape 5"/>
          <p:cNvSpPr>
            <a:spLocks noChangeArrowheads="1"/>
          </p:cNvSpPr>
          <p:nvPr/>
        </p:nvSpPr>
        <p:spPr bwMode="auto">
          <a:xfrm>
            <a:off x="774700" y="4713090"/>
            <a:ext cx="7516813" cy="1532334"/>
          </a:xfrm>
          <a:prstGeom prst="wedgeRoundRectCallout">
            <a:avLst>
              <a:gd name="adj1" fmla="val -21088"/>
              <a:gd name="adj2" fmla="val -8319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 smtClean="0"/>
              <a:t>A </a:t>
            </a:r>
            <a:r>
              <a:rPr lang="en-US" dirty="0" err="1" smtClean="0"/>
              <a:t>lista</a:t>
            </a:r>
            <a:r>
              <a:rPr lang="en-US" dirty="0" smtClean="0"/>
              <a:t>  [(</a:t>
            </a:r>
            <a:r>
              <a:rPr lang="en-US" dirty="0"/>
              <a:t>1,1),(1,2),(1,3),(2,2),(2,3),(3,3)]</a:t>
            </a:r>
          </a:p>
          <a:p>
            <a:pPr algn="ctr"/>
            <a:r>
              <a:rPr lang="en-US" dirty="0"/>
              <a:t>d</a:t>
            </a:r>
            <a:r>
              <a:rPr lang="en-US" dirty="0" smtClean="0"/>
              <a:t>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pares dos </a:t>
            </a:r>
            <a:r>
              <a:rPr lang="en-US" dirty="0" err="1" smtClean="0"/>
              <a:t>números</a:t>
            </a:r>
            <a:r>
              <a:rPr lang="en-US" dirty="0" smtClean="0"/>
              <a:t> (</a:t>
            </a:r>
            <a:r>
              <a:rPr lang="en-US" dirty="0"/>
              <a:t>x</a:t>
            </a:r>
            <a:r>
              <a:rPr lang="en-US" dirty="0" smtClean="0"/>
              <a:t>, y</a:t>
            </a:r>
            <a:r>
              <a:rPr lang="en-US" dirty="0"/>
              <a:t>)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x e y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[</a:t>
            </a:r>
            <a:r>
              <a:rPr lang="en-US" dirty="0"/>
              <a:t>1..3] </a:t>
            </a:r>
            <a:r>
              <a:rPr lang="en-US" dirty="0" smtClean="0"/>
              <a:t>e </a:t>
            </a:r>
            <a:r>
              <a:rPr lang="en-US" dirty="0"/>
              <a:t>y </a:t>
            </a:r>
            <a:r>
              <a:rPr lang="en-US" dirty="0">
                <a:sym typeface="Symbol" pitchFamily="18" charset="2"/>
              </a:rPr>
              <a:t></a:t>
            </a:r>
            <a:r>
              <a:rPr lang="en-US" dirty="0"/>
              <a:t>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Geradores Dependentes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um </a:t>
            </a:r>
            <a:r>
              <a:rPr lang="en-US" dirty="0" err="1" smtClean="0"/>
              <a:t>gerador</a:t>
            </a:r>
            <a:r>
              <a:rPr lang="en-US" dirty="0" smtClean="0"/>
              <a:t> </a:t>
            </a:r>
            <a:r>
              <a:rPr lang="en-US" dirty="0" err="1" smtClean="0"/>
              <a:t>dependente</a:t>
            </a:r>
            <a:r>
              <a:rPr lang="en-US" dirty="0" smtClean="0"/>
              <a:t>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concatena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D0ECD-58DA-457E-960C-400C8F09DF0C}" type="slidenum">
              <a:rPr lang="en-US"/>
              <a:pPr/>
              <a:t>7</a:t>
            </a:fld>
            <a:endParaRPr lang="en-US"/>
          </a:p>
        </p:txBody>
      </p:sp>
      <p:sp>
        <p:nvSpPr>
          <p:cNvPr id="325636" name="Text Box 4"/>
          <p:cNvSpPr txBox="1">
            <a:spLocks noChangeArrowheads="1"/>
          </p:cNvSpPr>
          <p:nvPr/>
        </p:nvSpPr>
        <p:spPr bwMode="auto">
          <a:xfrm>
            <a:off x="1110685" y="3388706"/>
            <a:ext cx="6878806" cy="9787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 smtClean="0">
                <a:latin typeface="Lucida Sans Typewriter" charset="0"/>
              </a:rPr>
              <a:t>concat</a:t>
            </a:r>
            <a:r>
              <a:rPr lang="en-US" sz="2400" dirty="0" smtClean="0">
                <a:latin typeface="Lucida Sans Typewriter" charset="0"/>
              </a:rPr>
              <a:t>[T](</a:t>
            </a:r>
            <a:r>
              <a:rPr lang="en-US" sz="2400" dirty="0" err="1" smtClean="0">
                <a:latin typeface="Lucida Sans Typewriter" charset="0"/>
              </a:rPr>
              <a:t>xss:List</a:t>
            </a:r>
            <a:r>
              <a:rPr lang="en-US" sz="2400" dirty="0" smtClean="0">
                <a:latin typeface="Lucida Sans Typewriter" charset="0"/>
              </a:rPr>
              <a:t>[List[T]]) </a:t>
            </a:r>
            <a:r>
              <a:rPr lang="en-US" sz="2400" dirty="0">
                <a:latin typeface="Lucida Sans Typewriter" charset="0"/>
              </a:rPr>
              <a:t>= </a:t>
            </a:r>
            <a:endParaRPr lang="en-US" sz="2400" dirty="0" smtClean="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for(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>
                <a:latin typeface="Lucida Sans Typewriter" charset="0"/>
                <a:sym typeface="Symbol" pitchFamily="18" charset="2"/>
              </a:rPr>
              <a:t></a:t>
            </a: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err="1">
                <a:latin typeface="Lucida Sans Typewriter" charset="0"/>
              </a:rPr>
              <a:t>xss</a:t>
            </a:r>
            <a:r>
              <a:rPr lang="en-US" sz="2400" dirty="0">
                <a:latin typeface="Lucida Sans Typewriter" charset="0"/>
              </a:rPr>
              <a:t>, x </a:t>
            </a:r>
            <a:r>
              <a:rPr lang="en-US" sz="2400" dirty="0">
                <a:latin typeface="Lucida Sans Typewriter" charset="0"/>
                <a:sym typeface="Symbol" pitchFamily="18" charset="2"/>
              </a:rPr>
              <a:t></a:t>
            </a: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) yield x 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325640" name="Text Box 8"/>
          <p:cNvSpPr txBox="1">
            <a:spLocks noChangeArrowheads="1"/>
          </p:cNvSpPr>
          <p:nvPr/>
        </p:nvSpPr>
        <p:spPr bwMode="auto">
          <a:xfrm>
            <a:off x="324223" y="5200655"/>
            <a:ext cx="8552341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err="1" smtClean="0">
                <a:latin typeface="Lucida Sans Typewriter" charset="0"/>
              </a:rPr>
              <a:t>concat</a:t>
            </a:r>
            <a:r>
              <a:rPr lang="en-US" sz="2400" dirty="0" smtClean="0">
                <a:latin typeface="Lucida Sans Typewriter" charset="0"/>
              </a:rPr>
              <a:t>(List(List(1,2,3),List(4,5),List(6)))</a:t>
            </a:r>
            <a:endParaRPr lang="en-US" sz="2400" dirty="0">
              <a:latin typeface="Lucida Sans Typewriter" charset="0"/>
            </a:endParaRPr>
          </a:p>
          <a:p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Sans Typewriter" charset="0"/>
              </a:rPr>
              <a:t>List(1,2,3,4,5,6)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 smtClean="0"/>
              <a:t>Guardas</a:t>
            </a:r>
            <a:endParaRPr lang="pt-BR" noProof="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Compreensões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guardas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restringir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produzidos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geradores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6F0C-9596-4D89-8D82-549DD7BBB2EA}" type="slidenum">
              <a:rPr lang="en-US"/>
              <a:pPr/>
              <a:t>8</a:t>
            </a:fld>
            <a:endParaRPr lang="en-US"/>
          </a:p>
        </p:txBody>
      </p:sp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862557" y="3467561"/>
            <a:ext cx="6809878" cy="49859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for(x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1 to 10; if par(x)) yield x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307205" name="AutoShape 5"/>
          <p:cNvSpPr>
            <a:spLocks noChangeArrowheads="1"/>
          </p:cNvSpPr>
          <p:nvPr/>
        </p:nvSpPr>
        <p:spPr bwMode="auto">
          <a:xfrm>
            <a:off x="957263" y="4717852"/>
            <a:ext cx="6170612" cy="1532334"/>
          </a:xfrm>
          <a:prstGeom prst="wedgeRoundRectCallout">
            <a:avLst>
              <a:gd name="adj1" fmla="val -22162"/>
              <a:gd name="adj2" fmla="val -7817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[2,4,6,8,10] </a:t>
            </a:r>
            <a:r>
              <a:rPr lang="en-US" dirty="0" smtClean="0"/>
              <a:t>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números</a:t>
            </a:r>
            <a:r>
              <a:rPr lang="en-US" dirty="0" smtClean="0"/>
              <a:t> </a:t>
            </a:r>
            <a:r>
              <a:rPr lang="en-US" dirty="0"/>
              <a:t>x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x é um </a:t>
            </a:r>
            <a:r>
              <a:rPr lang="en-US" dirty="0" err="1" smtClean="0"/>
              <a:t>elemento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[1..10] </a:t>
            </a:r>
            <a:r>
              <a:rPr lang="en-US" dirty="0" smtClean="0"/>
              <a:t>e </a:t>
            </a:r>
            <a:r>
              <a:rPr lang="en-US" dirty="0"/>
              <a:t>x </a:t>
            </a:r>
            <a:r>
              <a:rPr lang="en-US" dirty="0" smtClean="0"/>
              <a:t>é par.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04 - Definindo Funções</Template>
  <TotalTime>8179</TotalTime>
  <Words>1194</Words>
  <Application>Microsoft Office PowerPoint</Application>
  <PresentationFormat>Apresentação na tela (4:3)</PresentationFormat>
  <Paragraphs>191</Paragraphs>
  <Slides>22</Slides>
  <Notes>1</Notes>
  <HiddenSlides>1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2" baseType="lpstr">
      <vt:lpstr>Arial</vt:lpstr>
      <vt:lpstr>Wingdings 2</vt:lpstr>
      <vt:lpstr>Lucida Sans Typewriter</vt:lpstr>
      <vt:lpstr>Times New Roman</vt:lpstr>
      <vt:lpstr>Rockwell</vt:lpstr>
      <vt:lpstr>Symbol</vt:lpstr>
      <vt:lpstr>Tahoma</vt:lpstr>
      <vt:lpstr>Lucida Console</vt:lpstr>
      <vt:lpstr>Monotype Sorts</vt:lpstr>
      <vt:lpstr>Fundição</vt:lpstr>
      <vt:lpstr>Progamação Funcional</vt:lpstr>
      <vt:lpstr>Compreensão de Conjuntos</vt:lpstr>
      <vt:lpstr>Compreensão de Listas</vt:lpstr>
      <vt:lpstr>Compreensão de Listas</vt:lpstr>
      <vt:lpstr>Compreensão de Listas</vt:lpstr>
      <vt:lpstr>Exemplo</vt:lpstr>
      <vt:lpstr>Geradores Dependentes</vt:lpstr>
      <vt:lpstr>Geradores Dependentes</vt:lpstr>
      <vt:lpstr>Guardas</vt:lpstr>
      <vt:lpstr>Guardas</vt:lpstr>
      <vt:lpstr>Guardas</vt:lpstr>
      <vt:lpstr>Guardas</vt:lpstr>
      <vt:lpstr>A Função Zip</vt:lpstr>
      <vt:lpstr>A Função Zip</vt:lpstr>
      <vt:lpstr>A Função Zip</vt:lpstr>
      <vt:lpstr>A Função Zip</vt:lpstr>
      <vt:lpstr>Compreensão de Strings</vt:lpstr>
      <vt:lpstr>Compreensão de Strings</vt:lpstr>
      <vt:lpstr>Compreensão de Strings</vt:lpstr>
      <vt:lpstr>Exercícios</vt:lpstr>
      <vt:lpstr>Exercícios</vt:lpstr>
      <vt:lpstr>Exercícios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Lucena</cp:lastModifiedBy>
  <cp:revision>493</cp:revision>
  <cp:lastPrinted>2001-02-01T08:59:46Z</cp:lastPrinted>
  <dcterms:created xsi:type="dcterms:W3CDTF">2000-11-20T11:40:19Z</dcterms:created>
  <dcterms:modified xsi:type="dcterms:W3CDTF">2013-03-14T12:54:13Z</dcterms:modified>
</cp:coreProperties>
</file>