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embedTrueTypeFonts="1" saveSubsetFonts="1">
  <p:sldMasterIdLst>
    <p:sldMasterId id="2147483693" r:id="rId1"/>
  </p:sldMasterIdLst>
  <p:notesMasterIdLst>
    <p:notesMasterId r:id="rId25"/>
  </p:notesMasterIdLst>
  <p:handoutMasterIdLst>
    <p:handoutMasterId r:id="rId26"/>
  </p:handoutMasterIdLst>
  <p:sldIdLst>
    <p:sldId id="346" r:id="rId2"/>
    <p:sldId id="313" r:id="rId3"/>
    <p:sldId id="322" r:id="rId4"/>
    <p:sldId id="310" r:id="rId5"/>
    <p:sldId id="316" r:id="rId6"/>
    <p:sldId id="281" r:id="rId7"/>
    <p:sldId id="319" r:id="rId8"/>
    <p:sldId id="336" r:id="rId9"/>
    <p:sldId id="328" r:id="rId10"/>
    <p:sldId id="325" r:id="rId11"/>
    <p:sldId id="331" r:id="rId12"/>
    <p:sldId id="329" r:id="rId13"/>
    <p:sldId id="332" r:id="rId14"/>
    <p:sldId id="335" r:id="rId15"/>
    <p:sldId id="296" r:id="rId16"/>
    <p:sldId id="338" r:id="rId17"/>
    <p:sldId id="342" r:id="rId18"/>
    <p:sldId id="340" r:id="rId19"/>
    <p:sldId id="284" r:id="rId20"/>
    <p:sldId id="300" r:id="rId21"/>
    <p:sldId id="301" r:id="rId22"/>
    <p:sldId id="344" r:id="rId23"/>
    <p:sldId id="299" r:id="rId24"/>
  </p:sldIdLst>
  <p:sldSz cx="9144000" cy="6858000" type="screen4x3"/>
  <p:notesSz cx="7089775" cy="10218738"/>
  <p:embeddedFontLst>
    <p:embeddedFont>
      <p:font typeface="Tahoma" pitchFamily="34" charset="0"/>
      <p:regular r:id="rId27"/>
      <p:bold r:id="rId28"/>
    </p:embeddedFont>
    <p:embeddedFont>
      <p:font typeface="Wingdings 2" pitchFamily="18" charset="2"/>
      <p:regular r:id="rId29"/>
    </p:embeddedFont>
    <p:embeddedFont>
      <p:font typeface="Lucida Sans Typewriter" charset="0"/>
      <p:regular r:id="rId30"/>
      <p:bold r:id="rId31"/>
      <p:italic r:id="rId32"/>
      <p:boldItalic r:id="rId33"/>
    </p:embeddedFont>
    <p:embeddedFont>
      <p:font typeface="Monotype Sorts" charset="0"/>
      <p:regular r:id="rId34"/>
    </p:embeddedFont>
    <p:embeddedFont>
      <p:font typeface="Lucida Console" pitchFamily="49" charset="0"/>
      <p:regular r:id="rId35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schemeClr val="tx1"/>
    </p:penClr>
  </p:showPr>
  <p:clrMru>
    <a:srgbClr val="008000"/>
    <a:srgbClr val="FF0000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61" autoAdjust="0"/>
    <p:restoredTop sz="74731" autoAdjust="0"/>
  </p:normalViewPr>
  <p:slideViewPr>
    <p:cSldViewPr snapToGrid="0">
      <p:cViewPr varScale="1">
        <p:scale>
          <a:sx n="54" d="100"/>
          <a:sy n="54" d="100"/>
        </p:scale>
        <p:origin x="-20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66" y="-78"/>
      </p:cViewPr>
      <p:guideLst>
        <p:guide orient="horz" pos="3218"/>
        <p:guide pos="223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font" Target="fonts/font7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6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font" Target="fonts/font9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7963" y="0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algn="r"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07563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7963" y="9707563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algn="r" defTabSz="989013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26372359-0538-414D-9422-FAC37DEEFDE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09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4099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100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5" name="Rectangle 4101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166" name="Rectangle 410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410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46E8225A-01EF-485E-8346-5E6B80AB717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E8225A-01EF-485E-8346-5E6B80AB717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10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F59605-C657-4D61-83D7-EC3FAD4A6F0C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E8225A-01EF-485E-8346-5E6B80AB717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edondar Retângulo em um Canto Diagonal 3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151E742-3EA2-475F-BA84-345EAB24A479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F6BCBE8-30B0-4476-8762-9236B142003A}" type="datetimeFigureOut">
              <a:rPr lang="en-US" smtClean="0"/>
              <a:pPr/>
              <a:t>5/4/2011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9EFAA-1F5B-45E5-9982-5F102E61BF5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F6BCBE8-30B0-4476-8762-9236B142003A}" type="datetimeFigureOut">
              <a:rPr lang="en-US" smtClean="0"/>
              <a:pPr/>
              <a:t>5/4/2011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B6CDB-327D-4F14-A697-2AD3CFD07B4B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36873F-F4CC-4562-8D35-4A79E759439F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8068022A-A9CE-4A6C-B76D-28B0559718DB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8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A496369-24FF-4DCD-8194-C3108B47BF9E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9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0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11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61FE86-ABDB-4850-BA16-FF1770A1879D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86998F-BF0C-4F8E-AFF3-569D56AADEA7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F6BCBE8-30B0-4476-8762-9236B142003A}" type="datetimeFigureOut">
              <a:rPr lang="en-US" smtClean="0"/>
              <a:pPr/>
              <a:t>5/4/2011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EEE5A-B749-4873-A909-29D55018E5C6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7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B4605069-FE19-49DE-9346-623915B2189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8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fld id="{8F6BCBE8-30B0-4476-8762-9236B142003A}" type="datetimeFigureOut">
              <a:rPr lang="en-US" smtClean="0"/>
              <a:pPr/>
              <a:t>5/4/2011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D210B612-249C-4039-A484-A7268900065D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cs typeface="+mn-cs"/>
              </a:defRPr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cs typeface="+mn-cs"/>
              </a:defRPr>
            </a:lvl1pPr>
            <a:extLst/>
          </a:lstStyle>
          <a:p>
            <a:fld id="{8F6BCBE8-30B0-4476-8762-9236B142003A}" type="datetimeFigureOut">
              <a:rPr lang="en-US" smtClean="0"/>
              <a:pPr/>
              <a:t>5/4/2011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cs typeface="+mn-cs"/>
              </a:defRPr>
            </a:lvl1pPr>
            <a:extLst/>
          </a:lstStyle>
          <a:p>
            <a:pPr>
              <a:defRPr/>
            </a:pPr>
            <a:fld id="{9151E742-3EA2-475F-BA84-345EAB24A479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marL="53975" indent="-53975" algn="r" rtl="0" eaLnBrk="1" fontAlgn="base" hangingPunct="1">
        <a:spcBef>
          <a:spcPct val="0"/>
        </a:spcBef>
        <a:spcAft>
          <a:spcPct val="0"/>
        </a:spcAft>
        <a:defRPr sz="4600" kern="1200">
          <a:solidFill>
            <a:srgbClr val="FFF49C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2pPr>
      <a:lvl3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3pPr>
      <a:lvl4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4pPr>
      <a:lvl5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5pPr>
      <a:lvl6pPr marL="5111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6pPr>
      <a:lvl7pPr marL="9683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7pPr>
      <a:lvl8pPr marL="14255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8pPr>
      <a:lvl9pPr marL="18827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FFF49C"/>
          </a:solidFill>
          <a:latin typeface="Rockwell"/>
        </a:defRPr>
      </a:lvl9pPr>
      <a:extLst/>
    </p:titleStyle>
    <p:bodyStyle>
      <a:lvl1pPr marL="292100" indent="-292100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1" fontAlgn="base" hangingPunct="1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1" fontAlgn="base" hangingPunct="1">
        <a:spcBef>
          <a:spcPts val="400"/>
        </a:spcBef>
        <a:spcAft>
          <a:spcPct val="0"/>
        </a:spcAft>
        <a:buClr>
          <a:srgbClr val="B58B80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nott.ac.uk/~gmh/book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pt-BR" noProof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Progamação Funcional</a:t>
            </a:r>
            <a:endParaRPr lang="pt-BR" noProof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00113" y="2819400"/>
            <a:ext cx="7793037" cy="3417888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noProof="0" dirty="0" smtClean="0"/>
              <a:t>Funções de Alta Ordem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pt-BR" noProof="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pt-BR" noProof="0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noProof="0" dirty="0" smtClean="0"/>
              <a:t>Leonardo Lucena – IFRN, 2011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noProof="0" dirty="0" smtClean="0">
                <a:solidFill>
                  <a:schemeClr val="accent4"/>
                </a:solidFill>
              </a:rPr>
              <a:t>Adaptação das Transparências de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2400" noProof="0" dirty="0" smtClean="0">
                <a:solidFill>
                  <a:schemeClr val="accent4"/>
                </a:solidFill>
              </a:rPr>
              <a:t>Graham </a:t>
            </a:r>
            <a:r>
              <a:rPr lang="pt-BR" sz="2400" noProof="0" dirty="0" err="1" smtClean="0">
                <a:solidFill>
                  <a:schemeClr val="accent4"/>
                </a:solidFill>
              </a:rPr>
              <a:t>Hutton</a:t>
            </a:r>
            <a:r>
              <a:rPr lang="pt-BR" sz="2400" noProof="0" dirty="0" smtClean="0">
                <a:solidFill>
                  <a:schemeClr val="accent4"/>
                </a:solidFill>
              </a:rPr>
              <a:t> (</a:t>
            </a:r>
            <a:r>
              <a:rPr lang="pt-BR" sz="2400" noProof="0" dirty="0" smtClean="0">
                <a:solidFill>
                  <a:schemeClr val="accent4"/>
                </a:solidFill>
                <a:hlinkClick r:id="rId2"/>
              </a:rPr>
              <a:t>http://www.cs.nott.ac.uk/~gmh/book.html</a:t>
            </a:r>
            <a:r>
              <a:rPr lang="pt-BR" sz="2400" noProof="0" dirty="0" smtClean="0">
                <a:solidFill>
                  <a:schemeClr val="accent4"/>
                </a:solidFill>
              </a:rPr>
              <a:t>)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1600" noProof="0" dirty="0" err="1" smtClean="0">
                <a:solidFill>
                  <a:schemeClr val="accent5"/>
                </a:solidFill>
              </a:rPr>
              <a:t>These</a:t>
            </a:r>
            <a:r>
              <a:rPr lang="pt-BR" sz="1600" noProof="0" dirty="0" smtClean="0">
                <a:solidFill>
                  <a:schemeClr val="accent5"/>
                </a:solidFill>
              </a:rPr>
              <a:t> slides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may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be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used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or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modified</a:t>
            </a:r>
            <a:r>
              <a:rPr lang="pt-BR" sz="1600" noProof="0" dirty="0" smtClean="0">
                <a:solidFill>
                  <a:schemeClr val="accent5"/>
                </a:solidFill>
              </a:rPr>
              <a:t> for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any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educational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purpose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on</a:t>
            </a:r>
            <a:r>
              <a:rPr lang="pt-BR" sz="1600" noProof="0" dirty="0" smtClean="0">
                <a:solidFill>
                  <a:schemeClr val="accent5"/>
                </a:solidFill>
              </a:rPr>
              <a:t> a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non-profit-making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basis</a:t>
            </a:r>
            <a:r>
              <a:rPr lang="pt-BR" sz="1600" noProof="0" dirty="0" smtClean="0">
                <a:solidFill>
                  <a:schemeClr val="accent5"/>
                </a:solidFill>
              </a:rPr>
              <a:t>,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provided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that</a:t>
            </a:r>
            <a:r>
              <a:rPr lang="pt-BR" sz="1600" noProof="0" dirty="0" smtClean="0">
                <a:solidFill>
                  <a:schemeClr val="accent5"/>
                </a:solidFill>
              </a:rPr>
              <a:t> I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am</a:t>
            </a:r>
            <a:r>
              <a:rPr lang="pt-BR" sz="1600" noProof="0" dirty="0" smtClean="0">
                <a:solidFill>
                  <a:schemeClr val="accent5"/>
                </a:solidFill>
              </a:rPr>
              <a:t>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acknowledged</a:t>
            </a:r>
            <a:r>
              <a:rPr lang="pt-BR" sz="1600" noProof="0" dirty="0" smtClean="0">
                <a:solidFill>
                  <a:schemeClr val="accent5"/>
                </a:solidFill>
              </a:rPr>
              <a:t> as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the</a:t>
            </a:r>
            <a:r>
              <a:rPr lang="pt-BR" sz="1600" noProof="0" dirty="0" smtClean="0">
                <a:solidFill>
                  <a:schemeClr val="accent5"/>
                </a:solidFill>
              </a:rPr>
              <a:t> original </a:t>
            </a:r>
            <a:r>
              <a:rPr lang="pt-BR" sz="1600" noProof="0" dirty="0" err="1" smtClean="0">
                <a:solidFill>
                  <a:schemeClr val="accent5"/>
                </a:solidFill>
              </a:rPr>
              <a:t>author</a:t>
            </a:r>
            <a:r>
              <a:rPr lang="pt-BR" sz="1600" noProof="0" dirty="0" smtClean="0">
                <a:solidFill>
                  <a:schemeClr val="accent5"/>
                </a:solidFill>
              </a:rPr>
              <a:t>. </a:t>
            </a:r>
            <a:endParaRPr lang="pt-BR" sz="2400" noProof="0" dirty="0" smtClean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Função </a:t>
            </a:r>
            <a:r>
              <a:rPr lang="pt-BR" dirty="0" err="1" smtClean="0"/>
              <a:t>FoldRight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hangingPunct="0"/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de </a:t>
            </a:r>
            <a:r>
              <a:rPr lang="en-US" dirty="0" err="1" smtClean="0"/>
              <a:t>alta-ordem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foldRight</a:t>
            </a:r>
            <a:r>
              <a:rPr lang="en-US" dirty="0" smtClean="0"/>
              <a:t> </a:t>
            </a:r>
            <a:r>
              <a:rPr lang="en-US" dirty="0" err="1" smtClean="0"/>
              <a:t>encapsula</a:t>
            </a:r>
            <a:r>
              <a:rPr lang="en-US" dirty="0" smtClean="0"/>
              <a:t> o </a:t>
            </a:r>
            <a:r>
              <a:rPr lang="en-US" dirty="0" err="1" smtClean="0"/>
              <a:t>padrão</a:t>
            </a:r>
            <a:r>
              <a:rPr lang="en-US" dirty="0" smtClean="0"/>
              <a:t> de </a:t>
            </a:r>
            <a:r>
              <a:rPr lang="en-US" dirty="0" err="1" smtClean="0"/>
              <a:t>recursão</a:t>
            </a:r>
            <a:r>
              <a:rPr lang="en-US" dirty="0" smtClean="0"/>
              <a:t>, com </a:t>
            </a:r>
            <a:r>
              <a:rPr lang="en-US" dirty="0" smtClean="0"/>
              <a:t>o valor v </a:t>
            </a:r>
            <a:r>
              <a:rPr lang="en-US" dirty="0" smtClean="0"/>
              <a:t>e 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sz="2800" dirty="0" smtClean="0">
                <a:latin typeface="Lucida Sans Typewriter" charset="0"/>
                <a:sym typeface="Symbol" pitchFamily="18" charset="2"/>
              </a:rPr>
              <a:t>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argumentos</a:t>
            </a:r>
            <a:r>
              <a:rPr lang="en-US" dirty="0" smtClean="0"/>
              <a:t>.</a:t>
            </a:r>
          </a:p>
          <a:p>
            <a:pPr eaLnBrk="0" hangingPunct="0"/>
            <a:endParaRPr lang="en-US" dirty="0" smtClean="0"/>
          </a:p>
          <a:p>
            <a:pPr eaLnBrk="0" hangingPunct="0"/>
            <a:r>
              <a:rPr lang="en-US" dirty="0" err="1" smtClean="0"/>
              <a:t>Exemplos</a:t>
            </a:r>
            <a:r>
              <a:rPr lang="en-US" dirty="0" smtClean="0"/>
              <a:t>:</a:t>
            </a:r>
            <a:endParaRPr lang="pt-BR" dirty="0"/>
          </a:p>
        </p:txBody>
      </p:sp>
      <p:sp>
        <p:nvSpPr>
          <p:cNvPr id="12290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00B9F76-6F38-4CA6-8DDC-CD9AF8AA096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645458" y="4223822"/>
            <a:ext cx="8032968" cy="193899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en-US" sz="2000" dirty="0" smtClean="0">
                <a:latin typeface="Lucida Sans Typewriter" charset="0"/>
              </a:rPr>
              <a:t>def sum(</a:t>
            </a:r>
            <a:r>
              <a:rPr lang="en-US" sz="2000" dirty="0" err="1" smtClean="0">
                <a:latin typeface="Lucida Sans Typewriter" charset="0"/>
              </a:rPr>
              <a:t>xs:List</a:t>
            </a:r>
            <a:r>
              <a:rPr lang="en-US" sz="2000" dirty="0" smtClean="0">
                <a:latin typeface="Lucida Sans Typewriter" charset="0"/>
              </a:rPr>
              <a:t>[</a:t>
            </a:r>
            <a:r>
              <a:rPr lang="en-US" sz="2000" dirty="0" err="1" smtClean="0">
                <a:latin typeface="Lucida Sans Typewriter" charset="0"/>
              </a:rPr>
              <a:t>Int</a:t>
            </a:r>
            <a:r>
              <a:rPr lang="en-US" sz="2000" dirty="0" smtClean="0">
                <a:latin typeface="Lucida Sans Typewriter" charset="0"/>
              </a:rPr>
              <a:t>])     = </a:t>
            </a:r>
            <a:r>
              <a:rPr lang="en-US" sz="2000" dirty="0" err="1" smtClean="0">
                <a:latin typeface="Lucida Sans Typewriter" charset="0"/>
              </a:rPr>
              <a:t>xs.foldRight</a:t>
            </a:r>
            <a:r>
              <a:rPr lang="en-US" sz="2000" dirty="0" smtClean="0">
                <a:latin typeface="Lucida Sans Typewriter" charset="0"/>
              </a:rPr>
              <a:t>(0)(+)</a:t>
            </a:r>
            <a:endParaRPr lang="en-US" sz="2000" dirty="0">
              <a:latin typeface="Lucida Sans Typewriter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000" dirty="0" smtClean="0">
                <a:latin typeface="Lucida Sans Typewriter" charset="0"/>
              </a:rPr>
              <a:t>def </a:t>
            </a:r>
            <a:r>
              <a:rPr lang="en-US" sz="2000" dirty="0" err="1" smtClean="0">
                <a:latin typeface="Lucida Sans Typewriter" charset="0"/>
              </a:rPr>
              <a:t>produto</a:t>
            </a:r>
            <a:r>
              <a:rPr lang="en-US" sz="2000" dirty="0" smtClean="0">
                <a:latin typeface="Lucida Sans Typewriter" charset="0"/>
              </a:rPr>
              <a:t>(</a:t>
            </a:r>
            <a:r>
              <a:rPr lang="en-US" sz="2000" dirty="0" err="1" smtClean="0">
                <a:latin typeface="Lucida Sans Typewriter" charset="0"/>
              </a:rPr>
              <a:t>xs:List</a:t>
            </a:r>
            <a:r>
              <a:rPr lang="en-US" sz="2000" dirty="0" smtClean="0">
                <a:latin typeface="Lucida Sans Typewriter" charset="0"/>
              </a:rPr>
              <a:t>[</a:t>
            </a:r>
            <a:r>
              <a:rPr lang="en-US" sz="2000" dirty="0" err="1" smtClean="0">
                <a:latin typeface="Lucida Sans Typewriter" charset="0"/>
              </a:rPr>
              <a:t>Int</a:t>
            </a:r>
            <a:r>
              <a:rPr lang="en-US" sz="2000" dirty="0" smtClean="0">
                <a:latin typeface="Lucida Sans Typewriter" charset="0"/>
              </a:rPr>
              <a:t>]</a:t>
            </a:r>
            <a:r>
              <a:rPr lang="en-US" sz="2000" dirty="0" smtClean="0">
                <a:latin typeface="Lucida Sans Typewriter" charset="0"/>
              </a:rPr>
              <a:t>)</a:t>
            </a:r>
            <a:r>
              <a:rPr lang="en-US" sz="2000" dirty="0" smtClean="0">
                <a:latin typeface="Lucida Sans Typewriter" charset="0"/>
              </a:rPr>
              <a:t> = </a:t>
            </a:r>
            <a:r>
              <a:rPr lang="en-US" sz="2000" dirty="0" err="1" smtClean="0">
                <a:latin typeface="Lucida Sans Typewriter" charset="0"/>
              </a:rPr>
              <a:t>xs.foldRight</a:t>
            </a:r>
            <a:r>
              <a:rPr lang="en-US" sz="2000" dirty="0" smtClean="0">
                <a:latin typeface="Lucida Sans Typewriter" charset="0"/>
              </a:rPr>
              <a:t>(1)(*)</a:t>
            </a:r>
            <a:endParaRPr lang="en-US" sz="2000" dirty="0">
              <a:latin typeface="Lucida Sans Typewriter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000" dirty="0" smtClean="0">
                <a:latin typeface="Lucida Sans Typewriter" charset="0"/>
              </a:rPr>
              <a:t>def or</a:t>
            </a:r>
            <a:r>
              <a:rPr lang="en-US" sz="2000" dirty="0" smtClean="0">
                <a:latin typeface="Lucida Sans Typewriter" charset="0"/>
              </a:rPr>
              <a:t>(</a:t>
            </a:r>
            <a:r>
              <a:rPr lang="en-US" sz="2000" dirty="0" err="1" smtClean="0">
                <a:latin typeface="Lucida Sans Typewriter" charset="0"/>
              </a:rPr>
              <a:t>xs:List</a:t>
            </a:r>
            <a:r>
              <a:rPr lang="en-US" sz="2000" dirty="0" smtClean="0">
                <a:latin typeface="Lucida Sans Typewriter" charset="0"/>
              </a:rPr>
              <a:t>[Boolean])</a:t>
            </a:r>
            <a:r>
              <a:rPr lang="en-US" sz="2000" dirty="0" smtClean="0">
                <a:latin typeface="Lucida Sans Typewriter" charset="0"/>
              </a:rPr>
              <a:t>  = </a:t>
            </a:r>
            <a:r>
              <a:rPr lang="en-US" sz="2000" dirty="0" err="1" smtClean="0">
                <a:latin typeface="Lucida Sans Typewriter" charset="0"/>
              </a:rPr>
              <a:t>xs.foldRight</a:t>
            </a:r>
            <a:r>
              <a:rPr lang="en-US" sz="2000" dirty="0" smtClean="0">
                <a:latin typeface="Lucida Sans Typewriter" charset="0"/>
              </a:rPr>
              <a:t>(false)(||)</a:t>
            </a:r>
            <a:endParaRPr lang="en-US" sz="2000" dirty="0">
              <a:latin typeface="Lucida Sans Typewriter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en-US" sz="2000" dirty="0" smtClean="0">
                <a:latin typeface="Lucida Sans Typewriter" charset="0"/>
              </a:rPr>
              <a:t>def and</a:t>
            </a:r>
            <a:r>
              <a:rPr lang="en-US" sz="2000" dirty="0" smtClean="0">
                <a:latin typeface="Lucida Sans Typewriter" charset="0"/>
              </a:rPr>
              <a:t>(</a:t>
            </a:r>
            <a:r>
              <a:rPr lang="en-US" sz="2000" dirty="0" err="1" smtClean="0">
                <a:latin typeface="Lucida Sans Typewriter" charset="0"/>
              </a:rPr>
              <a:t>xs:List</a:t>
            </a:r>
            <a:r>
              <a:rPr lang="en-US" sz="2000" dirty="0" smtClean="0">
                <a:latin typeface="Lucida Sans Typewriter" charset="0"/>
              </a:rPr>
              <a:t>[Boolean])</a:t>
            </a:r>
            <a:r>
              <a:rPr lang="en-US" sz="2000" dirty="0" smtClean="0">
                <a:latin typeface="Lucida Sans Typewriter" charset="0"/>
              </a:rPr>
              <a:t> = </a:t>
            </a:r>
            <a:r>
              <a:rPr lang="en-US" sz="2000" dirty="0" err="1" smtClean="0">
                <a:latin typeface="Lucida Sans Typewriter" charset="0"/>
              </a:rPr>
              <a:t>xs.foldRight</a:t>
            </a:r>
            <a:r>
              <a:rPr lang="en-US" sz="2000" dirty="0" smtClean="0">
                <a:latin typeface="Lucida Sans Typewriter" charset="0"/>
              </a:rPr>
              <a:t>(true)(&amp;&amp;)</a:t>
            </a:r>
            <a:endParaRPr lang="en-US" sz="2000" dirty="0">
              <a:latin typeface="Lucida Sans Typewriter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Definição da Função </a:t>
            </a:r>
            <a:r>
              <a:rPr lang="pt-BR" dirty="0" err="1" smtClean="0"/>
              <a:t>FoldRight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foldRight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ser </a:t>
            </a:r>
            <a:r>
              <a:rPr lang="en-US" dirty="0" err="1" smtClean="0"/>
              <a:t>definida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recursão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err="1" smtClean="0"/>
              <a:t>Entretando</a:t>
            </a:r>
            <a:r>
              <a:rPr lang="en-US" dirty="0" smtClean="0"/>
              <a:t>, é </a:t>
            </a:r>
            <a:r>
              <a:rPr lang="en-US" dirty="0" err="1" smtClean="0"/>
              <a:t>melhor</a:t>
            </a:r>
            <a:r>
              <a:rPr lang="en-US" dirty="0" smtClean="0"/>
              <a:t> </a:t>
            </a:r>
            <a:r>
              <a:rPr lang="en-US" dirty="0" err="1" smtClean="0"/>
              <a:t>pensar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foldRight</a:t>
            </a:r>
            <a:r>
              <a:rPr lang="en-US" dirty="0" smtClean="0"/>
              <a:t> de forma </a:t>
            </a:r>
            <a:r>
              <a:rPr lang="en-US" dirty="0" err="1" smtClean="0">
                <a:solidFill>
                  <a:srgbClr val="FFC000"/>
                </a:solidFill>
              </a:rPr>
              <a:t>não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recursiva</a:t>
            </a:r>
            <a:r>
              <a:rPr lang="en-US" dirty="0" smtClean="0"/>
              <a:t>, </a:t>
            </a:r>
            <a:r>
              <a:rPr lang="en-US" dirty="0" err="1" smtClean="0"/>
              <a:t>através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substituição</a:t>
            </a:r>
            <a:r>
              <a:rPr lang="en-US" dirty="0" smtClean="0"/>
              <a:t> </a:t>
            </a:r>
            <a:r>
              <a:rPr lang="en-US" dirty="0" err="1" smtClean="0"/>
              <a:t>simultânea</a:t>
            </a:r>
            <a:r>
              <a:rPr lang="en-US" dirty="0" smtClean="0"/>
              <a:t> de </a:t>
            </a:r>
            <a:r>
              <a:rPr lang="en-US" dirty="0" err="1" smtClean="0"/>
              <a:t>cada</a:t>
            </a:r>
            <a:r>
              <a:rPr lang="en-US" dirty="0" smtClean="0"/>
              <a:t> (::)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pofr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dada e Nil </a:t>
            </a:r>
            <a:r>
              <a:rPr lang="en-US" dirty="0" err="1" smtClean="0"/>
              <a:t>por</a:t>
            </a:r>
            <a:r>
              <a:rPr lang="en-US" dirty="0" smtClean="0"/>
              <a:t> um valor dado.</a:t>
            </a:r>
            <a:endParaRPr lang="en-US" dirty="0" smtClean="0"/>
          </a:p>
          <a:p>
            <a:endParaRPr lang="en-US" dirty="0" smtClean="0"/>
          </a:p>
          <a:p>
            <a:endParaRPr lang="pt-BR" dirty="0"/>
          </a:p>
        </p:txBody>
      </p:sp>
      <p:sp>
        <p:nvSpPr>
          <p:cNvPr id="13314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EBD37E-F751-4F52-A520-1F392C7F9455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468312" y="2776816"/>
            <a:ext cx="8285722" cy="1701055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bIns="182880" anchor="ctr"/>
          <a:lstStyle/>
          <a:p>
            <a:pPr eaLnBrk="0" hangingPunct="0"/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foldRight</a:t>
            </a:r>
            <a:r>
              <a:rPr lang="en-US" sz="2400" dirty="0" smtClean="0">
                <a:latin typeface="Lucida Console" pitchFamily="49" charset="0"/>
              </a:rPr>
              <a:t>[R](v: R, f: (T, R) =&gt; R): R =</a:t>
            </a:r>
          </a:p>
          <a:p>
            <a:pPr eaLnBrk="0" hangingPunct="0"/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 match {</a:t>
            </a:r>
          </a:p>
          <a:p>
            <a:pPr eaLnBrk="0" hangingPunct="0"/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case List() =&gt; v</a:t>
            </a:r>
          </a:p>
          <a:p>
            <a:pPr eaLnBrk="0" hangingPunct="0"/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case y::</a:t>
            </a:r>
            <a:r>
              <a:rPr lang="en-US" sz="2400" dirty="0" err="1" smtClean="0">
                <a:latin typeface="Lucida Console" pitchFamily="49" charset="0"/>
              </a:rPr>
              <a:t>ys</a:t>
            </a:r>
            <a:r>
              <a:rPr lang="en-US" sz="2400" dirty="0" smtClean="0">
                <a:latin typeface="Lucida Console" pitchFamily="49" charset="0"/>
              </a:rPr>
              <a:t>  =&gt; f(y, </a:t>
            </a:r>
            <a:r>
              <a:rPr lang="en-US" sz="2400" dirty="0" err="1" smtClean="0">
                <a:latin typeface="Lucida Console" pitchFamily="49" charset="0"/>
              </a:rPr>
              <a:t>ys.foldRight</a:t>
            </a:r>
            <a:r>
              <a:rPr lang="en-US" sz="2400" dirty="0" smtClean="0">
                <a:latin typeface="Lucida Console" pitchFamily="49" charset="0"/>
              </a:rPr>
              <a:t>(</a:t>
            </a:r>
            <a:r>
              <a:rPr lang="en-US" sz="2400" dirty="0" err="1" smtClean="0">
                <a:latin typeface="Lucida Console" pitchFamily="49" charset="0"/>
              </a:rPr>
              <a:t>v,f</a:t>
            </a:r>
            <a:r>
              <a:rPr lang="en-US" sz="2400" dirty="0" smtClean="0">
                <a:latin typeface="Lucida Console" pitchFamily="49" charset="0"/>
              </a:rPr>
              <a:t>))  }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14338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8D77C9-393B-4105-8AF9-E6DBD6FD447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1655763" y="1599766"/>
            <a:ext cx="3531736" cy="42473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 smtClean="0">
                <a:latin typeface="Lucida Sans Typewriter" charset="0"/>
              </a:rPr>
              <a:t>soma (List(1,2,3))</a:t>
            </a:r>
            <a:endParaRPr lang="en-US" sz="2400" dirty="0">
              <a:latin typeface="Lucida Sans Typewriter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116013" y="1922463"/>
            <a:ext cx="5930908" cy="901700"/>
            <a:chOff x="665" y="1949"/>
            <a:chExt cx="3736" cy="568"/>
          </a:xfrm>
        </p:grpSpPr>
        <p:sp>
          <p:nvSpPr>
            <p:cNvPr id="14352" name="Text Box 6"/>
            <p:cNvSpPr txBox="1">
              <a:spLocks noChangeArrowheads="1"/>
            </p:cNvSpPr>
            <p:nvPr/>
          </p:nvSpPr>
          <p:spPr bwMode="auto">
            <a:xfrm>
              <a:off x="1005" y="2249"/>
              <a:ext cx="3396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List(1,2,3).</a:t>
              </a:r>
              <a:r>
                <a:rPr lang="en-US" sz="2400" dirty="0" err="1" smtClean="0">
                  <a:latin typeface="Lucida Sans Typewriter" charset="0"/>
                </a:rPr>
                <a:t>foldRight</a:t>
              </a:r>
              <a:r>
                <a:rPr lang="en-US" sz="2400" dirty="0" smtClean="0">
                  <a:latin typeface="Lucida Sans Typewriter" charset="0"/>
                </a:rPr>
                <a:t>(0)(+)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4353" name="Text Box 7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116013" y="2724150"/>
            <a:ext cx="7232661" cy="900113"/>
            <a:chOff x="665" y="2454"/>
            <a:chExt cx="4556" cy="567"/>
          </a:xfrm>
        </p:grpSpPr>
        <p:sp>
          <p:nvSpPr>
            <p:cNvPr id="14350" name="Text Box 9"/>
            <p:cNvSpPr txBox="1">
              <a:spLocks noChangeArrowheads="1"/>
            </p:cNvSpPr>
            <p:nvPr/>
          </p:nvSpPr>
          <p:spPr bwMode="auto">
            <a:xfrm>
              <a:off x="1005" y="2753"/>
              <a:ext cx="4216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(1::(2::(3::Nil))).</a:t>
              </a:r>
              <a:r>
                <a:rPr lang="en-US" sz="2400" dirty="0" err="1" smtClean="0">
                  <a:latin typeface="Lucida Sans Typewriter" charset="0"/>
                </a:rPr>
                <a:t>foldRight</a:t>
              </a:r>
              <a:r>
                <a:rPr lang="en-US" sz="2400" dirty="0" smtClean="0">
                  <a:latin typeface="Lucida Sans Typewriter" charset="0"/>
                </a:rPr>
                <a:t>(0)(+)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4351" name="Text Box 10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16013" y="3527425"/>
            <a:ext cx="2749550" cy="892175"/>
            <a:chOff x="665" y="2960"/>
            <a:chExt cx="1732" cy="562"/>
          </a:xfrm>
        </p:grpSpPr>
        <p:sp>
          <p:nvSpPr>
            <p:cNvPr id="14348" name="Text Box 12"/>
            <p:cNvSpPr txBox="1">
              <a:spLocks noChangeArrowheads="1"/>
            </p:cNvSpPr>
            <p:nvPr/>
          </p:nvSpPr>
          <p:spPr bwMode="auto">
            <a:xfrm>
              <a:off x="1005" y="3257"/>
              <a:ext cx="1392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1+(2+(3+0))</a:t>
              </a:r>
            </a:p>
          </p:txBody>
        </p:sp>
        <p:sp>
          <p:nvSpPr>
            <p:cNvPr id="14349" name="Text Box 13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116013" y="4330700"/>
            <a:ext cx="908050" cy="889000"/>
            <a:chOff x="665" y="3466"/>
            <a:chExt cx="572" cy="560"/>
          </a:xfrm>
        </p:grpSpPr>
        <p:sp>
          <p:nvSpPr>
            <p:cNvPr id="14346" name="Text Box 15"/>
            <p:cNvSpPr txBox="1">
              <a:spLocks noChangeArrowheads="1"/>
            </p:cNvSpPr>
            <p:nvPr/>
          </p:nvSpPr>
          <p:spPr bwMode="auto">
            <a:xfrm>
              <a:off x="1005" y="3761"/>
              <a:ext cx="232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6</a:t>
              </a:r>
            </a:p>
          </p:txBody>
        </p:sp>
        <p:sp>
          <p:nvSpPr>
            <p:cNvPr id="14347" name="Text Box 16"/>
            <p:cNvSpPr txBox="1">
              <a:spLocks noChangeArrowheads="1"/>
            </p:cNvSpPr>
            <p:nvPr/>
          </p:nvSpPr>
          <p:spPr bwMode="auto">
            <a:xfrm>
              <a:off x="665" y="3466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sp>
        <p:nvSpPr>
          <p:cNvPr id="474132" name="AutoShape 20"/>
          <p:cNvSpPr>
            <a:spLocks noChangeArrowheads="1"/>
          </p:cNvSpPr>
          <p:nvPr/>
        </p:nvSpPr>
        <p:spPr bwMode="auto">
          <a:xfrm>
            <a:off x="4443413" y="4788496"/>
            <a:ext cx="3556000" cy="1532334"/>
          </a:xfrm>
          <a:prstGeom prst="wedgeRoundRectCallout">
            <a:avLst>
              <a:gd name="adj1" fmla="val -49190"/>
              <a:gd name="adj2" fmla="val -125948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dirty="0" err="1" smtClean="0"/>
              <a:t>Substituindo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(::) </a:t>
            </a:r>
            <a:r>
              <a:rPr lang="en-US" dirty="0" err="1" smtClean="0"/>
              <a:t>por</a:t>
            </a:r>
            <a:r>
              <a:rPr lang="en-US" dirty="0" smtClean="0"/>
              <a:t> (+) e Nil </a:t>
            </a:r>
            <a:r>
              <a:rPr lang="en-US" dirty="0" err="1" smtClean="0"/>
              <a:t>por</a:t>
            </a:r>
            <a:r>
              <a:rPr lang="en-US" dirty="0" smtClean="0"/>
              <a:t> 0.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32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15362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61F43A-5F5F-4D1F-8403-F1CD4B73A6B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1655763" y="1599766"/>
            <a:ext cx="3903633" cy="42473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 err="1" smtClean="0">
                <a:latin typeface="Lucida Sans Typewriter" charset="0"/>
              </a:rPr>
              <a:t>Produto</a:t>
            </a:r>
            <a:r>
              <a:rPr lang="en-US" sz="2400" dirty="0" smtClean="0">
                <a:latin typeface="Lucida Sans Typewriter" charset="0"/>
              </a:rPr>
              <a:t>(List(1,2,3))</a:t>
            </a:r>
            <a:endParaRPr lang="en-US" sz="2400" dirty="0">
              <a:latin typeface="Lucida Sans Typewriter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116013" y="1922463"/>
            <a:ext cx="5930908" cy="901700"/>
            <a:chOff x="665" y="1949"/>
            <a:chExt cx="3736" cy="568"/>
          </a:xfrm>
        </p:grpSpPr>
        <p:sp>
          <p:nvSpPr>
            <p:cNvPr id="15376" name="Text Box 4"/>
            <p:cNvSpPr txBox="1">
              <a:spLocks noChangeArrowheads="1"/>
            </p:cNvSpPr>
            <p:nvPr/>
          </p:nvSpPr>
          <p:spPr bwMode="auto">
            <a:xfrm>
              <a:off x="1005" y="2249"/>
              <a:ext cx="3396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List(1,2,3).</a:t>
              </a:r>
              <a:r>
                <a:rPr lang="en-US" sz="2400" dirty="0" err="1" smtClean="0">
                  <a:latin typeface="Lucida Sans Typewriter" charset="0"/>
                </a:rPr>
                <a:t>foldRight</a:t>
              </a:r>
              <a:r>
                <a:rPr lang="en-US" sz="2400" dirty="0" smtClean="0">
                  <a:latin typeface="Lucida Sans Typewriter" charset="0"/>
                </a:rPr>
                <a:t>(1)(*)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5377" name="Text Box 5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116013" y="2724150"/>
            <a:ext cx="7232660" cy="900113"/>
            <a:chOff x="665" y="2454"/>
            <a:chExt cx="4556" cy="567"/>
          </a:xfrm>
        </p:grpSpPr>
        <p:sp>
          <p:nvSpPr>
            <p:cNvPr id="15374" name="Text Box 7"/>
            <p:cNvSpPr txBox="1">
              <a:spLocks noChangeArrowheads="1"/>
            </p:cNvSpPr>
            <p:nvPr/>
          </p:nvSpPr>
          <p:spPr bwMode="auto">
            <a:xfrm>
              <a:off x="1005" y="2753"/>
              <a:ext cx="4216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(1:</a:t>
              </a:r>
              <a:r>
                <a:rPr lang="en-US" sz="2400" dirty="0" smtClean="0">
                  <a:latin typeface="Lucida Sans Typewriter" charset="0"/>
                  <a:sym typeface="Wingdings" pitchFamily="2" charset="2"/>
                </a:rPr>
                <a:t>:(2::(3::Nil))).</a:t>
              </a:r>
              <a:r>
                <a:rPr lang="en-US" sz="2400" dirty="0" err="1" smtClean="0">
                  <a:latin typeface="Lucida Sans Typewriter" charset="0"/>
                </a:rPr>
                <a:t>foldRight</a:t>
              </a:r>
              <a:r>
                <a:rPr lang="en-US" sz="2400" dirty="0" smtClean="0">
                  <a:latin typeface="Lucida Sans Typewriter" charset="0"/>
                </a:rPr>
                <a:t>(1)(*)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5375" name="Text Box 8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116013" y="3527425"/>
            <a:ext cx="2749550" cy="892175"/>
            <a:chOff x="665" y="2960"/>
            <a:chExt cx="1732" cy="562"/>
          </a:xfrm>
        </p:grpSpPr>
        <p:sp>
          <p:nvSpPr>
            <p:cNvPr id="15372" name="Text Box 10"/>
            <p:cNvSpPr txBox="1">
              <a:spLocks noChangeArrowheads="1"/>
            </p:cNvSpPr>
            <p:nvPr/>
          </p:nvSpPr>
          <p:spPr bwMode="auto">
            <a:xfrm>
              <a:off x="1005" y="3257"/>
              <a:ext cx="1392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1*(2*(3*1))</a:t>
              </a:r>
            </a:p>
          </p:txBody>
        </p:sp>
        <p:sp>
          <p:nvSpPr>
            <p:cNvPr id="15373" name="Text Box 11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116013" y="4330700"/>
            <a:ext cx="908050" cy="889000"/>
            <a:chOff x="665" y="3466"/>
            <a:chExt cx="572" cy="560"/>
          </a:xfrm>
        </p:grpSpPr>
        <p:sp>
          <p:nvSpPr>
            <p:cNvPr id="15370" name="Text Box 13"/>
            <p:cNvSpPr txBox="1">
              <a:spLocks noChangeArrowheads="1"/>
            </p:cNvSpPr>
            <p:nvPr/>
          </p:nvSpPr>
          <p:spPr bwMode="auto">
            <a:xfrm>
              <a:off x="1005" y="3761"/>
              <a:ext cx="232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6</a:t>
              </a:r>
            </a:p>
          </p:txBody>
        </p:sp>
        <p:sp>
          <p:nvSpPr>
            <p:cNvPr id="15371" name="Text Box 14"/>
            <p:cNvSpPr txBox="1">
              <a:spLocks noChangeArrowheads="1"/>
            </p:cNvSpPr>
            <p:nvPr/>
          </p:nvSpPr>
          <p:spPr bwMode="auto">
            <a:xfrm>
              <a:off x="665" y="3466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sp>
        <p:nvSpPr>
          <p:cNvPr id="478224" name="AutoShape 16"/>
          <p:cNvSpPr>
            <a:spLocks noChangeArrowheads="1"/>
          </p:cNvSpPr>
          <p:nvPr/>
        </p:nvSpPr>
        <p:spPr bwMode="auto">
          <a:xfrm>
            <a:off x="4303058" y="5026859"/>
            <a:ext cx="3805517" cy="1055608"/>
          </a:xfrm>
          <a:prstGeom prst="wedgeRoundRectCallout">
            <a:avLst>
              <a:gd name="adj1" fmla="val -44094"/>
              <a:gd name="adj2" fmla="val -183158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dirty="0" err="1" smtClean="0"/>
              <a:t>Substituindo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(::) </a:t>
            </a:r>
            <a:r>
              <a:rPr lang="en-US" dirty="0" err="1" smtClean="0"/>
              <a:t>por</a:t>
            </a:r>
            <a:r>
              <a:rPr lang="en-US" dirty="0" smtClean="0"/>
              <a:t> (*) e Nil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/>
              <a:t>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224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Outros</a:t>
            </a:r>
            <a:r>
              <a:rPr lang="en-US" dirty="0" smtClean="0"/>
              <a:t> </a:t>
            </a:r>
            <a:r>
              <a:rPr lang="en-US" dirty="0" err="1" smtClean="0"/>
              <a:t>Exemplos</a:t>
            </a:r>
            <a:r>
              <a:rPr lang="en-US" dirty="0" smtClean="0"/>
              <a:t> de </a:t>
            </a:r>
            <a:r>
              <a:rPr lang="en-US" dirty="0" err="1" smtClean="0"/>
              <a:t>foldRight</a:t>
            </a:r>
            <a:endParaRPr lang="en-US" dirty="0" smtClean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hangingPunct="0"/>
            <a:r>
              <a:rPr lang="en-US" dirty="0" err="1" smtClean="0"/>
              <a:t>Apesar</a:t>
            </a:r>
            <a:r>
              <a:rPr lang="en-US" dirty="0" smtClean="0"/>
              <a:t> de </a:t>
            </a:r>
            <a:r>
              <a:rPr lang="en-US" dirty="0" err="1" smtClean="0"/>
              <a:t>foldRight</a:t>
            </a:r>
            <a:r>
              <a:rPr lang="en-US" dirty="0" smtClean="0"/>
              <a:t> </a:t>
            </a:r>
            <a:r>
              <a:rPr lang="en-US" dirty="0" err="1" smtClean="0"/>
              <a:t>encapsular</a:t>
            </a:r>
            <a:r>
              <a:rPr lang="en-US" dirty="0" smtClean="0"/>
              <a:t> um </a:t>
            </a:r>
            <a:r>
              <a:rPr lang="en-US" dirty="0" err="1" smtClean="0"/>
              <a:t>padrão</a:t>
            </a:r>
            <a:r>
              <a:rPr lang="en-US" dirty="0" smtClean="0"/>
              <a:t> simples de </a:t>
            </a:r>
            <a:r>
              <a:rPr lang="en-US" dirty="0" err="1" smtClean="0"/>
              <a:t>recursão</a:t>
            </a:r>
            <a:r>
              <a:rPr lang="en-US" dirty="0" smtClean="0"/>
              <a:t>, 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ser </a:t>
            </a:r>
            <a:r>
              <a:rPr lang="en-US" dirty="0" err="1" smtClean="0"/>
              <a:t>usada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definir</a:t>
            </a:r>
            <a:r>
              <a:rPr lang="en-US" dirty="0" smtClean="0"/>
              <a:t> </a:t>
            </a:r>
            <a:r>
              <a:rPr lang="en-US" dirty="0" err="1" smtClean="0"/>
              <a:t>muito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 do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inicialmente</a:t>
            </a:r>
            <a:r>
              <a:rPr lang="en-US" dirty="0" smtClean="0"/>
              <a:t> </a:t>
            </a:r>
            <a:r>
              <a:rPr lang="en-US" dirty="0" err="1" smtClean="0"/>
              <a:t>esperado</a:t>
            </a:r>
            <a:r>
              <a:rPr lang="en-US" dirty="0" smtClean="0"/>
              <a:t>.</a:t>
            </a:r>
            <a:endParaRPr lang="en-US" dirty="0" smtClean="0"/>
          </a:p>
          <a:p>
            <a:pPr eaLnBrk="0" hangingPunct="0"/>
            <a:r>
              <a:rPr lang="en-US" dirty="0" err="1" smtClean="0"/>
              <a:t>Lembre</a:t>
            </a:r>
            <a:r>
              <a:rPr lang="en-US" dirty="0" smtClean="0"/>
              <a:t> a </a:t>
            </a:r>
            <a:r>
              <a:rPr lang="en-US" dirty="0" err="1" smtClean="0"/>
              <a:t>função</a:t>
            </a:r>
            <a:r>
              <a:rPr lang="en-US" dirty="0" smtClean="0"/>
              <a:t> length (</a:t>
            </a:r>
            <a:r>
              <a:rPr lang="en-US" dirty="0" err="1" smtClean="0"/>
              <a:t>tamanho</a:t>
            </a:r>
            <a:r>
              <a:rPr lang="en-US" dirty="0" smtClean="0"/>
              <a:t>):</a:t>
            </a:r>
            <a:endParaRPr lang="en-US" dirty="0" smtClean="0"/>
          </a:p>
        </p:txBody>
      </p:sp>
      <p:sp>
        <p:nvSpPr>
          <p:cNvPr id="16386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B30C02-1A19-498E-BD62-F657AE0824C8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728195" y="4287277"/>
            <a:ext cx="7808548" cy="2012859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2400" dirty="0" smtClean="0">
                <a:latin typeface="Lucida Sans Typewriter" charset="0"/>
              </a:rPr>
              <a:t>def length(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: List[T]): </a:t>
            </a:r>
            <a:r>
              <a:rPr lang="en-US" sz="2400" dirty="0" err="1" smtClean="0">
                <a:latin typeface="Lucida Sans Typewriter" charset="0"/>
              </a:rPr>
              <a:t>Int</a:t>
            </a:r>
            <a:r>
              <a:rPr lang="en-US" sz="2400" dirty="0" smtClean="0">
                <a:latin typeface="Lucida Sans Typewriter" charset="0"/>
              </a:rPr>
              <a:t> = 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 match {</a:t>
            </a:r>
          </a:p>
          <a:p>
            <a:pPr eaLnBrk="0" hangingPunct="0">
              <a:lnSpc>
                <a:spcPct val="130000"/>
              </a:lnSpc>
            </a:pPr>
            <a:r>
              <a:rPr lang="en-US" sz="2400" dirty="0">
                <a:latin typeface="Lucida Sans Typewriter" charset="0"/>
              </a:rPr>
              <a:t> </a:t>
            </a:r>
            <a:r>
              <a:rPr lang="en-US" sz="2400" dirty="0" smtClean="0">
                <a:latin typeface="Lucida Sans Typewriter" charset="0"/>
              </a:rPr>
              <a:t> case List() =&gt; 0</a:t>
            </a:r>
          </a:p>
          <a:p>
            <a:pPr eaLnBrk="0" hangingPunct="0">
              <a:lnSpc>
                <a:spcPct val="130000"/>
              </a:lnSpc>
            </a:pPr>
            <a:r>
              <a:rPr lang="en-US" sz="2400" dirty="0">
                <a:latin typeface="Lucida Sans Typewriter" charset="0"/>
              </a:rPr>
              <a:t> </a:t>
            </a:r>
            <a:r>
              <a:rPr lang="en-US" sz="2400" dirty="0" smtClean="0">
                <a:latin typeface="Lucida Sans Typewriter" charset="0"/>
              </a:rPr>
              <a:t> case _::</a:t>
            </a:r>
            <a:r>
              <a:rPr lang="en-US" sz="2400" dirty="0" err="1" smtClean="0">
                <a:latin typeface="Lucida Sans Typewriter" charset="0"/>
              </a:rPr>
              <a:t>ys</a:t>
            </a:r>
            <a:r>
              <a:rPr lang="en-US" sz="2400" dirty="0" smtClean="0">
                <a:latin typeface="Lucida Sans Typewriter" charset="0"/>
              </a:rPr>
              <a:t>  =&gt; 1 + length(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)</a:t>
            </a:r>
          </a:p>
          <a:p>
            <a:pPr eaLnBrk="0" hangingPunct="0">
              <a:lnSpc>
                <a:spcPct val="130000"/>
              </a:lnSpc>
            </a:pPr>
            <a:r>
              <a:rPr lang="en-US" sz="2400" dirty="0" smtClean="0">
                <a:latin typeface="Lucida Sans Typewriter" charset="0"/>
              </a:rPr>
              <a:t>}</a:t>
            </a:r>
            <a:endParaRPr lang="en-US" sz="2400" dirty="0">
              <a:latin typeface="Lucida Sans Typewriter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17410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C964AE-5786-4ECD-BC92-2859833C4E6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1668463" y="1568389"/>
            <a:ext cx="3717684" cy="42473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>
                <a:latin typeface="Lucida Sans Typewriter" charset="0"/>
              </a:rPr>
              <a:t>l</a:t>
            </a:r>
            <a:r>
              <a:rPr lang="en-US" sz="2400" dirty="0" smtClean="0">
                <a:latin typeface="Lucida Sans Typewriter" charset="0"/>
              </a:rPr>
              <a:t>ength(List(1,2,3))</a:t>
            </a:r>
            <a:endParaRPr lang="en-US" sz="2400" dirty="0">
              <a:latin typeface="Lucida Sans Typewriter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128713" y="1891086"/>
            <a:ext cx="5187951" cy="901700"/>
            <a:chOff x="665" y="1949"/>
            <a:chExt cx="3268" cy="568"/>
          </a:xfrm>
        </p:grpSpPr>
        <p:sp>
          <p:nvSpPr>
            <p:cNvPr id="17424" name="Text Box 4"/>
            <p:cNvSpPr txBox="1">
              <a:spLocks noChangeArrowheads="1"/>
            </p:cNvSpPr>
            <p:nvPr/>
          </p:nvSpPr>
          <p:spPr bwMode="auto">
            <a:xfrm>
              <a:off x="1005" y="2249"/>
              <a:ext cx="2928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length(1::(</a:t>
              </a:r>
              <a:r>
                <a:rPr lang="en-US" sz="2400" dirty="0">
                  <a:latin typeface="Lucida Sans Typewriter" charset="0"/>
                </a:rPr>
                <a:t>2</a:t>
              </a:r>
              <a:r>
                <a:rPr lang="en-US" sz="2400" dirty="0" smtClean="0">
                  <a:latin typeface="Lucida Sans Typewriter" charset="0"/>
                </a:rPr>
                <a:t>::(</a:t>
              </a:r>
              <a:r>
                <a:rPr lang="en-US" sz="2400" dirty="0">
                  <a:latin typeface="Lucida Sans Typewriter" charset="0"/>
                </a:rPr>
                <a:t>3</a:t>
              </a:r>
              <a:r>
                <a:rPr lang="en-US" sz="2400" dirty="0" smtClean="0">
                  <a:latin typeface="Lucida Sans Typewriter" charset="0"/>
                </a:rPr>
                <a:t>::Nil)))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7425" name="Text Box 5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128713" y="2692773"/>
            <a:ext cx="2749550" cy="896938"/>
            <a:chOff x="665" y="2454"/>
            <a:chExt cx="1732" cy="565"/>
          </a:xfrm>
        </p:grpSpPr>
        <p:sp>
          <p:nvSpPr>
            <p:cNvPr id="17422" name="Text Box 7"/>
            <p:cNvSpPr txBox="1">
              <a:spLocks noChangeArrowheads="1"/>
            </p:cNvSpPr>
            <p:nvPr/>
          </p:nvSpPr>
          <p:spPr bwMode="auto">
            <a:xfrm>
              <a:off x="1005" y="2754"/>
              <a:ext cx="1392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1+(1+(1+0))</a:t>
              </a:r>
            </a:p>
          </p:txBody>
        </p:sp>
        <p:sp>
          <p:nvSpPr>
            <p:cNvPr id="17423" name="Text Box 8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128713" y="3496048"/>
            <a:ext cx="908050" cy="892175"/>
            <a:chOff x="665" y="2960"/>
            <a:chExt cx="572" cy="562"/>
          </a:xfrm>
        </p:grpSpPr>
        <p:sp>
          <p:nvSpPr>
            <p:cNvPr id="17420" name="Text Box 10"/>
            <p:cNvSpPr txBox="1">
              <a:spLocks noChangeArrowheads="1"/>
            </p:cNvSpPr>
            <p:nvPr/>
          </p:nvSpPr>
          <p:spPr bwMode="auto">
            <a:xfrm>
              <a:off x="1005" y="3257"/>
              <a:ext cx="232" cy="265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3</a:t>
              </a:r>
            </a:p>
          </p:txBody>
        </p:sp>
        <p:sp>
          <p:nvSpPr>
            <p:cNvPr id="17421" name="Text Box 11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377825" y="4913685"/>
            <a:ext cx="8064504" cy="1476375"/>
            <a:chOff x="238" y="3019"/>
            <a:chExt cx="5080" cy="930"/>
          </a:xfrm>
        </p:grpSpPr>
        <p:sp>
          <p:nvSpPr>
            <p:cNvPr id="17418" name="Text Box 16"/>
            <p:cNvSpPr txBox="1">
              <a:spLocks noChangeArrowheads="1"/>
            </p:cNvSpPr>
            <p:nvPr/>
          </p:nvSpPr>
          <p:spPr bwMode="auto">
            <a:xfrm>
              <a:off x="238" y="3019"/>
              <a:ext cx="1523" cy="330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dirty="0" err="1" smtClean="0"/>
                <a:t>Assim</a:t>
              </a:r>
              <a:r>
                <a:rPr lang="en-US" dirty="0" smtClean="0"/>
                <a:t>, </a:t>
              </a:r>
              <a:r>
                <a:rPr lang="en-US" dirty="0" err="1" smtClean="0"/>
                <a:t>temos</a:t>
              </a:r>
              <a:r>
                <a:rPr lang="en-US" dirty="0" smtClean="0"/>
                <a:t>:</a:t>
              </a:r>
              <a:endParaRPr lang="en-US" dirty="0"/>
            </a:p>
          </p:txBody>
        </p:sp>
        <p:sp>
          <p:nvSpPr>
            <p:cNvPr id="17419" name="Text Box 17"/>
            <p:cNvSpPr txBox="1">
              <a:spLocks noChangeArrowheads="1"/>
            </p:cNvSpPr>
            <p:nvPr/>
          </p:nvSpPr>
          <p:spPr bwMode="auto">
            <a:xfrm>
              <a:off x="282" y="3658"/>
              <a:ext cx="5036" cy="291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2400" dirty="0" smtClean="0">
                  <a:latin typeface="Lucida Sans Typewriter" charset="0"/>
                </a:rPr>
                <a:t>def length </a:t>
              </a:r>
              <a:r>
                <a:rPr lang="en-US" sz="2400" dirty="0">
                  <a:latin typeface="Lucida Sans Typewriter" charset="0"/>
                </a:rPr>
                <a:t>= </a:t>
              </a:r>
              <a:r>
                <a:rPr lang="en-US" sz="2400" dirty="0" err="1" smtClean="0">
                  <a:latin typeface="Lucida Sans Typewriter" charset="0"/>
                </a:rPr>
                <a:t>foldRight</a:t>
              </a:r>
              <a:r>
                <a:rPr lang="en-US" sz="2400" dirty="0" smtClean="0">
                  <a:latin typeface="Lucida Sans Typewriter" charset="0"/>
                </a:rPr>
                <a:t>(0)((_, </a:t>
              </a:r>
              <a:r>
                <a:rPr lang="en-US" sz="2400" dirty="0">
                  <a:latin typeface="Lucida Sans Typewriter" charset="0"/>
                </a:rPr>
                <a:t>n</a:t>
              </a:r>
              <a:r>
                <a:rPr lang="en-US" sz="2400" dirty="0" smtClean="0">
                  <a:latin typeface="Lucida Sans Typewriter" charset="0"/>
                </a:rPr>
                <a:t>) =&gt; 1 + n)</a:t>
              </a:r>
              <a:endParaRPr lang="en-US" sz="2400" dirty="0">
                <a:latin typeface="Lucida Sans Typewriter" charset="0"/>
              </a:endParaRPr>
            </a:p>
          </p:txBody>
        </p:sp>
      </p:grpSp>
      <p:sp>
        <p:nvSpPr>
          <p:cNvPr id="368658" name="AutoShape 18"/>
          <p:cNvSpPr>
            <a:spLocks noChangeArrowheads="1"/>
          </p:cNvSpPr>
          <p:nvPr/>
        </p:nvSpPr>
        <p:spPr bwMode="auto">
          <a:xfrm>
            <a:off x="4597400" y="3581337"/>
            <a:ext cx="3049588" cy="2009061"/>
          </a:xfrm>
          <a:prstGeom prst="wedgeRoundRectCallout">
            <a:avLst>
              <a:gd name="adj1" fmla="val -52134"/>
              <a:gd name="adj2" fmla="val -95676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dirty="0" err="1" smtClean="0"/>
              <a:t>Substitua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(::) </a:t>
            </a:r>
            <a:r>
              <a:rPr lang="en-US" dirty="0" err="1" smtClean="0"/>
              <a:t>por</a:t>
            </a:r>
            <a:endParaRPr lang="en-US" dirty="0"/>
          </a:p>
          <a:p>
            <a:pPr algn="ctr" eaLnBrk="0" hangingPunct="0"/>
            <a:r>
              <a:rPr lang="en-US" dirty="0" smtClean="0"/>
              <a:t>((_,</a:t>
            </a:r>
            <a:r>
              <a:rPr lang="en-US" dirty="0"/>
              <a:t>n</a:t>
            </a:r>
            <a:r>
              <a:rPr lang="en-US" dirty="0" smtClean="0"/>
              <a:t>) =&gt;1+n) e List()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/>
              <a:t>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8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ítulo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Exemplo: Função </a:t>
            </a:r>
            <a:r>
              <a:rPr lang="pt-BR" dirty="0" err="1" smtClean="0"/>
              <a:t>Reverse</a:t>
            </a:r>
            <a:endParaRPr lang="pt-BR" dirty="0"/>
          </a:p>
        </p:txBody>
      </p:sp>
      <p:sp>
        <p:nvSpPr>
          <p:cNvPr id="18434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5AB684-63D0-4473-82C2-66B7BDE97AD3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717732" y="1500696"/>
            <a:ext cx="7622600" cy="142192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def reverse[T](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: List[T]) = 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 match {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>
                <a:latin typeface="Lucida Sans Typewriter" charset="0"/>
              </a:rPr>
              <a:t> </a:t>
            </a:r>
            <a:r>
              <a:rPr lang="en-US" sz="2400" dirty="0" smtClean="0">
                <a:latin typeface="Lucida Sans Typewriter" charset="0"/>
              </a:rPr>
              <a:t> case Nil   =&gt; Nil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>
                <a:latin typeface="Lucida Sans Typewriter" charset="0"/>
              </a:rPr>
              <a:t> </a:t>
            </a:r>
            <a:r>
              <a:rPr lang="en-US" sz="2400" dirty="0" smtClean="0">
                <a:latin typeface="Lucida Sans Typewriter" charset="0"/>
              </a:rPr>
              <a:t> case y::</a:t>
            </a:r>
            <a:r>
              <a:rPr lang="en-US" sz="2400" dirty="0" err="1" smtClean="0">
                <a:latin typeface="Lucida Sans Typewriter" charset="0"/>
              </a:rPr>
              <a:t>ys</a:t>
            </a:r>
            <a:r>
              <a:rPr lang="en-US" sz="2400" dirty="0" smtClean="0">
                <a:latin typeface="Lucida Sans Typewriter" charset="0"/>
              </a:rPr>
              <a:t> =&gt; reverse(</a:t>
            </a:r>
            <a:r>
              <a:rPr lang="en-US" sz="2400" dirty="0" err="1" smtClean="0">
                <a:latin typeface="Lucida Sans Typewriter" charset="0"/>
              </a:rPr>
              <a:t>ys</a:t>
            </a:r>
            <a:r>
              <a:rPr lang="en-US" sz="2400" dirty="0" smtClean="0">
                <a:latin typeface="Lucida Sans Typewriter" charset="0"/>
              </a:rPr>
              <a:t>):::List(y)  }</a:t>
            </a:r>
            <a:endParaRPr lang="en-US" sz="2400" dirty="0">
              <a:latin typeface="Lucida Sans Typewriter" charset="0"/>
            </a:endParaRP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1225550" y="3528578"/>
            <a:ext cx="3903633" cy="424732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 smtClean="0">
                <a:latin typeface="Lucida Sans Typewriter" charset="0"/>
              </a:rPr>
              <a:t>reverse(List(1,2,3))</a:t>
            </a:r>
            <a:endParaRPr lang="en-US" sz="2400" dirty="0">
              <a:latin typeface="Lucida Sans Typewriter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85800" y="3851275"/>
            <a:ext cx="5373689" cy="901700"/>
            <a:chOff x="665" y="1949"/>
            <a:chExt cx="3385" cy="568"/>
          </a:xfrm>
        </p:grpSpPr>
        <p:sp>
          <p:nvSpPr>
            <p:cNvPr id="18447" name="Text Box 6"/>
            <p:cNvSpPr txBox="1">
              <a:spLocks noChangeArrowheads="1"/>
            </p:cNvSpPr>
            <p:nvPr/>
          </p:nvSpPr>
          <p:spPr bwMode="auto">
            <a:xfrm>
              <a:off x="1005" y="2249"/>
              <a:ext cx="3045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reverse(1::(2::(3::Nil)))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8448" name="Text Box 7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685800" y="4652963"/>
            <a:ext cx="7604135" cy="900112"/>
            <a:chOff x="665" y="2454"/>
            <a:chExt cx="4790" cy="567"/>
          </a:xfrm>
        </p:grpSpPr>
        <p:sp>
          <p:nvSpPr>
            <p:cNvPr id="18445" name="Text Box 9"/>
            <p:cNvSpPr txBox="1">
              <a:spLocks noChangeArrowheads="1"/>
            </p:cNvSpPr>
            <p:nvPr/>
          </p:nvSpPr>
          <p:spPr bwMode="auto">
            <a:xfrm>
              <a:off x="1005" y="2753"/>
              <a:ext cx="4450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((Nil:::List(3)):::List(2)):::List(1)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8446" name="Text Box 10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85800" y="5456238"/>
            <a:ext cx="2770189" cy="895350"/>
            <a:chOff x="665" y="2960"/>
            <a:chExt cx="1745" cy="564"/>
          </a:xfrm>
        </p:grpSpPr>
        <p:sp>
          <p:nvSpPr>
            <p:cNvPr id="18443" name="Text Box 12"/>
            <p:cNvSpPr txBox="1">
              <a:spLocks noChangeArrowheads="1"/>
            </p:cNvSpPr>
            <p:nvPr/>
          </p:nvSpPr>
          <p:spPr bwMode="auto">
            <a:xfrm>
              <a:off x="1005" y="3256"/>
              <a:ext cx="1405" cy="268"/>
            </a:xfrm>
            <a:prstGeom prst="rect">
              <a:avLst/>
            </a:prstGeom>
            <a:solidFill>
              <a:schemeClr val="accent1"/>
            </a:solidFill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2400" dirty="0" smtClean="0">
                  <a:latin typeface="Lucida Sans Typewriter" charset="0"/>
                </a:rPr>
                <a:t>List(3,2,1)</a:t>
              </a:r>
              <a:endParaRPr lang="en-US" sz="2400" dirty="0">
                <a:latin typeface="Lucida Sans Typewriter" charset="0"/>
              </a:endParaRPr>
            </a:p>
          </p:txBody>
        </p:sp>
        <p:sp>
          <p:nvSpPr>
            <p:cNvPr id="18444" name="Text Box 13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 w="12700" cap="sq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/>
                <a:t>=</a:t>
              </a:r>
            </a:p>
          </p:txBody>
        </p:sp>
      </p:grpSp>
      <p:sp>
        <p:nvSpPr>
          <p:cNvPr id="18441" name="Text Box 14"/>
          <p:cNvSpPr txBox="1">
            <a:spLocks noChangeArrowheads="1"/>
          </p:cNvSpPr>
          <p:nvPr/>
        </p:nvSpPr>
        <p:spPr bwMode="auto">
          <a:xfrm>
            <a:off x="287973" y="2939415"/>
            <a:ext cx="2243137" cy="519113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/>
              <a:t>For example:</a:t>
            </a:r>
          </a:p>
        </p:txBody>
      </p:sp>
      <p:sp>
        <p:nvSpPr>
          <p:cNvPr id="491538" name="AutoShape 18"/>
          <p:cNvSpPr>
            <a:spLocks noChangeArrowheads="1"/>
          </p:cNvSpPr>
          <p:nvPr/>
        </p:nvSpPr>
        <p:spPr bwMode="auto">
          <a:xfrm>
            <a:off x="5273040" y="3007559"/>
            <a:ext cx="3611879" cy="1328023"/>
          </a:xfrm>
          <a:prstGeom prst="wedgeRoundRectCallout">
            <a:avLst>
              <a:gd name="adj1" fmla="val -34884"/>
              <a:gd name="adj2" fmla="val 68441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sz="2400" dirty="0" err="1" smtClean="0"/>
              <a:t>Substitua</a:t>
            </a:r>
            <a:r>
              <a:rPr lang="en-US" sz="2400" dirty="0" smtClean="0"/>
              <a:t> </a:t>
            </a:r>
            <a:r>
              <a:rPr lang="en-US" sz="2400" dirty="0" err="1" smtClean="0"/>
              <a:t>cada</a:t>
            </a:r>
            <a:r>
              <a:rPr lang="en-US" sz="2400" dirty="0" smtClean="0"/>
              <a:t> (::) </a:t>
            </a:r>
            <a:r>
              <a:rPr lang="en-US" sz="2400" dirty="0" err="1" smtClean="0"/>
              <a:t>por</a:t>
            </a:r>
            <a:r>
              <a:rPr lang="en-US" sz="2400" dirty="0" smtClean="0"/>
              <a:t> ((x::</a:t>
            </a:r>
            <a:r>
              <a:rPr lang="en-US" sz="2400" dirty="0" err="1" smtClean="0"/>
              <a:t>xs</a:t>
            </a:r>
            <a:r>
              <a:rPr lang="en-US" sz="2400" dirty="0" smtClean="0"/>
              <a:t>) =&gt; </a:t>
            </a:r>
            <a:r>
              <a:rPr lang="en-US" sz="2400" dirty="0" err="1" smtClean="0"/>
              <a:t>xs</a:t>
            </a:r>
            <a:r>
              <a:rPr lang="en-US" sz="2400" dirty="0" smtClean="0"/>
              <a:t>:::List(x)) e Nil </a:t>
            </a:r>
            <a:r>
              <a:rPr lang="en-US" sz="2400" dirty="0" err="1" smtClean="0"/>
              <a:t>por</a:t>
            </a:r>
            <a:r>
              <a:rPr lang="en-US" sz="2400" dirty="0" smtClean="0"/>
              <a:t> Nil.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9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38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Exemplo: Função </a:t>
            </a:r>
            <a:r>
              <a:rPr lang="pt-BR" dirty="0" err="1" smtClean="0"/>
              <a:t>Reverse</a:t>
            </a:r>
            <a:endParaRPr lang="pt-BR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Assim</a:t>
            </a:r>
            <a:r>
              <a:rPr lang="en-US" dirty="0" smtClean="0"/>
              <a:t>, </a:t>
            </a:r>
            <a:r>
              <a:rPr lang="en-US" dirty="0" err="1" smtClean="0"/>
              <a:t>temos</a:t>
            </a:r>
            <a:r>
              <a:rPr lang="en-US" dirty="0" smtClean="0"/>
              <a:t>: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 smtClean="0"/>
          </a:p>
          <a:p>
            <a:r>
              <a:rPr lang="en-US" dirty="0" err="1" smtClean="0"/>
              <a:t>Finalmente</a:t>
            </a:r>
            <a:r>
              <a:rPr lang="en-US" dirty="0" smtClean="0"/>
              <a:t>, note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função</a:t>
            </a:r>
            <a:r>
              <a:rPr lang="en-US" dirty="0" smtClean="0"/>
              <a:t> de </a:t>
            </a:r>
            <a:r>
              <a:rPr lang="en-US" dirty="0" err="1" smtClean="0"/>
              <a:t>agrupamento</a:t>
            </a:r>
            <a:r>
              <a:rPr lang="en-US" dirty="0" smtClean="0"/>
              <a:t> (:::) tem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definição</a:t>
            </a:r>
            <a:r>
              <a:rPr lang="en-US" dirty="0" smtClean="0"/>
              <a:t> </a:t>
            </a:r>
            <a:r>
              <a:rPr lang="en-US" dirty="0" err="1" smtClean="0"/>
              <a:t>compacta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foldRight</a:t>
            </a:r>
            <a:r>
              <a:rPr lang="en-US" dirty="0" smtClean="0"/>
              <a:t>: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19458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F1AC07-7E35-4757-9FF7-8F510303BFFD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493143" y="2388824"/>
            <a:ext cx="8180445" cy="904863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Sans Typewriter" charset="0"/>
              </a:rPr>
              <a:t>def reverse[T](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: List[T]) = </a:t>
            </a:r>
            <a:endParaRPr lang="en-US" sz="2400" dirty="0">
              <a:latin typeface="Lucida Sans Typewriter" charset="0"/>
            </a:endParaRPr>
          </a:p>
          <a:p>
            <a:pPr eaLnBrk="0" hangingPunct="0">
              <a:lnSpc>
                <a:spcPct val="110000"/>
              </a:lnSpc>
            </a:pPr>
            <a:r>
              <a:rPr lang="en-US" sz="2400" dirty="0">
                <a:latin typeface="Lucida Sans Typewriter" charset="0"/>
              </a:rPr>
              <a:t>   </a:t>
            </a:r>
            <a:r>
              <a:rPr lang="en-US" sz="2400" dirty="0" err="1" smtClean="0">
                <a:latin typeface="Lucida Sans Typewriter" charset="0"/>
              </a:rPr>
              <a:t>xs.foldRight</a:t>
            </a:r>
            <a:r>
              <a:rPr lang="en-US" sz="2400" dirty="0" smtClean="0">
                <a:latin typeface="Lucida Sans Typewriter" charset="0"/>
              </a:rPr>
              <a:t>(Nil)((x::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)=&gt;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:::List(x))</a:t>
            </a:r>
            <a:endParaRPr lang="en-US" sz="2400" dirty="0">
              <a:latin typeface="Lucida Sans Typewriter" charset="0"/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474028" y="5719555"/>
            <a:ext cx="5763116" cy="830997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 smtClean="0">
                <a:latin typeface="Lucida Sans Typewriter" charset="0"/>
              </a:rPr>
              <a:t>def :::(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: List, </a:t>
            </a:r>
            <a:r>
              <a:rPr lang="en-US" sz="2400" dirty="0" err="1" smtClean="0">
                <a:latin typeface="Lucida Sans Typewriter" charset="0"/>
              </a:rPr>
              <a:t>ys</a:t>
            </a:r>
            <a:r>
              <a:rPr lang="en-US" sz="2400" dirty="0" smtClean="0">
                <a:latin typeface="Lucida Sans Typewriter" charset="0"/>
              </a:rPr>
              <a:t>: List) </a:t>
            </a:r>
            <a:r>
              <a:rPr lang="en-US" sz="2400" dirty="0">
                <a:latin typeface="Lucida Sans Typewriter" charset="0"/>
              </a:rPr>
              <a:t>= </a:t>
            </a:r>
            <a:endParaRPr lang="en-US" sz="2400" dirty="0" smtClean="0">
              <a:latin typeface="Lucida Sans Typewriter" charset="0"/>
            </a:endParaRPr>
          </a:p>
          <a:p>
            <a:pPr eaLnBrk="0" hangingPunct="0"/>
            <a:r>
              <a:rPr lang="en-US" sz="2400" dirty="0">
                <a:latin typeface="Lucida Sans Typewriter" charset="0"/>
              </a:rPr>
              <a:t> </a:t>
            </a:r>
            <a:r>
              <a:rPr lang="en-US" sz="2400" dirty="0" smtClean="0">
                <a:latin typeface="Lucida Sans Typewriter" charset="0"/>
              </a:rPr>
              <a:t> </a:t>
            </a:r>
            <a:r>
              <a:rPr lang="en-US" sz="2400" dirty="0" err="1" smtClean="0">
                <a:latin typeface="Lucida Sans Typewriter" charset="0"/>
              </a:rPr>
              <a:t>xs.foldRight</a:t>
            </a:r>
            <a:r>
              <a:rPr lang="en-US" sz="2400" dirty="0" smtClean="0">
                <a:latin typeface="Lucida Sans Typewriter" charset="0"/>
              </a:rPr>
              <a:t>(</a:t>
            </a:r>
            <a:r>
              <a:rPr lang="en-US" sz="2400" dirty="0" err="1" smtClean="0">
                <a:latin typeface="Lucida Sans Typewriter" charset="0"/>
              </a:rPr>
              <a:t>ys</a:t>
            </a:r>
            <a:r>
              <a:rPr lang="en-US" sz="2400" dirty="0" smtClean="0">
                <a:latin typeface="Lucida Sans Typewriter" charset="0"/>
              </a:rPr>
              <a:t>)(::)</a:t>
            </a:r>
            <a:endParaRPr lang="en-US" sz="2400" dirty="0">
              <a:latin typeface="Lucida Sans Typewriter" charset="0"/>
            </a:endParaRPr>
          </a:p>
        </p:txBody>
      </p:sp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1950720" y="4998680"/>
            <a:ext cx="6692265" cy="578882"/>
          </a:xfrm>
          <a:prstGeom prst="wedgeRoundRectCallout">
            <a:avLst>
              <a:gd name="adj1" fmla="val 2048"/>
              <a:gd name="adj2" fmla="val 174620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dirty="0" err="1" smtClean="0"/>
              <a:t>Substitua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(::)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smtClean="0">
                <a:sym typeface="Symbol" pitchFamily="18" charset="2"/>
              </a:rPr>
              <a:t>(::)</a:t>
            </a:r>
            <a:r>
              <a:rPr lang="en-US" dirty="0" smtClean="0"/>
              <a:t> e Nil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/>
              <a:t>ys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foldRight</a:t>
            </a:r>
            <a:r>
              <a:rPr lang="en-US" dirty="0" smtClean="0"/>
              <a:t> é </a:t>
            </a:r>
            <a:r>
              <a:rPr lang="en-US" dirty="0" err="1" smtClean="0"/>
              <a:t>Útil</a:t>
            </a:r>
            <a:r>
              <a:rPr lang="en-US" dirty="0" smtClean="0"/>
              <a:t>?</a:t>
            </a:r>
            <a:endParaRPr lang="en-US" dirty="0" smtClean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</a:pPr>
            <a:r>
              <a:rPr kumimoji="1" lang="en-US" dirty="0" err="1" smtClean="0"/>
              <a:t>Algumas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funções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recursivas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listas</a:t>
            </a:r>
            <a:r>
              <a:rPr kumimoji="1" lang="en-US" dirty="0" smtClean="0"/>
              <a:t>, </a:t>
            </a:r>
            <a:r>
              <a:rPr kumimoji="1" lang="en-US" dirty="0" err="1" smtClean="0"/>
              <a:t>como</a:t>
            </a:r>
            <a:r>
              <a:rPr kumimoji="1" lang="en-US" dirty="0" smtClean="0"/>
              <a:t> soma, </a:t>
            </a:r>
            <a:r>
              <a:rPr kumimoji="1" lang="en-US" dirty="0" err="1" smtClean="0"/>
              <a:t>são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mais</a:t>
            </a:r>
            <a:r>
              <a:rPr kumimoji="1" lang="en-US" dirty="0" smtClean="0"/>
              <a:t> </a:t>
            </a:r>
            <a:r>
              <a:rPr kumimoji="1" lang="en-US" dirty="0" smtClean="0">
                <a:solidFill>
                  <a:srgbClr val="FFC000"/>
                </a:solidFill>
              </a:rPr>
              <a:t>simples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para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definir</a:t>
            </a:r>
            <a:r>
              <a:rPr kumimoji="1" lang="en-US" dirty="0" smtClean="0"/>
              <a:t> </a:t>
            </a:r>
            <a:r>
              <a:rPr kumimoji="1" lang="en-US" dirty="0" err="1" smtClean="0"/>
              <a:t>usando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foldRight</a:t>
            </a:r>
            <a:r>
              <a:rPr kumimoji="1" lang="en-US" dirty="0" smtClean="0"/>
              <a:t>.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</a:pPr>
            <a:r>
              <a:rPr kumimoji="1" lang="en-US" dirty="0" err="1" smtClean="0"/>
              <a:t>Propriedades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funções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definidas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usando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foldRight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podem</a:t>
            </a:r>
            <a:r>
              <a:rPr kumimoji="1" lang="en-US" dirty="0" smtClean="0"/>
              <a:t> ser </a:t>
            </a:r>
            <a:r>
              <a:rPr kumimoji="1" lang="en-US" dirty="0" err="1" smtClean="0"/>
              <a:t>provadas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usando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propriedades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algébricas</a:t>
            </a:r>
            <a:r>
              <a:rPr kumimoji="1" lang="en-US" dirty="0" smtClean="0"/>
              <a:t>, </a:t>
            </a:r>
            <a:r>
              <a:rPr kumimoji="1" lang="en-US" dirty="0" err="1" smtClean="0"/>
              <a:t>como</a:t>
            </a:r>
            <a:r>
              <a:rPr kumimoji="1" lang="en-US" dirty="0" smtClean="0"/>
              <a:t> </a:t>
            </a:r>
            <a:r>
              <a:rPr kumimoji="1" lang="en-US" dirty="0" err="1" smtClean="0">
                <a:solidFill>
                  <a:srgbClr val="FFC000"/>
                </a:solidFill>
              </a:rPr>
              <a:t>fusão</a:t>
            </a:r>
            <a:r>
              <a:rPr kumimoji="1" lang="en-US" dirty="0" smtClean="0"/>
              <a:t> e a </a:t>
            </a:r>
            <a:r>
              <a:rPr kumimoji="1" lang="en-US" dirty="0" err="1" smtClean="0"/>
              <a:t>regra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da</a:t>
            </a:r>
            <a:r>
              <a:rPr kumimoji="1" lang="en-US" dirty="0" smtClean="0"/>
              <a:t> </a:t>
            </a:r>
            <a:r>
              <a:rPr kumimoji="1" lang="en-US" dirty="0" smtClean="0">
                <a:solidFill>
                  <a:srgbClr val="FFC000"/>
                </a:solidFill>
              </a:rPr>
              <a:t>banana split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</a:pPr>
            <a:r>
              <a:rPr kumimoji="1" lang="en-US" dirty="0" err="1" smtClean="0">
                <a:solidFill>
                  <a:srgbClr val="FFC000"/>
                </a:solidFill>
              </a:rPr>
              <a:t>Otimizações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avançadas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programas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podem</a:t>
            </a:r>
            <a:r>
              <a:rPr kumimoji="1" lang="en-US" dirty="0" smtClean="0"/>
              <a:t> ser </a:t>
            </a:r>
            <a:r>
              <a:rPr kumimoji="1" lang="en-US" dirty="0" err="1" smtClean="0"/>
              <a:t>mais</a:t>
            </a:r>
            <a:r>
              <a:rPr kumimoji="1" lang="en-US" dirty="0" smtClean="0"/>
              <a:t> simples se </a:t>
            </a:r>
            <a:r>
              <a:rPr kumimoji="1" lang="en-US" dirty="0" err="1" smtClean="0"/>
              <a:t>foldRight</a:t>
            </a:r>
            <a:r>
              <a:rPr kumimoji="1" lang="en-US" dirty="0" smtClean="0"/>
              <a:t> for </a:t>
            </a:r>
            <a:r>
              <a:rPr kumimoji="1" lang="en-US" dirty="0" err="1" smtClean="0"/>
              <a:t>usada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em</a:t>
            </a:r>
            <a:r>
              <a:rPr kumimoji="1" lang="en-US" dirty="0" smtClean="0"/>
              <a:t> </a:t>
            </a:r>
            <a:r>
              <a:rPr kumimoji="1" lang="en-US" dirty="0" err="1" smtClean="0"/>
              <a:t>lugar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recursão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explícita</a:t>
            </a:r>
            <a:endParaRPr lang="pt-BR" dirty="0"/>
          </a:p>
        </p:txBody>
      </p:sp>
      <p:sp>
        <p:nvSpPr>
          <p:cNvPr id="20482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35B4D3-09A6-4AE1-A417-41D0712F754E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447675" y="1609725"/>
            <a:ext cx="8202613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Outras Funções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all</a:t>
            </a:r>
            <a:r>
              <a:rPr lang="en-US" dirty="0" smtClean="0"/>
              <a:t> decide se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elemento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satisfaz</a:t>
            </a:r>
            <a:r>
              <a:rPr lang="en-US" dirty="0" smtClean="0"/>
              <a:t> um dado </a:t>
            </a:r>
            <a:r>
              <a:rPr lang="en-US" dirty="0" err="1" smtClean="0"/>
              <a:t>predicado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: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22530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EDB46B-BB36-488A-8294-81A06E298890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73185" y="2996542"/>
            <a:ext cx="8366393" cy="978729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def all[T](p:T=&gt;</a:t>
            </a:r>
            <a:r>
              <a:rPr lang="en-US" sz="2400" dirty="0" err="1" smtClean="0">
                <a:latin typeface="Lucida Sans Typewriter" charset="0"/>
              </a:rPr>
              <a:t>Boolean,xs:List</a:t>
            </a:r>
            <a:r>
              <a:rPr lang="en-US" sz="2400" dirty="0" smtClean="0">
                <a:latin typeface="Lucida Sans Typewriter" charset="0"/>
              </a:rPr>
              <a:t>[T</a:t>
            </a:r>
            <a:r>
              <a:rPr lang="en-US" sz="2400" dirty="0">
                <a:latin typeface="Lucida Sans Typewriter" charset="0"/>
              </a:rPr>
              <a:t>]</a:t>
            </a:r>
            <a:r>
              <a:rPr lang="en-US" sz="2400" dirty="0" smtClean="0">
                <a:latin typeface="Lucida Sans Typewriter" charset="0"/>
              </a:rPr>
              <a:t>):Boolean=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  (for(x&lt;-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, if p(x)) yield x).and</a:t>
            </a:r>
            <a:endParaRPr lang="en-US" sz="2400" dirty="0">
              <a:latin typeface="Lucida Sans Typewriter" charset="0"/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498600" y="5349297"/>
            <a:ext cx="5391219" cy="1200329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>
                <a:latin typeface="Lucida Sans Typewriter" charset="0"/>
              </a:rPr>
              <a:t>&gt; </a:t>
            </a:r>
            <a:r>
              <a:rPr lang="en-US" sz="2400" dirty="0" smtClean="0">
                <a:latin typeface="Lucida Sans Typewriter" charset="0"/>
              </a:rPr>
              <a:t>all(par, List(2,4,6,8,10))</a:t>
            </a:r>
            <a:endParaRPr lang="en-US" sz="2400" dirty="0">
              <a:latin typeface="Lucida Sans Typewriter" charset="0"/>
            </a:endParaRPr>
          </a:p>
          <a:p>
            <a:pPr eaLnBrk="0" hangingPunct="0"/>
            <a:endParaRPr lang="en-US" sz="2400" dirty="0">
              <a:latin typeface="Lucida Sans Typewriter" charset="0"/>
            </a:endParaRPr>
          </a:p>
          <a:p>
            <a:pPr eaLnBrk="0" hangingPunct="0"/>
            <a:r>
              <a:rPr lang="en-US" sz="2400" dirty="0" smtClean="0">
                <a:latin typeface="Lucida Sans Typewriter" charset="0"/>
              </a:rPr>
              <a:t>true</a:t>
            </a:r>
            <a:endParaRPr lang="en-US" sz="2400" dirty="0">
              <a:latin typeface="Lucida Sans Typewriter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Introdução</a:t>
            </a:r>
            <a:endParaRPr lang="en-US" dirty="0" smtClean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é de </a:t>
            </a:r>
            <a:r>
              <a:rPr lang="en-US" dirty="0" err="1" smtClean="0"/>
              <a:t>alta-ordem</a:t>
            </a:r>
            <a:r>
              <a:rPr lang="en-US" dirty="0" smtClean="0"/>
              <a:t> se 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pega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função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como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argumento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/>
              <a:t>ou</a:t>
            </a:r>
            <a:r>
              <a:rPr lang="en-US" dirty="0" smtClean="0"/>
              <a:t> devolve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função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como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resultado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098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31082D-F3D2-43CF-AA32-1874C97766B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457108" y="3616709"/>
            <a:ext cx="7994496" cy="491545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def twice[T](f: T =&gt; T, x: T): T = f(f(x))</a:t>
            </a:r>
          </a:p>
        </p:txBody>
      </p:sp>
      <p:sp>
        <p:nvSpPr>
          <p:cNvPr id="4102" name="AutoShape 5"/>
          <p:cNvSpPr>
            <a:spLocks noChangeArrowheads="1"/>
          </p:cNvSpPr>
          <p:nvPr/>
        </p:nvSpPr>
        <p:spPr bwMode="auto">
          <a:xfrm>
            <a:off x="353918" y="4804515"/>
            <a:ext cx="7122647" cy="1055608"/>
          </a:xfrm>
          <a:prstGeom prst="wedgeRoundRectCallout">
            <a:avLst>
              <a:gd name="adj1" fmla="val -21875"/>
              <a:gd name="adj2" fmla="val -101653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dirty="0">
                <a:solidFill>
                  <a:srgbClr val="FFC000"/>
                </a:solidFill>
              </a:rPr>
              <a:t>twice</a:t>
            </a:r>
            <a:r>
              <a:rPr lang="en-US" dirty="0"/>
              <a:t> </a:t>
            </a:r>
            <a:r>
              <a:rPr lang="en-US" dirty="0" smtClean="0"/>
              <a:t>é de </a:t>
            </a:r>
            <a:r>
              <a:rPr lang="en-US" dirty="0" err="1" smtClean="0"/>
              <a:t>alta-ordem</a:t>
            </a:r>
            <a:r>
              <a:rPr lang="en-US" dirty="0" smtClean="0"/>
              <a:t> </a:t>
            </a:r>
            <a:r>
              <a:rPr lang="en-US" dirty="0" err="1" smtClean="0"/>
              <a:t>porque</a:t>
            </a:r>
            <a:r>
              <a:rPr lang="en-US" dirty="0" smtClean="0"/>
              <a:t> 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pega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primeiro</a:t>
            </a:r>
            <a:r>
              <a:rPr lang="en-US" dirty="0" smtClean="0"/>
              <a:t> </a:t>
            </a:r>
            <a:r>
              <a:rPr lang="en-US" dirty="0" err="1" smtClean="0"/>
              <a:t>arqumento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Outras Funções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hangingPunct="0"/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any</a:t>
            </a:r>
            <a:r>
              <a:rPr lang="en-US" dirty="0" smtClean="0"/>
              <a:t> decide se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menos</a:t>
            </a:r>
            <a:r>
              <a:rPr lang="en-US" dirty="0" smtClean="0"/>
              <a:t> um dos </a:t>
            </a:r>
            <a:r>
              <a:rPr lang="en-US" dirty="0" err="1" smtClean="0"/>
              <a:t>elementos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satisfaz</a:t>
            </a:r>
            <a:r>
              <a:rPr lang="en-US" dirty="0" smtClean="0"/>
              <a:t> um </a:t>
            </a:r>
            <a:r>
              <a:rPr lang="en-US" dirty="0" err="1" smtClean="0"/>
              <a:t>predicado</a:t>
            </a:r>
            <a:r>
              <a:rPr lang="en-US" dirty="0" smtClean="0"/>
              <a:t>.</a:t>
            </a:r>
          </a:p>
          <a:p>
            <a:pPr eaLnBrk="0" hangingPunct="0"/>
            <a:endParaRPr lang="en-US" dirty="0" smtClean="0"/>
          </a:p>
          <a:p>
            <a:pPr eaLnBrk="0" hangingPunct="0"/>
            <a:endParaRPr lang="en-US" dirty="0" smtClean="0"/>
          </a:p>
          <a:p>
            <a:pPr eaLnBrk="0" hangingPunct="0"/>
            <a:endParaRPr lang="en-US" dirty="0" smtClean="0"/>
          </a:p>
          <a:p>
            <a:pPr eaLnBrk="0" hangingPunct="0"/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23554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5967A2-2E30-4C98-AFE5-7501E53535F5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77595" y="3231858"/>
            <a:ext cx="8366393" cy="978729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def any[T](p:T=&gt;</a:t>
            </a:r>
            <a:r>
              <a:rPr lang="en-US" sz="2400" dirty="0" err="1" smtClean="0">
                <a:latin typeface="Lucida Sans Typewriter" charset="0"/>
              </a:rPr>
              <a:t>Boolean,xs:List</a:t>
            </a:r>
            <a:r>
              <a:rPr lang="en-US" sz="2400" dirty="0" smtClean="0">
                <a:latin typeface="Lucida Sans Typewriter" charset="0"/>
              </a:rPr>
              <a:t>[T]):Boolean=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  (for(x&lt;-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, if p(x)) yield x).or</a:t>
            </a:r>
            <a:endParaRPr lang="en-US" sz="2400" dirty="0">
              <a:latin typeface="Lucida Sans Typewriter" charset="0"/>
            </a:endParaRP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1462333" y="5267846"/>
            <a:ext cx="4642618" cy="1200329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>
                <a:latin typeface="Lucida Sans Typewriter" charset="0"/>
              </a:rPr>
              <a:t>&gt; </a:t>
            </a:r>
            <a:r>
              <a:rPr lang="en-US" sz="2400" dirty="0" smtClean="0">
                <a:latin typeface="Lucida Sans Typewriter" charset="0"/>
              </a:rPr>
              <a:t>any(</a:t>
            </a:r>
            <a:r>
              <a:rPr lang="en-US" sz="2400" dirty="0" err="1" smtClean="0">
                <a:latin typeface="Lucida Sans Typewriter" charset="0"/>
              </a:rPr>
              <a:t>éEspaço,"abc</a:t>
            </a:r>
            <a:r>
              <a:rPr lang="en-US" sz="2400" dirty="0" smtClean="0">
                <a:latin typeface="Lucida Sans Typewriter" charset="0"/>
              </a:rPr>
              <a:t> def“)</a:t>
            </a:r>
            <a:endParaRPr lang="en-US" sz="2400" dirty="0">
              <a:latin typeface="Lucida Sans Typewriter" charset="0"/>
            </a:endParaRPr>
          </a:p>
          <a:p>
            <a:pPr eaLnBrk="0" hangingPunct="0"/>
            <a:endParaRPr lang="en-US" sz="2400" dirty="0">
              <a:latin typeface="Lucida Sans Typewriter" charset="0"/>
            </a:endParaRPr>
          </a:p>
          <a:p>
            <a:pPr eaLnBrk="0" hangingPunct="0"/>
            <a:r>
              <a:rPr lang="en-US" sz="2400" dirty="0" smtClean="0">
                <a:latin typeface="Lucida Sans Typewriter" charset="0"/>
              </a:rPr>
              <a:t>true</a:t>
            </a:r>
            <a:endParaRPr lang="en-US" sz="2400" dirty="0">
              <a:latin typeface="Lucida Sans Typewriter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Outras Funções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takeWhile</a:t>
            </a:r>
            <a:r>
              <a:rPr lang="en-US" dirty="0" smtClean="0"/>
              <a:t> </a:t>
            </a:r>
            <a:r>
              <a:rPr lang="en-US" dirty="0" err="1" smtClean="0"/>
              <a:t>seleciona</a:t>
            </a:r>
            <a:r>
              <a:rPr lang="en-US" dirty="0" smtClean="0"/>
              <a:t> </a:t>
            </a:r>
            <a:r>
              <a:rPr lang="en-US" dirty="0" err="1" smtClean="0"/>
              <a:t>elementos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enquanto</a:t>
            </a:r>
            <a:r>
              <a:rPr lang="en-US" dirty="0" smtClean="0"/>
              <a:t> um </a:t>
            </a:r>
            <a:r>
              <a:rPr lang="en-US" dirty="0" err="1" smtClean="0"/>
              <a:t>predicado</a:t>
            </a:r>
            <a:r>
              <a:rPr lang="en-US" dirty="0" smtClean="0"/>
              <a:t> for </a:t>
            </a:r>
            <a:r>
              <a:rPr lang="en-US" dirty="0" err="1" smtClean="0"/>
              <a:t>verdade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elementos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: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24578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C7F9E5-08AC-4D76-B678-D455AF4497E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212275" y="3255920"/>
            <a:ext cx="8738290" cy="1717393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Class List[T] { …</a:t>
            </a:r>
          </a:p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takeWhile</a:t>
            </a:r>
            <a:r>
              <a:rPr lang="en-US" sz="2400" dirty="0" smtClean="0">
                <a:latin typeface="Lucida Console" pitchFamily="49" charset="0"/>
              </a:rPr>
              <a:t>(p:T=&gt;Boolean):List[T]=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 match {</a:t>
            </a:r>
            <a:endParaRPr lang="en-US" sz="2400" dirty="0">
              <a:latin typeface="Lucida Console" pitchFamily="49" charset="0"/>
            </a:endParaRPr>
          </a:p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  case y::</a:t>
            </a:r>
            <a:r>
              <a:rPr lang="en-US" sz="2400" dirty="0" err="1" smtClean="0">
                <a:latin typeface="Lucida Console" pitchFamily="49" charset="0"/>
              </a:rPr>
              <a:t>ys</a:t>
            </a:r>
            <a:r>
              <a:rPr lang="en-US" sz="2400" dirty="0" smtClean="0">
                <a:latin typeface="Lucida Console" pitchFamily="49" charset="0"/>
              </a:rPr>
              <a:t> if p(y) =&gt; y :: </a:t>
            </a:r>
            <a:r>
              <a:rPr lang="en-US" sz="2400" dirty="0" err="1" smtClean="0">
                <a:latin typeface="Lucida Console" pitchFamily="49" charset="0"/>
              </a:rPr>
              <a:t>ys.takeWhile</a:t>
            </a:r>
            <a:r>
              <a:rPr lang="en-US" sz="2400" dirty="0" smtClean="0">
                <a:latin typeface="Lucida Console" pitchFamily="49" charset="0"/>
              </a:rPr>
              <a:t>(p)</a:t>
            </a:r>
          </a:p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  case _             =&gt; Nil                  }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1367936" y="5729464"/>
            <a:ext cx="5575565" cy="757130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 smtClean="0">
                <a:latin typeface="Lucida Sans Typewriter" charset="0"/>
              </a:rPr>
              <a:t>&gt; </a:t>
            </a:r>
            <a:r>
              <a:rPr lang="en-US" sz="2400" dirty="0" smtClean="0">
                <a:latin typeface="Lucida Sans Typewriter" charset="0"/>
              </a:rPr>
              <a:t>"</a:t>
            </a:r>
            <a:r>
              <a:rPr lang="en-US" sz="2400" dirty="0" err="1" smtClean="0">
                <a:latin typeface="Lucida Sans Typewriter" charset="0"/>
              </a:rPr>
              <a:t>abc</a:t>
            </a:r>
            <a:r>
              <a:rPr lang="en-US" sz="2400" dirty="0" smtClean="0">
                <a:latin typeface="Lucida Sans Typewriter" charset="0"/>
              </a:rPr>
              <a:t> </a:t>
            </a:r>
            <a:r>
              <a:rPr lang="en-US" sz="2400" dirty="0" err="1" smtClean="0">
                <a:latin typeface="Lucida Sans Typewriter" charset="0"/>
              </a:rPr>
              <a:t>def".</a:t>
            </a:r>
            <a:r>
              <a:rPr lang="en-US" sz="2400" dirty="0" err="1" smtClean="0">
                <a:latin typeface="Lucida Sans Typewriter" charset="0"/>
              </a:rPr>
              <a:t>takeWhile</a:t>
            </a:r>
            <a:r>
              <a:rPr lang="en-US" sz="2400" dirty="0" smtClean="0">
                <a:latin typeface="Lucida Sans Typewriter" charset="0"/>
              </a:rPr>
              <a:t>(</a:t>
            </a:r>
            <a:r>
              <a:rPr lang="en-US" sz="2400" dirty="0" err="1" smtClean="0">
                <a:latin typeface="Lucida Sans Typewriter" charset="0"/>
              </a:rPr>
              <a:t>éAlfa</a:t>
            </a:r>
            <a:r>
              <a:rPr lang="en-US" sz="2400" dirty="0" smtClean="0">
                <a:latin typeface="Lucida Sans Typewriter" charset="0"/>
              </a:rPr>
              <a:t>)</a:t>
            </a:r>
            <a:endParaRPr lang="en-US" sz="2400" dirty="0">
              <a:latin typeface="Lucida Sans Typewriter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en-US" sz="2400" dirty="0" smtClean="0">
                <a:latin typeface="Lucida Sans Typewriter" charset="0"/>
              </a:rPr>
              <a:t>"</a:t>
            </a:r>
            <a:r>
              <a:rPr lang="en-US" sz="2400" dirty="0" err="1">
                <a:latin typeface="Lucida Sans Typewriter" charset="0"/>
              </a:rPr>
              <a:t>abc</a:t>
            </a:r>
            <a:r>
              <a:rPr lang="en-US" sz="2400" dirty="0">
                <a:latin typeface="Lucida Sans Typewriter" charset="0"/>
              </a:rPr>
              <a:t>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Outras Funções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dropWhile</a:t>
            </a:r>
            <a:r>
              <a:rPr lang="en-US" dirty="0" smtClean="0"/>
              <a:t> </a:t>
            </a:r>
            <a:r>
              <a:rPr lang="en-US" dirty="0" smtClean="0"/>
              <a:t>remove </a:t>
            </a:r>
            <a:r>
              <a:rPr lang="en-US" dirty="0" err="1" smtClean="0"/>
              <a:t>elementos</a:t>
            </a:r>
            <a:r>
              <a:rPr lang="en-US" dirty="0" smtClean="0"/>
              <a:t> </a:t>
            </a:r>
            <a:r>
              <a:rPr lang="en-US" dirty="0" err="1" smtClean="0"/>
              <a:t>enquanto</a:t>
            </a:r>
            <a:r>
              <a:rPr lang="en-US" dirty="0" smtClean="0"/>
              <a:t> um </a:t>
            </a:r>
            <a:r>
              <a:rPr lang="en-US" dirty="0" err="1" smtClean="0"/>
              <a:t>predicado</a:t>
            </a:r>
            <a:r>
              <a:rPr lang="en-US" dirty="0" smtClean="0"/>
              <a:t> for </a:t>
            </a:r>
            <a:r>
              <a:rPr lang="en-US" dirty="0" err="1" smtClean="0"/>
              <a:t>verdade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elementos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25602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8E4004-BEA3-493A-865A-0BBE8E11E9A5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193435" y="3203289"/>
            <a:ext cx="8738290" cy="1717393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Class List[T] { …</a:t>
            </a:r>
          </a:p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def </a:t>
            </a:r>
            <a:r>
              <a:rPr lang="en-US" sz="2400" dirty="0" err="1" smtClean="0">
                <a:latin typeface="Lucida Console" pitchFamily="49" charset="0"/>
              </a:rPr>
              <a:t>dropWhile</a:t>
            </a:r>
            <a:r>
              <a:rPr lang="en-US" sz="2400" dirty="0" smtClean="0">
                <a:latin typeface="Lucida Console" pitchFamily="49" charset="0"/>
              </a:rPr>
              <a:t>(p:T=&gt;Boolean):List[T]=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 match {</a:t>
            </a:r>
          </a:p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  case y::</a:t>
            </a:r>
            <a:r>
              <a:rPr lang="en-US" sz="2400" dirty="0" err="1" smtClean="0">
                <a:latin typeface="Lucida Console" pitchFamily="49" charset="0"/>
              </a:rPr>
              <a:t>ys</a:t>
            </a:r>
            <a:r>
              <a:rPr lang="en-US" sz="2400" dirty="0" smtClean="0">
                <a:latin typeface="Lucida Console" pitchFamily="49" charset="0"/>
              </a:rPr>
              <a:t> if p(y) =&gt; </a:t>
            </a:r>
            <a:r>
              <a:rPr lang="en-US" sz="2400" dirty="0" err="1" smtClean="0">
                <a:latin typeface="Lucida Console" pitchFamily="49" charset="0"/>
              </a:rPr>
              <a:t>ys.dropWhile</a:t>
            </a:r>
            <a:r>
              <a:rPr lang="en-US" sz="2400" dirty="0" smtClean="0">
                <a:latin typeface="Lucida Console" pitchFamily="49" charset="0"/>
              </a:rPr>
              <a:t>(p)</a:t>
            </a:r>
          </a:p>
          <a:p>
            <a:pPr eaLnBrk="0" hangingPunct="0">
              <a:lnSpc>
                <a:spcPct val="110000"/>
              </a:lnSpc>
            </a:pPr>
            <a:r>
              <a:rPr lang="en-US" sz="2400" dirty="0" smtClean="0">
                <a:latin typeface="Lucida Console" pitchFamily="49" charset="0"/>
              </a:rPr>
              <a:t>  case </a:t>
            </a:r>
            <a:r>
              <a:rPr lang="en-US" sz="2400" dirty="0" err="1" smtClean="0">
                <a:latin typeface="Lucida Console" pitchFamily="49" charset="0"/>
              </a:rPr>
              <a:t>ys</a:t>
            </a:r>
            <a:r>
              <a:rPr lang="en-US" sz="2400" dirty="0" smtClean="0">
                <a:latin typeface="Lucida Console" pitchFamily="49" charset="0"/>
              </a:rPr>
              <a:t>            =&gt; </a:t>
            </a:r>
            <a:r>
              <a:rPr lang="en-US" sz="2400" dirty="0" err="1" smtClean="0">
                <a:latin typeface="Lucida Console" pitchFamily="49" charset="0"/>
              </a:rPr>
              <a:t>ys</a:t>
            </a:r>
            <a:r>
              <a:rPr lang="en-US" sz="2400" dirty="0" smtClean="0">
                <a:latin typeface="Lucida Console" pitchFamily="49" charset="0"/>
              </a:rPr>
              <a:t>                   }</a:t>
            </a:r>
          </a:p>
        </p:txBody>
      </p:sp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1526198" y="5521989"/>
            <a:ext cx="5573962" cy="1089529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2400" dirty="0">
                <a:latin typeface="Lucida Sans Typewriter" charset="0"/>
              </a:rPr>
              <a:t>&gt; </a:t>
            </a:r>
            <a:r>
              <a:rPr lang="en-US" sz="2400" dirty="0" smtClean="0">
                <a:latin typeface="Lucida Sans Typewriter" charset="0"/>
              </a:rPr>
              <a:t>"   </a:t>
            </a:r>
            <a:r>
              <a:rPr lang="en-US" sz="2400" dirty="0" err="1" smtClean="0">
                <a:latin typeface="Lucida Sans Typewriter" charset="0"/>
              </a:rPr>
              <a:t>abc".</a:t>
            </a:r>
            <a:r>
              <a:rPr lang="en-US" sz="2400" dirty="0" err="1" smtClean="0">
                <a:latin typeface="Lucida Sans Typewriter" charset="0"/>
              </a:rPr>
              <a:t>dropWhile</a:t>
            </a:r>
            <a:r>
              <a:rPr lang="en-US" sz="2400" dirty="0" smtClean="0">
                <a:latin typeface="Lucida Sans Typewriter" charset="0"/>
              </a:rPr>
              <a:t>(</a:t>
            </a:r>
            <a:r>
              <a:rPr lang="en-US" sz="2400" dirty="0" err="1" smtClean="0">
                <a:latin typeface="Lucida Sans Typewriter" charset="0"/>
              </a:rPr>
              <a:t>éEspaço</a:t>
            </a:r>
            <a:r>
              <a:rPr lang="en-US" sz="2400" dirty="0" smtClean="0">
                <a:latin typeface="Lucida Sans Typewriter" charset="0"/>
              </a:rPr>
              <a:t>)</a:t>
            </a:r>
            <a:endParaRPr lang="en-US" sz="2400" dirty="0">
              <a:latin typeface="Lucida Sans Typewriter" charset="0"/>
            </a:endParaRPr>
          </a:p>
          <a:p>
            <a:pPr eaLnBrk="0" hangingPunct="0">
              <a:lnSpc>
                <a:spcPct val="90000"/>
              </a:lnSpc>
            </a:pPr>
            <a:endParaRPr lang="en-US" sz="2400" dirty="0">
              <a:latin typeface="Lucida Sans Typewriter" charset="0"/>
            </a:endParaRPr>
          </a:p>
          <a:p>
            <a:pPr eaLnBrk="0" hangingPunct="0">
              <a:lnSpc>
                <a:spcPct val="90000"/>
              </a:lnSpc>
            </a:pPr>
            <a:r>
              <a:rPr lang="en-US" sz="2400" dirty="0">
                <a:latin typeface="Lucida Sans Typewriter" charset="0"/>
              </a:rPr>
              <a:t>"</a:t>
            </a:r>
            <a:r>
              <a:rPr lang="en-US" sz="2400" dirty="0" err="1">
                <a:latin typeface="Lucida Sans Typewriter" charset="0"/>
              </a:rPr>
              <a:t>abc</a:t>
            </a:r>
            <a:r>
              <a:rPr lang="en-US" sz="2400" dirty="0">
                <a:latin typeface="Lucida Sans Typewriter" charset="0"/>
              </a:rPr>
              <a:t>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Exercícios</a:t>
            </a:r>
            <a:endParaRPr lang="en-US" dirty="0" smtClean="0"/>
          </a:p>
        </p:txBody>
      </p:sp>
      <p:sp>
        <p:nvSpPr>
          <p:cNvPr id="13" name="Espaço Reservado para Conteúdo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t-BR" dirty="0" smtClean="0"/>
              <a:t>Como são chamadas as funções de alta-ordem que devolvem funções?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t-BR" dirty="0" err="1" smtClean="0"/>
              <a:t>Espresse</a:t>
            </a:r>
            <a:r>
              <a:rPr lang="pt-BR" dirty="0" smtClean="0"/>
              <a:t> a compreensão </a:t>
            </a:r>
            <a:br>
              <a:rPr lang="pt-BR" dirty="0" smtClean="0"/>
            </a:br>
            <a:r>
              <a:rPr lang="pt-BR" dirty="0" smtClean="0"/>
              <a:t>for(x</a:t>
            </a:r>
            <a:r>
              <a:rPr lang="pt-BR" dirty="0" smtClean="0"/>
              <a:t>&lt;-</a:t>
            </a:r>
            <a:r>
              <a:rPr lang="pt-BR" dirty="0" err="1" smtClean="0"/>
              <a:t>xs</a:t>
            </a:r>
            <a:r>
              <a:rPr lang="pt-BR" dirty="0" smtClean="0"/>
              <a:t>, </a:t>
            </a:r>
            <a:r>
              <a:rPr lang="pt-BR" dirty="0" err="1" smtClean="0"/>
              <a:t>if</a:t>
            </a:r>
            <a:r>
              <a:rPr lang="pt-BR" dirty="0" smtClean="0"/>
              <a:t> p(x)) </a:t>
            </a:r>
            <a:r>
              <a:rPr lang="pt-BR" dirty="0" err="1" smtClean="0"/>
              <a:t>yield</a:t>
            </a:r>
            <a:r>
              <a:rPr lang="pt-BR" dirty="0" smtClean="0"/>
              <a:t> f(x</a:t>
            </a:r>
            <a:r>
              <a:rPr lang="pt-BR" dirty="0" smtClean="0"/>
              <a:t>) usando as funções </a:t>
            </a:r>
            <a:r>
              <a:rPr lang="pt-BR" dirty="0" err="1" smtClean="0"/>
              <a:t>map</a:t>
            </a:r>
            <a:r>
              <a:rPr lang="pt-BR" dirty="0" smtClean="0"/>
              <a:t> e </a:t>
            </a:r>
            <a:r>
              <a:rPr lang="pt-BR" dirty="0" err="1" smtClean="0"/>
              <a:t>filter</a:t>
            </a:r>
            <a:r>
              <a:rPr lang="pt-BR" dirty="0" smtClean="0"/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t-BR" dirty="0" smtClean="0"/>
              <a:t>Defina </a:t>
            </a:r>
            <a:r>
              <a:rPr lang="pt-BR" dirty="0" err="1" smtClean="0"/>
              <a:t>map</a:t>
            </a:r>
            <a:r>
              <a:rPr lang="pt-BR" dirty="0" smtClean="0"/>
              <a:t>(f) e </a:t>
            </a:r>
            <a:r>
              <a:rPr lang="pt-BR" dirty="0" err="1" smtClean="0"/>
              <a:t>filter</a:t>
            </a:r>
            <a:r>
              <a:rPr lang="pt-BR" dirty="0" smtClean="0"/>
              <a:t>(p) usando </a:t>
            </a:r>
            <a:r>
              <a:rPr lang="pt-BR" dirty="0" err="1" smtClean="0"/>
              <a:t>foldRight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26626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E7F102-B2D8-40D2-8DB6-0E6087ED7E80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elas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Úteis</a:t>
            </a:r>
            <a:r>
              <a:rPr lang="en-US" dirty="0" smtClean="0"/>
              <a:t>?</a:t>
            </a:r>
            <a:endParaRPr lang="en-US" dirty="0" smtClean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</a:pPr>
            <a:r>
              <a:rPr lang="en-US" dirty="0" err="1" smtClean="0">
                <a:solidFill>
                  <a:srgbClr val="FFC000"/>
                </a:solidFill>
              </a:rPr>
              <a:t>Idiomas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comuns</a:t>
            </a:r>
            <a:r>
              <a:rPr lang="en-US" dirty="0" smtClean="0">
                <a:solidFill>
                  <a:srgbClr val="FFC000"/>
                </a:solidFill>
              </a:rPr>
              <a:t> de </a:t>
            </a:r>
            <a:r>
              <a:rPr lang="en-US" dirty="0" err="1" smtClean="0">
                <a:solidFill>
                  <a:srgbClr val="FFC000"/>
                </a:solidFill>
              </a:rPr>
              <a:t>programação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/>
              <a:t>codificados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própria</a:t>
            </a:r>
            <a:r>
              <a:rPr lang="en-US" dirty="0" smtClean="0"/>
              <a:t> </a:t>
            </a:r>
            <a:r>
              <a:rPr lang="en-US" dirty="0" err="1" smtClean="0"/>
              <a:t>linguagem</a:t>
            </a:r>
            <a:r>
              <a:rPr kumimoji="1" lang="en-US" dirty="0" smtClean="0"/>
              <a:t>.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</a:pPr>
            <a:r>
              <a:rPr lang="en-US" dirty="0" err="1" smtClean="0">
                <a:solidFill>
                  <a:srgbClr val="FFC000"/>
                </a:solidFill>
              </a:rPr>
              <a:t>Linguagens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Especificas</a:t>
            </a:r>
            <a:r>
              <a:rPr lang="en-US" dirty="0" smtClean="0">
                <a:solidFill>
                  <a:srgbClr val="FFC000"/>
                </a:solidFill>
              </a:rPr>
              <a:t> de </a:t>
            </a:r>
            <a:r>
              <a:rPr lang="en-US" dirty="0" err="1" smtClean="0">
                <a:solidFill>
                  <a:srgbClr val="FFC000"/>
                </a:solidFill>
              </a:rPr>
              <a:t>Domínio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kumimoji="1" lang="en-US" dirty="0" err="1" smtClean="0"/>
              <a:t>podem</a:t>
            </a:r>
            <a:r>
              <a:rPr kumimoji="1" lang="en-US" dirty="0" smtClean="0"/>
              <a:t> ser </a:t>
            </a:r>
            <a:r>
              <a:rPr kumimoji="1" lang="en-US" dirty="0" err="1" smtClean="0"/>
              <a:t>definidas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como</a:t>
            </a:r>
            <a:r>
              <a:rPr kumimoji="1" lang="en-US" dirty="0" smtClean="0"/>
              <a:t> </a:t>
            </a:r>
            <a:r>
              <a:rPr kumimoji="1" lang="en-US" dirty="0" err="1" smtClean="0"/>
              <a:t>uma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coleção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funções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alta-ordem</a:t>
            </a:r>
            <a:r>
              <a:rPr kumimoji="1" lang="en-US" dirty="0" smtClean="0"/>
              <a:t>.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</a:pPr>
            <a:r>
              <a:rPr lang="en-US" dirty="0" err="1" smtClean="0">
                <a:solidFill>
                  <a:srgbClr val="FFC000"/>
                </a:solidFill>
              </a:rPr>
              <a:t>Propriedades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Algébricas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kumimoji="1" lang="en-US" dirty="0" smtClean="0"/>
              <a:t>de </a:t>
            </a:r>
            <a:r>
              <a:rPr kumimoji="1" lang="en-US" dirty="0" err="1" smtClean="0"/>
              <a:t>funções</a:t>
            </a:r>
            <a:r>
              <a:rPr kumimoji="1" lang="en-US" dirty="0" smtClean="0"/>
              <a:t> de </a:t>
            </a:r>
            <a:r>
              <a:rPr kumimoji="1" lang="en-US" dirty="0" err="1" smtClean="0"/>
              <a:t>alta-ordem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podem</a:t>
            </a:r>
            <a:r>
              <a:rPr kumimoji="1" lang="en-US" dirty="0" smtClean="0"/>
              <a:t> ser </a:t>
            </a:r>
            <a:r>
              <a:rPr kumimoji="1" lang="en-US" dirty="0" err="1" smtClean="0"/>
              <a:t>usadas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para</a:t>
            </a:r>
            <a:r>
              <a:rPr kumimoji="1" lang="en-US" dirty="0" smtClean="0"/>
              <a:t> </a:t>
            </a:r>
            <a:r>
              <a:rPr kumimoji="1" lang="en-US" dirty="0" err="1" smtClean="0"/>
              <a:t>raciocinar</a:t>
            </a:r>
            <a:r>
              <a:rPr kumimoji="1" lang="en-US" dirty="0" smtClean="0"/>
              <a:t> </a:t>
            </a:r>
            <a:r>
              <a:rPr kumimoji="1" lang="en-US" dirty="0" err="1" smtClean="0"/>
              <a:t>sobre</a:t>
            </a:r>
            <a:r>
              <a:rPr kumimoji="1" lang="en-US" dirty="0" smtClean="0"/>
              <a:t> </a:t>
            </a:r>
            <a:r>
              <a:rPr kumimoji="1" lang="en-US" dirty="0" err="1" smtClean="0"/>
              <a:t>programas</a:t>
            </a:r>
            <a:r>
              <a:rPr kumimoji="1" lang="en-US" dirty="0" smtClean="0"/>
              <a:t>.</a:t>
            </a:r>
            <a:endParaRPr lang="pt-BR" dirty="0"/>
          </a:p>
        </p:txBody>
      </p:sp>
      <p:sp>
        <p:nvSpPr>
          <p:cNvPr id="5122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DEEFC6-AA01-4003-BB5F-08CB686B3C5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511175" y="1749425"/>
            <a:ext cx="8047038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Map</a:t>
            </a:r>
            <a:endParaRPr lang="en-US" dirty="0" smtClean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de </a:t>
            </a:r>
            <a:r>
              <a:rPr lang="en-US" dirty="0" err="1" smtClean="0"/>
              <a:t>alta-ordem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map</a:t>
            </a:r>
            <a:r>
              <a:rPr lang="en-US" dirty="0" smtClean="0"/>
              <a:t> </a:t>
            </a:r>
            <a:r>
              <a:rPr lang="en-US" dirty="0" err="1" smtClean="0"/>
              <a:t>aplica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função</a:t>
            </a:r>
            <a:r>
              <a:rPr lang="en-US" dirty="0" smtClean="0"/>
              <a:t> a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elemento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Exemplo</a:t>
            </a:r>
            <a:endParaRPr lang="en-US" dirty="0" smtClean="0"/>
          </a:p>
          <a:p>
            <a:endParaRPr lang="en-US" dirty="0" smtClean="0"/>
          </a:p>
          <a:p>
            <a:endParaRPr lang="pt-BR" dirty="0"/>
          </a:p>
        </p:txBody>
      </p:sp>
      <p:sp>
        <p:nvSpPr>
          <p:cNvPr id="6146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F1E1F2-F625-4C94-980C-4012B54B7DC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1221942" y="2801562"/>
            <a:ext cx="6319359" cy="1200329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>
                <a:latin typeface="Lucida Sans Typewriter" charset="0"/>
              </a:rPr>
              <a:t>c</a:t>
            </a:r>
            <a:r>
              <a:rPr lang="en-US" sz="2400" dirty="0" smtClean="0">
                <a:latin typeface="Lucida Sans Typewriter" charset="0"/>
              </a:rPr>
              <a:t>lass List[T] {</a:t>
            </a:r>
          </a:p>
          <a:p>
            <a:pPr eaLnBrk="0" hangingPunct="0"/>
            <a:r>
              <a:rPr lang="en-US" sz="2400" dirty="0" smtClean="0">
                <a:latin typeface="Lucida Sans Typewriter" charset="0"/>
              </a:rPr>
              <a:t>  def map[R](f:T=&gt;R): List[R] = …</a:t>
            </a:r>
          </a:p>
          <a:p>
            <a:pPr eaLnBrk="0" hangingPunct="0"/>
            <a:r>
              <a:rPr lang="en-US" sz="2400" dirty="0">
                <a:latin typeface="Lucida Sans Typewriter" charset="0"/>
              </a:rPr>
              <a:t>}</a:t>
            </a:r>
          </a:p>
        </p:txBody>
      </p:sp>
      <p:sp>
        <p:nvSpPr>
          <p:cNvPr id="6151" name="Text Box 6"/>
          <p:cNvSpPr txBox="1">
            <a:spLocks noChangeArrowheads="1"/>
          </p:cNvSpPr>
          <p:nvPr/>
        </p:nvSpPr>
        <p:spPr bwMode="auto">
          <a:xfrm>
            <a:off x="1710112" y="5377943"/>
            <a:ext cx="4647426" cy="830997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 smtClean="0">
                <a:latin typeface="Lucida Sans Typewriter" charset="0"/>
              </a:rPr>
              <a:t>&gt; List(</a:t>
            </a:r>
            <a:r>
              <a:rPr lang="en-US" sz="2400" dirty="0" smtClean="0">
                <a:latin typeface="Lucida Sans Typewriter" charset="0"/>
              </a:rPr>
              <a:t>1,3,5,7).</a:t>
            </a:r>
            <a:r>
              <a:rPr lang="en-US" sz="2400" dirty="0" smtClean="0">
                <a:latin typeface="Lucida Sans Typewriter" charset="0"/>
              </a:rPr>
              <a:t>map(_+</a:t>
            </a:r>
            <a:r>
              <a:rPr lang="en-US" sz="2400" dirty="0">
                <a:latin typeface="Lucida Sans Typewriter" charset="0"/>
              </a:rPr>
              <a:t>1</a:t>
            </a:r>
            <a:r>
              <a:rPr lang="en-US" sz="2400" dirty="0" smtClean="0">
                <a:latin typeface="Lucida Sans Typewriter" charset="0"/>
              </a:rPr>
              <a:t>)</a:t>
            </a:r>
            <a:endParaRPr lang="en-US" sz="2400" dirty="0">
              <a:latin typeface="Lucida Sans Typewriter" charset="0"/>
            </a:endParaRPr>
          </a:p>
          <a:p>
            <a:pPr eaLnBrk="0" hangingPunct="0"/>
            <a:r>
              <a:rPr lang="en-US" sz="2400" dirty="0" smtClean="0">
                <a:latin typeface="Lucida Sans Typewriter" charset="0"/>
              </a:rPr>
              <a:t>List(2,4,6,8)</a:t>
            </a:r>
            <a:endParaRPr lang="en-US" sz="2400" dirty="0">
              <a:latin typeface="Lucida Sans Typewriter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Função </a:t>
            </a:r>
            <a:r>
              <a:rPr lang="pt-BR" dirty="0" err="1" smtClean="0"/>
              <a:t>Map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map </a:t>
            </a:r>
            <a:r>
              <a:rPr lang="en-US" dirty="0" err="1" smtClean="0"/>
              <a:t>pode</a:t>
            </a:r>
            <a:r>
              <a:rPr lang="en-US" dirty="0" smtClean="0"/>
              <a:t> ser </a:t>
            </a:r>
            <a:r>
              <a:rPr lang="en-US" dirty="0" err="1" smtClean="0"/>
              <a:t>definida</a:t>
            </a:r>
            <a:r>
              <a:rPr lang="en-US" dirty="0" smtClean="0"/>
              <a:t> de forma </a:t>
            </a:r>
            <a:r>
              <a:rPr lang="en-US" dirty="0" err="1" smtClean="0"/>
              <a:t>bem</a:t>
            </a:r>
            <a:r>
              <a:rPr lang="en-US" dirty="0" smtClean="0"/>
              <a:t> simples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compreensão</a:t>
            </a:r>
            <a:r>
              <a:rPr lang="en-US" dirty="0" smtClean="0"/>
              <a:t> for: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alternativamente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efeito</a:t>
            </a:r>
            <a:r>
              <a:rPr lang="en-US" dirty="0" smtClean="0"/>
              <a:t> de </a:t>
            </a:r>
            <a:r>
              <a:rPr lang="en-US" dirty="0" err="1" smtClean="0"/>
              <a:t>prova</a:t>
            </a:r>
            <a:r>
              <a:rPr lang="en-US" dirty="0" smtClean="0"/>
              <a:t>,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recursão</a:t>
            </a:r>
            <a:r>
              <a:rPr lang="en-US" dirty="0" smtClean="0"/>
              <a:t>: 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7170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E3C4D2-BEF5-4700-A343-BD46F865C261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1594215" y="2772669"/>
            <a:ext cx="5763116" cy="830997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 smtClean="0">
                <a:latin typeface="Lucida Sans Typewriter" charset="0"/>
              </a:rPr>
              <a:t>def map[R](f:T=&gt;R): List[R] = </a:t>
            </a:r>
          </a:p>
          <a:p>
            <a:pPr eaLnBrk="0" hangingPunct="0"/>
            <a:r>
              <a:rPr lang="en-US" sz="2400" dirty="0" smtClean="0">
                <a:latin typeface="Lucida Sans Typewriter" charset="0"/>
              </a:rPr>
              <a:t>  for(x </a:t>
            </a:r>
            <a:r>
              <a:rPr lang="en-US" sz="2400" dirty="0" smtClean="0">
                <a:latin typeface="Lucida Sans Typewriter" charset="0"/>
                <a:sym typeface="Symbol" pitchFamily="18" charset="2"/>
              </a:rPr>
              <a:t></a:t>
            </a:r>
            <a:r>
              <a:rPr lang="en-US" sz="2400" dirty="0" smtClean="0">
                <a:latin typeface="Lucida Sans Typewriter" charset="0"/>
              </a:rPr>
              <a:t> 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) yield f(x)</a:t>
            </a:r>
            <a:endParaRPr lang="en-US" sz="2400" dirty="0">
              <a:latin typeface="Lucida Sans Typewriter" charset="0"/>
            </a:endParaRPr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666878" y="4691953"/>
            <a:ext cx="7622600" cy="1569660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 smtClean="0">
                <a:latin typeface="Lucida Sans Typewriter" charset="0"/>
              </a:rPr>
              <a:t>def map[R](f:T=&gt;R): List[R] = 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 match {</a:t>
            </a:r>
          </a:p>
          <a:p>
            <a:pPr eaLnBrk="0" hangingPunct="0"/>
            <a:r>
              <a:rPr lang="en-US" sz="2400" dirty="0" smtClean="0">
                <a:latin typeface="Lucida Sans Typewriter" charset="0"/>
              </a:rPr>
              <a:t>  case List() =&gt; List()</a:t>
            </a:r>
          </a:p>
          <a:p>
            <a:pPr eaLnBrk="0" hangingPunct="0"/>
            <a:r>
              <a:rPr lang="en-US" sz="2400" dirty="0">
                <a:latin typeface="Lucida Sans Typewriter" charset="0"/>
              </a:rPr>
              <a:t> </a:t>
            </a:r>
            <a:r>
              <a:rPr lang="en-US" sz="2400" dirty="0" smtClean="0">
                <a:latin typeface="Lucida Sans Typewriter" charset="0"/>
              </a:rPr>
              <a:t> case y::</a:t>
            </a:r>
            <a:r>
              <a:rPr lang="en-US" sz="2400" dirty="0" err="1" smtClean="0">
                <a:latin typeface="Lucida Sans Typewriter" charset="0"/>
              </a:rPr>
              <a:t>ys</a:t>
            </a:r>
            <a:r>
              <a:rPr lang="en-US" sz="2400" dirty="0" smtClean="0">
                <a:latin typeface="Lucida Sans Typewriter" charset="0"/>
              </a:rPr>
              <a:t>  =&gt; f(y)::</a:t>
            </a:r>
            <a:r>
              <a:rPr lang="en-US" sz="2400" dirty="0">
                <a:latin typeface="Lucida Sans Typewriter" charset="0"/>
              </a:rPr>
              <a:t>y</a:t>
            </a:r>
            <a:r>
              <a:rPr lang="en-US" sz="2400" dirty="0" smtClean="0">
                <a:latin typeface="Lucida Sans Typewriter" charset="0"/>
              </a:rPr>
              <a:t>s.map(f)</a:t>
            </a:r>
          </a:p>
          <a:p>
            <a:pPr eaLnBrk="0" hangingPunct="0"/>
            <a:r>
              <a:rPr lang="en-US" sz="2400" dirty="0" smtClean="0">
                <a:latin typeface="Lucida Sans Typewriter" charset="0"/>
              </a:rPr>
              <a:t>}</a:t>
            </a:r>
            <a:endParaRPr lang="en-US" sz="2400" dirty="0">
              <a:latin typeface="Lucida Sans Typewriter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Filter</a:t>
            </a:r>
            <a:endParaRPr lang="en-US" dirty="0" smtClean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de </a:t>
            </a:r>
            <a:r>
              <a:rPr lang="en-US" dirty="0" err="1" smtClean="0"/>
              <a:t>alta-ordem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C000"/>
                </a:solidFill>
              </a:rPr>
              <a:t>filtro</a:t>
            </a:r>
            <a:r>
              <a:rPr lang="en-US" dirty="0" smtClean="0"/>
              <a:t> </a:t>
            </a:r>
            <a:r>
              <a:rPr lang="en-US" dirty="0" err="1" smtClean="0"/>
              <a:t>seleciona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elemento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satisfaz</a:t>
            </a:r>
            <a:r>
              <a:rPr lang="en-US" dirty="0" smtClean="0"/>
              <a:t> um </a:t>
            </a:r>
            <a:r>
              <a:rPr lang="en-US" dirty="0" err="1" smtClean="0"/>
              <a:t>predicado</a:t>
            </a:r>
            <a:r>
              <a:rPr lang="en-US" dirty="0" smtClean="0"/>
              <a:t>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dirty="0" err="1" smtClean="0"/>
              <a:t>Exemplo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pt-BR" dirty="0"/>
          </a:p>
        </p:txBody>
      </p:sp>
      <p:sp>
        <p:nvSpPr>
          <p:cNvPr id="8194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5A4D28-3B1D-4ADE-A2BF-7DED059B7A0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760434" y="3201057"/>
            <a:ext cx="7622600" cy="1200329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 smtClean="0">
                <a:latin typeface="Lucida Console" pitchFamily="49" charset="0"/>
              </a:rPr>
              <a:t>class List[T] {</a:t>
            </a:r>
          </a:p>
          <a:p>
            <a:pPr eaLnBrk="0" hangingPunct="0"/>
            <a:r>
              <a:rPr lang="en-US" sz="2400" dirty="0" smtClean="0">
                <a:latin typeface="Lucida Console" pitchFamily="49" charset="0"/>
              </a:rPr>
              <a:t>  def filter(T 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=&gt;</a:t>
            </a:r>
            <a:r>
              <a:rPr lang="en-US" sz="2400" dirty="0" smtClean="0">
                <a:latin typeface="Lucida Console" pitchFamily="49" charset="0"/>
              </a:rPr>
              <a:t> Boolean): List[T] = …</a:t>
            </a:r>
          </a:p>
          <a:p>
            <a:pPr eaLnBrk="0" hangingPunct="0"/>
            <a:r>
              <a:rPr lang="en-US" sz="2400" dirty="0">
                <a:latin typeface="Lucida Console" pitchFamily="49" charset="0"/>
              </a:rPr>
              <a:t>}</a:t>
            </a:r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1679015" y="5061048"/>
            <a:ext cx="3903633" cy="1200329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dirty="0">
                <a:latin typeface="Lucida Sans Typewriter" charset="0"/>
              </a:rPr>
              <a:t>&gt; </a:t>
            </a:r>
            <a:r>
              <a:rPr lang="en-US" sz="2400" dirty="0" smtClean="0">
                <a:latin typeface="Lucida Sans Typewriter" charset="0"/>
              </a:rPr>
              <a:t>1 to 10 filter par</a:t>
            </a:r>
            <a:endParaRPr lang="en-US" sz="2400" dirty="0">
              <a:latin typeface="Lucida Sans Typewriter" charset="0"/>
            </a:endParaRPr>
          </a:p>
          <a:p>
            <a:pPr eaLnBrk="0" hangingPunct="0"/>
            <a:endParaRPr lang="en-US" sz="2400" dirty="0">
              <a:latin typeface="Lucida Sans Typewriter" charset="0"/>
            </a:endParaRPr>
          </a:p>
          <a:p>
            <a:pPr eaLnBrk="0" hangingPunct="0"/>
            <a:r>
              <a:rPr lang="en-US" sz="2400" dirty="0" smtClean="0">
                <a:latin typeface="Lucida Sans Typewriter" charset="0"/>
              </a:rPr>
              <a:t>List(2,4,6,8,10)</a:t>
            </a:r>
            <a:endParaRPr lang="en-US" sz="2400" dirty="0">
              <a:latin typeface="Lucida Sans Typewriter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smtClean="0"/>
              <a:t>Filter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Filter </a:t>
            </a:r>
            <a:r>
              <a:rPr lang="en-US" dirty="0" err="1" smtClean="0"/>
              <a:t>pode</a:t>
            </a:r>
            <a:r>
              <a:rPr lang="en-US" dirty="0" smtClean="0"/>
              <a:t> ser </a:t>
            </a:r>
            <a:r>
              <a:rPr lang="en-US" dirty="0" err="1" smtClean="0"/>
              <a:t>definida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compreensão</a:t>
            </a:r>
            <a:r>
              <a:rPr lang="en-US" dirty="0" smtClean="0"/>
              <a:t> de </a:t>
            </a:r>
            <a:r>
              <a:rPr lang="en-US" dirty="0" err="1" smtClean="0"/>
              <a:t>listas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Alternativamente</a:t>
            </a:r>
            <a:r>
              <a:rPr lang="en-US" dirty="0" smtClean="0"/>
              <a:t> </a:t>
            </a:r>
            <a:r>
              <a:rPr lang="en-US" dirty="0" smtClean="0"/>
              <a:t>using recursion:</a:t>
            </a:r>
          </a:p>
          <a:p>
            <a:endParaRPr lang="en-US" dirty="0" smtClean="0"/>
          </a:p>
          <a:p>
            <a:endParaRPr lang="pt-BR" dirty="0"/>
          </a:p>
        </p:txBody>
      </p:sp>
      <p:sp>
        <p:nvSpPr>
          <p:cNvPr id="9218" name="Espaço Reservado para Número de Slide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1D5161-1873-48B3-950A-0849EAC5D2B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423555" y="2790224"/>
            <a:ext cx="5880136" cy="830997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400" dirty="0" smtClean="0">
                <a:latin typeface="Lucida Console" pitchFamily="49" charset="0"/>
              </a:rPr>
              <a:t>def filter(p: T =&gt; Boolean) =</a:t>
            </a:r>
          </a:p>
          <a:p>
            <a:pPr algn="ctr" eaLnBrk="0" hangingPunct="0"/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for(x </a:t>
            </a:r>
            <a:r>
              <a:rPr lang="en-US" sz="2400" dirty="0">
                <a:latin typeface="Lucida Console" pitchFamily="49" charset="0"/>
                <a:sym typeface="Symbol" pitchFamily="18" charset="2"/>
              </a:rPr>
              <a:t>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>
                <a:latin typeface="Lucida Console" pitchFamily="49" charset="0"/>
              </a:rPr>
              <a:t>;</a:t>
            </a:r>
            <a:r>
              <a:rPr lang="en-US" sz="2400" dirty="0" smtClean="0">
                <a:latin typeface="Lucida Console" pitchFamily="49" charset="0"/>
              </a:rPr>
              <a:t> if p(x)) yield x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616650" y="4354092"/>
            <a:ext cx="7808548" cy="2012859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2400" dirty="0" smtClean="0">
                <a:latin typeface="Lucida Console" pitchFamily="49" charset="0"/>
              </a:rPr>
              <a:t>def filter(p: T =&gt; Boolean) = 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 match {</a:t>
            </a:r>
          </a:p>
          <a:p>
            <a:pPr eaLnBrk="0" hangingPunct="0">
              <a:lnSpc>
                <a:spcPct val="130000"/>
              </a:lnSpc>
            </a:pPr>
            <a:r>
              <a:rPr lang="en-US" sz="2400" dirty="0" smtClean="0">
                <a:latin typeface="Lucida Console" pitchFamily="49" charset="0"/>
              </a:rPr>
              <a:t>  case List()        =&gt; List()</a:t>
            </a:r>
          </a:p>
          <a:p>
            <a:pPr eaLnBrk="0" hangingPunct="0">
              <a:lnSpc>
                <a:spcPct val="13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case y::</a:t>
            </a:r>
            <a:r>
              <a:rPr lang="en-US" sz="2400" dirty="0" err="1" smtClean="0">
                <a:latin typeface="Lucida Console" pitchFamily="49" charset="0"/>
              </a:rPr>
              <a:t>ys</a:t>
            </a: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if p(x) =&gt; y:: </a:t>
            </a:r>
            <a:r>
              <a:rPr lang="en-US" sz="2400" dirty="0" err="1">
                <a:latin typeface="Lucida Console" pitchFamily="49" charset="0"/>
              </a:rPr>
              <a:t>y</a:t>
            </a:r>
            <a:r>
              <a:rPr lang="en-US" sz="2400" dirty="0" err="1" smtClean="0">
                <a:latin typeface="Lucida Console" pitchFamily="49" charset="0"/>
              </a:rPr>
              <a:t>s.filter</a:t>
            </a:r>
            <a:r>
              <a:rPr lang="en-US" sz="2400" dirty="0" smtClean="0">
                <a:latin typeface="Lucida Console" pitchFamily="49" charset="0"/>
              </a:rPr>
              <a:t>(p)</a:t>
            </a:r>
          </a:p>
          <a:p>
            <a:pPr eaLnBrk="0" hangingPunct="0">
              <a:lnSpc>
                <a:spcPct val="13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case y::</a:t>
            </a:r>
            <a:r>
              <a:rPr lang="en-US" sz="2400" dirty="0" err="1" smtClean="0">
                <a:latin typeface="Lucida Console" pitchFamily="49" charset="0"/>
              </a:rPr>
              <a:t>ys</a:t>
            </a:r>
            <a:r>
              <a:rPr lang="en-US" sz="2400" dirty="0" smtClean="0">
                <a:latin typeface="Lucida Console" pitchFamily="49" charset="0"/>
              </a:rPr>
              <a:t>         =&gt; </a:t>
            </a:r>
            <a:r>
              <a:rPr lang="en-US" sz="2400" dirty="0" err="1">
                <a:latin typeface="Lucida Console" pitchFamily="49" charset="0"/>
              </a:rPr>
              <a:t>y</a:t>
            </a:r>
            <a:r>
              <a:rPr lang="en-US" sz="2400" dirty="0" err="1" smtClean="0">
                <a:latin typeface="Lucida Console" pitchFamily="49" charset="0"/>
              </a:rPr>
              <a:t>s.filter</a:t>
            </a:r>
            <a:r>
              <a:rPr lang="en-US" sz="2400" dirty="0" smtClean="0">
                <a:latin typeface="Lucida Console" pitchFamily="49" charset="0"/>
              </a:rPr>
              <a:t>(p)    }</a:t>
            </a:r>
            <a:endParaRPr lang="en-US" sz="2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Função</a:t>
            </a:r>
            <a:r>
              <a:rPr lang="en-US" dirty="0" smtClean="0"/>
              <a:t> </a:t>
            </a:r>
            <a:r>
              <a:rPr lang="en-US" dirty="0" err="1" smtClean="0"/>
              <a:t>FoldRight</a:t>
            </a:r>
            <a:endParaRPr lang="en-US" dirty="0" smtClean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Várias</a:t>
            </a:r>
            <a:r>
              <a:rPr lang="en-US" dirty="0" smtClean="0"/>
              <a:t> </a:t>
            </a:r>
            <a:r>
              <a:rPr lang="en-US" dirty="0" err="1" smtClean="0"/>
              <a:t>funções</a:t>
            </a:r>
            <a:r>
              <a:rPr lang="en-US" dirty="0" smtClean="0"/>
              <a:t> </a:t>
            </a:r>
            <a:r>
              <a:rPr lang="en-US" dirty="0" err="1" smtClean="0"/>
              <a:t>envolvendo</a:t>
            </a:r>
            <a:r>
              <a:rPr lang="en-US" dirty="0" smtClean="0"/>
              <a:t> </a:t>
            </a:r>
            <a:r>
              <a:rPr lang="en-US" dirty="0" err="1" smtClean="0"/>
              <a:t>listas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ser </a:t>
            </a:r>
            <a:r>
              <a:rPr lang="en-US" dirty="0" err="1" smtClean="0"/>
              <a:t>definidas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o </a:t>
            </a:r>
            <a:r>
              <a:rPr lang="en-US" dirty="0" err="1" smtClean="0"/>
              <a:t>seguinte</a:t>
            </a:r>
            <a:r>
              <a:rPr lang="en-US" dirty="0" smtClean="0"/>
              <a:t> </a:t>
            </a:r>
            <a:r>
              <a:rPr lang="en-US" dirty="0" err="1" smtClean="0"/>
              <a:t>padrão</a:t>
            </a:r>
            <a:r>
              <a:rPr lang="en-US" dirty="0" smtClean="0"/>
              <a:t> de </a:t>
            </a:r>
            <a:r>
              <a:rPr lang="en-US" dirty="0" err="1" smtClean="0"/>
              <a:t>recursão</a:t>
            </a:r>
            <a:r>
              <a:rPr lang="en-US" dirty="0" smtClean="0"/>
              <a:t>:</a:t>
            </a:r>
            <a:endParaRPr lang="en-US" dirty="0" smtClean="0"/>
          </a:p>
          <a:p>
            <a:endParaRPr lang="pt-BR" dirty="0"/>
          </a:p>
        </p:txBody>
      </p:sp>
      <p:sp>
        <p:nvSpPr>
          <p:cNvPr id="10242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B56FB6-EFFD-47D4-9406-0166DC3603B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1314262" y="3186257"/>
            <a:ext cx="6506909" cy="142192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def f[T](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: List[T]) = 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 match {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case List() =&gt; v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case y::</a:t>
            </a:r>
            <a:r>
              <a:rPr lang="en-US" sz="2400" dirty="0" err="1" smtClean="0">
                <a:latin typeface="Lucida Console" pitchFamily="49" charset="0"/>
              </a:rPr>
              <a:t>ys</a:t>
            </a:r>
            <a:r>
              <a:rPr lang="en-US" sz="2400" dirty="0" smtClean="0">
                <a:latin typeface="Lucida Console" pitchFamily="49" charset="0"/>
              </a:rPr>
              <a:t>  =&gt; y </a:t>
            </a:r>
            <a:r>
              <a:rPr lang="en-US" sz="2400" dirty="0" smtClean="0">
                <a:latin typeface="Lucida Console" pitchFamily="49" charset="0"/>
                <a:sym typeface="Symbol" pitchFamily="18" charset="2"/>
              </a:rPr>
              <a:t> </a:t>
            </a:r>
            <a:r>
              <a:rPr lang="en-US" sz="2400" dirty="0" smtClean="0">
                <a:latin typeface="Lucida Console" pitchFamily="49" charset="0"/>
              </a:rPr>
              <a:t>f(</a:t>
            </a:r>
            <a:r>
              <a:rPr lang="en-US" sz="2400" dirty="0" err="1" smtClean="0">
                <a:latin typeface="Lucida Console" pitchFamily="49" charset="0"/>
              </a:rPr>
              <a:t>ys</a:t>
            </a:r>
            <a:r>
              <a:rPr lang="en-US" sz="2400" dirty="0" smtClean="0">
                <a:latin typeface="Lucida Console" pitchFamily="49" charset="0"/>
              </a:rPr>
              <a:t>) </a:t>
            </a:r>
            <a:r>
              <a:rPr lang="en-US" sz="2400" dirty="0" smtClean="0">
                <a:latin typeface="Lucida Console" pitchFamily="49" charset="0"/>
              </a:rPr>
              <a:t>}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10246" name="AutoShape 5"/>
          <p:cNvSpPr>
            <a:spLocks noChangeArrowheads="1"/>
          </p:cNvSpPr>
          <p:nvPr/>
        </p:nvSpPr>
        <p:spPr bwMode="auto">
          <a:xfrm>
            <a:off x="618565" y="4695389"/>
            <a:ext cx="7180729" cy="2009061"/>
          </a:xfrm>
          <a:prstGeom prst="wedgeRoundRectCallout">
            <a:avLst>
              <a:gd name="adj1" fmla="val -21884"/>
              <a:gd name="adj2" fmla="val -72718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dirty="0"/>
              <a:t>f </a:t>
            </a:r>
            <a:r>
              <a:rPr lang="en-US" dirty="0" err="1"/>
              <a:t>mapeia</a:t>
            </a:r>
            <a:r>
              <a:rPr lang="en-US" dirty="0"/>
              <a:t> a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vazia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um valor v e </a:t>
            </a:r>
            <a:r>
              <a:rPr lang="en-US" dirty="0" err="1"/>
              <a:t>qualquer</a:t>
            </a:r>
            <a:r>
              <a:rPr lang="en-US" dirty="0"/>
              <a:t> </a:t>
            </a:r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vazia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alguma</a:t>
            </a:r>
            <a:r>
              <a:rPr lang="en-US" dirty="0"/>
              <a:t> </a:t>
            </a:r>
            <a:r>
              <a:rPr lang="en-US" dirty="0" err="1"/>
              <a:t>função</a:t>
            </a:r>
            <a:r>
              <a:rPr lang="en-US" dirty="0"/>
              <a:t> </a:t>
            </a:r>
            <a:r>
              <a:rPr lang="en-US" dirty="0" smtClean="0">
                <a:latin typeface="Lucida Sans Typewriter" charset="0"/>
                <a:sym typeface="Symbol" pitchFamily="18" charset="2"/>
              </a:rPr>
              <a:t>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aplicada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para</a:t>
            </a:r>
            <a:r>
              <a:rPr lang="en-US" dirty="0">
                <a:sym typeface="Symbol" pitchFamily="18" charset="2"/>
              </a:rPr>
              <a:t> a </a:t>
            </a:r>
            <a:r>
              <a:rPr lang="en-US" dirty="0" err="1">
                <a:sym typeface="Symbol" pitchFamily="18" charset="2"/>
              </a:rPr>
              <a:t>sua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cabeça</a:t>
            </a:r>
            <a:r>
              <a:rPr lang="en-US" dirty="0">
                <a:sym typeface="Symbol" pitchFamily="18" charset="2"/>
              </a:rPr>
              <a:t> e a </a:t>
            </a:r>
            <a:r>
              <a:rPr lang="en-US" dirty="0" err="1">
                <a:sym typeface="Symbol" pitchFamily="18" charset="2"/>
              </a:rPr>
              <a:t>função</a:t>
            </a:r>
            <a:r>
              <a:rPr lang="en-US" dirty="0">
                <a:sym typeface="Symbol" pitchFamily="18" charset="2"/>
              </a:rPr>
              <a:t> f </a:t>
            </a:r>
            <a:r>
              <a:rPr lang="en-US" dirty="0" err="1">
                <a:sym typeface="Symbol" pitchFamily="18" charset="2"/>
              </a:rPr>
              <a:t>aplicada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ao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err="1">
                <a:sym typeface="Symbol" pitchFamily="18" charset="2"/>
              </a:rPr>
              <a:t>restante</a:t>
            </a:r>
            <a:r>
              <a:rPr lang="en-US" dirty="0">
                <a:sym typeface="Symbol" pitchFamily="18" charset="2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  <a:endParaRPr lang="pt-BR" dirty="0"/>
          </a:p>
        </p:txBody>
      </p:sp>
      <p:sp>
        <p:nvSpPr>
          <p:cNvPr id="11266" name="Espaço Reservado para Número de Slide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209D89-3D3A-4FB6-A6BA-CCD5D1B669D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746872" y="1543661"/>
            <a:ext cx="5949064" cy="142192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def soma(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: List) = 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 match {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>
                <a:latin typeface="Lucida Console" pitchFamily="49" charset="0"/>
              </a:rPr>
              <a:t> </a:t>
            </a:r>
            <a:r>
              <a:rPr lang="en-US" sz="2400" dirty="0" smtClean="0">
                <a:latin typeface="Lucida Console" pitchFamily="49" charset="0"/>
              </a:rPr>
              <a:t> case List() =&gt; </a:t>
            </a:r>
            <a:r>
              <a:rPr lang="en-US" sz="2400" dirty="0">
                <a:latin typeface="Lucida Console" pitchFamily="49" charset="0"/>
              </a:rPr>
              <a:t>0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Console" pitchFamily="49" charset="0"/>
              </a:rPr>
              <a:t>  case x::</a:t>
            </a:r>
            <a:r>
              <a:rPr lang="en-US" sz="2400" dirty="0" err="1" smtClean="0">
                <a:latin typeface="Lucida Console" pitchFamily="49" charset="0"/>
              </a:rPr>
              <a:t>xs</a:t>
            </a:r>
            <a:r>
              <a:rPr lang="en-US" sz="2400" dirty="0" smtClean="0">
                <a:latin typeface="Lucida Console" pitchFamily="49" charset="0"/>
              </a:rPr>
              <a:t>  =&gt; </a:t>
            </a:r>
            <a:r>
              <a:rPr lang="en-US" sz="2400" dirty="0">
                <a:latin typeface="Lucida Console" pitchFamily="49" charset="0"/>
              </a:rPr>
              <a:t>x + </a:t>
            </a:r>
            <a:r>
              <a:rPr lang="en-US" sz="2400" dirty="0" smtClean="0">
                <a:latin typeface="Lucida Console" pitchFamily="49" charset="0"/>
              </a:rPr>
              <a:t>soma(</a:t>
            </a:r>
            <a:r>
              <a:rPr lang="en-US" sz="2400" dirty="0" err="1" smtClean="0">
                <a:latin typeface="Lucida Console" pitchFamily="49" charset="0"/>
              </a:rPr>
              <a:t>ys</a:t>
            </a:r>
            <a:r>
              <a:rPr lang="en-US" sz="2400" dirty="0" smtClean="0">
                <a:latin typeface="Lucida Console" pitchFamily="49" charset="0"/>
              </a:rPr>
              <a:t>) }</a:t>
            </a:r>
            <a:endParaRPr lang="en-US" sz="2400" dirty="0">
              <a:latin typeface="Lucida Console" pitchFamily="49" charset="0"/>
            </a:endParaRPr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760319" y="5031584"/>
            <a:ext cx="5949064" cy="142192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def and(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: List) = 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 match {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  case List() =&gt; true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  case x::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  =&gt; x &amp;&amp; and(</a:t>
            </a:r>
            <a:r>
              <a:rPr lang="en-US" sz="2400" dirty="0" err="1" smtClean="0">
                <a:latin typeface="Lucida Sans Typewriter" charset="0"/>
              </a:rPr>
              <a:t>ys</a:t>
            </a:r>
            <a:r>
              <a:rPr lang="en-US" sz="2400" dirty="0" smtClean="0">
                <a:latin typeface="Lucida Sans Typewriter" charset="0"/>
              </a:rPr>
              <a:t>) }</a:t>
            </a: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733425" y="3200637"/>
            <a:ext cx="6506909" cy="1421928"/>
          </a:xfrm>
          <a:prstGeom prst="rect">
            <a:avLst/>
          </a:prstGeom>
          <a:solidFill>
            <a:schemeClr val="accent1"/>
          </a:solidFill>
          <a:ln w="12700" cap="sq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def </a:t>
            </a:r>
            <a:r>
              <a:rPr lang="en-US" sz="2400" dirty="0" err="1" smtClean="0">
                <a:latin typeface="Lucida Sans Typewriter" charset="0"/>
              </a:rPr>
              <a:t>produto</a:t>
            </a:r>
            <a:r>
              <a:rPr lang="en-US" sz="2400" dirty="0" smtClean="0">
                <a:latin typeface="Lucida Sans Typewriter" charset="0"/>
              </a:rPr>
              <a:t>(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: List) = 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 match {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  case List() =&gt; 1</a:t>
            </a:r>
          </a:p>
          <a:p>
            <a:pPr eaLnBrk="0" hangingPunct="0">
              <a:lnSpc>
                <a:spcPct val="120000"/>
              </a:lnSpc>
            </a:pPr>
            <a:r>
              <a:rPr lang="en-US" sz="2400" dirty="0" smtClean="0">
                <a:latin typeface="Lucida Sans Typewriter" charset="0"/>
              </a:rPr>
              <a:t>  case x::</a:t>
            </a:r>
            <a:r>
              <a:rPr lang="en-US" sz="2400" dirty="0" err="1" smtClean="0">
                <a:latin typeface="Lucida Sans Typewriter" charset="0"/>
              </a:rPr>
              <a:t>xs</a:t>
            </a:r>
            <a:r>
              <a:rPr lang="en-US" sz="2400" dirty="0" smtClean="0">
                <a:latin typeface="Lucida Sans Typewriter" charset="0"/>
              </a:rPr>
              <a:t>  =&gt; x * </a:t>
            </a:r>
            <a:r>
              <a:rPr lang="en-US" sz="2400" dirty="0" err="1" smtClean="0">
                <a:latin typeface="Lucida Sans Typewriter" charset="0"/>
              </a:rPr>
              <a:t>produto</a:t>
            </a:r>
            <a:r>
              <a:rPr lang="en-US" sz="2400" dirty="0" smtClean="0">
                <a:latin typeface="Lucida Sans Typewriter" charset="0"/>
              </a:rPr>
              <a:t>(</a:t>
            </a:r>
            <a:r>
              <a:rPr lang="en-US" sz="2400" dirty="0" err="1" smtClean="0">
                <a:latin typeface="Lucida Sans Typewriter" charset="0"/>
              </a:rPr>
              <a:t>ys</a:t>
            </a:r>
            <a:r>
              <a:rPr lang="en-US" sz="2400" dirty="0" smtClean="0">
                <a:latin typeface="Lucida Sans Typewriter" charset="0"/>
              </a:rPr>
              <a:t>) }</a:t>
            </a:r>
          </a:p>
        </p:txBody>
      </p:sp>
      <p:sp>
        <p:nvSpPr>
          <p:cNvPr id="11271" name="AutoShape 6"/>
          <p:cNvSpPr>
            <a:spLocks noChangeArrowheads="1"/>
          </p:cNvSpPr>
          <p:nvPr/>
        </p:nvSpPr>
        <p:spPr bwMode="auto">
          <a:xfrm>
            <a:off x="7205942" y="1698346"/>
            <a:ext cx="1249363" cy="1028700"/>
          </a:xfrm>
          <a:prstGeom prst="wedgeRoundRectCallout">
            <a:avLst>
              <a:gd name="adj1" fmla="val -80486"/>
              <a:gd name="adj2" fmla="val 8949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4000" baseline="6000">
                <a:latin typeface="Lucida Sans Typewriter" charset="0"/>
                <a:sym typeface="Symbol" pitchFamily="18" charset="2"/>
              </a:rPr>
              <a:t>v</a:t>
            </a:r>
            <a:r>
              <a:rPr lang="en-US"/>
              <a:t> = 0</a:t>
            </a:r>
          </a:p>
          <a:p>
            <a:pPr algn="ctr" eaLnBrk="0" hangingPunct="0"/>
            <a:r>
              <a:rPr lang="en-US" sz="2400">
                <a:latin typeface="Lucida Sans Typewriter" charset="0"/>
                <a:sym typeface="Symbol" pitchFamily="18" charset="2"/>
              </a:rPr>
              <a:t></a:t>
            </a:r>
            <a:r>
              <a:rPr lang="en-US"/>
              <a:t> = +</a:t>
            </a:r>
          </a:p>
        </p:txBody>
      </p:sp>
      <p:sp>
        <p:nvSpPr>
          <p:cNvPr id="11272" name="AutoShape 7"/>
          <p:cNvSpPr>
            <a:spLocks noChangeArrowheads="1"/>
          </p:cNvSpPr>
          <p:nvPr/>
        </p:nvSpPr>
        <p:spPr bwMode="auto">
          <a:xfrm>
            <a:off x="7315200" y="3403600"/>
            <a:ext cx="1168400" cy="1028700"/>
          </a:xfrm>
          <a:prstGeom prst="wedgeRoundRectCallout">
            <a:avLst>
              <a:gd name="adj1" fmla="val -75912"/>
              <a:gd name="adj2" fmla="val 8644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4000" baseline="6000">
                <a:latin typeface="Lucida Sans Typewriter" charset="0"/>
                <a:sym typeface="Symbol" pitchFamily="18" charset="2"/>
              </a:rPr>
              <a:t>v</a:t>
            </a:r>
            <a:r>
              <a:rPr lang="en-US"/>
              <a:t> = 1</a:t>
            </a:r>
          </a:p>
          <a:p>
            <a:pPr eaLnBrk="0" hangingPunct="0"/>
            <a:r>
              <a:rPr lang="en-US" sz="2400">
                <a:latin typeface="Lucida Sans Typewriter" charset="0"/>
                <a:sym typeface="Symbol" pitchFamily="18" charset="2"/>
              </a:rPr>
              <a:t></a:t>
            </a:r>
            <a:r>
              <a:rPr lang="en-US"/>
              <a:t> = </a:t>
            </a:r>
            <a:r>
              <a:rPr lang="en-US" sz="2400">
                <a:latin typeface="Lucida Sans Typewriter" charset="0"/>
              </a:rPr>
              <a:t>*</a:t>
            </a:r>
          </a:p>
        </p:txBody>
      </p:sp>
      <p:sp>
        <p:nvSpPr>
          <p:cNvPr id="11273" name="AutoShape 8"/>
          <p:cNvSpPr>
            <a:spLocks noChangeArrowheads="1"/>
          </p:cNvSpPr>
          <p:nvPr/>
        </p:nvSpPr>
        <p:spPr bwMode="auto">
          <a:xfrm>
            <a:off x="6908893" y="5115012"/>
            <a:ext cx="1604775" cy="1055608"/>
          </a:xfrm>
          <a:prstGeom prst="wedgeRoundRectCallout">
            <a:avLst>
              <a:gd name="adj1" fmla="val -73245"/>
              <a:gd name="adj2" fmla="val 8486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4000" baseline="6000" dirty="0">
                <a:latin typeface="Lucida Sans Typewriter" charset="0"/>
                <a:sym typeface="Symbol" pitchFamily="18" charset="2"/>
              </a:rPr>
              <a:t>v</a:t>
            </a:r>
            <a:r>
              <a:rPr lang="en-US" dirty="0"/>
              <a:t> = </a:t>
            </a:r>
            <a:r>
              <a:rPr lang="en-US" dirty="0" smtClean="0"/>
              <a:t>true</a:t>
            </a:r>
            <a:endParaRPr lang="en-US" dirty="0"/>
          </a:p>
          <a:p>
            <a:pPr eaLnBrk="0" hangingPunct="0"/>
            <a:r>
              <a:rPr lang="en-US" sz="2400" dirty="0">
                <a:latin typeface="Lucida Sans Typewriter" charset="0"/>
                <a:sym typeface="Symbol" pitchFamily="18" charset="2"/>
              </a:rPr>
              <a:t></a:t>
            </a:r>
            <a:r>
              <a:rPr lang="en-US" dirty="0"/>
              <a:t> = &amp;&amp;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 06 - Funções Recursivas</Template>
  <TotalTime>20877</TotalTime>
  <Words>1369</Words>
  <Application>Microsoft Office PowerPoint</Application>
  <PresentationFormat>Apresentação na tela (4:3)</PresentationFormat>
  <Paragraphs>252</Paragraphs>
  <Slides>23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34" baseType="lpstr">
      <vt:lpstr>Tahoma</vt:lpstr>
      <vt:lpstr>Arial</vt:lpstr>
      <vt:lpstr>Times New Roman</vt:lpstr>
      <vt:lpstr>Rockwell</vt:lpstr>
      <vt:lpstr>Wingdings 2</vt:lpstr>
      <vt:lpstr>Lucida Sans Typewriter</vt:lpstr>
      <vt:lpstr>Monotype Sorts</vt:lpstr>
      <vt:lpstr>Symbol</vt:lpstr>
      <vt:lpstr>Lucida Console</vt:lpstr>
      <vt:lpstr>Wingdings</vt:lpstr>
      <vt:lpstr>Fundição</vt:lpstr>
      <vt:lpstr>Progamação Funcional</vt:lpstr>
      <vt:lpstr>Introdução</vt:lpstr>
      <vt:lpstr>Por que elas são Úteis?</vt:lpstr>
      <vt:lpstr>A Função Map</vt:lpstr>
      <vt:lpstr>A Função Map</vt:lpstr>
      <vt:lpstr>A Função Filter</vt:lpstr>
      <vt:lpstr>A Função Filter</vt:lpstr>
      <vt:lpstr>A Função FoldRight</vt:lpstr>
      <vt:lpstr>Exemplos</vt:lpstr>
      <vt:lpstr>A Função FoldRight</vt:lpstr>
      <vt:lpstr>Definição da Função FoldRight</vt:lpstr>
      <vt:lpstr>Exemplo</vt:lpstr>
      <vt:lpstr>Exemplo</vt:lpstr>
      <vt:lpstr>Outros Exemplos de foldRight</vt:lpstr>
      <vt:lpstr>Exemplo</vt:lpstr>
      <vt:lpstr>Exemplo: Função Reverse</vt:lpstr>
      <vt:lpstr>Exemplo: Função Reverse</vt:lpstr>
      <vt:lpstr>Por que foldRight é Útil?</vt:lpstr>
      <vt:lpstr>Outras Funções</vt:lpstr>
      <vt:lpstr>Outras Funções</vt:lpstr>
      <vt:lpstr>Outras Funções</vt:lpstr>
      <vt:lpstr>Outras Funções</vt:lpstr>
      <vt:lpstr>Exercícios</vt:lpstr>
    </vt:vector>
  </TitlesOfParts>
  <Company>University of Nottingham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Dr. Graham Hutton</dc:creator>
  <cp:lastModifiedBy>Leonardo</cp:lastModifiedBy>
  <cp:revision>806</cp:revision>
  <cp:lastPrinted>2001-01-23T09:38:59Z</cp:lastPrinted>
  <dcterms:created xsi:type="dcterms:W3CDTF">2000-11-20T11:40:19Z</dcterms:created>
  <dcterms:modified xsi:type="dcterms:W3CDTF">2011-05-10T19:47:00Z</dcterms:modified>
</cp:coreProperties>
</file>