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693" r:id="rId1"/>
  </p:sldMasterIdLst>
  <p:notesMasterIdLst>
    <p:notesMasterId r:id="rId28"/>
  </p:notesMasterIdLst>
  <p:handoutMasterIdLst>
    <p:handoutMasterId r:id="rId29"/>
  </p:handoutMasterIdLst>
  <p:sldIdLst>
    <p:sldId id="320" r:id="rId2"/>
    <p:sldId id="278" r:id="rId3"/>
    <p:sldId id="307" r:id="rId4"/>
    <p:sldId id="281" r:id="rId5"/>
    <p:sldId id="282" r:id="rId6"/>
    <p:sldId id="288" r:id="rId7"/>
    <p:sldId id="321" r:id="rId8"/>
    <p:sldId id="297" r:id="rId9"/>
    <p:sldId id="284" r:id="rId10"/>
    <p:sldId id="285" r:id="rId11"/>
    <p:sldId id="298" r:id="rId12"/>
    <p:sldId id="308" r:id="rId13"/>
    <p:sldId id="300" r:id="rId14"/>
    <p:sldId id="309" r:id="rId15"/>
    <p:sldId id="304" r:id="rId16"/>
    <p:sldId id="314" r:id="rId17"/>
    <p:sldId id="322" r:id="rId18"/>
    <p:sldId id="323" r:id="rId19"/>
    <p:sldId id="324" r:id="rId20"/>
    <p:sldId id="302" r:id="rId21"/>
    <p:sldId id="313" r:id="rId22"/>
    <p:sldId id="316" r:id="rId23"/>
    <p:sldId id="317" r:id="rId24"/>
    <p:sldId id="318" r:id="rId25"/>
    <p:sldId id="294" r:id="rId26"/>
    <p:sldId id="311" r:id="rId27"/>
  </p:sldIdLst>
  <p:sldSz cx="9144000" cy="6858000" type="screen4x3"/>
  <p:notesSz cx="7089775" cy="10218738"/>
  <p:embeddedFontLst>
    <p:embeddedFont>
      <p:font typeface="Lucida Console" pitchFamily="49" charset="0"/>
      <p:regular r:id="rId30"/>
    </p:embeddedFont>
    <p:embeddedFont>
      <p:font typeface="Wingdings 2" pitchFamily="18" charset="2"/>
      <p:regular r:id="rId31"/>
    </p:embeddedFont>
    <p:embeddedFont>
      <p:font typeface="Lucida Sans Typewriter" pitchFamily="49" charset="0"/>
      <p:regular r:id="rId32"/>
      <p:bold r:id="rId33"/>
      <p:italic r:id="rId34"/>
      <p:boldItalic r:id="rId35"/>
    </p:embeddedFont>
    <p:embeddedFont>
      <p:font typeface="Rockwell" pitchFamily="18" charset="0"/>
      <p:regular r:id="rId36"/>
      <p:bold r:id="rId37"/>
      <p:italic r:id="rId38"/>
      <p:boldItalic r:id="rId39"/>
    </p:embeddedFont>
    <p:embeddedFont>
      <p:font typeface="Monotype Sorts" charset="0"/>
      <p:regular r:id="rId40"/>
    </p:embeddedFont>
    <p:embeddedFont>
      <p:font typeface="Tahoma" pitchFamily="34" charset="0"/>
      <p:regular r:id="rId41"/>
      <p:bold r:id="rId4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2" d="100"/>
          <a:sy n="92" d="100"/>
        </p:scale>
        <p:origin x="-19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0.fntdata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42" Type="http://schemas.openxmlformats.org/officeDocument/2006/relationships/font" Target="fonts/font13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font" Target="fonts/font11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font" Target="fonts/font9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1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45EE9E86-B261-406D-882A-0682E550A97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92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BD21A58-A240-4D2C-ADB4-080B75CA1D3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09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1AA1923-10AE-4B4B-9C2D-093B50455D6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9361B-7CF7-4589-8CF5-6FEF69E4FCA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2476F-2E21-4307-9DBD-57259AA5996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EA8455-9C8D-4A4F-A197-74170345EBC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38EE738A-F001-471D-AC3B-031005862A2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048DFF-A455-4BAB-9D8D-2A63FF5D79F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79D224-0310-4307-B241-3A479D1B67E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B8D38E-D3EC-4929-AF00-1CADE406C1A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F8A42-EBB4-4E14-8754-A8FC4E1FFD64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CF03817-CFB3-478F-B962-5E5D256CB474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B0533A3-6913-4128-89D3-D23F63B3BDC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3/8/2013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pPr>
              <a:defRPr/>
            </a:pPr>
            <a:fld id="{21AA1923-10AE-4B4B-9C2D-093B50455D6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pt-BR" noProof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 Funcional</a:t>
            </a:r>
            <a:endParaRPr lang="pt-BR" noProof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noProof="0" dirty="0" smtClean="0"/>
              <a:t>Funções Recursivas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/>
              <a:t>Leonardo Lucena – IFRN, 2011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Graham </a:t>
            </a:r>
            <a:r>
              <a:rPr lang="pt-BR" sz="2400" noProof="0" dirty="0" err="1" smtClean="0">
                <a:solidFill>
                  <a:schemeClr val="accent4"/>
                </a:solidFill>
              </a:rPr>
              <a:t>Hutton</a:t>
            </a:r>
            <a:r>
              <a:rPr lang="pt-BR" sz="2400" noProof="0" dirty="0" smtClean="0">
                <a:solidFill>
                  <a:schemeClr val="accent4"/>
                </a:solidFill>
              </a:rPr>
              <a:t> (</a:t>
            </a:r>
            <a:r>
              <a:rPr lang="pt-BR" sz="2400" noProof="0" dirty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noProof="0" dirty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err="1" smtClean="0">
                <a:solidFill>
                  <a:schemeClr val="accent5"/>
                </a:solidFill>
              </a:rPr>
              <a:t>These</a:t>
            </a:r>
            <a:r>
              <a:rPr lang="pt-BR" sz="1600" noProof="0" dirty="0" smtClean="0">
                <a:solidFill>
                  <a:schemeClr val="accent5"/>
                </a:solidFill>
              </a:rPr>
              <a:t> slides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may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used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or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modified</a:t>
            </a:r>
            <a:r>
              <a:rPr lang="pt-BR" sz="1600" noProof="0" dirty="0" smtClean="0">
                <a:solidFill>
                  <a:schemeClr val="accent5"/>
                </a:solidFill>
              </a:rPr>
              <a:t> for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any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educational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purpose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on</a:t>
            </a:r>
            <a:r>
              <a:rPr lang="pt-BR" sz="1600" noProof="0" dirty="0" smtClean="0">
                <a:solidFill>
                  <a:schemeClr val="accent5"/>
                </a:solidFill>
              </a:rPr>
              <a:t>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non-profit-making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basis</a:t>
            </a:r>
            <a:r>
              <a:rPr lang="pt-BR" sz="1600" noProof="0" dirty="0" smtClean="0">
                <a:solidFill>
                  <a:schemeClr val="accent5"/>
                </a:solidFill>
              </a:rPr>
              <a:t>,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provided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that</a:t>
            </a:r>
            <a:r>
              <a:rPr lang="pt-BR" sz="1600" noProof="0" dirty="0" smtClean="0">
                <a:solidFill>
                  <a:schemeClr val="accent5"/>
                </a:solidFill>
              </a:rPr>
              <a:t> I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am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acknowledged</a:t>
            </a:r>
            <a:r>
              <a:rPr lang="pt-BR" sz="1600" noProof="0" dirty="0" smtClean="0">
                <a:solidFill>
                  <a:schemeClr val="accent5"/>
                </a:solidFill>
              </a:rPr>
              <a:t> as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the</a:t>
            </a:r>
            <a:r>
              <a:rPr lang="pt-BR" sz="1600" noProof="0" dirty="0" smtClean="0">
                <a:solidFill>
                  <a:schemeClr val="accent5"/>
                </a:solidFill>
              </a:rPr>
              <a:t> original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author</a:t>
            </a:r>
            <a:r>
              <a:rPr lang="pt-BR" sz="1600" noProof="0" dirty="0" smtClean="0">
                <a:solidFill>
                  <a:schemeClr val="accent5"/>
                </a:solidFill>
              </a:rPr>
              <a:t>. </a:t>
            </a:r>
            <a:endParaRPr lang="pt-BR" sz="2400" noProof="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1266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9F37EB-FC8C-4877-8849-465B4A4E062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602353" y="1760051"/>
            <a:ext cx="6506909" cy="452431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200000"/>
              </a:lnSpc>
            </a:pPr>
            <a:r>
              <a:rPr lang="en-US" sz="2400" dirty="0" err="1" smtClean="0">
                <a:latin typeface="Lucida Console" pitchFamily="49" charset="0"/>
              </a:rPr>
              <a:t>produto</a:t>
            </a:r>
            <a:r>
              <a:rPr lang="en-US" sz="2400" dirty="0" smtClean="0">
                <a:latin typeface="Lucida Console" pitchFamily="49" charset="0"/>
              </a:rPr>
              <a:t>(List(2,3,4))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2 * </a:t>
            </a:r>
            <a:r>
              <a:rPr lang="en-US" sz="2400" dirty="0" err="1" smtClean="0">
                <a:latin typeface="Lucida Console" pitchFamily="49" charset="0"/>
              </a:rPr>
              <a:t>produto</a:t>
            </a:r>
            <a:r>
              <a:rPr lang="en-US" sz="2400" dirty="0" smtClean="0">
                <a:latin typeface="Lucida Console" pitchFamily="49" charset="0"/>
              </a:rPr>
              <a:t>(List(3,4))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2 * (3 * </a:t>
            </a:r>
            <a:r>
              <a:rPr lang="en-US" sz="2400" dirty="0" err="1">
                <a:latin typeface="Lucida Console" pitchFamily="49" charset="0"/>
              </a:rPr>
              <a:t>p</a:t>
            </a:r>
            <a:r>
              <a:rPr lang="en-US" sz="2400" dirty="0" err="1" smtClean="0">
                <a:latin typeface="Lucida Console" pitchFamily="49" charset="0"/>
              </a:rPr>
              <a:t>roduto</a:t>
            </a:r>
            <a:r>
              <a:rPr lang="en-US" sz="2400" dirty="0" smtClean="0">
                <a:latin typeface="Lucida Console" pitchFamily="49" charset="0"/>
              </a:rPr>
              <a:t>(List(4)))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2 * (3 * (4 * </a:t>
            </a:r>
            <a:r>
              <a:rPr lang="en-US" sz="2400" dirty="0" err="1" smtClean="0">
                <a:latin typeface="Lucida Console" pitchFamily="49" charset="0"/>
              </a:rPr>
              <a:t>produto</a:t>
            </a:r>
            <a:r>
              <a:rPr lang="en-US" sz="2400" dirty="0" smtClean="0">
                <a:latin typeface="Lucida Console" pitchFamily="49" charset="0"/>
              </a:rPr>
              <a:t>(List())))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2 * (3 * (4 * 1))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Recursão em Listas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same pattern of recursion as in product we can define the </a:t>
            </a:r>
            <a:r>
              <a:rPr lang="en-US" u="sng" dirty="0" smtClean="0"/>
              <a:t>length</a:t>
            </a:r>
            <a:r>
              <a:rPr lang="en-US" dirty="0" smtClean="0"/>
              <a:t> function on lists.</a:t>
            </a:r>
          </a:p>
          <a:p>
            <a:endParaRPr lang="pt-BR" dirty="0"/>
          </a:p>
        </p:txBody>
      </p:sp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534A2E-E322-4C14-95D1-67293AA9E4B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28828" y="3236228"/>
            <a:ext cx="8180445" cy="14219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b="1" dirty="0" smtClean="0">
                <a:latin typeface="Lucida Sans Typewriter" charset="0"/>
              </a:rPr>
              <a:t>def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 err="1" smtClean="0">
                <a:latin typeface="Lucida Sans Typewriter" charset="0"/>
              </a:rPr>
              <a:t>tamanho</a:t>
            </a:r>
            <a:r>
              <a:rPr lang="en-US" sz="2400" dirty="0" smtClean="0">
                <a:latin typeface="Lucida Sans Typewriter" charset="0"/>
              </a:rPr>
              <a:t>[T](a: List[T]):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 = a </a:t>
            </a:r>
            <a:r>
              <a:rPr lang="en-US" sz="2400" b="1" dirty="0" smtClean="0">
                <a:latin typeface="Lucida Sans Typewriter" charset="0"/>
              </a:rPr>
              <a:t>match</a:t>
            </a:r>
            <a:r>
              <a:rPr lang="en-US" sz="2400" dirty="0" smtClean="0">
                <a:latin typeface="Lucida Sans Typewriter" charset="0"/>
              </a:rPr>
              <a:t>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</a:t>
            </a:r>
            <a:r>
              <a:rPr lang="en-US" sz="2400" b="1" dirty="0" smtClean="0">
                <a:latin typeface="Lucida Sans Typewriter" charset="0"/>
              </a:rPr>
              <a:t>case</a:t>
            </a:r>
            <a:r>
              <a:rPr lang="en-US" sz="2400" dirty="0" smtClean="0">
                <a:latin typeface="Lucida Sans Typewriter" charset="0"/>
              </a:rPr>
              <a:t> List() =&gt; </a:t>
            </a:r>
            <a:r>
              <a:rPr lang="en-US" sz="2400" dirty="0">
                <a:latin typeface="Lucida Sans Typewriter" charset="0"/>
              </a:rPr>
              <a:t>0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</a:t>
            </a:r>
            <a:r>
              <a:rPr lang="en-US" sz="2400" b="1" dirty="0" smtClean="0">
                <a:latin typeface="Lucida Sans Typewriter" charset="0"/>
              </a:rPr>
              <a:t>case</a:t>
            </a:r>
            <a:r>
              <a:rPr lang="en-US" sz="2400" dirty="0" smtClean="0">
                <a:latin typeface="Lucida Sans Typewriter" charset="0"/>
              </a:rPr>
              <a:t> _::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 =&gt; </a:t>
            </a:r>
            <a:r>
              <a:rPr lang="en-US" sz="2400" dirty="0">
                <a:latin typeface="Lucida Sans Typewriter" charset="0"/>
              </a:rPr>
              <a:t>1 + </a:t>
            </a:r>
            <a:r>
              <a:rPr lang="en-US" sz="2400" dirty="0" err="1" smtClean="0">
                <a:latin typeface="Lucida Sans Typewriter" charset="0"/>
              </a:rPr>
              <a:t>tamanho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) }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12293" name="AutoShape 4"/>
          <p:cNvSpPr>
            <a:spLocks noChangeArrowheads="1"/>
          </p:cNvSpPr>
          <p:nvPr/>
        </p:nvSpPr>
        <p:spPr bwMode="auto">
          <a:xfrm>
            <a:off x="1262063" y="4971292"/>
            <a:ext cx="5900737" cy="1532334"/>
          </a:xfrm>
          <a:prstGeom prst="wedgeRoundRectCallout">
            <a:avLst>
              <a:gd name="adj1" fmla="val -21134"/>
              <a:gd name="adj2" fmla="val -7870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 smtClean="0"/>
              <a:t>Tamanho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a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0 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não-vazia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sucessor</a:t>
            </a:r>
            <a:r>
              <a:rPr lang="en-US" dirty="0" smtClean="0"/>
              <a:t> do </a:t>
            </a:r>
            <a:r>
              <a:rPr lang="en-US" dirty="0" err="1" smtClean="0"/>
              <a:t>tamanho</a:t>
            </a:r>
            <a:r>
              <a:rPr lang="en-US" dirty="0" smtClean="0"/>
              <a:t> do </a:t>
            </a:r>
            <a:r>
              <a:rPr lang="en-US" dirty="0" err="1" smtClean="0"/>
              <a:t>restante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3314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E6D8A0-FB72-4428-B240-91A16B3AA5D6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1406410" y="1681675"/>
            <a:ext cx="6506909" cy="452431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200000"/>
              </a:lnSpc>
            </a:pPr>
            <a:r>
              <a:rPr lang="en-US" sz="2400" dirty="0" err="1" smtClean="0">
                <a:latin typeface="Lucida Console" pitchFamily="49" charset="0"/>
              </a:rPr>
              <a:t>tamanho</a:t>
            </a:r>
            <a:r>
              <a:rPr lang="en-US" sz="2400" dirty="0" smtClean="0">
                <a:latin typeface="Lucida Console" pitchFamily="49" charset="0"/>
              </a:rPr>
              <a:t>(List(1,2,3))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1 </a:t>
            </a:r>
            <a:r>
              <a:rPr lang="en-US" sz="2400" dirty="0">
                <a:latin typeface="Lucida Console" pitchFamily="49" charset="0"/>
              </a:rPr>
              <a:t>+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tamanho</a:t>
            </a:r>
            <a:r>
              <a:rPr lang="en-US" sz="2400" dirty="0" smtClean="0">
                <a:latin typeface="Lucida Console" pitchFamily="49" charset="0"/>
              </a:rPr>
              <a:t>(List(2,3))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1 + (1 </a:t>
            </a:r>
            <a:r>
              <a:rPr lang="en-US" sz="2400" dirty="0">
                <a:latin typeface="Lucida Console" pitchFamily="49" charset="0"/>
              </a:rPr>
              <a:t>+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tamaho</a:t>
            </a:r>
            <a:r>
              <a:rPr lang="en-US" sz="2400" dirty="0" smtClean="0">
                <a:latin typeface="Lucida Console" pitchFamily="49" charset="0"/>
              </a:rPr>
              <a:t>(List(3)))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1 + (1 </a:t>
            </a:r>
            <a:r>
              <a:rPr lang="en-US" sz="2400" dirty="0">
                <a:latin typeface="Lucida Console" pitchFamily="49" charset="0"/>
              </a:rPr>
              <a:t>+</a:t>
            </a:r>
            <a:r>
              <a:rPr lang="en-US" sz="2400" dirty="0" smtClean="0">
                <a:latin typeface="Lucida Console" pitchFamily="49" charset="0"/>
              </a:rPr>
              <a:t> (1 </a:t>
            </a:r>
            <a:r>
              <a:rPr lang="en-US" sz="2400" dirty="0">
                <a:latin typeface="Lucida Console" pitchFamily="49" charset="0"/>
              </a:rPr>
              <a:t>+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tamanho</a:t>
            </a:r>
            <a:r>
              <a:rPr lang="en-US" sz="2400" dirty="0" smtClean="0">
                <a:latin typeface="Lucida Console" pitchFamily="49" charset="0"/>
              </a:rPr>
              <a:t>(List())))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1 + (1 </a:t>
            </a:r>
            <a:r>
              <a:rPr lang="en-US" sz="2400" dirty="0">
                <a:latin typeface="Lucida Console" pitchFamily="49" charset="0"/>
              </a:rPr>
              <a:t>+</a:t>
            </a:r>
            <a:r>
              <a:rPr lang="en-US" sz="2400" dirty="0" smtClean="0">
                <a:latin typeface="Lucida Console" pitchFamily="49" charset="0"/>
              </a:rPr>
              <a:t> (1 + 0))</a:t>
            </a:r>
          </a:p>
          <a:p>
            <a:pPr eaLnBrk="0" hangingPunct="0">
              <a:lnSpc>
                <a:spcPct val="200000"/>
              </a:lnSpc>
            </a:pPr>
            <a:r>
              <a:rPr lang="en-US" sz="2400" dirty="0" smtClean="0">
                <a:latin typeface="Lucida Console" pitchFamily="49" charset="0"/>
              </a:rPr>
              <a:t>=  </a:t>
            </a:r>
            <a:r>
              <a:rPr lang="en-US" sz="2400" dirty="0">
                <a:latin typeface="Lucida Console" pitchFamily="49" charset="0"/>
              </a:rPr>
              <a:t>3</a:t>
            </a:r>
            <a:endParaRPr lang="en-US" sz="24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Recursão em Listas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um </a:t>
            </a:r>
            <a:r>
              <a:rPr lang="en-US" dirty="0" err="1" smtClean="0"/>
              <a:t>padrão</a:t>
            </a:r>
            <a:r>
              <a:rPr lang="en-US" dirty="0" smtClean="0"/>
              <a:t> de </a:t>
            </a:r>
            <a:r>
              <a:rPr lang="en-US" dirty="0" err="1" smtClean="0"/>
              <a:t>recursão</a:t>
            </a:r>
            <a:r>
              <a:rPr lang="en-US" dirty="0" smtClean="0"/>
              <a:t> similar </a:t>
            </a:r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reverso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1433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4BD27A-969F-4F28-886B-1009F7705F4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44533" y="3237648"/>
            <a:ext cx="8552341" cy="14219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reverso</a:t>
            </a:r>
            <a:r>
              <a:rPr lang="en-US" sz="2400" dirty="0" smtClean="0">
                <a:latin typeface="Lucida Console" pitchFamily="49" charset="0"/>
              </a:rPr>
              <a:t>[T](a: List[T]):List[T]=a match {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case x::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 =&gt; </a:t>
            </a:r>
            <a:r>
              <a:rPr lang="en-US" sz="2400" dirty="0" err="1" smtClean="0">
                <a:latin typeface="Lucida Console" pitchFamily="49" charset="0"/>
              </a:rPr>
              <a:t>reverso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):::List(x)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List() =&gt; List()                     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14341" name="AutoShape 4"/>
          <p:cNvSpPr>
            <a:spLocks noChangeArrowheads="1"/>
          </p:cNvSpPr>
          <p:nvPr/>
        </p:nvSpPr>
        <p:spPr bwMode="auto">
          <a:xfrm>
            <a:off x="857296" y="4981060"/>
            <a:ext cx="7199312" cy="1532334"/>
          </a:xfrm>
          <a:prstGeom prst="wedgeRoundRectCallout">
            <a:avLst>
              <a:gd name="adj1" fmla="val -21708"/>
              <a:gd name="adj2" fmla="val -8020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 smtClean="0"/>
              <a:t>reverso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a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vazia</a:t>
            </a:r>
            <a:r>
              <a:rPr lang="en-US" dirty="0" smtClean="0"/>
              <a:t> 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não-vazia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reverso</a:t>
            </a:r>
            <a:r>
              <a:rPr lang="en-US" dirty="0" smtClean="0"/>
              <a:t> do tail </a:t>
            </a:r>
            <a:r>
              <a:rPr lang="en-US" dirty="0" err="1" smtClean="0"/>
              <a:t>seguido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cabeça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17929" y="1964459"/>
            <a:ext cx="8186857" cy="369671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200000"/>
              </a:lnSpc>
            </a:pPr>
            <a:r>
              <a:rPr lang="en-US" sz="2000" dirty="0" err="1" smtClean="0">
                <a:latin typeface="Lucida Console" pitchFamily="49" charset="0"/>
              </a:rPr>
              <a:t>reverso</a:t>
            </a:r>
            <a:r>
              <a:rPr lang="en-US" sz="2000" dirty="0" smtClean="0">
                <a:latin typeface="Lucida Console" pitchFamily="49" charset="0"/>
              </a:rPr>
              <a:t>(List(1,2,3))</a:t>
            </a:r>
          </a:p>
          <a:p>
            <a:pPr eaLnBrk="0" hangingPunct="0">
              <a:lnSpc>
                <a:spcPct val="200000"/>
              </a:lnSpc>
            </a:pPr>
            <a:r>
              <a:rPr lang="en-US" sz="2000" dirty="0" smtClean="0">
                <a:latin typeface="Lucida Console" pitchFamily="49" charset="0"/>
              </a:rPr>
              <a:t>=  </a:t>
            </a:r>
            <a:r>
              <a:rPr lang="en-US" sz="2000" dirty="0" err="1" smtClean="0">
                <a:latin typeface="Lucida Console" pitchFamily="49" charset="0"/>
              </a:rPr>
              <a:t>reverso</a:t>
            </a:r>
            <a:r>
              <a:rPr lang="en-US" sz="2000" dirty="0" smtClean="0">
                <a:latin typeface="Lucida Console" pitchFamily="49" charset="0"/>
              </a:rPr>
              <a:t>(List(2,3)):::List(1)</a:t>
            </a:r>
          </a:p>
          <a:p>
            <a:pPr eaLnBrk="0" hangingPunct="0">
              <a:lnSpc>
                <a:spcPct val="200000"/>
              </a:lnSpc>
            </a:pPr>
            <a:r>
              <a:rPr lang="en-US" sz="2000" dirty="0" smtClean="0">
                <a:latin typeface="Lucida Console" pitchFamily="49" charset="0"/>
              </a:rPr>
              <a:t>=  (</a:t>
            </a:r>
            <a:r>
              <a:rPr lang="en-US" sz="2000" dirty="0" err="1" smtClean="0">
                <a:latin typeface="Lucida Console" pitchFamily="49" charset="0"/>
              </a:rPr>
              <a:t>reverso</a:t>
            </a:r>
            <a:r>
              <a:rPr lang="en-US" sz="2000" dirty="0" smtClean="0">
                <a:latin typeface="Lucida Console" pitchFamily="49" charset="0"/>
              </a:rPr>
              <a:t>(List(3)):::List(2)):::List(1)</a:t>
            </a:r>
          </a:p>
          <a:p>
            <a:pPr eaLnBrk="0" hangingPunct="0">
              <a:lnSpc>
                <a:spcPct val="200000"/>
              </a:lnSpc>
            </a:pPr>
            <a:r>
              <a:rPr lang="en-US" sz="2000" dirty="0" smtClean="0">
                <a:latin typeface="Lucida Console" pitchFamily="49" charset="0"/>
              </a:rPr>
              <a:t>=  ((</a:t>
            </a:r>
            <a:r>
              <a:rPr lang="en-US" sz="2000" dirty="0" err="1" smtClean="0">
                <a:latin typeface="Lucida Console" pitchFamily="49" charset="0"/>
              </a:rPr>
              <a:t>reverso</a:t>
            </a:r>
            <a:r>
              <a:rPr lang="en-US" sz="2000" dirty="0" smtClean="0">
                <a:latin typeface="Lucida Console" pitchFamily="49" charset="0"/>
              </a:rPr>
              <a:t>(List()):::List(3)):::List(2)):::List(1)</a:t>
            </a:r>
          </a:p>
          <a:p>
            <a:pPr eaLnBrk="0" hangingPunct="0">
              <a:lnSpc>
                <a:spcPct val="200000"/>
              </a:lnSpc>
            </a:pPr>
            <a:r>
              <a:rPr lang="en-US" sz="2000" dirty="0" smtClean="0">
                <a:latin typeface="Lucida Console" pitchFamily="49" charset="0"/>
              </a:rPr>
              <a:t>=  ((List():::List(3)):::List(2)):::List(1) </a:t>
            </a:r>
          </a:p>
          <a:p>
            <a:pPr eaLnBrk="0" hangingPunct="0">
              <a:lnSpc>
                <a:spcPct val="200000"/>
              </a:lnSpc>
            </a:pPr>
            <a:r>
              <a:rPr lang="en-US" sz="2000" dirty="0" smtClean="0">
                <a:latin typeface="Lucida Console" pitchFamily="49" charset="0"/>
              </a:rPr>
              <a:t>=  List(3,2,1)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Multiplos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Funções</a:t>
            </a:r>
            <a:r>
              <a:rPr lang="en-US" dirty="0" smtClean="0"/>
              <a:t> com </a:t>
            </a:r>
            <a:r>
              <a:rPr lang="en-US" dirty="0" err="1" smtClean="0"/>
              <a:t>mais</a:t>
            </a:r>
            <a:r>
              <a:rPr lang="en-US" dirty="0" smtClean="0"/>
              <a:t> de um </a:t>
            </a:r>
            <a:r>
              <a:rPr lang="en-US" dirty="0" err="1" smtClean="0"/>
              <a:t>argumento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. 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r>
              <a:rPr kumimoji="1" lang="en-US" dirty="0" err="1" smtClean="0"/>
              <a:t>Zipando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elementos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duas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listas</a:t>
            </a:r>
            <a:r>
              <a:rPr kumimoji="1" lang="en-US" dirty="0" smtClean="0"/>
              <a:t>: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1638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A79548-FA30-448F-9A6E-46E98C49780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9" name="Rectangle 17"/>
          <p:cNvSpPr>
            <a:spLocks noChangeArrowheads="1"/>
          </p:cNvSpPr>
          <p:nvPr/>
        </p:nvSpPr>
        <p:spPr bwMode="auto">
          <a:xfrm>
            <a:off x="520700" y="3138488"/>
            <a:ext cx="805497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  <p:sp>
        <p:nvSpPr>
          <p:cNvPr id="16390" name="Text Box 18"/>
          <p:cNvSpPr txBox="1">
            <a:spLocks noChangeArrowheads="1"/>
          </p:cNvSpPr>
          <p:nvPr/>
        </p:nvSpPr>
        <p:spPr bwMode="auto">
          <a:xfrm>
            <a:off x="422547" y="3740525"/>
            <a:ext cx="8180445" cy="275152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zip[T,R](a:List[T], b:List[R]):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List[(T,R)] = (</a:t>
            </a:r>
            <a:r>
              <a:rPr lang="en-US" sz="2400" dirty="0" err="1" smtClean="0">
                <a:latin typeface="Lucida Console" pitchFamily="49" charset="0"/>
              </a:rPr>
              <a:t>a,b</a:t>
            </a:r>
            <a:r>
              <a:rPr lang="en-US" sz="2400" dirty="0" smtClean="0">
                <a:latin typeface="Lucida Console" pitchFamily="49" charset="0"/>
              </a:rPr>
              <a:t>)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  case (List(),_)    =&gt; List()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  case (_,List())    =&gt; List()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  case (x::</a:t>
            </a:r>
            <a:r>
              <a:rPr lang="en-US" sz="2400" dirty="0" err="1" smtClean="0">
                <a:latin typeface="Lucida Console" pitchFamily="49" charset="0"/>
              </a:rPr>
              <a:t>xs,y</a:t>
            </a:r>
            <a:r>
              <a:rPr lang="en-US" sz="2400" dirty="0" smtClean="0">
                <a:latin typeface="Lucida Console" pitchFamily="49" charset="0"/>
              </a:rPr>
              <a:t>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) =&gt; (</a:t>
            </a:r>
            <a:r>
              <a:rPr lang="en-US" sz="2400" dirty="0" err="1" smtClean="0">
                <a:latin typeface="Lucida Console" pitchFamily="49" charset="0"/>
              </a:rPr>
              <a:t>x,y</a:t>
            </a:r>
            <a:r>
              <a:rPr lang="en-US" sz="2400" dirty="0" smtClean="0">
                <a:latin typeface="Lucida Console" pitchFamily="49" charset="0"/>
              </a:rPr>
              <a:t>)::zip(</a:t>
            </a:r>
            <a:r>
              <a:rPr lang="en-US" sz="2400" dirty="0" err="1" smtClean="0">
                <a:latin typeface="Lucida Console" pitchFamily="49" charset="0"/>
              </a:rPr>
              <a:t>xs,ys</a:t>
            </a:r>
            <a:r>
              <a:rPr lang="en-US" sz="2400" dirty="0" smtClean="0">
                <a:latin typeface="Lucida Console" pitchFamily="49" charset="0"/>
              </a:rPr>
              <a:t>)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}                                       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err="1" smtClean="0"/>
              <a:t>Removendo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primeiros</a:t>
            </a:r>
            <a:r>
              <a:rPr kumimoji="1" lang="en-US" dirty="0" smtClean="0"/>
              <a:t> n </a:t>
            </a:r>
            <a:r>
              <a:rPr kumimoji="1" lang="en-US" dirty="0" err="1" smtClean="0"/>
              <a:t>elementos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:</a:t>
            </a:r>
          </a:p>
          <a:p>
            <a:endParaRPr kumimoji="1" lang="en-US" sz="2800" dirty="0" smtClean="0"/>
          </a:p>
          <a:p>
            <a:endParaRPr kumimoji="1" lang="en-US" sz="2800" dirty="0" smtClean="0"/>
          </a:p>
          <a:p>
            <a:endParaRPr kumimoji="1" lang="en-US" sz="2800" dirty="0" smtClean="0"/>
          </a:p>
          <a:p>
            <a:endParaRPr kumimoji="1" lang="en-US" sz="2800" dirty="0" smtClean="0"/>
          </a:p>
          <a:p>
            <a:r>
              <a:rPr kumimoji="1" lang="en-US" dirty="0" err="1" smtClean="0"/>
              <a:t>Juntando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duas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listas</a:t>
            </a:r>
            <a:endParaRPr kumimoji="1" lang="en-US" dirty="0" smtClean="0"/>
          </a:p>
          <a:p>
            <a:endParaRPr lang="pt-BR" dirty="0"/>
          </a:p>
        </p:txBody>
      </p:sp>
      <p:sp>
        <p:nvSpPr>
          <p:cNvPr id="17410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DDB7CD-7202-4F56-A2EB-657E967B97C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888274" y="2734975"/>
            <a:ext cx="6801862" cy="156966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000" dirty="0" smtClean="0">
                <a:latin typeface="Lucida Console" pitchFamily="49" charset="0"/>
              </a:rPr>
              <a:t>def drop[T](n: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, a: List[T]): List[T] = </a:t>
            </a:r>
          </a:p>
          <a:p>
            <a:pPr eaLnBrk="0" hangingPunct="0">
              <a:lnSpc>
                <a:spcPct val="120000"/>
              </a:lnSpc>
            </a:pPr>
            <a:r>
              <a:rPr lang="en-US" sz="2000" dirty="0" smtClean="0">
                <a:latin typeface="Lucida Console" pitchFamily="49" charset="0"/>
              </a:rPr>
              <a:t>  (</a:t>
            </a:r>
            <a:r>
              <a:rPr lang="en-US" sz="2000" dirty="0" err="1" smtClean="0">
                <a:latin typeface="Lucida Console" pitchFamily="49" charset="0"/>
              </a:rPr>
              <a:t>n,a</a:t>
            </a:r>
            <a:r>
              <a:rPr lang="en-US" sz="2000" dirty="0" smtClean="0">
                <a:latin typeface="Lucida Console" pitchFamily="49" charset="0"/>
              </a:rPr>
              <a:t>)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000" dirty="0" smtClean="0">
                <a:latin typeface="Lucida Console" pitchFamily="49" charset="0"/>
              </a:rPr>
              <a:t>    case (0,a) =&gt; a</a:t>
            </a:r>
          </a:p>
          <a:p>
            <a:pPr eaLnBrk="0" hangingPunct="0">
              <a:lnSpc>
                <a:spcPct val="120000"/>
              </a:lnSpc>
            </a:pP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case (</a:t>
            </a:r>
            <a:r>
              <a:rPr lang="en-US" sz="2000" dirty="0" err="1" smtClean="0">
                <a:latin typeface="Lucida Console" pitchFamily="49" charset="0"/>
              </a:rPr>
              <a:t>i,x</a:t>
            </a:r>
            <a:r>
              <a:rPr lang="en-US" sz="2000" dirty="0" smtClean="0">
                <a:latin typeface="Lucida Console" pitchFamily="49" charset="0"/>
              </a:rPr>
              <a:t>::</a:t>
            </a:r>
            <a:r>
              <a:rPr lang="en-US" sz="2000" dirty="0" err="1" smtClean="0">
                <a:latin typeface="Lucida Console" pitchFamily="49" charset="0"/>
              </a:rPr>
              <a:t>xs</a:t>
            </a:r>
            <a:r>
              <a:rPr lang="en-US" sz="2000" dirty="0" smtClean="0">
                <a:latin typeface="Lucida Console" pitchFamily="49" charset="0"/>
              </a:rPr>
              <a:t>) =&gt; drop(i-1, </a:t>
            </a:r>
            <a:r>
              <a:rPr lang="en-US" sz="2000" dirty="0" err="1" smtClean="0">
                <a:latin typeface="Lucida Console" pitchFamily="49" charset="0"/>
              </a:rPr>
              <a:t>xs</a:t>
            </a:r>
            <a:r>
              <a:rPr lang="en-US" sz="2000" dirty="0" smtClean="0">
                <a:latin typeface="Lucida Console" pitchFamily="49" charset="0"/>
              </a:rPr>
              <a:t>)     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7412" name="Rectangle 9"/>
          <p:cNvSpPr>
            <a:spLocks noChangeArrowheads="1"/>
          </p:cNvSpPr>
          <p:nvPr/>
        </p:nvSpPr>
        <p:spPr bwMode="auto">
          <a:xfrm>
            <a:off x="347663" y="477838"/>
            <a:ext cx="8251825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  <p:sp>
        <p:nvSpPr>
          <p:cNvPr id="17413" name="Text Box 10"/>
          <p:cNvSpPr txBox="1">
            <a:spLocks noChangeArrowheads="1"/>
          </p:cNvSpPr>
          <p:nvPr/>
        </p:nvSpPr>
        <p:spPr bwMode="auto">
          <a:xfrm>
            <a:off x="728754" y="4933446"/>
            <a:ext cx="6955750" cy="165769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2000" dirty="0" smtClean="0">
                <a:latin typeface="Lucida Console" pitchFamily="49" charset="0"/>
              </a:rPr>
              <a:t>def :::[T](a:List[T], b:List[T]): List[T] = </a:t>
            </a:r>
          </a:p>
          <a:p>
            <a:pPr eaLnBrk="0" hangingPunct="0">
              <a:lnSpc>
                <a:spcPct val="130000"/>
              </a:lnSpc>
            </a:pPr>
            <a:r>
              <a:rPr lang="en-US" sz="2000" dirty="0" smtClean="0">
                <a:latin typeface="Lucida Console" pitchFamily="49" charset="0"/>
              </a:rPr>
              <a:t>  (</a:t>
            </a:r>
            <a:r>
              <a:rPr lang="en-US" sz="2000" dirty="0" err="1" smtClean="0">
                <a:latin typeface="Lucida Console" pitchFamily="49" charset="0"/>
              </a:rPr>
              <a:t>a,b</a:t>
            </a:r>
            <a:r>
              <a:rPr lang="en-US" sz="2000" dirty="0" smtClean="0">
                <a:latin typeface="Lucida Console" pitchFamily="49" charset="0"/>
              </a:rPr>
              <a:t>) match {</a:t>
            </a:r>
          </a:p>
          <a:p>
            <a:pPr eaLnBrk="0" hangingPunct="0">
              <a:lnSpc>
                <a:spcPct val="130000"/>
              </a:lnSpc>
            </a:pP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case (List(), </a:t>
            </a:r>
            <a:r>
              <a:rPr lang="en-US" sz="2000" dirty="0" err="1" smtClean="0">
                <a:latin typeface="Lucida Console" pitchFamily="49" charset="0"/>
              </a:rPr>
              <a:t>ys</a:t>
            </a:r>
            <a:r>
              <a:rPr lang="en-US" sz="2000" dirty="0" smtClean="0">
                <a:latin typeface="Lucida Console" pitchFamily="49" charset="0"/>
              </a:rPr>
              <a:t>) =&gt; </a:t>
            </a:r>
            <a:r>
              <a:rPr lang="en-US" sz="2000" dirty="0" err="1" smtClean="0">
                <a:latin typeface="Lucida Console" pitchFamily="49" charset="0"/>
              </a:rPr>
              <a:t>ys</a:t>
            </a:r>
            <a:endParaRPr lang="en-US" sz="2000" dirty="0" smtClean="0">
              <a:latin typeface="Lucida Console" pitchFamily="49" charset="0"/>
            </a:endParaRPr>
          </a:p>
          <a:p>
            <a:pPr eaLnBrk="0" hangingPunct="0">
              <a:lnSpc>
                <a:spcPct val="130000"/>
              </a:lnSpc>
            </a:pPr>
            <a:r>
              <a:rPr lang="en-US" sz="2000" dirty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case (x::</a:t>
            </a:r>
            <a:r>
              <a:rPr lang="en-US" sz="2000" dirty="0" err="1" smtClean="0">
                <a:latin typeface="Lucida Console" pitchFamily="49" charset="0"/>
              </a:rPr>
              <a:t>xs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ys</a:t>
            </a:r>
            <a:r>
              <a:rPr lang="en-US" sz="2000" dirty="0" smtClean="0">
                <a:latin typeface="Lucida Console" pitchFamily="49" charset="0"/>
              </a:rPr>
              <a:t>)  =&gt; x::(</a:t>
            </a:r>
            <a:r>
              <a:rPr lang="en-US" sz="2000" dirty="0" err="1" smtClean="0">
                <a:latin typeface="Lucida Console" pitchFamily="49" charset="0"/>
              </a:rPr>
              <a:t>xs</a:t>
            </a:r>
            <a:r>
              <a:rPr lang="en-US" sz="2000" dirty="0" smtClean="0">
                <a:latin typeface="Lucida Console" pitchFamily="49" charset="0"/>
              </a:rPr>
              <a:t>:::</a:t>
            </a:r>
            <a:r>
              <a:rPr lang="en-US" sz="2000" dirty="0" err="1" smtClean="0">
                <a:latin typeface="Lucida Console" pitchFamily="49" charset="0"/>
              </a:rPr>
              <a:t>ys</a:t>
            </a:r>
            <a:r>
              <a:rPr lang="en-US" sz="2000" dirty="0" smtClean="0">
                <a:latin typeface="Lucida Console" pitchFamily="49" charset="0"/>
              </a:rPr>
              <a:t>)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Recursão em Cauda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uso de recursão pode ser </a:t>
            </a:r>
            <a:r>
              <a:rPr lang="pt-BR" dirty="0" smtClean="0">
                <a:solidFill>
                  <a:srgbClr val="FFC000"/>
                </a:solidFill>
              </a:rPr>
              <a:t>ineficiente</a:t>
            </a:r>
            <a:r>
              <a:rPr lang="pt-BR" dirty="0" smtClean="0"/>
              <a:t> em alguns casos levando ao estouro da pilha de execução.</a:t>
            </a:r>
          </a:p>
          <a:p>
            <a:r>
              <a:rPr lang="pt-BR" dirty="0" smtClean="0"/>
              <a:t>Mas quando a função recursiva devolve como resultado a aplicação dela mesma, temos uma  </a:t>
            </a:r>
            <a:r>
              <a:rPr lang="pt-BR" dirty="0" smtClean="0">
                <a:solidFill>
                  <a:srgbClr val="FFC000"/>
                </a:solidFill>
              </a:rPr>
              <a:t>recursão em cauda.</a:t>
            </a:r>
          </a:p>
          <a:p>
            <a:r>
              <a:rPr lang="pt-BR" dirty="0" smtClean="0"/>
              <a:t>O compilador consegue evitar a chamada a própria função. A recursão em cauda se transforma em um laço.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8455-9C8D-4A4F-A197-74170345EBC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Cálculo do MDC com recursão em cauda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8455-9C8D-4A4F-A197-74170345EBC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62466" y="2335627"/>
            <a:ext cx="7836951" cy="193899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t-BR" sz="2400" dirty="0" smtClean="0">
                <a:solidFill>
                  <a:srgbClr val="FFC000"/>
                </a:solidFill>
                <a:latin typeface="Lucida Console" pitchFamily="49" charset="0"/>
              </a:rPr>
              <a:t>@</a:t>
            </a:r>
            <a:r>
              <a:rPr lang="pt-BR" sz="2400" dirty="0" err="1" smtClean="0">
                <a:solidFill>
                  <a:srgbClr val="FFC000"/>
                </a:solidFill>
                <a:latin typeface="Lucida Console" pitchFamily="49" charset="0"/>
              </a:rPr>
              <a:t>tailrec</a:t>
            </a:r>
            <a:r>
              <a:rPr lang="pt-BR" sz="2400" dirty="0" smtClean="0">
                <a:solidFill>
                  <a:srgbClr val="FFC000"/>
                </a:solidFill>
                <a:latin typeface="Lucida Console" pitchFamily="49" charset="0"/>
              </a:rPr>
              <a:t>  </a:t>
            </a:r>
            <a:r>
              <a:rPr lang="pt-BR" sz="1600" dirty="0" smtClean="0">
                <a:solidFill>
                  <a:srgbClr val="FFC000"/>
                </a:solidFill>
                <a:latin typeface="Lucida Console" pitchFamily="49" charset="0"/>
              </a:rPr>
              <a:t>// O compilador verifica a recursão em cauda</a:t>
            </a:r>
            <a:endParaRPr lang="pt-BR" sz="2400" dirty="0" smtClean="0">
              <a:solidFill>
                <a:srgbClr val="FFC000"/>
              </a:solidFill>
              <a:latin typeface="Lucida Console" pitchFamily="49" charset="0"/>
            </a:endParaRPr>
          </a:p>
          <a:p>
            <a:r>
              <a:rPr lang="en-US" sz="2400" b="1" dirty="0" smtClean="0">
                <a:latin typeface="Lucida Console" pitchFamily="49" charset="0"/>
              </a:rPr>
              <a:t>def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mdc</a:t>
            </a:r>
            <a:r>
              <a:rPr lang="en-US" sz="2400" dirty="0" smtClean="0">
                <a:latin typeface="Lucida Console" pitchFamily="49" charset="0"/>
              </a:rPr>
              <a:t>(x:Int, y:Int):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= (x-y) </a:t>
            </a:r>
            <a:r>
              <a:rPr lang="en-US" sz="2400" b="1" dirty="0" smtClean="0">
                <a:latin typeface="Lucida Console" pitchFamily="49" charset="0"/>
              </a:rPr>
              <a:t>match</a:t>
            </a:r>
            <a:r>
              <a:rPr lang="en-US" sz="2400" dirty="0" smtClean="0">
                <a:latin typeface="Lucida Console" pitchFamily="49" charset="0"/>
              </a:rPr>
              <a:t> {</a:t>
            </a:r>
          </a:p>
          <a:p>
            <a:r>
              <a:rPr lang="pt-BR" sz="2400" dirty="0" smtClean="0">
                <a:latin typeface="Lucida Console" pitchFamily="49" charset="0"/>
              </a:rPr>
              <a:t>  </a:t>
            </a:r>
            <a:r>
              <a:rPr lang="pt-BR" sz="2400" b="1" dirty="0" smtClean="0">
                <a:latin typeface="Lucida Console" pitchFamily="49" charset="0"/>
              </a:rPr>
              <a:t>case</a:t>
            </a:r>
            <a:r>
              <a:rPr lang="pt-BR" sz="2400" dirty="0" smtClean="0">
                <a:latin typeface="Lucida Console" pitchFamily="49" charset="0"/>
              </a:rPr>
              <a:t> 0 =&gt; x</a:t>
            </a:r>
          </a:p>
          <a:p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n if n&lt;0 =&gt; </a:t>
            </a:r>
            <a:r>
              <a:rPr lang="en-US" sz="2400" dirty="0" err="1" smtClean="0">
                <a:latin typeface="Lucida Console" pitchFamily="49" charset="0"/>
              </a:rPr>
              <a:t>mdc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x,y</a:t>
            </a:r>
            <a:r>
              <a:rPr lang="en-US" sz="2400" dirty="0" smtClean="0">
                <a:latin typeface="Lucida Console" pitchFamily="49" charset="0"/>
              </a:rPr>
              <a:t>-x)</a:t>
            </a:r>
          </a:p>
          <a:p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n if n&gt;0 =&gt; </a:t>
            </a:r>
            <a:r>
              <a:rPr lang="en-US" sz="2400" dirty="0" err="1" smtClean="0">
                <a:latin typeface="Lucida Console" pitchFamily="49" charset="0"/>
              </a:rPr>
              <a:t>mdc</a:t>
            </a:r>
            <a:r>
              <a:rPr lang="en-US" sz="2400" dirty="0" smtClean="0">
                <a:latin typeface="Lucida Console" pitchFamily="49" charset="0"/>
              </a:rPr>
              <a:t>(x-</a:t>
            </a:r>
            <a:r>
              <a:rPr lang="en-US" sz="2400" dirty="0" err="1" smtClean="0">
                <a:latin typeface="Lucida Console" pitchFamily="49" charset="0"/>
              </a:rPr>
              <a:t>y,y</a:t>
            </a:r>
            <a:r>
              <a:rPr lang="en-US" sz="2400" dirty="0" smtClean="0">
                <a:latin typeface="Lucida Console" pitchFamily="49" charset="0"/>
              </a:rPr>
              <a:t>)           </a:t>
            </a:r>
            <a:r>
              <a:rPr lang="pt-BR" sz="2400" dirty="0" smtClean="0">
                <a:latin typeface="Lucida Console" pitchFamily="49" charset="0"/>
              </a:rPr>
              <a:t>}</a:t>
            </a:r>
            <a:endParaRPr lang="pt-BR" sz="2400" dirty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935578" y="4499707"/>
            <a:ext cx="3230117" cy="193899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pt-BR" sz="2400" dirty="0" smtClean="0">
                <a:latin typeface="Lucida Console" pitchFamily="49" charset="0"/>
              </a:rPr>
              <a:t>mdc(30, 12)</a:t>
            </a:r>
          </a:p>
          <a:p>
            <a:r>
              <a:rPr lang="pt-BR" sz="2400" dirty="0" smtClean="0">
                <a:latin typeface="Lucida Console" pitchFamily="49" charset="0"/>
              </a:rPr>
              <a:t>  = mdc(18, 12)</a:t>
            </a:r>
          </a:p>
          <a:p>
            <a:r>
              <a:rPr lang="pt-BR" sz="2400" dirty="0" smtClean="0">
                <a:latin typeface="Lucida Console" pitchFamily="49" charset="0"/>
              </a:rPr>
              <a:t>  = mdc(6, 12)</a:t>
            </a:r>
          </a:p>
          <a:p>
            <a:r>
              <a:rPr lang="pt-BR" sz="2400" dirty="0" smtClean="0">
                <a:latin typeface="Lucida Console" pitchFamily="49" charset="0"/>
              </a:rPr>
              <a:t>  = mdc(6, 6)</a:t>
            </a:r>
          </a:p>
          <a:p>
            <a:r>
              <a:rPr lang="pt-BR" sz="2400" dirty="0" smtClean="0">
                <a:latin typeface="Lucida Console" pitchFamily="49" charset="0"/>
              </a:rPr>
              <a:t>  = 6</a:t>
            </a:r>
            <a:endParaRPr lang="pt-BR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Transformando Recursão Comum em  Recursão em Cauda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199" y="1646238"/>
            <a:ext cx="8281851" cy="4525962"/>
          </a:xfrm>
        </p:spPr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probema</a:t>
            </a:r>
            <a:r>
              <a:rPr lang="pt-BR" dirty="0" smtClean="0"/>
              <a:t> é que </a:t>
            </a:r>
            <a:r>
              <a:rPr lang="pt-BR" dirty="0" err="1" smtClean="0"/>
              <a:t>fat</a:t>
            </a:r>
            <a:r>
              <a:rPr lang="pt-BR" dirty="0" smtClean="0"/>
              <a:t>() não devolve </a:t>
            </a:r>
            <a:r>
              <a:rPr lang="pt-BR" dirty="0" err="1" smtClean="0"/>
              <a:t>fat</a:t>
            </a:r>
            <a:r>
              <a:rPr lang="pt-BR" dirty="0" smtClean="0"/>
              <a:t>(), mas </a:t>
            </a:r>
            <a:r>
              <a:rPr lang="pt-BR" dirty="0" smtClean="0">
                <a:solidFill>
                  <a:srgbClr val="FFC000"/>
                </a:solidFill>
              </a:rPr>
              <a:t>a*</a:t>
            </a:r>
            <a:r>
              <a:rPr lang="pt-BR" dirty="0" err="1" smtClean="0">
                <a:solidFill>
                  <a:srgbClr val="FFC000"/>
                </a:solidFill>
              </a:rPr>
              <a:t>fat</a:t>
            </a:r>
            <a:r>
              <a:rPr lang="pt-BR" dirty="0" smtClean="0">
                <a:solidFill>
                  <a:srgbClr val="FFC000"/>
                </a:solidFill>
              </a:rPr>
              <a:t>()</a:t>
            </a:r>
          </a:p>
          <a:p>
            <a:endParaRPr lang="pt-BR" dirty="0" smtClean="0">
              <a:solidFill>
                <a:srgbClr val="FFC000"/>
              </a:solidFill>
            </a:endParaRPr>
          </a:p>
          <a:p>
            <a:endParaRPr lang="pt-BR" dirty="0" smtClean="0">
              <a:solidFill>
                <a:srgbClr val="FFC000"/>
              </a:solidFill>
            </a:endParaRPr>
          </a:p>
          <a:p>
            <a:endParaRPr lang="pt-BR" dirty="0" smtClean="0">
              <a:solidFill>
                <a:srgbClr val="FFC000"/>
              </a:solidFill>
            </a:endParaRPr>
          </a:p>
          <a:p>
            <a:r>
              <a:rPr lang="pt-BR" dirty="0" smtClean="0"/>
              <a:t>Solução:Incluir o </a:t>
            </a:r>
            <a:r>
              <a:rPr lang="pt-BR" dirty="0" smtClean="0">
                <a:solidFill>
                  <a:srgbClr val="FFC000"/>
                </a:solidFill>
              </a:rPr>
              <a:t>resultado</a:t>
            </a:r>
            <a:r>
              <a:rPr lang="pt-BR" dirty="0" smtClean="0"/>
              <a:t> nos parâmetros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8455-9C8D-4A4F-A197-74170345EBC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87957" y="2750919"/>
            <a:ext cx="6320961" cy="14219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b="1" dirty="0" smtClean="0">
                <a:latin typeface="Lucida Console" pitchFamily="49" charset="0"/>
              </a:rPr>
              <a:t>def</a:t>
            </a:r>
            <a:r>
              <a:rPr lang="en-US" sz="2400" dirty="0" smtClean="0">
                <a:latin typeface="Lucida Console" pitchFamily="49" charset="0"/>
              </a:rPr>
              <a:t> fat(n: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= n </a:t>
            </a:r>
            <a:r>
              <a:rPr lang="en-US" sz="2400" b="1" dirty="0" smtClean="0">
                <a:latin typeface="Lucida Console" pitchFamily="49" charset="0"/>
              </a:rPr>
              <a:t>match</a:t>
            </a:r>
            <a:r>
              <a:rPr lang="en-US" sz="2400" dirty="0" smtClean="0">
                <a:latin typeface="Lucida Console" pitchFamily="49" charset="0"/>
              </a:rPr>
              <a:t>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0 =&gt; 1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a =&gt; a * fat(a-1)       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91717" y="4693401"/>
            <a:ext cx="7994496" cy="186512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solidFill>
                  <a:srgbClr val="FFC000"/>
                </a:solidFill>
                <a:latin typeface="Lucida Console" pitchFamily="49" charset="0"/>
              </a:rPr>
              <a:t>@</a:t>
            </a:r>
            <a:r>
              <a:rPr lang="en-US" sz="2400" dirty="0" err="1" smtClean="0">
                <a:solidFill>
                  <a:srgbClr val="FFC000"/>
                </a:solidFill>
                <a:latin typeface="Lucida Console" pitchFamily="49" charset="0"/>
              </a:rPr>
              <a:t>tailrec</a:t>
            </a:r>
            <a:endParaRPr lang="en-US" sz="2400" dirty="0" smtClean="0">
              <a:solidFill>
                <a:srgbClr val="FFC000"/>
              </a:solidFill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b="1" dirty="0" smtClean="0">
                <a:latin typeface="Lucida Console" pitchFamily="49" charset="0"/>
              </a:rPr>
              <a:t>def</a:t>
            </a:r>
            <a:r>
              <a:rPr lang="en-US" sz="2400" dirty="0" smtClean="0">
                <a:latin typeface="Lucida Console" pitchFamily="49" charset="0"/>
              </a:rPr>
              <a:t> fat(n: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, </a:t>
            </a:r>
            <a:r>
              <a:rPr lang="en-US" sz="2400" dirty="0" smtClean="0">
                <a:solidFill>
                  <a:srgbClr val="FFC000"/>
                </a:solidFill>
                <a:latin typeface="Lucida Console" pitchFamily="49" charset="0"/>
              </a:rPr>
              <a:t>t: </a:t>
            </a:r>
            <a:r>
              <a:rPr lang="en-US" sz="2400" dirty="0" err="1" smtClean="0">
                <a:solidFill>
                  <a:srgbClr val="FFC000"/>
                </a:solidFill>
                <a:latin typeface="Lucida Console" pitchFamily="49" charset="0"/>
              </a:rPr>
              <a:t>Int</a:t>
            </a:r>
            <a:r>
              <a:rPr lang="en-US" sz="2400" dirty="0" smtClean="0">
                <a:solidFill>
                  <a:srgbClr val="FFC000"/>
                </a:solidFill>
                <a:latin typeface="Lucida Console" pitchFamily="49" charset="0"/>
              </a:rPr>
              <a:t>=1</a:t>
            </a:r>
            <a:r>
              <a:rPr lang="en-US" sz="2400" dirty="0" smtClean="0">
                <a:latin typeface="Lucida Console" pitchFamily="49" charset="0"/>
              </a:rPr>
              <a:t>):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= n </a:t>
            </a:r>
            <a:r>
              <a:rPr lang="en-US" sz="2400" b="1" dirty="0" smtClean="0">
                <a:latin typeface="Lucida Console" pitchFamily="49" charset="0"/>
              </a:rPr>
              <a:t>match</a:t>
            </a:r>
            <a:r>
              <a:rPr lang="en-US" sz="2400" dirty="0" smtClean="0">
                <a:latin typeface="Lucida Console" pitchFamily="49" charset="0"/>
              </a:rPr>
              <a:t>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0 =&gt; </a:t>
            </a:r>
            <a:r>
              <a:rPr lang="en-US" sz="2400" dirty="0" smtClean="0">
                <a:solidFill>
                  <a:srgbClr val="FFC000"/>
                </a:solidFill>
                <a:latin typeface="Lucida Console" pitchFamily="49" charset="0"/>
              </a:rPr>
              <a:t>t</a:t>
            </a:r>
            <a:endParaRPr lang="en-US" sz="2400" dirty="0">
              <a:solidFill>
                <a:srgbClr val="FFC000"/>
              </a:solidFill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</a:t>
            </a:r>
            <a:r>
              <a:rPr lang="en-US" sz="2400" b="1" dirty="0" smtClean="0">
                <a:latin typeface="Lucida Console" pitchFamily="49" charset="0"/>
              </a:rPr>
              <a:t>case</a:t>
            </a:r>
            <a:r>
              <a:rPr lang="en-US" sz="2400" dirty="0" smtClean="0">
                <a:latin typeface="Lucida Console" pitchFamily="49" charset="0"/>
              </a:rPr>
              <a:t> a =&gt; fat(a-1, </a:t>
            </a:r>
            <a:r>
              <a:rPr lang="en-US" sz="2400" dirty="0" smtClean="0">
                <a:solidFill>
                  <a:srgbClr val="FFC000"/>
                </a:solidFill>
                <a:latin typeface="Lucida Console" pitchFamily="49" charset="0"/>
              </a:rPr>
              <a:t>t*a</a:t>
            </a:r>
            <a:r>
              <a:rPr lang="en-US" sz="2400" dirty="0" smtClean="0">
                <a:latin typeface="Lucida Console" pitchFamily="49" charset="0"/>
              </a:rPr>
              <a:t>)                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Introdução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Como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vimos</a:t>
            </a:r>
            <a:r>
              <a:rPr lang="en-US" dirty="0" smtClean="0"/>
              <a:t>,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termos</a:t>
            </a:r>
            <a:r>
              <a:rPr lang="en-US" dirty="0" smtClean="0"/>
              <a:t> de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4098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BC6F83-081B-4CC4-BECC-469B2ECEB51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101" name="Text Box 20"/>
          <p:cNvSpPr txBox="1">
            <a:spLocks noChangeArrowheads="1"/>
          </p:cNvSpPr>
          <p:nvPr/>
        </p:nvSpPr>
        <p:spPr bwMode="auto">
          <a:xfrm>
            <a:off x="888819" y="3499600"/>
            <a:ext cx="7250703" cy="535531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>
                <a:latin typeface="Lucida Sans Typewriter" charset="0"/>
              </a:rPr>
              <a:t>f</a:t>
            </a:r>
            <a:r>
              <a:rPr lang="en-US" sz="2400" dirty="0" err="1" smtClean="0">
                <a:latin typeface="Lucida Sans Typewriter" charset="0"/>
              </a:rPr>
              <a:t>atorial</a:t>
            </a:r>
            <a:r>
              <a:rPr lang="en-US" sz="2400" dirty="0" smtClean="0">
                <a:latin typeface="Lucida Sans Typewriter" charset="0"/>
              </a:rPr>
              <a:t>(n: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) </a:t>
            </a:r>
            <a:r>
              <a:rPr lang="en-US" sz="2400" dirty="0">
                <a:latin typeface="Lucida Sans Typewriter" charset="0"/>
              </a:rPr>
              <a:t>= </a:t>
            </a: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(1 to n)</a:t>
            </a:r>
          </a:p>
        </p:txBody>
      </p:sp>
      <p:sp>
        <p:nvSpPr>
          <p:cNvPr id="4102" name="AutoShape 21"/>
          <p:cNvSpPr>
            <a:spLocks noChangeArrowheads="1"/>
          </p:cNvSpPr>
          <p:nvPr/>
        </p:nvSpPr>
        <p:spPr bwMode="auto">
          <a:xfrm>
            <a:off x="709613" y="5152271"/>
            <a:ext cx="7224712" cy="1055608"/>
          </a:xfrm>
          <a:prstGeom prst="wedgeRoundRectCallout">
            <a:avLst>
              <a:gd name="adj1" fmla="val -22597"/>
              <a:gd name="adj2" fmla="val -9332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 smtClean="0"/>
              <a:t>fatorial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inteiro</a:t>
            </a:r>
            <a:r>
              <a:rPr lang="en-US" dirty="0" smtClean="0"/>
              <a:t> n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produto</a:t>
            </a:r>
            <a:r>
              <a:rPr lang="en-US" dirty="0" smtClean="0"/>
              <a:t> 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inteiros</a:t>
            </a:r>
            <a:r>
              <a:rPr lang="en-US" dirty="0" smtClean="0"/>
              <a:t> entre 1 e 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Quicksort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algoritmo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quicksort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ordenação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depode</a:t>
            </a:r>
            <a:r>
              <a:rPr lang="en-US" dirty="0" smtClean="0"/>
              <a:t> ser </a:t>
            </a:r>
            <a:r>
              <a:rPr lang="en-US" dirty="0" err="1" smtClean="0"/>
              <a:t>especificado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as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regras</a:t>
            </a:r>
            <a:r>
              <a:rPr lang="en-US" dirty="0" smtClean="0"/>
              <a:t> </a:t>
            </a:r>
            <a:r>
              <a:rPr lang="en-US" dirty="0" err="1" smtClean="0"/>
              <a:t>seguintes</a:t>
            </a:r>
            <a:r>
              <a:rPr lang="en-US" dirty="0" smtClean="0"/>
              <a:t>:</a:t>
            </a:r>
          </a:p>
          <a:p>
            <a:pPr lvl="1"/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vazia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já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está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ordenada</a:t>
            </a:r>
            <a:r>
              <a:rPr kumimoji="1" lang="en-US" dirty="0" smtClean="0"/>
              <a:t>;</a:t>
            </a:r>
          </a:p>
          <a:p>
            <a:pPr lvl="1"/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não-vazia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ordenada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através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ordenação</a:t>
            </a:r>
            <a:r>
              <a:rPr kumimoji="1" lang="en-US" dirty="0" smtClean="0"/>
              <a:t> dos </a:t>
            </a:r>
            <a:r>
              <a:rPr kumimoji="1" lang="en-US" dirty="0" err="1" smtClean="0"/>
              <a:t>valores</a:t>
            </a:r>
            <a:r>
              <a:rPr kumimoji="1" lang="en-US" dirty="0" smtClean="0"/>
              <a:t> tail </a:t>
            </a:r>
            <a:r>
              <a:rPr kumimoji="1" lang="en-US" dirty="0" smtClean="0">
                <a:latin typeface="Times New Roman"/>
                <a:cs typeface="Times New Roman"/>
              </a:rPr>
              <a:t>≤</a:t>
            </a:r>
            <a:r>
              <a:rPr kumimoji="1" lang="en-US" dirty="0" smtClean="0"/>
              <a:t> à </a:t>
            </a:r>
            <a:r>
              <a:rPr kumimoji="1" lang="en-US" dirty="0" err="1" smtClean="0"/>
              <a:t>cabeça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ordenando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valores</a:t>
            </a:r>
            <a:r>
              <a:rPr kumimoji="1" lang="en-US" dirty="0" smtClean="0"/>
              <a:t> &gt; à </a:t>
            </a:r>
            <a:r>
              <a:rPr kumimoji="1" lang="en-US" dirty="0" err="1" smtClean="0"/>
              <a:t>cabeça</a:t>
            </a:r>
            <a:r>
              <a:rPr kumimoji="1" lang="en-US" dirty="0" smtClean="0"/>
              <a:t> e </a:t>
            </a:r>
            <a:r>
              <a:rPr kumimoji="1" lang="en-US" dirty="0" err="1" smtClean="0"/>
              <a:t>depois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juntando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resultado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dois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lados</a:t>
            </a:r>
            <a:r>
              <a:rPr kumimoji="1" lang="en-US" dirty="0" smtClean="0"/>
              <a:t> do valor </a:t>
            </a:r>
            <a:r>
              <a:rPr kumimoji="1" lang="en-US" dirty="0" err="1" smtClean="0"/>
              <a:t>cabeça</a:t>
            </a:r>
            <a:r>
              <a:rPr kumimoji="1" lang="en-US" dirty="0" smtClean="0"/>
              <a:t>.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18434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E7FDC1-1110-4A72-AE47-8CBA84BC1A7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563563" y="3135313"/>
            <a:ext cx="8045450" cy="29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Quicksort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,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especificação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traduzida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implementação</a:t>
            </a:r>
            <a:r>
              <a:rPr lang="en-US" dirty="0" smtClean="0"/>
              <a:t>:</a:t>
            </a:r>
          </a:p>
          <a:p>
            <a:endParaRPr lang="pt-BR" dirty="0"/>
          </a:p>
        </p:txBody>
      </p:sp>
      <p:sp>
        <p:nvSpPr>
          <p:cNvPr id="1945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38921F-DFEE-444B-B1FE-E2D2D5125C2A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930365" y="3514139"/>
            <a:ext cx="6981398" cy="269920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200" dirty="0" smtClean="0">
                <a:latin typeface="Lucida Console" pitchFamily="49" charset="0"/>
              </a:rPr>
              <a:t>def </a:t>
            </a:r>
            <a:r>
              <a:rPr lang="en-US" sz="2200" dirty="0" err="1" smtClean="0">
                <a:latin typeface="Lucida Console" pitchFamily="49" charset="0"/>
              </a:rPr>
              <a:t>qsort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xs</a:t>
            </a:r>
            <a:r>
              <a:rPr lang="en-US" sz="2200" dirty="0" smtClean="0">
                <a:latin typeface="Lucida Console" pitchFamily="49" charset="0"/>
              </a:rPr>
              <a:t>: List[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]): List[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] = {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sz="2200" dirty="0" err="1" smtClean="0">
                <a:latin typeface="Lucida Console" pitchFamily="49" charset="0"/>
              </a:rPr>
              <a:t>xs</a:t>
            </a:r>
            <a:r>
              <a:rPr lang="en-US" sz="2200" dirty="0" smtClean="0">
                <a:latin typeface="Lucida Console" pitchFamily="49" charset="0"/>
              </a:rPr>
              <a:t> match {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  case List() =&gt; List()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  case _ =&gt; {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    </a:t>
            </a:r>
            <a:r>
              <a:rPr lang="en-US" sz="2200" dirty="0" err="1" smtClean="0">
                <a:latin typeface="Lucida Console" pitchFamily="49" charset="0"/>
              </a:rPr>
              <a:t>val</a:t>
            </a:r>
            <a:r>
              <a:rPr lang="en-US" sz="2200" dirty="0" smtClean="0">
                <a:latin typeface="Lucida Console" pitchFamily="49" charset="0"/>
              </a:rPr>
              <a:t> (</a:t>
            </a:r>
            <a:r>
              <a:rPr lang="en-US" sz="2200" dirty="0" err="1" smtClean="0">
                <a:latin typeface="Lucida Console" pitchFamily="49" charset="0"/>
              </a:rPr>
              <a:t>ys,zs</a:t>
            </a:r>
            <a:r>
              <a:rPr lang="en-US" sz="2200" dirty="0" smtClean="0">
                <a:latin typeface="Lucida Console" pitchFamily="49" charset="0"/>
              </a:rPr>
              <a:t>) = </a:t>
            </a:r>
            <a:r>
              <a:rPr lang="en-US" sz="2200" dirty="0" err="1" smtClean="0">
                <a:latin typeface="Lucida Console" pitchFamily="49" charset="0"/>
              </a:rPr>
              <a:t>xs</a:t>
            </a:r>
            <a:r>
              <a:rPr lang="en-US" sz="2200" dirty="0" smtClean="0">
                <a:latin typeface="Lucida Console" pitchFamily="49" charset="0"/>
              </a:rPr>
              <a:t> partition {_&lt;=_}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    </a:t>
            </a:r>
            <a:r>
              <a:rPr lang="en-US" sz="2200" dirty="0" err="1" smtClean="0">
                <a:latin typeface="Lucida Console" pitchFamily="49" charset="0"/>
              </a:rPr>
              <a:t>qsort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ys</a:t>
            </a:r>
            <a:r>
              <a:rPr lang="en-US" sz="2200" dirty="0" smtClean="0">
                <a:latin typeface="Lucida Console" pitchFamily="49" charset="0"/>
              </a:rPr>
              <a:t>):::List(x)::</a:t>
            </a:r>
            <a:r>
              <a:rPr lang="en-US" sz="2200" dirty="0" err="1" smtClean="0">
                <a:latin typeface="Lucida Console" pitchFamily="49" charset="0"/>
              </a:rPr>
              <a:t>qsort</a:t>
            </a:r>
            <a:r>
              <a:rPr lang="en-US" sz="2200" dirty="0" smtClean="0">
                <a:latin typeface="Lucida Console" pitchFamily="49" charset="0"/>
              </a:rPr>
              <a:t>(</a:t>
            </a:r>
            <a:r>
              <a:rPr lang="en-US" sz="2200" dirty="0" err="1" smtClean="0">
                <a:latin typeface="Lucida Console" pitchFamily="49" charset="0"/>
              </a:rPr>
              <a:t>zs</a:t>
            </a:r>
            <a:r>
              <a:rPr lang="en-US" sz="2200" dirty="0" smtClean="0">
                <a:latin typeface="Lucida Console" pitchFamily="49" charset="0"/>
              </a:rPr>
              <a:t>)</a:t>
            </a:r>
          </a:p>
          <a:p>
            <a:pPr eaLnBrk="0" hangingPunct="0">
              <a:lnSpc>
                <a:spcPct val="110000"/>
              </a:lnSpc>
            </a:pPr>
            <a:r>
              <a:rPr lang="en-US" sz="2200" dirty="0">
                <a:latin typeface="Lucida Console" pitchFamily="49" charset="0"/>
              </a:rPr>
              <a:t> </a:t>
            </a:r>
            <a:r>
              <a:rPr lang="en-US" sz="2200" dirty="0" smtClean="0">
                <a:latin typeface="Lucida Console" pitchFamily="49" charset="0"/>
              </a:rPr>
              <a:t>   }      }                     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3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3" name="Espaço Reservado para Conteúdo 3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abreviando</a:t>
            </a:r>
            <a:r>
              <a:rPr lang="en-US" dirty="0" smtClean="0"/>
              <a:t> </a:t>
            </a:r>
            <a:r>
              <a:rPr lang="en-US" dirty="0" err="1" smtClean="0"/>
              <a:t>qsort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q:</a:t>
            </a:r>
          </a:p>
          <a:p>
            <a:endParaRPr lang="pt-BR" dirty="0">
              <a:latin typeface="Lucida Console" pitchFamily="49" charset="0"/>
            </a:endParaRPr>
          </a:p>
        </p:txBody>
      </p:sp>
      <p:sp>
        <p:nvSpPr>
          <p:cNvPr id="20482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5656B6-CA13-4F86-BEC2-BE15C6E3779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3229111" y="2244914"/>
            <a:ext cx="2578100" cy="42068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>
                <a:latin typeface="Lucida Console" pitchFamily="49" charset="0"/>
              </a:rPr>
              <a:t>q [3,2,4,1,5]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1914704" y="2750645"/>
            <a:ext cx="5275264" cy="1074738"/>
            <a:chOff x="1346" y="1420"/>
            <a:chExt cx="3323" cy="677"/>
          </a:xfrm>
        </p:grpSpPr>
        <p:sp>
          <p:nvSpPr>
            <p:cNvPr id="20508" name="Text Box 5"/>
            <p:cNvSpPr txBox="1">
              <a:spLocks noChangeArrowheads="1"/>
            </p:cNvSpPr>
            <p:nvPr/>
          </p:nvSpPr>
          <p:spPr bwMode="auto">
            <a:xfrm>
              <a:off x="1346" y="1830"/>
              <a:ext cx="928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>
                  <a:latin typeface="Lucida Console" pitchFamily="49" charset="0"/>
                </a:rPr>
                <a:t>q [2,1]</a:t>
              </a:r>
            </a:p>
          </p:txBody>
        </p:sp>
        <p:sp>
          <p:nvSpPr>
            <p:cNvPr id="20509" name="Text Box 29"/>
            <p:cNvSpPr txBox="1">
              <a:spLocks noChangeArrowheads="1"/>
            </p:cNvSpPr>
            <p:nvPr/>
          </p:nvSpPr>
          <p:spPr bwMode="auto">
            <a:xfrm>
              <a:off x="2300" y="1829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Console" pitchFamily="49" charset="0"/>
                </a:rPr>
                <a:t>::: [3] :::</a:t>
              </a:r>
              <a:endParaRPr lang="en-US" sz="2400" dirty="0">
                <a:latin typeface="Lucida Console" pitchFamily="49" charset="0"/>
              </a:endParaRPr>
            </a:p>
          </p:txBody>
        </p:sp>
        <p:sp>
          <p:nvSpPr>
            <p:cNvPr id="20510" name="Text Box 30"/>
            <p:cNvSpPr txBox="1">
              <a:spLocks noChangeArrowheads="1"/>
            </p:cNvSpPr>
            <p:nvPr/>
          </p:nvSpPr>
          <p:spPr bwMode="auto">
            <a:xfrm>
              <a:off x="3741" y="1830"/>
              <a:ext cx="928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>
                  <a:latin typeface="Lucida Console" pitchFamily="49" charset="0"/>
                </a:rPr>
                <a:t>q [4,5]</a:t>
              </a:r>
            </a:p>
          </p:txBody>
        </p:sp>
        <p:sp>
          <p:nvSpPr>
            <p:cNvPr id="20511" name="AutoShape 40"/>
            <p:cNvSpPr>
              <a:spLocks noChangeArrowheads="1"/>
            </p:cNvSpPr>
            <p:nvPr/>
          </p:nvSpPr>
          <p:spPr bwMode="auto">
            <a:xfrm>
              <a:off x="2877" y="1420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198617" y="3950839"/>
            <a:ext cx="4324349" cy="1084263"/>
            <a:chOff x="265" y="2283"/>
            <a:chExt cx="2724" cy="683"/>
          </a:xfrm>
        </p:grpSpPr>
        <p:sp>
          <p:nvSpPr>
            <p:cNvPr id="20504" name="Text Box 8"/>
            <p:cNvSpPr txBox="1">
              <a:spLocks noChangeArrowheads="1"/>
            </p:cNvSpPr>
            <p:nvPr/>
          </p:nvSpPr>
          <p:spPr bwMode="auto">
            <a:xfrm>
              <a:off x="265" y="2699"/>
              <a:ext cx="696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>
                  <a:latin typeface="Lucida Console" pitchFamily="49" charset="0"/>
                </a:rPr>
                <a:t>q [1]</a:t>
              </a:r>
            </a:p>
          </p:txBody>
        </p:sp>
        <p:sp>
          <p:nvSpPr>
            <p:cNvPr id="20505" name="Text Box 32"/>
            <p:cNvSpPr txBox="1">
              <a:spLocks noChangeArrowheads="1"/>
            </p:cNvSpPr>
            <p:nvPr/>
          </p:nvSpPr>
          <p:spPr bwMode="auto">
            <a:xfrm>
              <a:off x="2409" y="2699"/>
              <a:ext cx="580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>
                  <a:latin typeface="Lucida Console" pitchFamily="49" charset="0"/>
                </a:rPr>
                <a:t>q []</a:t>
              </a:r>
            </a:p>
          </p:txBody>
        </p:sp>
        <p:sp>
          <p:nvSpPr>
            <p:cNvPr id="20506" name="Text Box 33"/>
            <p:cNvSpPr txBox="1">
              <a:spLocks noChangeArrowheads="1"/>
            </p:cNvSpPr>
            <p:nvPr/>
          </p:nvSpPr>
          <p:spPr bwMode="auto">
            <a:xfrm>
              <a:off x="981" y="2698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Console" pitchFamily="49" charset="0"/>
                </a:rPr>
                <a:t>::: </a:t>
              </a:r>
              <a:r>
                <a:rPr lang="en-US" sz="2400" dirty="0">
                  <a:latin typeface="Lucida Console" pitchFamily="49" charset="0"/>
                </a:rPr>
                <a:t>[2] </a:t>
              </a:r>
              <a:r>
                <a:rPr lang="en-US" sz="2400" dirty="0" smtClean="0">
                  <a:latin typeface="Lucida Console" pitchFamily="49" charset="0"/>
                </a:rPr>
                <a:t>:::</a:t>
              </a:r>
              <a:endParaRPr lang="en-US" sz="2400" dirty="0">
                <a:latin typeface="Lucida Console" pitchFamily="49" charset="0"/>
              </a:endParaRPr>
            </a:p>
          </p:txBody>
        </p:sp>
        <p:sp>
          <p:nvSpPr>
            <p:cNvPr id="20507" name="AutoShape 54"/>
            <p:cNvSpPr>
              <a:spLocks noChangeArrowheads="1"/>
            </p:cNvSpPr>
            <p:nvPr/>
          </p:nvSpPr>
          <p:spPr bwMode="auto">
            <a:xfrm>
              <a:off x="1572" y="2283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4622477" y="3950840"/>
            <a:ext cx="4338641" cy="1084263"/>
            <a:chOff x="3056" y="2283"/>
            <a:chExt cx="2733" cy="683"/>
          </a:xfrm>
        </p:grpSpPr>
        <p:sp>
          <p:nvSpPr>
            <p:cNvPr id="20500" name="Text Box 34"/>
            <p:cNvSpPr txBox="1">
              <a:spLocks noChangeArrowheads="1"/>
            </p:cNvSpPr>
            <p:nvPr/>
          </p:nvSpPr>
          <p:spPr bwMode="auto">
            <a:xfrm>
              <a:off x="3056" y="2699"/>
              <a:ext cx="580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Console" pitchFamily="49" charset="0"/>
                </a:rPr>
                <a:t>q []</a:t>
              </a:r>
            </a:p>
          </p:txBody>
        </p:sp>
        <p:sp>
          <p:nvSpPr>
            <p:cNvPr id="20501" name="Text Box 35"/>
            <p:cNvSpPr txBox="1">
              <a:spLocks noChangeArrowheads="1"/>
            </p:cNvSpPr>
            <p:nvPr/>
          </p:nvSpPr>
          <p:spPr bwMode="auto">
            <a:xfrm>
              <a:off x="5093" y="2699"/>
              <a:ext cx="696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>
                  <a:latin typeface="Lucida Console" pitchFamily="49" charset="0"/>
                </a:rPr>
                <a:t>q [5</a:t>
              </a:r>
              <a:r>
                <a:rPr lang="en-US" sz="2400" dirty="0" smtClean="0">
                  <a:latin typeface="Lucida Console" pitchFamily="49" charset="0"/>
                </a:rPr>
                <a:t>]</a:t>
              </a:r>
              <a:endParaRPr lang="en-US" sz="2400" dirty="0">
                <a:latin typeface="Lucida Console" pitchFamily="49" charset="0"/>
              </a:endParaRPr>
            </a:p>
          </p:txBody>
        </p:sp>
        <p:sp>
          <p:nvSpPr>
            <p:cNvPr id="20502" name="Text Box 36"/>
            <p:cNvSpPr txBox="1">
              <a:spLocks noChangeArrowheads="1"/>
            </p:cNvSpPr>
            <p:nvPr/>
          </p:nvSpPr>
          <p:spPr bwMode="auto">
            <a:xfrm>
              <a:off x="3661" y="2698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Console" pitchFamily="49" charset="0"/>
                </a:rPr>
                <a:t>::: </a:t>
              </a:r>
              <a:r>
                <a:rPr lang="en-US" sz="2400" dirty="0">
                  <a:latin typeface="Lucida Console" pitchFamily="49" charset="0"/>
                </a:rPr>
                <a:t>[4] </a:t>
              </a:r>
              <a:r>
                <a:rPr lang="en-US" sz="2400" dirty="0" smtClean="0">
                  <a:latin typeface="Lucida Console" pitchFamily="49" charset="0"/>
                </a:rPr>
                <a:t>:::</a:t>
              </a:r>
            </a:p>
          </p:txBody>
        </p:sp>
        <p:sp>
          <p:nvSpPr>
            <p:cNvPr id="20503" name="AutoShape 55"/>
            <p:cNvSpPr>
              <a:spLocks noChangeArrowheads="1"/>
            </p:cNvSpPr>
            <p:nvPr/>
          </p:nvSpPr>
          <p:spPr bwMode="auto">
            <a:xfrm>
              <a:off x="4228" y="2283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382767" y="5103767"/>
            <a:ext cx="736600" cy="1162049"/>
            <a:chOff x="381" y="3108"/>
            <a:chExt cx="464" cy="732"/>
          </a:xfrm>
        </p:grpSpPr>
        <p:sp>
          <p:nvSpPr>
            <p:cNvPr id="20498" name="Text Box 11"/>
            <p:cNvSpPr txBox="1">
              <a:spLocks noChangeArrowheads="1"/>
            </p:cNvSpPr>
            <p:nvPr/>
          </p:nvSpPr>
          <p:spPr bwMode="auto">
            <a:xfrm>
              <a:off x="381" y="3575"/>
              <a:ext cx="464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Console" pitchFamily="49" charset="0"/>
                </a:rPr>
                <a:t>[1]</a:t>
              </a:r>
            </a:p>
          </p:txBody>
        </p:sp>
        <p:sp>
          <p:nvSpPr>
            <p:cNvPr id="20499" name="AutoShape 56"/>
            <p:cNvSpPr>
              <a:spLocks noChangeArrowheads="1"/>
            </p:cNvSpPr>
            <p:nvPr/>
          </p:nvSpPr>
          <p:spPr bwMode="auto">
            <a:xfrm>
              <a:off x="512" y="3108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3772718" y="5097417"/>
            <a:ext cx="552450" cy="1155699"/>
            <a:chOff x="2286" y="3104"/>
            <a:chExt cx="348" cy="728"/>
          </a:xfrm>
        </p:grpSpPr>
        <p:sp>
          <p:nvSpPr>
            <p:cNvPr id="20496" name="Text Box 20"/>
            <p:cNvSpPr txBox="1">
              <a:spLocks noChangeArrowheads="1"/>
            </p:cNvSpPr>
            <p:nvPr/>
          </p:nvSpPr>
          <p:spPr bwMode="auto">
            <a:xfrm>
              <a:off x="2286" y="3567"/>
              <a:ext cx="348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Console" pitchFamily="49" charset="0"/>
                </a:rPr>
                <a:t>[]</a:t>
              </a:r>
            </a:p>
          </p:txBody>
        </p:sp>
        <p:sp>
          <p:nvSpPr>
            <p:cNvPr id="20497" name="AutoShape 57"/>
            <p:cNvSpPr>
              <a:spLocks noChangeArrowheads="1"/>
            </p:cNvSpPr>
            <p:nvPr/>
          </p:nvSpPr>
          <p:spPr bwMode="auto">
            <a:xfrm>
              <a:off x="2359" y="3104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4813479" y="5076784"/>
            <a:ext cx="552450" cy="1189038"/>
            <a:chOff x="3172" y="3091"/>
            <a:chExt cx="348" cy="749"/>
          </a:xfrm>
        </p:grpSpPr>
        <p:sp>
          <p:nvSpPr>
            <p:cNvPr id="20494" name="Text Box 23"/>
            <p:cNvSpPr txBox="1">
              <a:spLocks noChangeArrowheads="1"/>
            </p:cNvSpPr>
            <p:nvPr/>
          </p:nvSpPr>
          <p:spPr bwMode="auto">
            <a:xfrm>
              <a:off x="3172" y="3575"/>
              <a:ext cx="348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Console" pitchFamily="49" charset="0"/>
                </a:rPr>
                <a:t>[]</a:t>
              </a:r>
            </a:p>
          </p:txBody>
        </p:sp>
        <p:sp>
          <p:nvSpPr>
            <p:cNvPr id="20495" name="AutoShape 58"/>
            <p:cNvSpPr>
              <a:spLocks noChangeArrowheads="1"/>
            </p:cNvSpPr>
            <p:nvPr/>
          </p:nvSpPr>
          <p:spPr bwMode="auto">
            <a:xfrm>
              <a:off x="3245" y="3091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8007805" y="5092659"/>
            <a:ext cx="736600" cy="1173163"/>
            <a:chOff x="4962" y="3101"/>
            <a:chExt cx="464" cy="739"/>
          </a:xfrm>
        </p:grpSpPr>
        <p:sp>
          <p:nvSpPr>
            <p:cNvPr id="20492" name="Text Box 17"/>
            <p:cNvSpPr txBox="1">
              <a:spLocks noChangeArrowheads="1"/>
            </p:cNvSpPr>
            <p:nvPr/>
          </p:nvSpPr>
          <p:spPr bwMode="auto">
            <a:xfrm>
              <a:off x="4962" y="3575"/>
              <a:ext cx="464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Console" pitchFamily="49" charset="0"/>
                </a:rPr>
                <a:t>[5]</a:t>
              </a:r>
            </a:p>
          </p:txBody>
        </p:sp>
        <p:sp>
          <p:nvSpPr>
            <p:cNvPr id="20493" name="AutoShape 59"/>
            <p:cNvSpPr>
              <a:spLocks noChangeArrowheads="1"/>
            </p:cNvSpPr>
            <p:nvPr/>
          </p:nvSpPr>
          <p:spPr bwMode="auto">
            <a:xfrm>
              <a:off x="5093" y="3101"/>
              <a:ext cx="202" cy="361"/>
            </a:xfrm>
            <a:prstGeom prst="downArrow">
              <a:avLst>
                <a:gd name="adj1" fmla="val 33333"/>
                <a:gd name="adj2" fmla="val 51194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endParaRPr lang="pt-BR">
                <a:latin typeface="Lucida Console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endParaRPr lang="en-US" dirty="0" smtClean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Defina</a:t>
            </a:r>
            <a:r>
              <a:rPr lang="en-US" dirty="0" smtClean="0"/>
              <a:t> as </a:t>
            </a:r>
            <a:r>
              <a:rPr lang="en-US" dirty="0" err="1" smtClean="0"/>
              <a:t>seguintes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:</a:t>
            </a:r>
          </a:p>
          <a:p>
            <a:pPr marL="862013" lvl="1" indent="-514350">
              <a:buFont typeface="+mj-lt"/>
              <a:buAutoNum type="arabicPeriod"/>
            </a:pPr>
            <a:r>
              <a:rPr kumimoji="1" lang="en-US" dirty="0" err="1" smtClean="0"/>
              <a:t>Verifica</a:t>
            </a:r>
            <a:r>
              <a:rPr kumimoji="1" lang="en-US" dirty="0" smtClean="0"/>
              <a:t> se </a:t>
            </a:r>
            <a:r>
              <a:rPr kumimoji="1" lang="en-US" dirty="0" err="1" smtClean="0"/>
              <a:t>todos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valores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lógicos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verdadeiros</a:t>
            </a:r>
            <a:r>
              <a:rPr kumimoji="1" lang="en-US" dirty="0" smtClean="0"/>
              <a:t>:</a:t>
            </a:r>
          </a:p>
          <a:p>
            <a:pPr marL="862013" lvl="1" indent="-514350">
              <a:buFont typeface="+mj-lt"/>
              <a:buAutoNum type="arabicPeriod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/>
            </a:pPr>
            <a:r>
              <a:rPr kumimoji="1" lang="en-US" dirty="0" err="1" smtClean="0"/>
              <a:t>Concatena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listas</a:t>
            </a:r>
            <a:endParaRPr lang="en-US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2150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319D23-EB6D-4F57-BCE8-0DEE96C52507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1510" name="Text Box 10"/>
          <p:cNvSpPr txBox="1">
            <a:spLocks noChangeArrowheads="1"/>
          </p:cNvSpPr>
          <p:nvPr/>
        </p:nvSpPr>
        <p:spPr bwMode="auto">
          <a:xfrm>
            <a:off x="1066800" y="3629206"/>
            <a:ext cx="7064755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and(a:List[Boolean]): Boolean = …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1511" name="Rectangle 17"/>
          <p:cNvSpPr>
            <a:spLocks noChangeArrowheads="1"/>
          </p:cNvSpPr>
          <p:nvPr/>
        </p:nvSpPr>
        <p:spPr bwMode="auto">
          <a:xfrm>
            <a:off x="-2102349" y="401682"/>
            <a:ext cx="741362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562474" y="5080907"/>
            <a:ext cx="8180445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concat</a:t>
            </a:r>
            <a:r>
              <a:rPr lang="en-US" sz="2400" dirty="0" smtClean="0">
                <a:latin typeface="Lucida Console" pitchFamily="49" charset="0"/>
              </a:rPr>
              <a:t>[T](a:List[List[T]]): List[T] = …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62013" lvl="1" indent="-514350">
              <a:buFont typeface="+mj-lt"/>
              <a:buAutoNum type="arabicPeriod" startAt="3"/>
            </a:pPr>
            <a:r>
              <a:rPr kumimoji="1" lang="en-US" dirty="0" err="1" smtClean="0"/>
              <a:t>Produza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 com n </a:t>
            </a:r>
            <a:r>
              <a:rPr kumimoji="1" lang="en-US" dirty="0" err="1" smtClean="0"/>
              <a:t>elementos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identicos</a:t>
            </a:r>
            <a:r>
              <a:rPr kumimoji="1" lang="en-US" dirty="0" smtClean="0"/>
              <a:t>:</a:t>
            </a:r>
          </a:p>
          <a:p>
            <a:pPr marL="862013" lvl="1" indent="-514350">
              <a:buFont typeface="+mj-lt"/>
              <a:buAutoNum type="arabicPeriod" startAt="3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 startAt="3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 startAt="3"/>
            </a:pPr>
            <a:r>
              <a:rPr kumimoji="1" lang="en-US" dirty="0" err="1" smtClean="0"/>
              <a:t>Seleciona</a:t>
            </a:r>
            <a:r>
              <a:rPr kumimoji="1" lang="en-US" dirty="0" smtClean="0"/>
              <a:t> o n-</a:t>
            </a:r>
            <a:r>
              <a:rPr kumimoji="1" lang="en-US" dirty="0" err="1" smtClean="0"/>
              <a:t>ésimo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elemento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:</a:t>
            </a:r>
          </a:p>
          <a:p>
            <a:pPr marL="862013" lvl="1" indent="-514350">
              <a:buFont typeface="+mj-lt"/>
              <a:buAutoNum type="arabicPeriod" startAt="3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 startAt="3"/>
            </a:pPr>
            <a:endParaRPr kumimoji="1" lang="en-US" dirty="0" smtClean="0"/>
          </a:p>
          <a:p>
            <a:pPr marL="862013" lvl="1" indent="-514350">
              <a:buFont typeface="+mj-lt"/>
              <a:buAutoNum type="arabicPeriod" startAt="3"/>
            </a:pPr>
            <a:r>
              <a:rPr kumimoji="1" lang="en-US" dirty="0" err="1" smtClean="0"/>
              <a:t>Verifica</a:t>
            </a:r>
            <a:r>
              <a:rPr kumimoji="1" lang="en-US" dirty="0" smtClean="0"/>
              <a:t> se um valor é um </a:t>
            </a:r>
            <a:r>
              <a:rPr kumimoji="1" lang="en-US" dirty="0" err="1" smtClean="0"/>
              <a:t>elemento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lista</a:t>
            </a:r>
            <a:r>
              <a:rPr kumimoji="1" lang="en-US" dirty="0" smtClean="0"/>
              <a:t>: </a:t>
            </a:r>
          </a:p>
          <a:p>
            <a:pPr marL="862013" lvl="1" indent="-514350">
              <a:buFont typeface="+mj-lt"/>
              <a:buAutoNum type="arabicPeriod" startAt="3"/>
            </a:pPr>
            <a:endParaRPr kumimoji="1" lang="en-US" dirty="0" smtClean="0"/>
          </a:p>
          <a:p>
            <a:endParaRPr lang="pt-BR" dirty="0"/>
          </a:p>
        </p:txBody>
      </p:sp>
      <p:sp>
        <p:nvSpPr>
          <p:cNvPr id="22530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C534A3-F4EE-4385-BD99-4235963A888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954360" y="3722688"/>
            <a:ext cx="7063152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!![T](a:List[T], 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= …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550565" y="5070240"/>
            <a:ext cx="8180445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elem</a:t>
            </a:r>
            <a:r>
              <a:rPr lang="en-US" sz="2400" dirty="0" smtClean="0">
                <a:latin typeface="Lucida Console" pitchFamily="49" charset="0"/>
              </a:rPr>
              <a:t>[T](a: T, as: List[T]): Boolean = …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497160" y="2259874"/>
            <a:ext cx="7992894" cy="46166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replicate[T](n:Int, a: T): List[T] = …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2536" name="Rectangle 11"/>
          <p:cNvSpPr>
            <a:spLocks noChangeArrowheads="1"/>
          </p:cNvSpPr>
          <p:nvPr/>
        </p:nvSpPr>
        <p:spPr bwMode="auto">
          <a:xfrm>
            <a:off x="1017588" y="830263"/>
            <a:ext cx="7993062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Defina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recursiva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mescla</a:t>
            </a:r>
            <a:r>
              <a:rPr lang="en-US" dirty="0" smtClean="0"/>
              <a:t>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ordenadas</a:t>
            </a:r>
            <a:r>
              <a:rPr lang="en-US" dirty="0" smtClean="0"/>
              <a:t> de </a:t>
            </a:r>
            <a:r>
              <a:rPr lang="en-US" dirty="0" err="1" smtClean="0"/>
              <a:t>inteiros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ordenada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</p:txBody>
      </p:sp>
      <p:sp>
        <p:nvSpPr>
          <p:cNvPr id="23554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98F5EB-74F8-4DFE-90B9-1CACEFDBCDDA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461775" y="2610336"/>
            <a:ext cx="8225023" cy="40011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000" dirty="0" smtClean="0">
                <a:latin typeface="Lucida Console" pitchFamily="49" charset="0"/>
              </a:rPr>
              <a:t>def merge(a: List[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], b: List[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]): List[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] = …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1242080" y="4899894"/>
            <a:ext cx="6506909" cy="13111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&gt; merge(List(2,5,6), List(1,3,4))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10000"/>
              </a:lnSpc>
            </a:pP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List(1,2,3,4,5,6)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 smtClean="0"/>
              <a:t>Defina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recursiva</a:t>
            </a:r>
            <a:endParaRPr lang="pt-BR" dirty="0" smtClean="0"/>
          </a:p>
          <a:p>
            <a:pPr marL="514350" indent="-514350">
              <a:buFont typeface="+mj-lt"/>
              <a:buAutoNum type="arabicPeriod" startAt="3"/>
            </a:pPr>
            <a:endParaRPr lang="pt-BR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implementa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merge sort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especificada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seguintes</a:t>
            </a:r>
            <a:r>
              <a:rPr lang="en-US" dirty="0" smtClean="0"/>
              <a:t> </a:t>
            </a:r>
            <a:r>
              <a:rPr lang="en-US" dirty="0" err="1" smtClean="0"/>
              <a:t>regras</a:t>
            </a:r>
            <a:r>
              <a:rPr lang="en-US" dirty="0" smtClean="0"/>
              <a:t>:</a:t>
            </a:r>
          </a:p>
          <a:p>
            <a:pPr marL="862013" lvl="1" indent="-514350">
              <a:buFont typeface="+mj-lt"/>
              <a:buAutoNum type="arabicPeriod"/>
            </a:pPr>
            <a:r>
              <a:rPr lang="en-US" dirty="0" err="1" smtClean="0"/>
              <a:t>Listas</a:t>
            </a:r>
            <a:r>
              <a:rPr lang="en-US" dirty="0" smtClean="0"/>
              <a:t> com </a:t>
            </a:r>
            <a:r>
              <a:rPr lang="en-US" dirty="0" err="1" smtClean="0"/>
              <a:t>tamanho</a:t>
            </a:r>
            <a:r>
              <a:rPr lang="en-US" dirty="0" smtClean="0"/>
              <a:t> </a:t>
            </a:r>
            <a:r>
              <a:rPr kumimoji="1" lang="en-US" dirty="0" smtClean="0">
                <a:sym typeface="Symbol" pitchFamily="18" charset="2"/>
              </a:rPr>
              <a:t></a:t>
            </a:r>
            <a:r>
              <a:rPr kumimoji="1" lang="en-US" dirty="0" smtClean="0"/>
              <a:t> 1 </a:t>
            </a:r>
            <a:r>
              <a:rPr kumimoji="1" lang="en-US" dirty="0" err="1" smtClean="0"/>
              <a:t>já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estão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ordenadas</a:t>
            </a:r>
            <a:r>
              <a:rPr kumimoji="1" lang="en-US" dirty="0" smtClean="0"/>
              <a:t>;</a:t>
            </a:r>
          </a:p>
          <a:p>
            <a:pPr marL="862013" lvl="1" indent="-514350">
              <a:buFont typeface="+mj-lt"/>
              <a:buAutoNum type="arabicPeriod"/>
            </a:pP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ordenadas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ordenação</a:t>
            </a:r>
            <a:r>
              <a:rPr lang="en-US" dirty="0" smtClean="0"/>
              <a:t> de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metades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mesclando</a:t>
            </a:r>
            <a:r>
              <a:rPr lang="en-US" dirty="0" smtClean="0"/>
              <a:t> as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resultantes</a:t>
            </a:r>
            <a:r>
              <a:rPr lang="en-US" dirty="0" smtClean="0"/>
              <a:t>.</a:t>
            </a:r>
            <a:endParaRPr kumimoji="1" lang="en-US" dirty="0" smtClean="0"/>
          </a:p>
          <a:p>
            <a:pPr marL="862013" lvl="1" indent="-514350">
              <a:buFont typeface="+mj-lt"/>
              <a:buAutoNum type="arabicPeriod"/>
            </a:pPr>
            <a:endParaRPr lang="pt-BR" dirty="0" smtClean="0"/>
          </a:p>
        </p:txBody>
      </p:sp>
      <p:sp>
        <p:nvSpPr>
          <p:cNvPr id="2457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DB2BFE-F03B-4F1C-BF17-75D2734A4D94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600556" y="2519379"/>
            <a:ext cx="4351337" cy="45720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err="1">
                <a:latin typeface="Lucida Sans Typewriter" charset="0"/>
              </a:rPr>
              <a:t>msort</a:t>
            </a:r>
            <a:r>
              <a:rPr lang="en-US" sz="2400" dirty="0">
                <a:latin typeface="Lucida Sans Typewriter" charset="0"/>
              </a:rPr>
              <a:t> :: [</a:t>
            </a:r>
            <a:r>
              <a:rPr lang="en-US" sz="2400" dirty="0" err="1">
                <a:latin typeface="Lucida Sans Typewriter" charset="0"/>
              </a:rPr>
              <a:t>Int</a:t>
            </a:r>
            <a:r>
              <a:rPr lang="en-US" sz="2400" dirty="0">
                <a:latin typeface="Lucida Sans Typewriter" charset="0"/>
              </a:rPr>
              <a:t>] </a:t>
            </a:r>
            <a:r>
              <a:rPr lang="en-US" sz="2400" dirty="0">
                <a:latin typeface="Lucida Sans Typewriter" charset="0"/>
                <a:sym typeface="Symbol" pitchFamily="18" charset="2"/>
              </a:rPr>
              <a:t></a:t>
            </a:r>
            <a:r>
              <a:rPr lang="en-US" sz="2400" dirty="0">
                <a:latin typeface="Lucida Sans Typewriter" charset="0"/>
              </a:rPr>
              <a:t> [</a:t>
            </a:r>
            <a:r>
              <a:rPr lang="en-US" sz="2400" dirty="0" err="1">
                <a:latin typeface="Lucida Sans Typewriter" charset="0"/>
              </a:rPr>
              <a:t>Int</a:t>
            </a:r>
            <a:r>
              <a:rPr lang="en-US" sz="2400" dirty="0">
                <a:latin typeface="Lucida Sans Typewriter" charset="0"/>
              </a:rPr>
              <a:t>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avaliadas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de um </a:t>
            </a:r>
            <a:r>
              <a:rPr lang="en-US" dirty="0" err="1" smtClean="0"/>
              <a:t>processo</a:t>
            </a:r>
            <a:r>
              <a:rPr lang="en-US" dirty="0" smtClean="0"/>
              <a:t>  </a:t>
            </a:r>
            <a:r>
              <a:rPr lang="en-US" dirty="0" err="1" smtClean="0"/>
              <a:t>passo</a:t>
            </a:r>
            <a:r>
              <a:rPr lang="en-US" dirty="0" smtClean="0"/>
              <a:t>-a-</a:t>
            </a:r>
            <a:r>
              <a:rPr lang="en-US" dirty="0" err="1" smtClean="0"/>
              <a:t>passo</a:t>
            </a:r>
            <a:r>
              <a:rPr lang="en-US" dirty="0" smtClean="0"/>
              <a:t> de </a:t>
            </a:r>
            <a:r>
              <a:rPr lang="en-US" dirty="0" err="1" smtClean="0"/>
              <a:t>aplicação</a:t>
            </a:r>
            <a:r>
              <a:rPr lang="en-US" dirty="0" smtClean="0"/>
              <a:t> de </a:t>
            </a:r>
            <a:r>
              <a:rPr lang="en-US" dirty="0" err="1" smtClean="0"/>
              <a:t>funções</a:t>
            </a:r>
            <a:r>
              <a:rPr lang="en-US" dirty="0" smtClean="0"/>
              <a:t> a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5122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D5842F-680A-4DD5-855A-1448167C744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451746" y="3368285"/>
            <a:ext cx="4833374" cy="2862322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400" dirty="0" err="1">
                <a:latin typeface="Lucida Console" pitchFamily="49" charset="0"/>
              </a:rPr>
              <a:t>f</a:t>
            </a:r>
            <a:r>
              <a:rPr lang="en-US" sz="2400" dirty="0" err="1" smtClean="0">
                <a:latin typeface="Lucida Console" pitchFamily="49" charset="0"/>
              </a:rPr>
              <a:t>atorial</a:t>
            </a:r>
            <a:r>
              <a:rPr lang="en-US" sz="2400" dirty="0" smtClean="0">
                <a:latin typeface="Lucida Console" pitchFamily="49" charset="0"/>
              </a:rPr>
              <a:t>(4)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</a:t>
            </a:r>
            <a:r>
              <a:rPr lang="en-US" sz="2400" dirty="0" err="1" smtClean="0">
                <a:latin typeface="Lucida Console" pitchFamily="49" charset="0"/>
              </a:rPr>
              <a:t>produto</a:t>
            </a:r>
            <a:r>
              <a:rPr lang="en-US" sz="2400" dirty="0" smtClean="0">
                <a:latin typeface="Lucida Console" pitchFamily="49" charset="0"/>
              </a:rPr>
              <a:t>(1 to 4)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</a:t>
            </a:r>
            <a:r>
              <a:rPr lang="en-US" sz="2400" dirty="0" err="1" smtClean="0">
                <a:latin typeface="Lucida Console" pitchFamily="49" charset="0"/>
              </a:rPr>
              <a:t>produto</a:t>
            </a:r>
            <a:r>
              <a:rPr lang="en-US" sz="2400" dirty="0" smtClean="0">
                <a:latin typeface="Lucida Console" pitchFamily="49" charset="0"/>
              </a:rPr>
              <a:t>(List(1,2,3,4))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1*2*3*4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24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Recursivas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Scala</a:t>
            </a:r>
            <a:r>
              <a:rPr lang="en-US" dirty="0" smtClean="0"/>
              <a:t>,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termos</a:t>
            </a:r>
            <a:r>
              <a:rPr lang="en-US" dirty="0" smtClean="0"/>
              <a:t> </a:t>
            </a:r>
            <a:r>
              <a:rPr lang="en-US" dirty="0" err="1" smtClean="0"/>
              <a:t>delas</a:t>
            </a:r>
            <a:r>
              <a:rPr lang="en-US" dirty="0" smtClean="0"/>
              <a:t> </a:t>
            </a:r>
            <a:r>
              <a:rPr lang="en-US" dirty="0" err="1" smtClean="0"/>
              <a:t>mesmas</a:t>
            </a:r>
            <a:r>
              <a:rPr lang="en-US" dirty="0" smtClean="0"/>
              <a:t>.  </a:t>
            </a:r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chamadas</a:t>
            </a:r>
            <a:r>
              <a:rPr lang="en-US" dirty="0" smtClean="0"/>
              <a:t> de </a:t>
            </a:r>
            <a:r>
              <a:rPr lang="en-US" dirty="0" err="1" smtClean="0">
                <a:solidFill>
                  <a:srgbClr val="FFC000"/>
                </a:solidFill>
              </a:rPr>
              <a:t>recursivas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14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0D78F-D7BA-4D8B-A7BB-7A07732FC12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940208" y="3234246"/>
            <a:ext cx="7064755" cy="14219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= n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0 =&gt; 1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case a =&gt; a *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 (a-1)}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6150" name="AutoShape 5"/>
          <p:cNvSpPr>
            <a:spLocks noChangeArrowheads="1"/>
          </p:cNvSpPr>
          <p:nvPr/>
        </p:nvSpPr>
        <p:spPr bwMode="auto">
          <a:xfrm>
            <a:off x="957940" y="5028959"/>
            <a:ext cx="7088777" cy="1532334"/>
          </a:xfrm>
          <a:prstGeom prst="wedgeRoundRectCallout">
            <a:avLst>
              <a:gd name="adj1" fmla="val -23731"/>
              <a:gd name="adj2" fmla="val -7581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fatorial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0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/>
              <a:t>1, </a:t>
            </a:r>
            <a:r>
              <a:rPr lang="en-US" dirty="0" smtClean="0"/>
              <a:t>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outro</a:t>
            </a:r>
            <a:r>
              <a:rPr lang="en-US" dirty="0" smtClean="0"/>
              <a:t> valor </a:t>
            </a:r>
            <a:r>
              <a:rPr lang="en-US" dirty="0" err="1" smtClean="0"/>
              <a:t>inteiro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produto</a:t>
            </a:r>
            <a:r>
              <a:rPr lang="en-US" dirty="0" smtClean="0"/>
              <a:t> dele </a:t>
            </a:r>
            <a:r>
              <a:rPr lang="en-US" dirty="0" err="1" smtClean="0"/>
              <a:t>mesmo</a:t>
            </a:r>
            <a:r>
              <a:rPr lang="en-US" dirty="0" smtClean="0"/>
              <a:t> e do </a:t>
            </a:r>
            <a:r>
              <a:rPr lang="en-US" dirty="0" err="1" smtClean="0"/>
              <a:t>fatorial</a:t>
            </a:r>
            <a:r>
              <a:rPr lang="en-US" dirty="0" smtClean="0"/>
              <a:t> de </a:t>
            </a:r>
            <a:r>
              <a:rPr lang="en-US" dirty="0" err="1" smtClean="0"/>
              <a:t>seu</a:t>
            </a:r>
            <a:r>
              <a:rPr lang="en-US" dirty="0" smtClean="0"/>
              <a:t> predecessor.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ítulo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7170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93858C-E1DF-4746-94D3-4560BACFAAF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458662" y="1799237"/>
            <a:ext cx="5763116" cy="4524315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(3)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(2)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(2 *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(1))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(2 * (1 *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(0)))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(2 * (1 * 1))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(2 * 1)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3 * 2</a:t>
            </a:r>
          </a:p>
          <a:p>
            <a:pPr eaLnBrk="0" hangingPunct="0"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=  6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Recursivas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kumimoji="1" lang="en-US" dirty="0" err="1" smtClean="0"/>
              <a:t>fatorial</a:t>
            </a:r>
            <a:r>
              <a:rPr kumimoji="1" lang="en-US" dirty="0" smtClean="0"/>
              <a:t>(0) = 1 é </a:t>
            </a:r>
            <a:r>
              <a:rPr kumimoji="1" lang="en-US" dirty="0" err="1" smtClean="0"/>
              <a:t>apropriado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porque</a:t>
            </a:r>
            <a:r>
              <a:rPr kumimoji="1" lang="en-US" dirty="0" smtClean="0"/>
              <a:t> 1 é a </a:t>
            </a:r>
            <a:r>
              <a:rPr kumimoji="1" lang="en-US" dirty="0" err="1" smtClean="0"/>
              <a:t>identidade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multiplicação</a:t>
            </a:r>
            <a:r>
              <a:rPr kumimoji="1" lang="en-US" dirty="0" smtClean="0"/>
              <a:t>: 1</a:t>
            </a:r>
            <a:r>
              <a:rPr lang="en-US" sz="2800" dirty="0" smtClean="0">
                <a:latin typeface="Lucida Sans Typewriter" charset="0"/>
              </a:rPr>
              <a:t>*</a:t>
            </a:r>
            <a:r>
              <a:rPr kumimoji="1" lang="en-US" dirty="0" smtClean="0"/>
              <a:t>x = x = x</a:t>
            </a:r>
            <a:r>
              <a:rPr lang="en-US" sz="2800" dirty="0" smtClean="0">
                <a:latin typeface="Lucida Sans Typewriter" charset="0"/>
              </a:rPr>
              <a:t>*</a:t>
            </a:r>
            <a:r>
              <a:rPr kumimoji="1" lang="en-US" dirty="0" smtClean="0"/>
              <a:t>1.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endParaRPr kumimoji="1" lang="en-US" dirty="0" smtClean="0"/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kumimoji="1" lang="en-US" dirty="0" smtClean="0"/>
              <a:t>A </a:t>
            </a:r>
            <a:r>
              <a:rPr kumimoji="1" lang="en-US" dirty="0" err="1" smtClean="0"/>
              <a:t>recursão</a:t>
            </a:r>
            <a:r>
              <a:rPr kumimoji="1" lang="en-US" dirty="0" smtClean="0"/>
              <a:t> diverge </a:t>
            </a:r>
            <a:r>
              <a:rPr kumimoji="1" lang="en-US" dirty="0" err="1" smtClean="0"/>
              <a:t>para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inteiros</a:t>
            </a:r>
            <a:r>
              <a:rPr kumimoji="1" lang="en-US" dirty="0" smtClean="0"/>
              <a:t> &lt; 0 </a:t>
            </a:r>
            <a:r>
              <a:rPr kumimoji="1" lang="en-US" dirty="0" err="1" smtClean="0"/>
              <a:t>porque</a:t>
            </a:r>
            <a:r>
              <a:rPr kumimoji="1" lang="en-US" dirty="0" smtClean="0"/>
              <a:t> o </a:t>
            </a:r>
            <a:r>
              <a:rPr kumimoji="1" lang="en-US" dirty="0" err="1" smtClean="0"/>
              <a:t>caso</a:t>
            </a:r>
            <a:r>
              <a:rPr kumimoji="1" lang="en-US" dirty="0" smtClean="0"/>
              <a:t> base </a:t>
            </a:r>
            <a:r>
              <a:rPr kumimoji="1" lang="en-US" dirty="0" err="1" smtClean="0"/>
              <a:t>nunca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será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alcançado</a:t>
            </a:r>
            <a:r>
              <a:rPr kumimoji="1" lang="en-US" dirty="0" smtClean="0"/>
              <a:t>:</a:t>
            </a:r>
          </a:p>
          <a:p>
            <a:endParaRPr lang="pt-BR" dirty="0"/>
          </a:p>
        </p:txBody>
      </p:sp>
      <p:sp>
        <p:nvSpPr>
          <p:cNvPr id="8194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0F8CEE-C584-4481-89C7-73BB3B44B97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439738" y="1290638"/>
            <a:ext cx="8178800" cy="278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873325" y="5300468"/>
            <a:ext cx="5577168" cy="120032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(-</a:t>
            </a:r>
            <a:r>
              <a:rPr lang="en-US" sz="2400" dirty="0">
                <a:latin typeface="Lucida Console" pitchFamily="49" charset="0"/>
              </a:rPr>
              <a:t>1)</a:t>
            </a:r>
          </a:p>
          <a:p>
            <a:pPr eaLnBrk="0" hangingPunct="0"/>
            <a:endParaRPr lang="en-US" sz="2400" dirty="0">
              <a:latin typeface="Lucida Console" pitchFamily="49" charset="0"/>
            </a:endParaRPr>
          </a:p>
          <a:p>
            <a:pPr eaLnBrk="0" hangingPunct="0"/>
            <a:r>
              <a:rPr lang="en-US" sz="2400" dirty="0">
                <a:latin typeface="Lucida Console" pitchFamily="49" charset="0"/>
              </a:rPr>
              <a:t>Error: Control stack overflow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Recursivas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É preciso definir explicitamente o tipo das funções recursivas.</a:t>
            </a:r>
          </a:p>
          <a:p>
            <a:pPr lvl="1"/>
            <a:r>
              <a:rPr lang="pt-BR" dirty="0" err="1" smtClean="0"/>
              <a:t>Scala</a:t>
            </a:r>
            <a:r>
              <a:rPr lang="pt-BR" dirty="0" smtClean="0"/>
              <a:t> não consegue inferir o tipo de uma função recursiva</a:t>
            </a:r>
          </a:p>
          <a:p>
            <a:pPr lvl="1"/>
            <a:r>
              <a:rPr lang="pt-BR" dirty="0" smtClean="0"/>
              <a:t>Em geral este é um problema </a:t>
            </a:r>
            <a:r>
              <a:rPr lang="pt-BR" dirty="0" err="1" smtClean="0"/>
              <a:t>indecidível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8455-9C8D-4A4F-A197-74170345EBC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75340" y="4357652"/>
            <a:ext cx="5577168" cy="142192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): </a:t>
            </a:r>
            <a:r>
              <a:rPr lang="en-US" sz="2400" dirty="0" err="1" smtClean="0">
                <a:solidFill>
                  <a:srgbClr val="FF0000"/>
                </a:solidFill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=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	… </a:t>
            </a:r>
            <a:r>
              <a:rPr lang="en-US" sz="2400" dirty="0" err="1" smtClean="0">
                <a:latin typeface="Lucida Console" pitchFamily="49" charset="0"/>
              </a:rPr>
              <a:t>fatorial</a:t>
            </a:r>
            <a:r>
              <a:rPr lang="en-US" sz="2400" dirty="0" smtClean="0">
                <a:latin typeface="Lucida Console" pitchFamily="49" charset="0"/>
              </a:rPr>
              <a:t> …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 é </a:t>
            </a:r>
            <a:r>
              <a:rPr lang="en-US" dirty="0" err="1" smtClean="0"/>
              <a:t>Útil</a:t>
            </a:r>
            <a:r>
              <a:rPr lang="en-US" dirty="0" smtClean="0"/>
              <a:t>?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47675" y="1609725"/>
            <a:ext cx="8178800" cy="428625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, </a:t>
            </a:r>
            <a:r>
              <a:rPr lang="en-US" dirty="0" err="1" smtClean="0"/>
              <a:t>tal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fatorial</a:t>
            </a:r>
            <a:r>
              <a:rPr lang="en-US" dirty="0" smtClean="0"/>
              <a:t>,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simples</a:t>
            </a:r>
            <a:r>
              <a:rPr lang="en-US" dirty="0" smtClean="0"/>
              <a:t> de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termos</a:t>
            </a:r>
            <a:r>
              <a:rPr lang="en-US" dirty="0" smtClean="0"/>
              <a:t> de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Como </a:t>
            </a:r>
            <a:r>
              <a:rPr lang="en-US" dirty="0" err="1" smtClean="0"/>
              <a:t>veremos</a:t>
            </a:r>
            <a:r>
              <a:rPr lang="en-US" dirty="0" smtClean="0"/>
              <a:t>, </a:t>
            </a:r>
            <a:r>
              <a:rPr lang="en-US" dirty="0" err="1" smtClean="0"/>
              <a:t>entretanto</a:t>
            </a:r>
            <a:r>
              <a:rPr lang="en-US" dirty="0" smtClean="0"/>
              <a:t>,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>
                <a:solidFill>
                  <a:srgbClr val="FFC000"/>
                </a:solidFill>
              </a:rPr>
              <a:t>naturalmente</a:t>
            </a:r>
            <a:r>
              <a:rPr lang="en-US" dirty="0" smtClean="0"/>
              <a:t>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termos</a:t>
            </a:r>
            <a:r>
              <a:rPr lang="en-US" dirty="0" smtClean="0"/>
              <a:t> </a:t>
            </a:r>
            <a:r>
              <a:rPr lang="en-US" dirty="0" err="1" smtClean="0"/>
              <a:t>delas</a:t>
            </a:r>
            <a:r>
              <a:rPr lang="en-US" dirty="0" smtClean="0"/>
              <a:t> </a:t>
            </a:r>
            <a:r>
              <a:rPr lang="en-US" dirty="0" err="1" smtClean="0"/>
              <a:t>mesmas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Propriedades</a:t>
            </a:r>
            <a:r>
              <a:rPr lang="en-US" dirty="0" smtClean="0"/>
              <a:t> de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provadas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indução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 simples, </a:t>
            </a:r>
            <a:r>
              <a:rPr lang="en-US" dirty="0" err="1" smtClean="0"/>
              <a:t>mas</a:t>
            </a:r>
            <a:r>
              <a:rPr lang="en-US" dirty="0" smtClean="0"/>
              <a:t> </a:t>
            </a:r>
            <a:r>
              <a:rPr lang="en-US" dirty="0" err="1" smtClean="0"/>
              <a:t>poderosa</a:t>
            </a:r>
            <a:r>
              <a:rPr lang="en-US" dirty="0" smtClean="0"/>
              <a:t>.</a:t>
            </a:r>
          </a:p>
        </p:txBody>
      </p:sp>
      <p:sp>
        <p:nvSpPr>
          <p:cNvPr id="921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B9C6B8-68E3-455D-8659-F9B0134F09D0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Recursão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Recursão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restrita</a:t>
            </a:r>
            <a:r>
              <a:rPr lang="en-US" dirty="0" smtClean="0"/>
              <a:t> a </a:t>
            </a:r>
            <a:r>
              <a:rPr lang="en-US" dirty="0" err="1" smtClean="0"/>
              <a:t>números</a:t>
            </a:r>
            <a:r>
              <a:rPr lang="en-US" dirty="0" smtClean="0"/>
              <a:t>, </a:t>
            </a:r>
            <a:r>
              <a:rPr lang="en-US" dirty="0" err="1" smtClean="0"/>
              <a:t>mas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usada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4D0A12-298C-4B5C-859C-D4EEF936BA8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415199" y="3227009"/>
            <a:ext cx="8366393" cy="171739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List[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]):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List() =&gt; 1</a:t>
            </a:r>
            <a:endParaRPr lang="en-US" sz="2400" dirty="0">
              <a:latin typeface="Lucida Sans Typewriter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  case n::ns  =&gt; </a:t>
            </a:r>
            <a:r>
              <a:rPr lang="en-US" sz="2400" dirty="0">
                <a:latin typeface="Lucida Sans Typewriter" charset="0"/>
              </a:rPr>
              <a:t>n * </a:t>
            </a: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(ns)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 charset="0"/>
              </a:rPr>
              <a:t>}</a:t>
            </a:r>
          </a:p>
        </p:txBody>
      </p:sp>
      <p:sp>
        <p:nvSpPr>
          <p:cNvPr id="10246" name="AutoShape 9"/>
          <p:cNvSpPr>
            <a:spLocks noChangeArrowheads="1"/>
          </p:cNvSpPr>
          <p:nvPr/>
        </p:nvSpPr>
        <p:spPr bwMode="auto">
          <a:xfrm>
            <a:off x="1176337" y="4898827"/>
            <a:ext cx="6700565" cy="1532334"/>
          </a:xfrm>
          <a:prstGeom prst="wedgeRoundRectCallout">
            <a:avLst>
              <a:gd name="adj1" fmla="val -22213"/>
              <a:gd name="adj2" fmla="val -6600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produto</a:t>
            </a:r>
            <a:r>
              <a:rPr lang="en-US" dirty="0" smtClean="0"/>
              <a:t> </a:t>
            </a:r>
            <a:r>
              <a:rPr lang="en-US" dirty="0" err="1" smtClean="0"/>
              <a:t>mapeia</a:t>
            </a:r>
            <a:r>
              <a:rPr lang="en-US" dirty="0" smtClean="0"/>
              <a:t> a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1 e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não-vazia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cabeça</a:t>
            </a:r>
            <a:r>
              <a:rPr lang="en-US" dirty="0" smtClean="0"/>
              <a:t> </a:t>
            </a:r>
            <a:r>
              <a:rPr lang="en-US" dirty="0" err="1" smtClean="0"/>
              <a:t>multiplicada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produto</a:t>
            </a:r>
            <a:r>
              <a:rPr lang="en-US" dirty="0" smtClean="0"/>
              <a:t> do </a:t>
            </a:r>
            <a:r>
              <a:rPr lang="en-US" dirty="0" err="1" smtClean="0"/>
              <a:t>restante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05 - Compreensão de Listas</Template>
  <TotalTime>21923</TotalTime>
  <Words>1441</Words>
  <Application>Microsoft Office PowerPoint</Application>
  <PresentationFormat>Apresentação na tela (4:3)</PresentationFormat>
  <Paragraphs>236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6" baseType="lpstr">
      <vt:lpstr>Arial</vt:lpstr>
      <vt:lpstr>Lucida Console</vt:lpstr>
      <vt:lpstr>Wingdings 2</vt:lpstr>
      <vt:lpstr>Lucida Sans Typewriter</vt:lpstr>
      <vt:lpstr>Times New Roman</vt:lpstr>
      <vt:lpstr>Rockwell</vt:lpstr>
      <vt:lpstr>Monotype Sorts</vt:lpstr>
      <vt:lpstr>Symbol</vt:lpstr>
      <vt:lpstr>Tahoma</vt:lpstr>
      <vt:lpstr>Fundição</vt:lpstr>
      <vt:lpstr>Progamação Funcional</vt:lpstr>
      <vt:lpstr>Introdução</vt:lpstr>
      <vt:lpstr>Introdução</vt:lpstr>
      <vt:lpstr>Funções Recursivas</vt:lpstr>
      <vt:lpstr>Exemplo</vt:lpstr>
      <vt:lpstr>Funções Recursivas</vt:lpstr>
      <vt:lpstr>Funções Recursivas</vt:lpstr>
      <vt:lpstr>Por que Recursão é Útil?</vt:lpstr>
      <vt:lpstr>Recursão em Listas</vt:lpstr>
      <vt:lpstr>Exemplo</vt:lpstr>
      <vt:lpstr>Recursão em Listas</vt:lpstr>
      <vt:lpstr>Exemplo</vt:lpstr>
      <vt:lpstr>Recursão em Listas</vt:lpstr>
      <vt:lpstr>Exemplo</vt:lpstr>
      <vt:lpstr>Multiplos Argumentos</vt:lpstr>
      <vt:lpstr>Exemplos</vt:lpstr>
      <vt:lpstr>Recursão em Cauda</vt:lpstr>
      <vt:lpstr>Exemplo</vt:lpstr>
      <vt:lpstr>Transformando Recursão Comum em  Recursão em Cauda</vt:lpstr>
      <vt:lpstr>Quicksort</vt:lpstr>
      <vt:lpstr>Quicksort</vt:lpstr>
      <vt:lpstr>Exemplo</vt:lpstr>
      <vt:lpstr>Exercícios</vt:lpstr>
      <vt:lpstr>Exercícios</vt:lpstr>
      <vt:lpstr>Exercícios</vt:lpstr>
      <vt:lpstr>Exercícios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Lucena</cp:lastModifiedBy>
  <cp:revision>753</cp:revision>
  <cp:lastPrinted>2001-01-23T09:38:59Z</cp:lastPrinted>
  <dcterms:created xsi:type="dcterms:W3CDTF">2000-11-20T11:40:19Z</dcterms:created>
  <dcterms:modified xsi:type="dcterms:W3CDTF">2013-03-08T11:09:27Z</dcterms:modified>
</cp:coreProperties>
</file>