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8" r:id="rId9"/>
    <p:sldId id="262" r:id="rId10"/>
    <p:sldId id="264" r:id="rId11"/>
    <p:sldId id="263" r:id="rId12"/>
    <p:sldId id="265" r:id="rId13"/>
    <p:sldId id="269" r:id="rId14"/>
    <p:sldId id="266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94" autoAdjust="0"/>
  </p:normalViewPr>
  <p:slideViewPr>
    <p:cSldViewPr>
      <p:cViewPr>
        <p:scale>
          <a:sx n="70" d="100"/>
          <a:sy n="70" d="100"/>
        </p:scale>
        <p:origin x="-87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3CFD5-33C2-49B7-AFE4-4E10300D7D8B}" type="datetimeFigureOut">
              <a:rPr lang="pt-BR" smtClean="0"/>
              <a:t>16/05/2011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44914-3531-49C2-A2BC-A6A1C603CDB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44914-3531-49C2-A2BC-A6A1C603CDBE}" type="slidenum">
              <a:rPr lang="pt-BR" smtClean="0"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44914-3531-49C2-A2BC-A6A1C603CDBE}" type="slidenum">
              <a:rPr lang="pt-BR" smtClean="0"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Onitorrinco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44914-3531-49C2-A2BC-A6A1C603CDBE}" type="slidenum">
              <a:rPr lang="pt-BR" smtClean="0"/>
              <a:t>15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5/16/2011</a:t>
            </a:fld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5/16/2011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q.com/author/Tony-Hoa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Scala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Leonardo Lucena</a:t>
            </a:r>
          </a:p>
          <a:p>
            <a:r>
              <a:rPr lang="pt-BR" dirty="0" smtClean="0"/>
              <a:t>IFRN 2011 </a:t>
            </a:r>
          </a:p>
          <a:p>
            <a:endParaRPr lang="pt-BR" dirty="0" smtClean="0"/>
          </a:p>
          <a:p>
            <a:r>
              <a:rPr lang="pt-BR" dirty="0" smtClean="0"/>
              <a:t>Programação Orientada a Objetos com</a:t>
            </a:r>
            <a:endParaRPr lang="pt-BR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Que tipo usar para evitar Nulos?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 objeto </a:t>
            </a:r>
          </a:p>
          <a:p>
            <a:pPr lvl="1"/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primeiro: Pessoa</a:t>
            </a:r>
          </a:p>
          <a:p>
            <a:r>
              <a:rPr lang="pt-BR" dirty="0" smtClean="0"/>
              <a:t>n objetos (quantidade desconhecida)</a:t>
            </a:r>
          </a:p>
          <a:p>
            <a:pPr lvl="1"/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filhos(p: Pessoa): </a:t>
            </a:r>
            <a:r>
              <a:rPr lang="pt-BR" sz="2000" dirty="0" err="1" smtClean="0">
                <a:latin typeface="Lucida Console" pitchFamily="49" charset="0"/>
              </a:rPr>
              <a:t>List</a:t>
            </a:r>
            <a:r>
              <a:rPr lang="pt-BR" sz="2000" dirty="0" smtClean="0">
                <a:latin typeface="Lucida Console" pitchFamily="49" charset="0"/>
              </a:rPr>
              <a:t>[Pessoa]  </a:t>
            </a:r>
            <a:r>
              <a:rPr lang="pt-BR" dirty="0" smtClean="0"/>
              <a:t>// Lista</a:t>
            </a:r>
          </a:p>
          <a:p>
            <a:r>
              <a:rPr lang="pt-BR" dirty="0" smtClean="0"/>
              <a:t>n</a:t>
            </a:r>
            <a:r>
              <a:rPr lang="pt-BR" dirty="0" smtClean="0"/>
              <a:t> objetos (quantidade fixa)</a:t>
            </a:r>
          </a:p>
          <a:p>
            <a:pPr lvl="1"/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casalMaisVelho</a:t>
            </a:r>
            <a:r>
              <a:rPr lang="pt-BR" sz="2000" dirty="0" smtClean="0">
                <a:latin typeface="Lucida Console" pitchFamily="49" charset="0"/>
              </a:rPr>
              <a:t>: (Pessoa, Pessoa)  </a:t>
            </a:r>
            <a:r>
              <a:rPr lang="pt-BR" dirty="0" smtClean="0"/>
              <a:t>// </a:t>
            </a:r>
            <a:r>
              <a:rPr lang="pt-BR" dirty="0" err="1" smtClean="0"/>
              <a:t>Tupla</a:t>
            </a:r>
            <a:endParaRPr lang="pt-BR" dirty="0" smtClean="0"/>
          </a:p>
          <a:p>
            <a:r>
              <a:rPr lang="pt-BR" dirty="0" smtClean="0"/>
              <a:t>0 </a:t>
            </a:r>
            <a:r>
              <a:rPr lang="pt-BR" dirty="0" smtClean="0"/>
              <a:t>ou 1 </a:t>
            </a:r>
            <a:r>
              <a:rPr lang="pt-BR" dirty="0" smtClean="0"/>
              <a:t>objeto</a:t>
            </a:r>
          </a:p>
          <a:p>
            <a:pPr lvl="1"/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(s: String): </a:t>
            </a:r>
            <a:r>
              <a:rPr lang="pt-BR" sz="2000" dirty="0" err="1" smtClean="0">
                <a:latin typeface="Lucida Console" pitchFamily="49" charset="0"/>
              </a:rPr>
              <a:t>Option</a:t>
            </a:r>
            <a:r>
              <a:rPr lang="pt-BR" sz="2000" dirty="0" smtClean="0">
                <a:latin typeface="Lucida Console" pitchFamily="49" charset="0"/>
              </a:rPr>
              <a:t>[Pessoa]</a:t>
            </a:r>
            <a:r>
              <a:rPr lang="pt-BR" sz="2800" dirty="0" smtClean="0">
                <a:latin typeface="Lucida Console" pitchFamily="49" charset="0"/>
              </a:rPr>
              <a:t>  </a:t>
            </a:r>
            <a:r>
              <a:rPr lang="pt-BR" sz="2800" dirty="0" smtClean="0"/>
              <a:t>// </a:t>
            </a:r>
            <a:r>
              <a:rPr lang="pt-BR" sz="2800" dirty="0" err="1" smtClean="0"/>
              <a:t>Option</a:t>
            </a:r>
            <a:endParaRPr lang="pt-BR" sz="2800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</a:t>
            </a:r>
            <a:r>
              <a:rPr lang="pt-BR" dirty="0" err="1" smtClean="0"/>
              <a:t>Option</a:t>
            </a:r>
            <a:r>
              <a:rPr lang="pt-BR" dirty="0" smtClean="0"/>
              <a:t>: Comparação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Sem usar </a:t>
            </a:r>
            <a:r>
              <a:rPr lang="pt-BR" dirty="0" err="1" smtClean="0"/>
              <a:t>Option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Sem usar </a:t>
            </a:r>
            <a:r>
              <a:rPr lang="pt-BR" dirty="0" err="1" smtClean="0"/>
              <a:t>Option</a:t>
            </a: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Usando </a:t>
            </a:r>
            <a:r>
              <a:rPr lang="pt-BR" dirty="0" err="1" smtClean="0"/>
              <a:t>Option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Usando </a:t>
            </a:r>
            <a:r>
              <a:rPr lang="pt-BR" dirty="0" err="1" smtClean="0"/>
              <a:t>Option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2348880"/>
            <a:ext cx="4032448" cy="40934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DAO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(s: String</a:t>
            </a:r>
            <a:r>
              <a:rPr lang="pt-BR" sz="2000" dirty="0" smtClean="0">
                <a:latin typeface="Lucida Console" pitchFamily="49" charset="0"/>
              </a:rPr>
              <a:t>):</a:t>
            </a:r>
          </a:p>
          <a:p>
            <a:r>
              <a:rPr lang="pt-BR" sz="2000" dirty="0" smtClean="0">
                <a:latin typeface="Lucida Console" pitchFamily="49" charset="0"/>
              </a:rPr>
              <a:t>      Pessoa </a:t>
            </a:r>
            <a:r>
              <a:rPr lang="pt-BR" sz="2000" dirty="0" smtClean="0">
                <a:latin typeface="Lucida Console" pitchFamily="49" charset="0"/>
              </a:rPr>
              <a:t>= {</a:t>
            </a:r>
          </a:p>
          <a:p>
            <a:r>
              <a:rPr lang="pt-BR" sz="2000" dirty="0" smtClean="0">
                <a:latin typeface="Lucida Console" pitchFamily="49" charset="0"/>
              </a:rPr>
              <a:t>    </a:t>
            </a:r>
            <a:r>
              <a:rPr lang="pt-BR" sz="2000" b="1" dirty="0" err="1" smtClean="0">
                <a:latin typeface="Lucida Console" pitchFamily="49" charset="0"/>
              </a:rPr>
              <a:t>if</a:t>
            </a:r>
            <a:r>
              <a:rPr lang="pt-BR" sz="2000" dirty="0" smtClean="0">
                <a:latin typeface="Lucida Console" pitchFamily="49" charset="0"/>
              </a:rPr>
              <a:t> (...) </a:t>
            </a:r>
            <a:r>
              <a:rPr lang="pt-BR" sz="2000" dirty="0" smtClean="0">
                <a:latin typeface="Lucida Console" pitchFamily="49" charset="0"/>
              </a:rPr>
              <a:t>p</a:t>
            </a:r>
          </a:p>
          <a:p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   </a:t>
            </a:r>
            <a:r>
              <a:rPr lang="pt-BR" sz="2000" b="1" dirty="0" err="1" smtClean="0">
                <a:latin typeface="Lucida Console" pitchFamily="49" charset="0"/>
              </a:rPr>
              <a:t>else</a:t>
            </a:r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b="1" dirty="0" err="1" smtClean="0">
                <a:latin typeface="Lucida Console" pitchFamily="49" charset="0"/>
              </a:rPr>
              <a:t>throw</a:t>
            </a:r>
            <a:r>
              <a:rPr lang="pt-BR" sz="2000" dirty="0" smtClean="0">
                <a:latin typeface="Lucida Console" pitchFamily="49" charset="0"/>
              </a:rPr>
              <a:t> ...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d =DAO.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(“Daniel”)</a:t>
            </a:r>
          </a:p>
          <a:p>
            <a:r>
              <a:rPr lang="pt-BR" sz="2000" b="1" dirty="0" err="1" smtClean="0">
                <a:latin typeface="Lucida Console" pitchFamily="49" charset="0"/>
              </a:rPr>
              <a:t>try</a:t>
            </a:r>
            <a:r>
              <a:rPr lang="pt-BR" sz="2000" dirty="0" smtClean="0">
                <a:latin typeface="Lucida Console" pitchFamily="49" charset="0"/>
              </a:rPr>
              <a:t> {d} catch {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case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e:NullPointException =&gt;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“Não Achado”</a:t>
            </a: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  <a:endParaRPr lang="pt-BR" sz="2000" dirty="0" smtClean="0">
              <a:latin typeface="Lucida Console" pitchFamily="49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716016" y="2348880"/>
            <a:ext cx="4032448" cy="3477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DAO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(s: String</a:t>
            </a:r>
            <a:r>
              <a:rPr lang="pt-BR" sz="2000" dirty="0" smtClean="0">
                <a:latin typeface="Lucida Console" pitchFamily="49" charset="0"/>
              </a:rPr>
              <a:t>):</a:t>
            </a:r>
          </a:p>
          <a:p>
            <a:r>
              <a:rPr lang="pt-BR" sz="2000" dirty="0" smtClean="0">
                <a:latin typeface="Lucida Console" pitchFamily="49" charset="0"/>
              </a:rPr>
              <a:t>     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Option</a:t>
            </a:r>
            <a:r>
              <a:rPr lang="pt-BR" sz="2000" dirty="0" smtClean="0">
                <a:latin typeface="Lucida Console" pitchFamily="49" charset="0"/>
              </a:rPr>
              <a:t>[Pessoa</a:t>
            </a:r>
            <a:r>
              <a:rPr lang="pt-BR" sz="2000" dirty="0" smtClean="0">
                <a:latin typeface="Lucida Console" pitchFamily="49" charset="0"/>
              </a:rPr>
              <a:t>] = {</a:t>
            </a:r>
          </a:p>
          <a:p>
            <a:r>
              <a:rPr lang="pt-BR" sz="2000" dirty="0" smtClean="0">
                <a:latin typeface="Lucida Console" pitchFamily="49" charset="0"/>
              </a:rPr>
              <a:t>    </a:t>
            </a:r>
            <a:r>
              <a:rPr lang="pt-BR" sz="2000" b="1" dirty="0" err="1" smtClean="0">
                <a:latin typeface="Lucida Console" pitchFamily="49" charset="0"/>
              </a:rPr>
              <a:t>if</a:t>
            </a:r>
            <a:r>
              <a:rPr lang="pt-BR" sz="2000" dirty="0" smtClean="0">
                <a:latin typeface="Lucida Console" pitchFamily="49" charset="0"/>
              </a:rPr>
              <a:t> (...)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Some</a:t>
            </a:r>
            <a:r>
              <a:rPr lang="pt-BR" sz="2000" dirty="0" smtClean="0">
                <a:latin typeface="Lucida Console" pitchFamily="49" charset="0"/>
              </a:rPr>
              <a:t>(p)</a:t>
            </a:r>
          </a:p>
          <a:p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   </a:t>
            </a:r>
            <a:r>
              <a:rPr lang="pt-BR" sz="2000" b="1" dirty="0" err="1" smtClean="0">
                <a:latin typeface="Lucida Console" pitchFamily="49" charset="0"/>
              </a:rPr>
              <a:t>else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None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DAO.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(“Daniel</a:t>
            </a:r>
            <a:r>
              <a:rPr lang="pt-BR" sz="2000" dirty="0" smtClean="0">
                <a:latin typeface="Lucida Console" pitchFamily="49" charset="0"/>
              </a:rPr>
              <a:t>”)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.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getOrElse</a:t>
            </a:r>
            <a:r>
              <a:rPr lang="pt-BR" sz="2000" dirty="0" smtClean="0">
                <a:latin typeface="Lucida Console" pitchFamily="49" charset="0"/>
              </a:rPr>
              <a:t>(“Não achado”)</a:t>
            </a:r>
          </a:p>
          <a:p>
            <a:endParaRPr lang="pt-BR" sz="2000" dirty="0" smtClean="0"/>
          </a:p>
          <a:p>
            <a:endParaRPr lang="pt-BR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</a:t>
            </a:r>
            <a:r>
              <a:rPr lang="pt-BR" dirty="0" err="1" smtClean="0"/>
              <a:t>Option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Option</a:t>
            </a:r>
            <a:r>
              <a:rPr lang="pt-BR" dirty="0" smtClean="0"/>
              <a:t>[T] == Some(o: T) | </a:t>
            </a:r>
            <a:r>
              <a:rPr lang="pt-BR" dirty="0" err="1" smtClean="0"/>
              <a:t>None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2523668"/>
            <a:ext cx="8136904" cy="37856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DAO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(s: String</a:t>
            </a:r>
            <a:r>
              <a:rPr lang="pt-BR" sz="2000" dirty="0" smtClean="0">
                <a:latin typeface="Lucida Console" pitchFamily="49" charset="0"/>
              </a:rPr>
              <a:t>):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Option</a:t>
            </a:r>
            <a:r>
              <a:rPr lang="pt-BR" sz="2000" dirty="0" smtClean="0">
                <a:latin typeface="Lucida Console" pitchFamily="49" charset="0"/>
              </a:rPr>
              <a:t>[Pessoa</a:t>
            </a:r>
            <a:r>
              <a:rPr lang="pt-BR" sz="2000" dirty="0" smtClean="0">
                <a:latin typeface="Lucida Console" pitchFamily="49" charset="0"/>
              </a:rPr>
              <a:t>] = {</a:t>
            </a:r>
          </a:p>
          <a:p>
            <a:r>
              <a:rPr lang="pt-BR" sz="2000" dirty="0" smtClean="0">
                <a:latin typeface="Lucida Console" pitchFamily="49" charset="0"/>
              </a:rPr>
              <a:t>    </a:t>
            </a:r>
            <a:r>
              <a:rPr lang="pt-BR" sz="2000" b="1" dirty="0" err="1" smtClean="0">
                <a:latin typeface="Lucida Console" pitchFamily="49" charset="0"/>
              </a:rPr>
              <a:t>if</a:t>
            </a:r>
            <a:r>
              <a:rPr lang="pt-BR" sz="2000" dirty="0" smtClean="0">
                <a:latin typeface="Lucida Console" pitchFamily="49" charset="0"/>
              </a:rPr>
              <a:t> (...)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Some</a:t>
            </a:r>
            <a:r>
              <a:rPr lang="pt-BR" sz="2000" dirty="0" smtClean="0">
                <a:latin typeface="Lucida Console" pitchFamily="49" charset="0"/>
              </a:rPr>
              <a:t>(p)</a:t>
            </a:r>
          </a:p>
          <a:p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   </a:t>
            </a:r>
            <a:r>
              <a:rPr lang="pt-BR" sz="2000" b="1" dirty="0" err="1" smtClean="0">
                <a:latin typeface="Lucida Console" pitchFamily="49" charset="0"/>
              </a:rPr>
              <a:t>else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None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d = DAO.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(“Daniel”) {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case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Some</a:t>
            </a:r>
            <a:r>
              <a:rPr lang="pt-BR" sz="2000" dirty="0" smtClean="0">
                <a:latin typeface="Lucida Console" pitchFamily="49" charset="0"/>
              </a:rPr>
              <a:t>(p) =&gt; “Daniel foi Achado”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case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None</a:t>
            </a:r>
            <a:r>
              <a:rPr lang="pt-BR" sz="2000" dirty="0" smtClean="0">
                <a:latin typeface="Lucida Console" pitchFamily="49" charset="0"/>
              </a:rPr>
              <a:t>    =&gt; “Não foi achado”</a:t>
            </a: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DAO.</a:t>
            </a:r>
            <a:r>
              <a:rPr lang="pt-BR" sz="2000" dirty="0" err="1" smtClean="0">
                <a:latin typeface="Lucida Console" pitchFamily="49" charset="0"/>
              </a:rPr>
              <a:t>find</a:t>
            </a:r>
            <a:r>
              <a:rPr lang="pt-BR" sz="2000" dirty="0" smtClean="0">
                <a:latin typeface="Lucida Console" pitchFamily="49" charset="0"/>
              </a:rPr>
              <a:t>(“Daniel</a:t>
            </a:r>
            <a:r>
              <a:rPr lang="pt-BR" sz="2000" dirty="0" smtClean="0">
                <a:latin typeface="Lucida Console" pitchFamily="49" charset="0"/>
              </a:rPr>
              <a:t>”).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getOrElse</a:t>
            </a:r>
            <a:r>
              <a:rPr lang="pt-BR" sz="2000" dirty="0" smtClean="0">
                <a:latin typeface="Lucida Console" pitchFamily="49" charset="0"/>
              </a:rPr>
              <a:t>(“Não achado</a:t>
            </a:r>
            <a:r>
              <a:rPr lang="pt-BR" sz="2000" dirty="0" smtClean="0">
                <a:latin typeface="Lucida Console" pitchFamily="49" charset="0"/>
              </a:rPr>
              <a:t>”)</a:t>
            </a:r>
            <a:endParaRPr lang="pt-BR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Outros Conceitos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Gerenrics</a:t>
            </a:r>
            <a:r>
              <a:rPr lang="pt-BR" dirty="0" smtClean="0"/>
              <a:t>: Tipos Parametrizados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2523668"/>
            <a:ext cx="8136904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Class</a:t>
            </a:r>
            <a:r>
              <a:rPr lang="pt-BR" sz="2000" dirty="0" smtClean="0">
                <a:latin typeface="Lucida Console" pitchFamily="49" charset="0"/>
              </a:rPr>
              <a:t> Pilha[T] </a:t>
            </a:r>
            <a:r>
              <a:rPr lang="pt-BR" sz="2000" dirty="0" smtClean="0">
                <a:latin typeface="Lucida Console" pitchFamily="49" charset="0"/>
              </a:rPr>
              <a:t>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lista = </a:t>
            </a:r>
            <a:r>
              <a:rPr lang="pt-BR" sz="2000" b="1" dirty="0" err="1" smtClean="0">
                <a:latin typeface="Lucida Console" pitchFamily="49" charset="0"/>
              </a:rPr>
              <a:t>new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List</a:t>
            </a:r>
            <a:r>
              <a:rPr lang="pt-BR" sz="2000" dirty="0" smtClean="0">
                <a:latin typeface="Lucida Console" pitchFamily="49" charset="0"/>
              </a:rPr>
              <a:t>[T]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pop: T = { ... }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push</a:t>
            </a:r>
            <a:r>
              <a:rPr lang="pt-BR" sz="2000" dirty="0" smtClean="0">
                <a:latin typeface="Lucida Console" pitchFamily="49" charset="0"/>
              </a:rPr>
              <a:t>(o: T) = { ...}</a:t>
            </a: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p = </a:t>
            </a:r>
            <a:r>
              <a:rPr lang="pt-BR" sz="2000" b="1" dirty="0" err="1" smtClean="0">
                <a:latin typeface="Lucida Console" pitchFamily="49" charset="0"/>
              </a:rPr>
              <a:t>new</a:t>
            </a:r>
            <a:r>
              <a:rPr lang="pt-BR" sz="2000" dirty="0" smtClean="0">
                <a:latin typeface="Lucida Console" pitchFamily="49" charset="0"/>
              </a:rPr>
              <a:t> Pilha[</a:t>
            </a:r>
            <a:r>
              <a:rPr lang="pt-BR" sz="2000" dirty="0" err="1" smtClean="0">
                <a:latin typeface="Lucida Console" pitchFamily="49" charset="0"/>
              </a:rPr>
              <a:t>Int</a:t>
            </a:r>
            <a:r>
              <a:rPr lang="pt-BR" sz="2000" dirty="0" smtClean="0">
                <a:latin typeface="Lucida Console" pitchFamily="49" charset="0"/>
              </a:rPr>
              <a:t>]</a:t>
            </a: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p1 = </a:t>
            </a:r>
            <a:r>
              <a:rPr lang="pt-BR" sz="2000" dirty="0" err="1" smtClean="0">
                <a:latin typeface="Lucida Console" pitchFamily="49" charset="0"/>
              </a:rPr>
              <a:t>p.push</a:t>
            </a:r>
            <a:r>
              <a:rPr lang="pt-BR" sz="2000" dirty="0" smtClean="0">
                <a:latin typeface="Lucida Console" pitchFamily="49" charset="0"/>
              </a:rPr>
              <a:t>(1).</a:t>
            </a:r>
            <a:r>
              <a:rPr lang="pt-BR" sz="2000" dirty="0" err="1" smtClean="0">
                <a:latin typeface="Lucida Console" pitchFamily="49" charset="0"/>
              </a:rPr>
              <a:t>push</a:t>
            </a:r>
            <a:r>
              <a:rPr lang="pt-BR" sz="2000" dirty="0" smtClean="0">
                <a:latin typeface="Lucida Console" pitchFamily="49" charset="0"/>
              </a:rPr>
              <a:t>(2)</a:t>
            </a:r>
            <a:endParaRPr lang="pt-BR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Tipagem</a:t>
            </a:r>
            <a:r>
              <a:rPr lang="pt-BR" dirty="0" smtClean="0"/>
              <a:t> de Pato (</a:t>
            </a:r>
            <a:r>
              <a:rPr lang="pt-BR" dirty="0" err="1" smtClean="0"/>
              <a:t>Duck</a:t>
            </a:r>
            <a:r>
              <a:rPr lang="pt-BR" dirty="0" smtClean="0"/>
              <a:t> </a:t>
            </a:r>
            <a:r>
              <a:rPr lang="pt-BR" dirty="0" err="1" smtClean="0"/>
              <a:t>T</a:t>
            </a:r>
            <a:r>
              <a:rPr lang="pt-BR" dirty="0" err="1" smtClean="0"/>
              <a:t>yping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algo ...</a:t>
            </a:r>
          </a:p>
          <a:p>
            <a:pPr lvl="1"/>
            <a:r>
              <a:rPr lang="pt-BR" dirty="0" smtClean="0"/>
              <a:t>fala como um pato</a:t>
            </a:r>
          </a:p>
          <a:p>
            <a:pPr lvl="1"/>
            <a:r>
              <a:rPr lang="pt-BR" dirty="0" smtClean="0"/>
              <a:t>n</a:t>
            </a:r>
            <a:r>
              <a:rPr lang="pt-BR" dirty="0" smtClean="0"/>
              <a:t>ada como um pato</a:t>
            </a:r>
          </a:p>
          <a:p>
            <a:pPr lvl="1"/>
            <a:r>
              <a:rPr lang="pt-BR" dirty="0" smtClean="0"/>
              <a:t>c</a:t>
            </a:r>
            <a:r>
              <a:rPr lang="pt-BR" dirty="0" smtClean="0"/>
              <a:t>orre como um pato ...</a:t>
            </a:r>
          </a:p>
          <a:p>
            <a:pPr>
              <a:buNone/>
            </a:pPr>
            <a:r>
              <a:rPr lang="pt-BR" dirty="0" smtClean="0"/>
              <a:t>	... então deve ser um Pato </a:t>
            </a:r>
            <a:r>
              <a:rPr lang="pt-BR" dirty="0" smtClean="0">
                <a:sym typeface="Wingdings" pitchFamily="2" charset="2"/>
              </a:rPr>
              <a:t></a:t>
            </a:r>
          </a:p>
          <a:p>
            <a:r>
              <a:rPr lang="pt-BR" dirty="0" smtClean="0">
                <a:sym typeface="Wingdings" pitchFamily="2" charset="2"/>
              </a:rPr>
              <a:t>Não é necessário dizer que um objeto é um Pato, basta que ele se comporte como tal.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5373216"/>
            <a:ext cx="8352928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 err="1" smtClean="0">
                <a:latin typeface="Lucida Console" pitchFamily="49" charset="0"/>
              </a:rPr>
              <a:t>d</a:t>
            </a:r>
            <a:r>
              <a:rPr lang="pt-BR" sz="1600" b="1" dirty="0" err="1" smtClean="0">
                <a:latin typeface="Lucida Console" pitchFamily="49" charset="0"/>
              </a:rPr>
              <a:t>ef</a:t>
            </a:r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dirty="0" err="1" smtClean="0">
                <a:latin typeface="Lucida Console" pitchFamily="49" charset="0"/>
              </a:rPr>
              <a:t>souUmPato</a:t>
            </a:r>
            <a:r>
              <a:rPr lang="pt-BR" sz="1600" dirty="0" smtClean="0">
                <a:latin typeface="Lucida Console" pitchFamily="49" charset="0"/>
              </a:rPr>
              <a:t>(</a:t>
            </a:r>
          </a:p>
          <a:p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dirty="0" smtClean="0">
                <a:latin typeface="Lucida Console" pitchFamily="49" charset="0"/>
              </a:rPr>
              <a:t>   pato: {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fala: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;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nada: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;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corre: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}) {</a:t>
            </a:r>
            <a:endParaRPr lang="pt-BR" sz="1600" dirty="0" smtClean="0">
              <a:latin typeface="Lucida Console" pitchFamily="49" charset="0"/>
            </a:endParaRP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dirty="0" smtClean="0">
                <a:latin typeface="Lucida Console" pitchFamily="49" charset="0"/>
              </a:rPr>
              <a:t>pato.fala; pato.nada; pato.corre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dirty="0" err="1" smtClean="0">
                <a:latin typeface="Lucida Console" pitchFamily="49" charset="0"/>
              </a:rPr>
              <a:t>println</a:t>
            </a:r>
            <a:r>
              <a:rPr lang="pt-BR" sz="1600" dirty="0" smtClean="0">
                <a:latin typeface="Lucida Console" pitchFamily="49" charset="0"/>
              </a:rPr>
              <a:t>(“Eu sou um pato”)</a:t>
            </a:r>
          </a:p>
          <a:p>
            <a:r>
              <a:rPr lang="pt-BR" sz="1600" dirty="0" smtClean="0">
                <a:latin typeface="Lucida Console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1772816"/>
            <a:ext cx="8352928" cy="50167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 err="1" smtClean="0">
                <a:latin typeface="Lucida Console" pitchFamily="49" charset="0"/>
              </a:rPr>
              <a:t>class</a:t>
            </a:r>
            <a:r>
              <a:rPr lang="pt-BR" sz="1600" dirty="0" smtClean="0">
                <a:latin typeface="Lucida Console" pitchFamily="49" charset="0"/>
              </a:rPr>
              <a:t> Pato {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fala  { ... }</a:t>
            </a:r>
          </a:p>
          <a:p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nada  { ... }</a:t>
            </a:r>
          </a:p>
          <a:p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corre { ... }</a:t>
            </a:r>
          </a:p>
          <a:p>
            <a:r>
              <a:rPr lang="pt-BR" sz="1600" dirty="0" smtClean="0">
                <a:latin typeface="Lucida Console" pitchFamily="49" charset="0"/>
              </a:rPr>
              <a:t>}</a:t>
            </a:r>
          </a:p>
          <a:p>
            <a:r>
              <a:rPr lang="pt-BR" sz="1600" b="1" dirty="0" err="1" smtClean="0">
                <a:latin typeface="Lucida Console" pitchFamily="49" charset="0"/>
              </a:rPr>
              <a:t>val</a:t>
            </a:r>
            <a:r>
              <a:rPr lang="pt-BR" sz="1600" dirty="0" smtClean="0">
                <a:latin typeface="Lucida Console" pitchFamily="49" charset="0"/>
              </a:rPr>
              <a:t> pato1 = </a:t>
            </a:r>
            <a:r>
              <a:rPr lang="pt-BR" sz="1600" b="1" dirty="0" err="1" smtClean="0">
                <a:latin typeface="Lucida Console" pitchFamily="49" charset="0"/>
              </a:rPr>
              <a:t>new</a:t>
            </a:r>
            <a:r>
              <a:rPr lang="pt-BR" sz="1600" dirty="0" smtClean="0">
                <a:latin typeface="Lucida Console" pitchFamily="49" charset="0"/>
              </a:rPr>
              <a:t> Pato()</a:t>
            </a:r>
          </a:p>
          <a:p>
            <a:endParaRPr lang="pt-BR" sz="1600" dirty="0" smtClean="0">
              <a:latin typeface="Lucida Console" pitchFamily="49" charset="0"/>
            </a:endParaRPr>
          </a:p>
          <a:p>
            <a:r>
              <a:rPr lang="pt-BR" sz="1600" b="1" dirty="0" err="1" smtClean="0">
                <a:latin typeface="Lucida Console" pitchFamily="49" charset="0"/>
              </a:rPr>
              <a:t>o</a:t>
            </a:r>
            <a:r>
              <a:rPr lang="pt-BR" sz="1600" b="1" dirty="0" err="1" smtClean="0">
                <a:latin typeface="Lucida Console" pitchFamily="49" charset="0"/>
              </a:rPr>
              <a:t>bject</a:t>
            </a:r>
            <a:r>
              <a:rPr lang="pt-BR" sz="1600" dirty="0" smtClean="0">
                <a:latin typeface="Lucida Console" pitchFamily="49" charset="0"/>
              </a:rPr>
              <a:t> pato2 {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fala  { ... }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nada  { ... }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corre { ... </a:t>
            </a:r>
            <a:r>
              <a:rPr lang="pt-BR" sz="1600" dirty="0" smtClean="0">
                <a:latin typeface="Lucida Console" pitchFamily="49" charset="0"/>
              </a:rPr>
              <a:t>}</a:t>
            </a:r>
          </a:p>
          <a:p>
            <a:r>
              <a:rPr lang="pt-BR" sz="1600" dirty="0" smtClean="0">
                <a:latin typeface="Lucida Console" pitchFamily="49" charset="0"/>
              </a:rPr>
              <a:t>}</a:t>
            </a:r>
          </a:p>
          <a:p>
            <a:endParaRPr lang="pt-BR" sz="1600" dirty="0" smtClean="0">
              <a:latin typeface="Lucida Console" pitchFamily="49" charset="0"/>
            </a:endParaRPr>
          </a:p>
          <a:p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</a:t>
            </a:r>
            <a:r>
              <a:rPr lang="pt-BR" sz="1600" dirty="0" err="1" smtClean="0">
                <a:latin typeface="Lucida Console" pitchFamily="49" charset="0"/>
              </a:rPr>
              <a:t>souUmPato</a:t>
            </a:r>
            <a:r>
              <a:rPr lang="pt-BR" sz="1600" dirty="0" smtClean="0">
                <a:latin typeface="Lucida Console" pitchFamily="49" charset="0"/>
              </a:rPr>
              <a:t>(</a:t>
            </a:r>
          </a:p>
          <a:p>
            <a:r>
              <a:rPr lang="pt-BR" sz="1600" dirty="0" smtClean="0">
                <a:latin typeface="Lucida Console" pitchFamily="49" charset="0"/>
              </a:rPr>
              <a:t>  </a:t>
            </a:r>
            <a:r>
              <a:rPr lang="pt-BR" sz="1600" dirty="0" smtClean="0">
                <a:latin typeface="Lucida Console" pitchFamily="49" charset="0"/>
              </a:rPr>
              <a:t>  pato</a:t>
            </a:r>
            <a:r>
              <a:rPr lang="pt-BR" sz="1600" dirty="0" smtClean="0">
                <a:latin typeface="Lucida Console" pitchFamily="49" charset="0"/>
              </a:rPr>
              <a:t>: {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fala: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;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nada: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; </a:t>
            </a:r>
            <a:r>
              <a:rPr lang="pt-BR" sz="1600" b="1" dirty="0" err="1" smtClean="0">
                <a:latin typeface="Lucida Console" pitchFamily="49" charset="0"/>
              </a:rPr>
              <a:t>def</a:t>
            </a:r>
            <a:r>
              <a:rPr lang="pt-BR" sz="1600" dirty="0" smtClean="0">
                <a:latin typeface="Lucida Console" pitchFamily="49" charset="0"/>
              </a:rPr>
              <a:t> corre: </a:t>
            </a:r>
            <a:r>
              <a:rPr lang="pt-BR" sz="1600" dirty="0" err="1" smtClean="0">
                <a:latin typeface="Lucida Console" pitchFamily="49" charset="0"/>
              </a:rPr>
              <a:t>Unit</a:t>
            </a:r>
            <a:r>
              <a:rPr lang="pt-BR" sz="1600" dirty="0" smtClean="0">
                <a:latin typeface="Lucida Console" pitchFamily="49" charset="0"/>
              </a:rPr>
              <a:t>}) </a:t>
            </a:r>
            <a:r>
              <a:rPr lang="pt-BR" sz="1600" dirty="0" smtClean="0">
                <a:latin typeface="Lucida Console" pitchFamily="49" charset="0"/>
              </a:rPr>
              <a:t>{</a:t>
            </a:r>
          </a:p>
          <a:p>
            <a:r>
              <a:rPr lang="pt-BR" sz="1600" dirty="0" smtClean="0">
                <a:latin typeface="Lucida Console" pitchFamily="49" charset="0"/>
              </a:rPr>
              <a:t>  pato.fala; pato.nada; pato.corre; </a:t>
            </a:r>
            <a:r>
              <a:rPr lang="pt-BR" sz="1600" dirty="0" err="1" smtClean="0">
                <a:latin typeface="Lucida Console" pitchFamily="49" charset="0"/>
              </a:rPr>
              <a:t>println</a:t>
            </a:r>
            <a:r>
              <a:rPr lang="pt-BR" sz="1600" dirty="0" smtClean="0">
                <a:latin typeface="Lucida Console" pitchFamily="49" charset="0"/>
              </a:rPr>
              <a:t>(“É um pato”)     }</a:t>
            </a:r>
            <a:endParaRPr lang="pt-BR" sz="1600" dirty="0" smtClean="0">
              <a:latin typeface="Lucida Console" pitchFamily="49" charset="0"/>
            </a:endParaRPr>
          </a:p>
          <a:p>
            <a:endParaRPr lang="pt-BR" sz="1600" dirty="0" smtClean="0">
              <a:latin typeface="Lucida Console" pitchFamily="49" charset="0"/>
            </a:endParaRPr>
          </a:p>
          <a:p>
            <a:r>
              <a:rPr lang="pt-BR" sz="1600" dirty="0" err="1" smtClean="0">
                <a:latin typeface="Lucida Console" pitchFamily="49" charset="0"/>
              </a:rPr>
              <a:t>souUmPato</a:t>
            </a:r>
            <a:r>
              <a:rPr lang="pt-BR" sz="1600" dirty="0" smtClean="0">
                <a:latin typeface="Lucida Console" pitchFamily="49" charset="0"/>
              </a:rPr>
              <a:t>(pato1) // É um pato</a:t>
            </a:r>
          </a:p>
          <a:p>
            <a:r>
              <a:rPr lang="pt-BR" sz="1600" dirty="0" err="1" smtClean="0">
                <a:latin typeface="Lucida Console" pitchFamily="49" charset="0"/>
              </a:rPr>
              <a:t>souUmPato</a:t>
            </a:r>
            <a:r>
              <a:rPr lang="pt-BR" sz="1600" dirty="0" smtClean="0">
                <a:latin typeface="Lucida Console" pitchFamily="49" charset="0"/>
              </a:rPr>
              <a:t>(pato2) // É um pato</a:t>
            </a:r>
          </a:p>
          <a:p>
            <a:r>
              <a:rPr lang="pt-BR" sz="1600" dirty="0" err="1" smtClean="0">
                <a:latin typeface="Lucida Console" pitchFamily="49" charset="0"/>
              </a:rPr>
              <a:t>souUmPato</a:t>
            </a:r>
            <a:r>
              <a:rPr lang="pt-BR" sz="1600" dirty="0" smtClean="0">
                <a:latin typeface="Lucida Console" pitchFamily="49" charset="0"/>
              </a:rPr>
              <a:t>(“Pernalonga”) // Não é um pato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Traits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São como classes mas algumas definições podem ser dadas posteriormente, </a:t>
            </a:r>
            <a:r>
              <a:rPr lang="pt-BR" dirty="0" smtClean="0"/>
              <a:t>ú</a:t>
            </a:r>
            <a:r>
              <a:rPr lang="pt-BR" dirty="0" smtClean="0"/>
              <a:t>til para definir novos objetos / classes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3573016"/>
            <a:ext cx="8136904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trait</a:t>
            </a:r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TemNome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nome: String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nomeReverso</a:t>
            </a:r>
            <a:r>
              <a:rPr lang="pt-BR" sz="2000" dirty="0" smtClean="0">
                <a:latin typeface="Lucida Console" pitchFamily="49" charset="0"/>
              </a:rPr>
              <a:t> = nome.</a:t>
            </a:r>
            <a:r>
              <a:rPr lang="pt-BR" sz="2000" dirty="0" err="1" smtClean="0">
                <a:latin typeface="Lucida Console" pitchFamily="49" charset="0"/>
              </a:rPr>
              <a:t>reverse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b="1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Daniel </a:t>
            </a:r>
            <a:r>
              <a:rPr lang="pt-BR" sz="2000" b="1" dirty="0" err="1" smtClean="0">
                <a:latin typeface="Lucida Console" pitchFamily="49" charset="0"/>
              </a:rPr>
              <a:t>extends</a:t>
            </a:r>
            <a:r>
              <a:rPr lang="pt-BR" sz="2000" dirty="0" smtClean="0">
                <a:latin typeface="Lucida Console" pitchFamily="49" charset="0"/>
              </a:rPr>
              <a:t> Pessoa </a:t>
            </a:r>
            <a:r>
              <a:rPr lang="pt-BR" sz="2000" b="1" dirty="0" err="1" smtClean="0">
                <a:latin typeface="Lucida Console" pitchFamily="49" charset="0"/>
              </a:rPr>
              <a:t>with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TemNome</a:t>
            </a:r>
            <a:r>
              <a:rPr lang="pt-BR" sz="2000" dirty="0" smtClean="0">
                <a:latin typeface="Lucida Console" pitchFamily="49" charset="0"/>
              </a:rPr>
              <a:t> {}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Daniel.</a:t>
            </a:r>
            <a:r>
              <a:rPr lang="pt-BR" sz="2000" dirty="0" err="1" smtClean="0">
                <a:latin typeface="Lucida Console" pitchFamily="49" charset="0"/>
              </a:rPr>
              <a:t>nomeReverso</a:t>
            </a:r>
            <a:endParaRPr lang="pt-BR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Case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Classes podem ser usadas para Casamento de Padrões</a:t>
            </a:r>
          </a:p>
          <a:p>
            <a:r>
              <a:rPr lang="pt-BR" dirty="0" smtClean="0"/>
              <a:t>Mas é preciso declará-las usando </a:t>
            </a:r>
            <a:r>
              <a:rPr lang="pt-BR" dirty="0" smtClean="0">
                <a:solidFill>
                  <a:srgbClr val="C00000"/>
                </a:solidFill>
              </a:rPr>
              <a:t>case </a:t>
            </a:r>
            <a:r>
              <a:rPr lang="pt-BR" dirty="0" err="1" smtClean="0">
                <a:solidFill>
                  <a:srgbClr val="C00000"/>
                </a:solidFill>
              </a:rPr>
              <a:t>class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3717032"/>
            <a:ext cx="8136904" cy="22467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Lucida Console" pitchFamily="49" charset="0"/>
              </a:rPr>
              <a:t>p</a:t>
            </a:r>
            <a:r>
              <a:rPr lang="pt-BR" sz="2000" b="1" dirty="0" smtClean="0">
                <a:latin typeface="Lucida Console" pitchFamily="49" charset="0"/>
              </a:rPr>
              <a:t> match </a:t>
            </a:r>
            <a:r>
              <a:rPr lang="pt-BR" sz="2000" dirty="0" smtClean="0">
                <a:latin typeface="Lucida Console" pitchFamily="49" charset="0"/>
              </a:rPr>
              <a:t>{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case</a:t>
            </a:r>
            <a:r>
              <a:rPr lang="pt-BR" sz="2000" dirty="0" smtClean="0">
                <a:latin typeface="Lucida Console" pitchFamily="49" charset="0"/>
              </a:rPr>
              <a:t> Pessoa(“Daniel”, _)  =&gt; “Oi filho”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case</a:t>
            </a:r>
            <a:r>
              <a:rPr lang="pt-BR" sz="2000" dirty="0" smtClean="0">
                <a:latin typeface="Lucida Console" pitchFamily="49" charset="0"/>
              </a:rPr>
              <a:t> Pessoa(“Beatriz”, _) =&gt; “Oi filha”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smtClean="0">
                <a:latin typeface="Lucida Console" pitchFamily="49" charset="0"/>
              </a:rPr>
              <a:t>case</a:t>
            </a:r>
            <a:r>
              <a:rPr lang="pt-BR" sz="2000" dirty="0" smtClean="0">
                <a:latin typeface="Lucida Console" pitchFamily="49" charset="0"/>
              </a:rPr>
              <a:t> Pessoa(n, _)         =&gt; “Olá ”+n</a:t>
            </a: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smtClean="0">
                <a:solidFill>
                  <a:srgbClr val="C00000"/>
                </a:solidFill>
                <a:latin typeface="Lucida Console" pitchFamily="49" charset="0"/>
              </a:rPr>
              <a:t>case</a:t>
            </a:r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class</a:t>
            </a:r>
            <a:r>
              <a:rPr lang="pt-BR" sz="2000" b="1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Pessoa(nome: String,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r>
              <a:rPr lang="pt-BR" sz="2000" dirty="0" smtClean="0">
                <a:latin typeface="Lucida Console" pitchFamily="49" charset="0"/>
              </a:rPr>
              <a:t>: String){}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Objetos e Classes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C00000"/>
                </a:solidFill>
              </a:rPr>
              <a:t>Objetos</a:t>
            </a:r>
            <a:r>
              <a:rPr lang="pt-BR" dirty="0" smtClean="0"/>
              <a:t> são compostos por </a:t>
            </a:r>
            <a:r>
              <a:rPr lang="pt-BR" dirty="0" smtClean="0">
                <a:solidFill>
                  <a:srgbClr val="C00000"/>
                </a:solidFill>
              </a:rPr>
              <a:t>atributos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C00000"/>
                </a:solidFill>
              </a:rPr>
              <a:t>métodos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71600" y="2852936"/>
            <a:ext cx="7560840" cy="3477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Daniel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nome = “</a:t>
            </a:r>
            <a:r>
              <a:rPr lang="pt-BR" sz="2000" dirty="0" smtClean="0">
                <a:latin typeface="Lucida Console" pitchFamily="49" charset="0"/>
              </a:rPr>
              <a:t>D</a:t>
            </a:r>
            <a:r>
              <a:rPr lang="pt-BR" sz="2000" dirty="0" smtClean="0">
                <a:latin typeface="Lucida Console" pitchFamily="49" charset="0"/>
              </a:rPr>
              <a:t>aniel”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r>
              <a:rPr lang="pt-BR" sz="2000" dirty="0" smtClean="0">
                <a:latin typeface="Lucida Console" pitchFamily="49" charset="0"/>
              </a:rPr>
              <a:t> = “@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”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 = nome + “ – “ +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&gt;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(Daniel.nome)</a:t>
            </a:r>
          </a:p>
          <a:p>
            <a:r>
              <a:rPr lang="pt-BR" sz="2000" dirty="0" smtClean="0">
                <a:latin typeface="Lucida Console" pitchFamily="49" charset="0"/>
              </a:rPr>
              <a:t>Daniel</a:t>
            </a:r>
          </a:p>
          <a:p>
            <a:r>
              <a:rPr lang="pt-BR" sz="2000" dirty="0" smtClean="0">
                <a:latin typeface="Lucida Console" pitchFamily="49" charset="0"/>
              </a:rPr>
              <a:t>&gt;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(Daniel.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)  // =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(Daniel)</a:t>
            </a:r>
          </a:p>
          <a:p>
            <a:r>
              <a:rPr lang="pt-BR" sz="2000" dirty="0" smtClean="0">
                <a:latin typeface="Lucida Console" pitchFamily="49" charset="0"/>
              </a:rPr>
              <a:t>Daniel - @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endParaRPr lang="pt-BR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Objetos podem ser definidos a partir de </a:t>
            </a:r>
            <a:r>
              <a:rPr lang="pt-BR" dirty="0" smtClean="0">
                <a:solidFill>
                  <a:srgbClr val="C00000"/>
                </a:solidFill>
              </a:rPr>
              <a:t>Classes</a:t>
            </a:r>
          </a:p>
          <a:p>
            <a:r>
              <a:rPr lang="pt-BR" dirty="0" smtClean="0"/>
              <a:t>Os objetos </a:t>
            </a:r>
            <a:r>
              <a:rPr lang="pt-BR" dirty="0" smtClean="0"/>
              <a:t>possuem a estrutura da classe</a:t>
            </a:r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611560" y="3499261"/>
            <a:ext cx="7848872" cy="31700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class</a:t>
            </a:r>
            <a:r>
              <a:rPr lang="pt-BR" sz="2000" dirty="0" smtClean="0">
                <a:latin typeface="Lucida Console" pitchFamily="49" charset="0"/>
              </a:rPr>
              <a:t> Pessoa(</a:t>
            </a: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 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nome: String,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r>
              <a:rPr lang="pt-BR" sz="2000" dirty="0" smtClean="0">
                <a:latin typeface="Lucida Console" pitchFamily="49" charset="0"/>
              </a:rPr>
              <a:t>: String) {</a:t>
            </a:r>
          </a:p>
          <a:p>
            <a:r>
              <a:rPr lang="pt-BR" sz="2000" b="1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 = nome + “ – “ +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 = </a:t>
            </a:r>
            <a:r>
              <a:rPr lang="pt-BR" sz="2000" b="1" dirty="0" err="1" smtClean="0">
                <a:latin typeface="Lucida Console" pitchFamily="49" charset="0"/>
              </a:rPr>
              <a:t>new</a:t>
            </a:r>
            <a:r>
              <a:rPr lang="pt-BR" sz="2000" dirty="0" smtClean="0">
                <a:latin typeface="Lucida Console" pitchFamily="49" charset="0"/>
              </a:rPr>
              <a:t> Pessoa(“Daniel”, “@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”)</a:t>
            </a:r>
          </a:p>
          <a:p>
            <a:r>
              <a:rPr lang="pt-BR" sz="2000" dirty="0" smtClean="0">
                <a:latin typeface="Lucida Console" pitchFamily="49" charset="0"/>
              </a:rPr>
              <a:t>&gt;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.nome)</a:t>
            </a:r>
          </a:p>
          <a:p>
            <a:r>
              <a:rPr lang="pt-BR" sz="2000" dirty="0" smtClean="0">
                <a:latin typeface="Lucida Console" pitchFamily="49" charset="0"/>
              </a:rPr>
              <a:t>Daniel</a:t>
            </a:r>
          </a:p>
          <a:p>
            <a:r>
              <a:rPr lang="pt-BR" sz="2000" dirty="0" smtClean="0">
                <a:latin typeface="Lucida Console" pitchFamily="49" charset="0"/>
              </a:rPr>
              <a:t>&gt;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.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) </a:t>
            </a:r>
          </a:p>
          <a:p>
            <a:r>
              <a:rPr lang="pt-BR" sz="2000" dirty="0" smtClean="0">
                <a:latin typeface="Lucida Console" pitchFamily="49" charset="0"/>
              </a:rPr>
              <a:t>Daniel - @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endParaRPr lang="pt-BR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e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Classes e Objetos podem ter o mesmo nome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2420888"/>
            <a:ext cx="7848872" cy="40934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class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Pessoa</a:t>
            </a:r>
            <a:r>
              <a:rPr lang="pt-BR" sz="2000" dirty="0" smtClean="0">
                <a:latin typeface="Lucida Console" pitchFamily="49" charset="0"/>
              </a:rPr>
              <a:t> (</a:t>
            </a:r>
          </a:p>
          <a:p>
            <a:r>
              <a:rPr lang="pt-BR" sz="2000" dirty="0" smtClean="0">
                <a:latin typeface="Lucida Console" pitchFamily="49" charset="0"/>
              </a:rPr>
              <a:t>   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nome: String, </a:t>
            </a:r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r>
              <a:rPr lang="pt-BR" sz="2000" dirty="0" smtClean="0">
                <a:latin typeface="Lucida Console" pitchFamily="49" charset="0"/>
              </a:rPr>
              <a:t>: String)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 = nome + “ – “ +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object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Pessoa</a:t>
            </a:r>
            <a:r>
              <a:rPr lang="pt-BR" sz="2000" dirty="0" smtClean="0">
                <a:latin typeface="Lucida Console" pitchFamily="49" charset="0"/>
              </a:rPr>
              <a:t> {</a:t>
            </a: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quantidade(a: </a:t>
            </a:r>
            <a:r>
              <a:rPr lang="pt-BR" sz="2000" dirty="0" err="1" smtClean="0">
                <a:latin typeface="Lucida Console" pitchFamily="49" charset="0"/>
              </a:rPr>
              <a:t>List</a:t>
            </a:r>
            <a:r>
              <a:rPr lang="pt-BR" sz="2000" dirty="0" smtClean="0">
                <a:latin typeface="Lucida Console" pitchFamily="49" charset="0"/>
              </a:rPr>
              <a:t>[Pessoa]) = pessoas.</a:t>
            </a:r>
            <a:r>
              <a:rPr lang="pt-BR" sz="2000" dirty="0" err="1" smtClean="0">
                <a:latin typeface="Lucida Console" pitchFamily="49" charset="0"/>
              </a:rPr>
              <a:t>length</a:t>
            </a:r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b="1" dirty="0" err="1" smtClean="0">
                <a:latin typeface="Lucida Console" pitchFamily="49" charset="0"/>
              </a:rPr>
              <a:t>val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 = </a:t>
            </a:r>
            <a:r>
              <a:rPr lang="pt-BR" sz="2000" b="1" dirty="0" err="1" smtClean="0">
                <a:latin typeface="Lucida Console" pitchFamily="49" charset="0"/>
              </a:rPr>
              <a:t>new</a:t>
            </a:r>
            <a:r>
              <a:rPr lang="pt-BR" sz="2000" dirty="0" smtClean="0">
                <a:latin typeface="Lucida Console" pitchFamily="49" charset="0"/>
              </a:rPr>
              <a:t> Pessoa(“Daniel”, “@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”)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&gt; Pessoa.quantidade(</a:t>
            </a:r>
            <a:r>
              <a:rPr lang="pt-BR" sz="2000" dirty="0" err="1" smtClean="0">
                <a:latin typeface="Lucida Console" pitchFamily="49" charset="0"/>
              </a:rPr>
              <a:t>List</a:t>
            </a:r>
            <a:r>
              <a:rPr lang="pt-BR" sz="2000" dirty="0" smtClean="0">
                <a:latin typeface="Lucida Console" pitchFamily="49" charset="0"/>
              </a:rPr>
              <a:t>(</a:t>
            </a:r>
            <a:r>
              <a:rPr lang="pt-BR" sz="2000" dirty="0" err="1" smtClean="0">
                <a:latin typeface="Lucida Console" pitchFamily="49" charset="0"/>
              </a:rPr>
              <a:t>daniel</a:t>
            </a:r>
            <a:r>
              <a:rPr lang="pt-BR" sz="2000" dirty="0" smtClean="0">
                <a:latin typeface="Lucida Console" pitchFamily="49" charset="0"/>
              </a:rPr>
              <a:t>))</a:t>
            </a:r>
          </a:p>
          <a:p>
            <a:r>
              <a:rPr lang="pt-BR" sz="2000" dirty="0" smtClean="0">
                <a:latin typeface="Lucida Console" pitchFamily="49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Classes possuem pelo menos um construtor</a:t>
            </a:r>
          </a:p>
          <a:p>
            <a:pPr lvl="1">
              <a:spcBef>
                <a:spcPts val="300"/>
              </a:spcBef>
            </a:pPr>
            <a:r>
              <a:rPr lang="pt-BR" dirty="0" smtClean="0"/>
              <a:t>O principal está na própria </a:t>
            </a:r>
            <a:r>
              <a:rPr lang="pt-BR" dirty="0" smtClean="0">
                <a:solidFill>
                  <a:srgbClr val="C00000"/>
                </a:solidFill>
              </a:rPr>
              <a:t>definição da classe</a:t>
            </a:r>
          </a:p>
          <a:p>
            <a:pPr lvl="1">
              <a:spcBef>
                <a:spcPts val="300"/>
              </a:spcBef>
            </a:pPr>
            <a:r>
              <a:rPr lang="pt-BR" dirty="0" smtClean="0"/>
              <a:t>Os outros através de métodos  </a:t>
            </a:r>
            <a:r>
              <a:rPr lang="pt-BR" dirty="0" err="1" smtClean="0">
                <a:solidFill>
                  <a:srgbClr val="C00000"/>
                </a:solidFill>
              </a:rPr>
              <a:t>this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3355245"/>
            <a:ext cx="7848872" cy="31700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class</a:t>
            </a:r>
            <a:r>
              <a:rPr lang="pt-BR" sz="2000" dirty="0" smtClean="0">
                <a:latin typeface="Lucida Console" pitchFamily="49" charset="0"/>
              </a:rPr>
              <a:t> Pessoa (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  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nome: String,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twitter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: String</a:t>
            </a:r>
            <a:r>
              <a:rPr lang="pt-BR" sz="2000" dirty="0" smtClean="0">
                <a:latin typeface="Lucida Console" pitchFamily="49" charset="0"/>
              </a:rPr>
              <a:t>) {</a:t>
            </a: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nomeComTwitter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= nome + “ – “ +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twitter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err="1" smtClean="0">
                <a:latin typeface="Lucida Console" pitchFamily="49" charset="0"/>
              </a:rPr>
              <a:t>toString</a:t>
            </a:r>
            <a:r>
              <a:rPr lang="pt-BR" sz="2000" dirty="0" smtClean="0">
                <a:latin typeface="Lucida Console" pitchFamily="49" charset="0"/>
              </a:rPr>
              <a:t> = nome + “ – “ +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endParaRPr lang="pt-BR" sz="2000" dirty="0" smtClean="0">
              <a:latin typeface="Lucida Console" pitchFamily="49" charset="0"/>
            </a:endParaRP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 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def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this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(nome: String) {</a:t>
            </a: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 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this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(nome, “”)</a:t>
            </a: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}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</a:t>
            </a:r>
            <a:r>
              <a:rPr lang="pt-BR" dirty="0" smtClean="0">
                <a:solidFill>
                  <a:srgbClr val="C00000"/>
                </a:solidFill>
              </a:rPr>
              <a:t>parâmetros</a:t>
            </a:r>
            <a:r>
              <a:rPr lang="pt-BR" dirty="0" smtClean="0"/>
              <a:t> do construtor principal também são </a:t>
            </a:r>
            <a:r>
              <a:rPr lang="pt-BR" dirty="0" smtClean="0">
                <a:solidFill>
                  <a:srgbClr val="C00000"/>
                </a:solidFill>
              </a:rPr>
              <a:t>atributos da classe</a:t>
            </a:r>
            <a:endParaRPr lang="pt-BR" dirty="0" smtClean="0">
              <a:solidFill>
                <a:srgbClr val="C00000"/>
              </a:solidFill>
            </a:endParaRPr>
          </a:p>
          <a:p>
            <a:r>
              <a:rPr lang="pt-BR" dirty="0" smtClean="0"/>
              <a:t>A classe Pessoa possui três atributos</a:t>
            </a:r>
          </a:p>
          <a:p>
            <a:pPr lvl="1"/>
            <a:r>
              <a:rPr lang="pt-BR" dirty="0" smtClean="0"/>
              <a:t>nome, </a:t>
            </a:r>
            <a:r>
              <a:rPr lang="pt-BR" dirty="0" err="1" smtClean="0"/>
              <a:t>twitter</a:t>
            </a:r>
            <a:r>
              <a:rPr lang="pt-BR" dirty="0" smtClean="0"/>
              <a:t> e </a:t>
            </a:r>
            <a:r>
              <a:rPr lang="pt-BR" dirty="0" err="1" smtClean="0"/>
              <a:t>nomeComTwitter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1560" y="4149080"/>
            <a:ext cx="7848872" cy="22467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 err="1" smtClean="0">
                <a:latin typeface="Lucida Console" pitchFamily="49" charset="0"/>
              </a:rPr>
              <a:t>class</a:t>
            </a:r>
            <a:r>
              <a:rPr lang="pt-BR" sz="2000" dirty="0" smtClean="0">
                <a:latin typeface="Lucida Console" pitchFamily="49" charset="0"/>
              </a:rPr>
              <a:t> Pessoa (</a:t>
            </a:r>
            <a:endParaRPr lang="pt-BR" sz="2000" dirty="0" smtClean="0">
              <a:solidFill>
                <a:srgbClr val="C00000"/>
              </a:solidFill>
              <a:latin typeface="Lucida Console" pitchFamily="49" charset="0"/>
            </a:endParaRP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  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nome: String,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twitter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: String</a:t>
            </a:r>
            <a:r>
              <a:rPr lang="pt-BR" sz="2000" dirty="0" smtClean="0">
                <a:latin typeface="Lucida Console" pitchFamily="49" charset="0"/>
              </a:rPr>
              <a:t>) {</a:t>
            </a:r>
          </a:p>
          <a:p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b="1" dirty="0" err="1" smtClean="0">
                <a:solidFill>
                  <a:srgbClr val="C00000"/>
                </a:solidFill>
                <a:latin typeface="Lucida Console" pitchFamily="49" charset="0"/>
              </a:rPr>
              <a:t>val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err="1" smtClean="0">
                <a:solidFill>
                  <a:srgbClr val="C00000"/>
                </a:solidFill>
                <a:latin typeface="Lucida Console" pitchFamily="49" charset="0"/>
              </a:rPr>
              <a:t>nomeComTwitter</a:t>
            </a:r>
            <a:r>
              <a:rPr lang="pt-BR" sz="2000" dirty="0" smtClean="0">
                <a:solidFill>
                  <a:srgbClr val="C00000"/>
                </a:solidFill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= nome + “ – “ + </a:t>
            </a:r>
            <a:r>
              <a:rPr lang="pt-BR" sz="2000" dirty="0" err="1" smtClean="0">
                <a:latin typeface="Lucida Console" pitchFamily="49" charset="0"/>
              </a:rPr>
              <a:t>twitter</a:t>
            </a:r>
            <a:endParaRPr lang="pt-BR" sz="2000" dirty="0" smtClean="0">
              <a:latin typeface="Lucida Console" pitchFamily="49" charset="0"/>
            </a:endParaRP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 </a:t>
            </a:r>
            <a:r>
              <a:rPr lang="pt-BR" sz="2000" dirty="0" smtClean="0">
                <a:latin typeface="Lucida Console" pitchFamily="49" charset="0"/>
              </a:rPr>
              <a:t> // ... </a:t>
            </a:r>
          </a:p>
          <a:p>
            <a:r>
              <a:rPr lang="pt-BR" sz="2000" dirty="0" smtClean="0">
                <a:latin typeface="Lucida Console" pitchFamily="49" charset="0"/>
              </a:rPr>
              <a:t>  }</a:t>
            </a: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Nula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O Engano de 1 Bilhão de Dólares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Referência Nula: </a:t>
            </a:r>
            <a:br>
              <a:rPr lang="pt-BR" dirty="0" smtClean="0"/>
            </a:br>
            <a:r>
              <a:rPr lang="pt-BR" dirty="0" smtClean="0"/>
              <a:t>O Engano de 1 Bilhão de Dólares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Tony </a:t>
            </a:r>
            <a:r>
              <a:rPr lang="pt-BR" dirty="0" err="1" smtClean="0"/>
              <a:t>Hoare</a:t>
            </a:r>
            <a:r>
              <a:rPr lang="pt-BR" dirty="0" smtClean="0"/>
              <a:t>, o inventor da </a:t>
            </a:r>
            <a:r>
              <a:rPr lang="pt-BR" dirty="0" smtClean="0">
                <a:solidFill>
                  <a:srgbClr val="C00000"/>
                </a:solidFill>
              </a:rPr>
              <a:t>Referência Nula </a:t>
            </a:r>
            <a:r>
              <a:rPr lang="pt-BR" dirty="0" smtClean="0"/>
              <a:t>em 1965, classifica a sua invenção como um engano que até hoje provoca um grande custo para o desenvolvimento de software.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época</a:t>
            </a:r>
            <a:r>
              <a:rPr lang="en-US" dirty="0" smtClean="0"/>
              <a:t> o </a:t>
            </a:r>
            <a:r>
              <a:rPr lang="en-US" dirty="0" err="1" smtClean="0"/>
              <a:t>objetivo</a:t>
            </a:r>
            <a:r>
              <a:rPr lang="en-US" dirty="0" smtClean="0"/>
              <a:t> era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referências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seguras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checadas</a:t>
            </a:r>
            <a:r>
              <a:rPr lang="en-US" dirty="0" smtClean="0"/>
              <a:t> </a:t>
            </a:r>
            <a:r>
              <a:rPr lang="en-US" dirty="0" err="1" smtClean="0"/>
              <a:t>automaticamente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compilador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solução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referências</a:t>
            </a:r>
            <a:r>
              <a:rPr lang="en-US" dirty="0" smtClean="0"/>
              <a:t> </a:t>
            </a:r>
            <a:r>
              <a:rPr lang="en-US" dirty="0" err="1" smtClean="0"/>
              <a:t>nulas</a:t>
            </a:r>
            <a:r>
              <a:rPr lang="en-US" dirty="0" smtClean="0"/>
              <a:t> era a </a:t>
            </a:r>
            <a:r>
              <a:rPr lang="en-US" dirty="0" err="1" smtClean="0">
                <a:solidFill>
                  <a:srgbClr val="C00000"/>
                </a:solidFill>
              </a:rPr>
              <a:t>mais</a:t>
            </a:r>
            <a:r>
              <a:rPr lang="en-US" dirty="0" smtClean="0">
                <a:solidFill>
                  <a:srgbClr val="C00000"/>
                </a:solidFill>
              </a:rPr>
              <a:t> simples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levou</a:t>
            </a:r>
            <a:r>
              <a:rPr lang="en-US" dirty="0" smtClean="0"/>
              <a:t> a </a:t>
            </a:r>
            <a:r>
              <a:rPr lang="en-US" dirty="0" err="1" smtClean="0"/>
              <a:t>inúmeros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erros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vunerabilidades</a:t>
            </a:r>
            <a:r>
              <a:rPr lang="en-US" dirty="0" smtClean="0"/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travamento</a:t>
            </a:r>
            <a:r>
              <a:rPr lang="en-US" dirty="0" smtClean="0"/>
              <a:t> de </a:t>
            </a:r>
            <a:r>
              <a:rPr lang="en-US" dirty="0" err="1" smtClean="0"/>
              <a:t>programas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provavelmente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causou</a:t>
            </a:r>
            <a:r>
              <a:rPr lang="en-US" dirty="0" smtClean="0"/>
              <a:t> 1 </a:t>
            </a:r>
            <a:r>
              <a:rPr lang="en-US" dirty="0" err="1" smtClean="0"/>
              <a:t>bilhão</a:t>
            </a:r>
            <a:r>
              <a:rPr lang="en-US" dirty="0" smtClean="0"/>
              <a:t> de </a:t>
            </a:r>
            <a:r>
              <a:rPr lang="en-US" dirty="0" err="1" smtClean="0"/>
              <a:t>dólares</a:t>
            </a:r>
            <a:r>
              <a:rPr lang="en-US" dirty="0" smtClean="0"/>
              <a:t> de </a:t>
            </a:r>
            <a:r>
              <a:rPr lang="en-US" dirty="0" err="1" smtClean="0"/>
              <a:t>prejuízo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ultimos</a:t>
            </a:r>
            <a:r>
              <a:rPr lang="en-US" dirty="0" smtClean="0"/>
              <a:t> 40 </a:t>
            </a:r>
            <a:r>
              <a:rPr lang="en-US" dirty="0" err="1" smtClean="0"/>
              <a:t>anos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pt-BR" sz="1900" dirty="0" smtClean="0">
                <a:hlinkClick r:id="rId3"/>
              </a:rPr>
              <a:t>(Veja a “confissão” de Tony </a:t>
            </a:r>
            <a:r>
              <a:rPr lang="pt-BR" sz="1900" dirty="0" err="1" smtClean="0">
                <a:hlinkClick r:id="rId3"/>
              </a:rPr>
              <a:t>Hoare</a:t>
            </a:r>
            <a:r>
              <a:rPr lang="pt-BR" sz="1900" dirty="0" smtClean="0">
                <a:hlinkClick r:id="rId3"/>
              </a:rPr>
              <a:t> em http://www.infoq.com/author/Tony-Hoare</a:t>
            </a:r>
            <a:r>
              <a:rPr lang="pt-BR" sz="1900" dirty="0" smtClean="0"/>
              <a:t>)</a:t>
            </a:r>
            <a:endParaRPr 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1535</TotalTime>
  <Words>980</Words>
  <Application>Microsoft Office PowerPoint</Application>
  <PresentationFormat>Apresentação na tela (4:3)</PresentationFormat>
  <Paragraphs>197</Paragraphs>
  <Slides>18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Módulo</vt:lpstr>
      <vt:lpstr>Scala</vt:lpstr>
      <vt:lpstr>Objetos e Classes</vt:lpstr>
      <vt:lpstr>Objetos</vt:lpstr>
      <vt:lpstr>Classes</vt:lpstr>
      <vt:lpstr>Classes e Objetos</vt:lpstr>
      <vt:lpstr>Construtores</vt:lpstr>
      <vt:lpstr>Construtores</vt:lpstr>
      <vt:lpstr>Referência Nula</vt:lpstr>
      <vt:lpstr>Referência Nula:  O Engano de 1 Bilhão de Dólares</vt:lpstr>
      <vt:lpstr>Que tipo usar para evitar Nulos?</vt:lpstr>
      <vt:lpstr>Usando Option: Comparação</vt:lpstr>
      <vt:lpstr>Usando Option </vt:lpstr>
      <vt:lpstr>Outros Conceitos</vt:lpstr>
      <vt:lpstr>Gerenrics: Tipos Parametrizados</vt:lpstr>
      <vt:lpstr>Tipagem de Pato (Duck Typing)</vt:lpstr>
      <vt:lpstr>Exemplo</vt:lpstr>
      <vt:lpstr>Traits</vt:lpstr>
      <vt:lpstr>Classes Case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Objetos e Classes</dc:title>
  <dc:creator>Leonardo</dc:creator>
  <cp:lastModifiedBy>Leonardo</cp:lastModifiedBy>
  <cp:revision>79</cp:revision>
  <dcterms:created xsi:type="dcterms:W3CDTF">2011-05-16T13:07:37Z</dcterms:created>
  <dcterms:modified xsi:type="dcterms:W3CDTF">2011-05-17T14:43:11Z</dcterms:modified>
</cp:coreProperties>
</file>