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693" r:id="rId1"/>
  </p:sldMasterIdLst>
  <p:notesMasterIdLst>
    <p:notesMasterId r:id="rId24"/>
  </p:notesMasterIdLst>
  <p:handoutMasterIdLst>
    <p:handoutMasterId r:id="rId25"/>
  </p:handoutMasterIdLst>
  <p:sldIdLst>
    <p:sldId id="318" r:id="rId2"/>
    <p:sldId id="280" r:id="rId3"/>
    <p:sldId id="285" r:id="rId4"/>
    <p:sldId id="286" r:id="rId5"/>
    <p:sldId id="289" r:id="rId6"/>
    <p:sldId id="316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300" r:id="rId15"/>
    <p:sldId id="302" r:id="rId16"/>
    <p:sldId id="301" r:id="rId17"/>
    <p:sldId id="304" r:id="rId18"/>
    <p:sldId id="305" r:id="rId19"/>
    <p:sldId id="306" r:id="rId20"/>
    <p:sldId id="309" r:id="rId21"/>
    <p:sldId id="308" r:id="rId22"/>
    <p:sldId id="315" r:id="rId23"/>
  </p:sldIdLst>
  <p:sldSz cx="9144000" cy="6858000" type="screen4x3"/>
  <p:notesSz cx="7089775" cy="10218738"/>
  <p:embeddedFontLst>
    <p:embeddedFont>
      <p:font typeface="Rockwell" pitchFamily="18" charset="0"/>
      <p:regular r:id="rId26"/>
      <p:bold r:id="rId27"/>
      <p:italic r:id="rId28"/>
      <p:boldItalic r:id="rId29"/>
    </p:embeddedFont>
    <p:embeddedFont>
      <p:font typeface="Tahoma" pitchFamily="34" charset="0"/>
      <p:regular r:id="rId30"/>
      <p:bold r:id="rId31"/>
    </p:embeddedFont>
    <p:embeddedFont>
      <p:font typeface="Lucida Console" pitchFamily="49" charset="0"/>
      <p:regular r:id="rId32"/>
    </p:embeddedFont>
    <p:embeddedFont>
      <p:font typeface="Wingdings 2" pitchFamily="18" charset="2"/>
      <p:regular r:id="rId33"/>
    </p:embeddedFont>
    <p:embeddedFont>
      <p:font typeface="Lucida Sans Typewriter" pitchFamily="49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422" autoAdjust="0"/>
    <p:restoredTop sz="93907" autoAdjust="0"/>
  </p:normalViewPr>
  <p:slideViewPr>
    <p:cSldViewPr snapToGrid="0">
      <p:cViewPr varScale="1">
        <p:scale>
          <a:sx n="86" d="100"/>
          <a:sy n="86" d="100"/>
        </p:scale>
        <p:origin x="-13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font" Target="fonts/font12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730829D3-13E3-452B-AE22-B17EBDC8F3A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75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F12EF0F-40B0-4E20-B00F-041004BC8E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  <p:sp>
        <p:nvSpPr>
          <p:cNvPr id="3891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18D52D-0AE4-436A-8C08-D8B31A1F38A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pt-BR" smtClean="0"/>
              <a:t> </a:t>
            </a:r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193D5C-3D27-4DA8-A122-62C685409AEE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E0BF6391-1069-4B6B-8E9C-A0ACFEA576C9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96BAF52-3EDB-4A5F-924C-2AEA309B06F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4A7B9-6242-4ADD-8137-DC8514057898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1320B-941C-4E19-A9CD-55C9615741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FD95C-582D-4DD3-9028-69E7A6D62EBE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C21C8-E387-4F78-9E65-EA7A0E053E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08337E-B528-4090-93FE-0CFB2E90AA64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F25318-2D72-4118-8BC3-3F90880BB52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2D0A73C5-5A6D-49F6-947D-BEB8B0FF7592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355E1B1-0884-47CC-AFF9-8A66DC2F86B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77747E-88CA-4351-9CC2-19081B750185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EB00DB-DF87-4DF4-9C94-60F3A6BE313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20B5D7-7060-4BA7-89AD-C88D08377D6C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17E710-1041-4379-8326-86B32524264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5688D4-6A7A-4B40-BF42-A3B5D604F449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94D38D-06E7-4464-8FA1-C3C5280624F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453B7-A711-4917-8944-2C872041969D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59B3-27FA-4C26-B5D1-180836FFF3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0FE1644-3B7B-43DB-860B-64B26DAB6925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7ECBD8-7423-4469-B03A-B5D6FE1EA00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02AF2AB1-9E0D-46D6-9955-1EAD1D56508B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304892A6-C97F-4E85-A0E7-6C7E6D3B56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24B51D44-12AF-46AB-85C7-4E7B436149AE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pPr>
              <a:defRPr/>
            </a:pPr>
            <a:fld id="{0E07F1AC-64BA-46C4-8C1E-252A228384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13" r:id="rId7"/>
    <p:sldLayoutId id="2147483722" r:id="rId8"/>
    <p:sldLayoutId id="2147483723" r:id="rId9"/>
    <p:sldLayoutId id="2147483714" r:id="rId10"/>
    <p:sldLayoutId id="2147483715" r:id="rId11"/>
  </p:sldLayoutIdLst>
  <p:hf hdr="0" ftr="0" dt="0"/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Funcional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Tipos</a:t>
            </a:r>
            <a:r>
              <a:rPr lang="en-US" dirty="0" smtClean="0"/>
              <a:t> e Classes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dirty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dirty="0" smtClean="0">
                <a:solidFill>
                  <a:schemeClr val="accent4"/>
                </a:solidFill>
              </a:rPr>
              <a:t>Graham </a:t>
            </a:r>
            <a:r>
              <a:rPr lang="pt-BR" sz="2400" dirty="0" err="1" smtClean="0">
                <a:solidFill>
                  <a:schemeClr val="accent4"/>
                </a:solidFill>
              </a:rPr>
              <a:t>Hutton</a:t>
            </a:r>
            <a:r>
              <a:rPr lang="pt-BR" sz="2400" dirty="0" smtClean="0">
                <a:solidFill>
                  <a:schemeClr val="accent4"/>
                </a:solidFill>
              </a:rPr>
              <a:t> (</a:t>
            </a:r>
            <a:r>
              <a:rPr lang="pt-BR" sz="2400" dirty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dirty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5"/>
                </a:solidFill>
              </a:rPr>
              <a:t>These slides may be used or modified for any educational purpose on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5"/>
                </a:solidFill>
              </a:rPr>
              <a:t> non-profit-making basis, provided that I am acknowledged as the original author.</a:t>
            </a:r>
            <a:r>
              <a:rPr lang="pt-BR" sz="1600" dirty="0" smtClean="0">
                <a:solidFill>
                  <a:schemeClr val="accent5"/>
                </a:solidFill>
              </a:rPr>
              <a:t> </a:t>
            </a:r>
            <a:endParaRPr lang="en-US" sz="240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 </a:t>
            </a:r>
            <a:r>
              <a:rPr lang="pt-BR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Túpla</a:t>
            </a:r>
            <a:endParaRPr lang="pt-B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945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Note que:</a:t>
            </a:r>
          </a:p>
          <a:p>
            <a:pPr lvl="1"/>
            <a:r>
              <a:rPr lang="pt-BR" smtClean="0"/>
              <a:t>O tipo da tupla embute o tamanho:</a:t>
            </a:r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r>
              <a:rPr lang="pt-BR" smtClean="0"/>
              <a:t>O tipo dos componentes é irrestrito:</a:t>
            </a:r>
          </a:p>
          <a:p>
            <a:pPr lvl="1"/>
            <a:endParaRPr lang="pt-BR" smtClean="0"/>
          </a:p>
        </p:txBody>
      </p:sp>
      <p:sp>
        <p:nvSpPr>
          <p:cNvPr id="7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0320A6-AEF7-400C-AB22-D89D9FE210C5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406399" y="2846388"/>
            <a:ext cx="8396077" cy="123726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(</a:t>
            </a:r>
            <a:r>
              <a:rPr lang="en-US" sz="2400" dirty="0" err="1">
                <a:latin typeface="Lucida Sans Typewriter"/>
              </a:rPr>
              <a:t>false,true</a:t>
            </a:r>
            <a:r>
              <a:rPr lang="en-US" sz="2400" dirty="0">
                <a:latin typeface="Lucida Sans Typewriter"/>
              </a:rPr>
              <a:t>)       : </a:t>
            </a:r>
            <a:r>
              <a:rPr lang="en-US" sz="2200" dirty="0">
                <a:latin typeface="Lucida Sans Typewriter"/>
              </a:rPr>
              <a:t>(</a:t>
            </a:r>
            <a:r>
              <a:rPr lang="en-US" sz="2200" dirty="0" err="1">
                <a:latin typeface="Lucida Sans Typewriter"/>
              </a:rPr>
              <a:t>Boolean,Boolean</a:t>
            </a:r>
            <a:r>
              <a:rPr lang="en-US" sz="2200" dirty="0">
                <a:latin typeface="Lucida Sans Typewriter"/>
              </a:rPr>
              <a:t>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(</a:t>
            </a:r>
            <a:r>
              <a:rPr lang="en-US" sz="2400" dirty="0" err="1">
                <a:latin typeface="Lucida Sans Typewriter"/>
              </a:rPr>
              <a:t>false,true,false</a:t>
            </a:r>
            <a:r>
              <a:rPr lang="en-US" sz="2400" dirty="0">
                <a:latin typeface="Lucida Sans Typewriter"/>
              </a:rPr>
              <a:t>) : </a:t>
            </a:r>
            <a:r>
              <a:rPr lang="en-US" sz="2200" dirty="0">
                <a:latin typeface="Lucida Sans Typewriter"/>
              </a:rPr>
              <a:t>(</a:t>
            </a:r>
            <a:r>
              <a:rPr lang="en-US" sz="2200" dirty="0" err="1">
                <a:latin typeface="Lucida Sans Typewriter"/>
              </a:rPr>
              <a:t>Boolean,Boolean,Boolean</a:t>
            </a:r>
            <a:r>
              <a:rPr lang="en-US" sz="2200" dirty="0">
                <a:latin typeface="Lucida Sans Typewriter"/>
              </a:rPr>
              <a:t>)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493713" y="4987925"/>
            <a:ext cx="8123237" cy="123726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(’a’,(</a:t>
            </a:r>
            <a:r>
              <a:rPr lang="en-US" sz="2400" dirty="0" err="1">
                <a:latin typeface="Lucida Sans Typewriter"/>
              </a:rPr>
              <a:t>false,’b</a:t>
            </a:r>
            <a:r>
              <a:rPr lang="en-US" sz="2400" dirty="0">
                <a:latin typeface="Lucida Sans Typewriter"/>
              </a:rPr>
              <a:t>’))   : (Char,(</a:t>
            </a:r>
            <a:r>
              <a:rPr lang="en-US" sz="2400" dirty="0" err="1">
                <a:latin typeface="Lucida Sans Typewriter"/>
              </a:rPr>
              <a:t>Boolean,Char</a:t>
            </a:r>
            <a:r>
              <a:rPr lang="en-US" sz="2400" dirty="0">
                <a:latin typeface="Lucida Sans Typewriter"/>
              </a:rPr>
              <a:t>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(</a:t>
            </a:r>
            <a:r>
              <a:rPr lang="en-US" sz="2400" dirty="0" err="1">
                <a:latin typeface="Lucida Sans Typewriter"/>
              </a:rPr>
              <a:t>true,List</a:t>
            </a:r>
            <a:r>
              <a:rPr lang="en-US" sz="2400" dirty="0">
                <a:latin typeface="Lucida Sans Typewriter"/>
              </a:rPr>
              <a:t>(’</a:t>
            </a:r>
            <a:r>
              <a:rPr lang="en-US" sz="2400" dirty="0" err="1">
                <a:latin typeface="Lucida Sans Typewriter"/>
              </a:rPr>
              <a:t>a’,’b</a:t>
            </a:r>
            <a:r>
              <a:rPr lang="en-US" sz="2400" dirty="0">
                <a:latin typeface="Lucida Sans Typewriter"/>
              </a:rPr>
              <a:t>’)) : (</a:t>
            </a:r>
            <a:r>
              <a:rPr lang="en-US" sz="2400" dirty="0" err="1">
                <a:latin typeface="Lucida Sans Typewriter"/>
              </a:rPr>
              <a:t>Boolean,List</a:t>
            </a:r>
            <a:r>
              <a:rPr lang="en-US" sz="2400" dirty="0">
                <a:latin typeface="Lucida Sans Typewriter"/>
              </a:rPr>
              <a:t>[Char])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Função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3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Uma função é um mapeamento de valores de um tipo para valores de outro tipo: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Em geral:</a:t>
            </a:r>
          </a:p>
          <a:p>
            <a:pPr lvl="1"/>
            <a:r>
              <a:rPr lang="en-US" smtClean="0">
                <a:solidFill>
                  <a:srgbClr val="FFC000"/>
                </a:solidFill>
              </a:rPr>
              <a:t>t1 </a:t>
            </a:r>
            <a:r>
              <a:rPr lang="en-US" sz="2000" smtClean="0">
                <a:solidFill>
                  <a:srgbClr val="FFC000"/>
                </a:solidFill>
                <a:latin typeface="Lucida Sans Typewriter"/>
                <a:sym typeface="Symbol" pitchFamily="18" charset="2"/>
              </a:rPr>
              <a:t>=&gt;</a:t>
            </a:r>
            <a:r>
              <a:rPr lang="en-US" smtClean="0">
                <a:solidFill>
                  <a:srgbClr val="FFC000"/>
                </a:solidFill>
              </a:rPr>
              <a:t> t2 </a:t>
            </a:r>
            <a:r>
              <a:rPr lang="en-US" smtClean="0"/>
              <a:t>é o tipo das funções que mapeam valores do tipo t1 para valores do tipo t2.</a:t>
            </a:r>
          </a:p>
          <a:p>
            <a:pPr lvl="1"/>
            <a:endParaRPr lang="en-US" smtClean="0"/>
          </a:p>
          <a:p>
            <a:endParaRPr lang="pt-BR" smtClean="0"/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D8DDA-257C-47C2-903B-BC055E159042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1374259" y="3370872"/>
            <a:ext cx="5885857" cy="123726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not     : Boolean </a:t>
            </a:r>
            <a:r>
              <a:rPr lang="en-US" sz="2400" dirty="0">
                <a:latin typeface="Lucida Sans Typewriter"/>
                <a:sym typeface="Symbol" pitchFamily="18" charset="2"/>
              </a:rPr>
              <a:t>=&gt;</a:t>
            </a:r>
            <a:r>
              <a:rPr lang="en-US" sz="2400" dirty="0">
                <a:latin typeface="Lucida Sans Typewriter"/>
              </a:rPr>
              <a:t> Boolean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err="1" smtClean="0">
                <a:latin typeface="Lucida Sans Typewriter"/>
              </a:rPr>
              <a:t>isDigit</a:t>
            </a:r>
            <a:r>
              <a:rPr lang="en-US" sz="2400" dirty="0" smtClean="0">
                <a:latin typeface="Lucida Sans Typewriter"/>
              </a:rPr>
              <a:t> </a:t>
            </a:r>
            <a:r>
              <a:rPr lang="en-US" sz="2400" dirty="0">
                <a:latin typeface="Lucida Sans Typewriter"/>
              </a:rPr>
              <a:t>: Char </a:t>
            </a:r>
            <a:r>
              <a:rPr lang="en-US" sz="2400" dirty="0">
                <a:latin typeface="Lucida Sans Typewriter"/>
                <a:sym typeface="Symbol" pitchFamily="18" charset="2"/>
              </a:rPr>
              <a:t>=&gt;</a:t>
            </a:r>
            <a:r>
              <a:rPr lang="en-US" sz="2400" dirty="0">
                <a:latin typeface="Lucida Sans Typewriter"/>
              </a:rPr>
              <a:t> Boolean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 Função</a:t>
            </a:r>
            <a:endParaRPr lang="pt-B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150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smtClean="0"/>
              <a:t>Os tipos dos argumentos e dos resultados são irrestritos. Por exemplo, funções com múltiplos argumentos ou resultados são possíveis usando listas ou tuplas:</a:t>
            </a:r>
            <a:endParaRPr lang="pt-BR" smtClean="0"/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E04E5-70ED-42AB-AF30-69271139366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1509" name="Text Box 10"/>
          <p:cNvSpPr txBox="1">
            <a:spLocks noChangeArrowheads="1"/>
          </p:cNvSpPr>
          <p:nvPr/>
        </p:nvSpPr>
        <p:spPr bwMode="auto">
          <a:xfrm>
            <a:off x="1027113" y="4335673"/>
            <a:ext cx="7061200" cy="20494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/>
              </a:rPr>
              <a:t>// add : </a:t>
            </a:r>
            <a:r>
              <a:rPr lang="en-US" sz="2400" dirty="0">
                <a:latin typeface="Lucida Sans Typewriter"/>
              </a:rPr>
              <a:t>(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,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) </a:t>
            </a:r>
            <a:r>
              <a:rPr lang="en-US" sz="2400" dirty="0">
                <a:latin typeface="Lucida Sans Typewriter"/>
                <a:sym typeface="Symbol" pitchFamily="18" charset="2"/>
              </a:rPr>
              <a:t>=&gt;</a:t>
            </a:r>
            <a:r>
              <a:rPr lang="en-US" sz="2400" dirty="0">
                <a:latin typeface="Lucida Sans Typewriter"/>
              </a:rPr>
              <a:t> </a:t>
            </a:r>
            <a:r>
              <a:rPr lang="en-US" sz="2400" dirty="0" err="1">
                <a:latin typeface="Lucida Sans Typewriter"/>
              </a:rPr>
              <a:t>Int</a:t>
            </a:r>
            <a:endParaRPr lang="en-US" sz="2400" dirty="0">
              <a:latin typeface="Lucida Sans Typewriter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def add (x: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, y: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) = </a:t>
            </a:r>
            <a:r>
              <a:rPr lang="en-US" sz="2400" dirty="0" err="1">
                <a:latin typeface="Lucida Sans Typewriter"/>
              </a:rPr>
              <a:t>x+y</a:t>
            </a:r>
            <a:endParaRPr lang="en-US" sz="2400" dirty="0">
              <a:latin typeface="Lucida Sans Typewriter"/>
            </a:endParaRPr>
          </a:p>
          <a:p>
            <a:pPr eaLnBrk="0" hangingPunct="0">
              <a:lnSpc>
                <a:spcPct val="110000"/>
              </a:lnSpc>
            </a:pPr>
            <a:endParaRPr lang="en-US" sz="2400" dirty="0">
              <a:latin typeface="Lucida Sans Typewriter"/>
            </a:endParaRPr>
          </a:p>
          <a:p>
            <a:pPr eaLnBrk="0" hangingPunct="0"/>
            <a:r>
              <a:rPr lang="en-US" sz="2400" dirty="0" smtClean="0">
                <a:latin typeface="Lucida Sans Typewriter"/>
              </a:rPr>
              <a:t>// </a:t>
            </a:r>
            <a:r>
              <a:rPr lang="en-US" sz="2400" dirty="0" err="1" smtClean="0">
                <a:latin typeface="Lucida Sans Typewriter"/>
              </a:rPr>
              <a:t>zeroTo</a:t>
            </a:r>
            <a:r>
              <a:rPr lang="en-US" sz="2400" dirty="0" smtClean="0">
                <a:latin typeface="Lucida Sans Typewriter"/>
              </a:rPr>
              <a:t> :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 </a:t>
            </a:r>
            <a:r>
              <a:rPr lang="en-US" sz="2400" dirty="0">
                <a:latin typeface="Lucida Sans Typewriter"/>
                <a:sym typeface="Symbol" pitchFamily="18" charset="2"/>
              </a:rPr>
              <a:t>=&gt; List</a:t>
            </a:r>
            <a:r>
              <a:rPr lang="en-US" sz="2400" dirty="0">
                <a:latin typeface="Lucida Sans Typewriter"/>
              </a:rPr>
              <a:t>[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]</a:t>
            </a:r>
          </a:p>
          <a:p>
            <a:pPr eaLnBrk="0" hangingPunct="0"/>
            <a:r>
              <a:rPr lang="en-US" sz="2400" dirty="0">
                <a:latin typeface="Lucida Sans Typewriter"/>
              </a:rPr>
              <a:t>def </a:t>
            </a:r>
            <a:r>
              <a:rPr lang="en-US" sz="2400" dirty="0" err="1" smtClean="0">
                <a:latin typeface="Lucida Sans Typewriter"/>
              </a:rPr>
              <a:t>zeroTo</a:t>
            </a:r>
            <a:r>
              <a:rPr lang="en-US" sz="2400" dirty="0" smtClean="0">
                <a:latin typeface="Lucida Sans Typewriter"/>
              </a:rPr>
              <a:t>(n</a:t>
            </a:r>
            <a:r>
              <a:rPr lang="en-US" sz="2400" dirty="0">
                <a:latin typeface="Lucida Sans Typewriter"/>
              </a:rPr>
              <a:t>: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) = 0 to 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Funções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Curried</a:t>
            </a:r>
            <a:endParaRPr lang="en-US" i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2531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Funções com multiplos argumentos são possíveis através do retorno de </a:t>
            </a:r>
            <a:r>
              <a:rPr lang="en-US" smtClean="0">
                <a:solidFill>
                  <a:srgbClr val="FFC000"/>
                </a:solidFill>
              </a:rPr>
              <a:t>funções como resultado</a:t>
            </a:r>
            <a:r>
              <a:rPr lang="en-US" smtClean="0"/>
              <a:t> :</a:t>
            </a:r>
          </a:p>
          <a:p>
            <a:endParaRPr lang="pt-BR" smtClean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28ED8-1D91-4407-A334-1B6CDED09DA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982663" y="3267075"/>
            <a:ext cx="6878637" cy="97790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// add</a:t>
            </a:r>
            <a:r>
              <a:rPr lang="en-US" sz="2400" dirty="0">
                <a:latin typeface="Lucida Console" pitchFamily="49" charset="0"/>
              </a:rPr>
              <a:t>’ </a:t>
            </a:r>
            <a:r>
              <a:rPr lang="en-US" sz="2400" dirty="0" smtClean="0">
                <a:latin typeface="Lucida Console" pitchFamily="49" charset="0"/>
              </a:rPr>
              <a:t>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>
                <a:latin typeface="Lucida Console" pitchFamily="49" charset="0"/>
              </a:rPr>
              <a:t> (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=&gt; </a:t>
            </a:r>
            <a:r>
              <a:rPr lang="en-US" sz="2400" dirty="0" err="1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)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def add’ (x: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)(y: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):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= </a:t>
            </a:r>
            <a:r>
              <a:rPr lang="en-US" sz="2400" dirty="0" err="1">
                <a:latin typeface="Lucida Console" pitchFamily="49" charset="0"/>
              </a:rPr>
              <a:t>x+y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2534" name="AutoShape 5"/>
          <p:cNvSpPr>
            <a:spLocks noChangeArrowheads="1"/>
          </p:cNvSpPr>
          <p:nvPr/>
        </p:nvSpPr>
        <p:spPr bwMode="auto">
          <a:xfrm>
            <a:off x="766763" y="4867275"/>
            <a:ext cx="7716837" cy="1531938"/>
          </a:xfrm>
          <a:prstGeom prst="wedgeRoundRectCallout">
            <a:avLst>
              <a:gd name="adj1" fmla="val -28583"/>
              <a:gd name="adj2" fmla="val -8906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/>
              <a:t>add’ pega um inteiro x e devolve a função </a:t>
            </a:r>
            <a:r>
              <a:rPr lang="en-US">
                <a:solidFill>
                  <a:srgbClr val="FFC000"/>
                </a:solidFill>
              </a:rPr>
              <a:t>add’(x)</a:t>
            </a:r>
            <a:r>
              <a:rPr lang="en-US"/>
              <a:t>. Que por sua vez toma um inteiro y e devolve o resultado x+y.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Funções </a:t>
            </a:r>
            <a:r>
              <a:rPr lang="pt-BR" i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Curried</a:t>
            </a:r>
            <a:endParaRPr lang="pt-BR" i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699000"/>
          </a:xfrm>
        </p:spPr>
        <p:txBody>
          <a:bodyPr>
            <a:normAutofit fontScale="925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kumimoji="1" lang="en-US" dirty="0" smtClean="0"/>
              <a:t>add e add’ </a:t>
            </a:r>
            <a:r>
              <a:rPr kumimoji="1" lang="en-US" dirty="0" err="1" smtClean="0"/>
              <a:t>produzem</a:t>
            </a:r>
            <a:r>
              <a:rPr kumimoji="1" lang="en-US" dirty="0" smtClean="0"/>
              <a:t> o </a:t>
            </a:r>
            <a:r>
              <a:rPr kumimoji="1" lang="en-US" dirty="0" err="1" smtClean="0"/>
              <a:t>mesmo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resultado</a:t>
            </a:r>
            <a:r>
              <a:rPr kumimoji="1" lang="en-US" dirty="0" smtClean="0"/>
              <a:t> final, </a:t>
            </a:r>
            <a:r>
              <a:rPr kumimoji="1" lang="en-US" dirty="0" err="1" smtClean="0"/>
              <a:t>mas</a:t>
            </a:r>
            <a:r>
              <a:rPr kumimoji="1" lang="en-US" dirty="0" smtClean="0"/>
              <a:t> add </a:t>
            </a:r>
            <a:r>
              <a:rPr kumimoji="1" lang="en-US" dirty="0" err="1" smtClean="0"/>
              <a:t>pega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seus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dois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arqumentos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vez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só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enquanto</a:t>
            </a:r>
            <a:r>
              <a:rPr kumimoji="1" lang="en-US" dirty="0" smtClean="0"/>
              <a:t> add’ </a:t>
            </a:r>
            <a:r>
              <a:rPr kumimoji="1" lang="en-US" dirty="0" err="1" smtClean="0"/>
              <a:t>pega-os</a:t>
            </a:r>
            <a:r>
              <a:rPr kumimoji="1" lang="en-US" dirty="0" smtClean="0"/>
              <a:t> um de </a:t>
            </a:r>
            <a:r>
              <a:rPr kumimoji="1" lang="en-US" dirty="0" err="1" smtClean="0"/>
              <a:t>cada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vez</a:t>
            </a:r>
            <a:r>
              <a:rPr kumimoji="1" lang="en-US" dirty="0" smtClean="0"/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kumimoji="1"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kumimoji="1"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kumimoji="1"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kumimoji="1"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kumimoji="1" lang="en-US" dirty="0" err="1" smtClean="0"/>
              <a:t>Funções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que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pegam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seus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argumentos</a:t>
            </a:r>
            <a:r>
              <a:rPr kumimoji="1" lang="en-US" dirty="0" smtClean="0"/>
              <a:t> um de </a:t>
            </a:r>
            <a:r>
              <a:rPr kumimoji="1" lang="en-US" dirty="0" err="1" smtClean="0"/>
              <a:t>cada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vez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chamadas</a:t>
            </a:r>
            <a:r>
              <a:rPr kumimoji="1" lang="en-US" dirty="0" smtClean="0"/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funções</a:t>
            </a:r>
            <a:r>
              <a:rPr kumimoji="1" lang="en-US" dirty="0" smtClean="0">
                <a:solidFill>
                  <a:srgbClr val="FFC000"/>
                </a:solidFill>
              </a:rPr>
              <a:t> curried</a:t>
            </a:r>
            <a:r>
              <a:rPr lang="en-US" dirty="0" smtClean="0"/>
              <a:t>,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homenagem</a:t>
            </a:r>
            <a:r>
              <a:rPr kumimoji="1" lang="en-US" dirty="0" smtClean="0"/>
              <a:t> a Haskell Curry.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74EFA-CC87-433B-960A-F25578468B6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-3257550" y="1576388"/>
            <a:ext cx="823912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pt-BR"/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541338" y="4986338"/>
            <a:ext cx="8012112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pt-BR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1860550" y="3443198"/>
            <a:ext cx="5019323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400" dirty="0">
                <a:latin typeface="Lucida Console" pitchFamily="49" charset="0"/>
              </a:rPr>
              <a:t>add  : (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,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) =&gt;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 </a:t>
            </a:r>
            <a:r>
              <a:rPr lang="en-US" sz="2400" dirty="0" err="1">
                <a:latin typeface="Lucida Console" pitchFamily="49" charset="0"/>
                <a:sym typeface="Symbol" pitchFamily="18" charset="2"/>
              </a:rPr>
              <a:t>Int</a:t>
            </a:r>
            <a:endParaRPr lang="en-US" sz="2400" dirty="0">
              <a:latin typeface="Lucida Console" pitchFamily="49" charset="0"/>
              <a:sym typeface="Symbol" pitchFamily="18" charset="2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400" dirty="0">
                <a:latin typeface="Lucida Console" pitchFamily="49" charset="0"/>
              </a:rPr>
              <a:t>add’ 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=&gt; (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=&gt; </a:t>
            </a:r>
            <a:r>
              <a:rPr lang="en-US" sz="2400" dirty="0" err="1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Funções </a:t>
            </a:r>
            <a:r>
              <a:rPr lang="pt-BR" i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Curried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err="1" smtClean="0"/>
              <a:t>Funções</a:t>
            </a:r>
            <a:r>
              <a:rPr kumimoji="1" lang="en-US" dirty="0" smtClean="0"/>
              <a:t> com </a:t>
            </a:r>
            <a:r>
              <a:rPr kumimoji="1" lang="en-US" dirty="0" err="1" smtClean="0"/>
              <a:t>mais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dois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argumentos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i="1" dirty="0" smtClean="0"/>
              <a:t>“</a:t>
            </a:r>
            <a:r>
              <a:rPr kumimoji="1" lang="en-US" i="1" dirty="0" err="1" smtClean="0"/>
              <a:t>curriadas</a:t>
            </a:r>
            <a:r>
              <a:rPr kumimoji="1" lang="en-US" i="1" dirty="0" smtClean="0"/>
              <a:t>”  </a:t>
            </a:r>
            <a:r>
              <a:rPr lang="en-US" dirty="0" err="1" smtClean="0"/>
              <a:t>através</a:t>
            </a:r>
            <a:r>
              <a:rPr lang="en-US" dirty="0" smtClean="0"/>
              <a:t> do </a:t>
            </a:r>
            <a:r>
              <a:rPr lang="en-US" dirty="0" err="1" smtClean="0"/>
              <a:t>retorno</a:t>
            </a:r>
            <a:r>
              <a:rPr lang="en-US" dirty="0" smtClean="0"/>
              <a:t> de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aninhadas</a:t>
            </a:r>
            <a:endParaRPr kumimoji="1" lang="en-US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2C437-5E81-43BA-A661-09CEC3E1036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4579" name="Rectangle 1026"/>
          <p:cNvSpPr>
            <a:spLocks noChangeArrowheads="1"/>
          </p:cNvSpPr>
          <p:nvPr/>
        </p:nvSpPr>
        <p:spPr bwMode="auto">
          <a:xfrm>
            <a:off x="492125" y="554038"/>
            <a:ext cx="823912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/>
          </a:p>
        </p:txBody>
      </p:sp>
      <p:sp>
        <p:nvSpPr>
          <p:cNvPr id="24580" name="Text Box 1030"/>
          <p:cNvSpPr txBox="1">
            <a:spLocks noChangeArrowheads="1"/>
          </p:cNvSpPr>
          <p:nvPr/>
        </p:nvSpPr>
        <p:spPr bwMode="auto">
          <a:xfrm>
            <a:off x="945711" y="3273162"/>
            <a:ext cx="6340197" cy="87286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000" dirty="0" err="1">
                <a:latin typeface="Lucida Console" pitchFamily="49" charset="0"/>
              </a:rPr>
              <a:t>mult</a:t>
            </a:r>
            <a:r>
              <a:rPr lang="en-US" sz="2000" dirty="0">
                <a:latin typeface="Lucida Console" pitchFamily="49" charset="0"/>
              </a:rPr>
              <a:t>      : </a:t>
            </a:r>
            <a:r>
              <a:rPr lang="en-US" sz="2000" dirty="0" err="1">
                <a:latin typeface="Lucida Console" pitchFamily="49" charset="0"/>
              </a:rPr>
              <a:t>Int</a:t>
            </a: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=&gt; </a:t>
            </a:r>
            <a:r>
              <a:rPr lang="en-US" sz="2000" dirty="0">
                <a:latin typeface="Lucida Console" pitchFamily="49" charset="0"/>
              </a:rPr>
              <a:t>(</a:t>
            </a:r>
            <a:r>
              <a:rPr lang="en-US" sz="2000" dirty="0" err="1">
                <a:latin typeface="Lucida Console" pitchFamily="49" charset="0"/>
              </a:rPr>
              <a:t>Int</a:t>
            </a: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=&gt;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(</a:t>
            </a:r>
            <a:r>
              <a:rPr lang="en-US" sz="2000" dirty="0" err="1">
                <a:latin typeface="Lucida Console" pitchFamily="49" charset="0"/>
              </a:rPr>
              <a:t>Int</a:t>
            </a: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=&gt;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 </a:t>
            </a:r>
            <a:r>
              <a:rPr lang="en-US" sz="2000" dirty="0" err="1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))</a:t>
            </a:r>
            <a:endParaRPr lang="en-US" sz="2000" dirty="0">
              <a:latin typeface="Lucida Console" pitchFamily="49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000" dirty="0">
                <a:latin typeface="Lucida Console" pitchFamily="49" charset="0"/>
              </a:rPr>
              <a:t>d</a:t>
            </a:r>
            <a:r>
              <a:rPr lang="en-US" sz="2000" dirty="0" smtClean="0">
                <a:latin typeface="Lucida Console" pitchFamily="49" charset="0"/>
              </a:rPr>
              <a:t>ef </a:t>
            </a:r>
            <a:r>
              <a:rPr lang="en-US" sz="2000" dirty="0" err="1" smtClean="0">
                <a:latin typeface="Lucida Console" pitchFamily="49" charset="0"/>
              </a:rPr>
              <a:t>mult</a:t>
            </a:r>
            <a:r>
              <a:rPr lang="en-US" sz="2000" dirty="0" smtClean="0">
                <a:latin typeface="Lucida Console" pitchFamily="49" charset="0"/>
              </a:rPr>
              <a:t>(x: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)(y: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)(z: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 </a:t>
            </a:r>
            <a:r>
              <a:rPr lang="en-US" sz="2000" dirty="0">
                <a:latin typeface="Lucida Console" pitchFamily="49" charset="0"/>
              </a:rPr>
              <a:t>= x*y*z</a:t>
            </a:r>
          </a:p>
        </p:txBody>
      </p:sp>
      <p:sp>
        <p:nvSpPr>
          <p:cNvPr id="24581" name="AutoShape 1040"/>
          <p:cNvSpPr>
            <a:spLocks noChangeArrowheads="1"/>
          </p:cNvSpPr>
          <p:nvPr/>
        </p:nvSpPr>
        <p:spPr bwMode="auto">
          <a:xfrm>
            <a:off x="493932" y="4382298"/>
            <a:ext cx="8077200" cy="2009061"/>
          </a:xfrm>
          <a:prstGeom prst="wedgeRoundRectCallout">
            <a:avLst>
              <a:gd name="adj1" fmla="val -28162"/>
              <a:gd name="adj2" fmla="val -8231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um </a:t>
            </a:r>
            <a:r>
              <a:rPr lang="en-US" dirty="0" err="1" smtClean="0"/>
              <a:t>inteiro</a:t>
            </a:r>
            <a:r>
              <a:rPr lang="en-US" dirty="0" smtClean="0"/>
              <a:t> x e devolve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mult</a:t>
            </a:r>
            <a:r>
              <a:rPr lang="en-US" dirty="0" smtClean="0">
                <a:solidFill>
                  <a:srgbClr val="FFC000"/>
                </a:solidFill>
              </a:rPr>
              <a:t>(x)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um </a:t>
            </a:r>
            <a:r>
              <a:rPr lang="en-US" dirty="0" err="1" smtClean="0"/>
              <a:t>inteiro</a:t>
            </a:r>
            <a:r>
              <a:rPr lang="en-US" dirty="0" smtClean="0"/>
              <a:t> y e devolve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mult</a:t>
            </a:r>
            <a:r>
              <a:rPr lang="en-US" dirty="0" smtClean="0">
                <a:solidFill>
                  <a:srgbClr val="FFC000"/>
                </a:solidFill>
              </a:rPr>
              <a:t>(x)(y)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um </a:t>
            </a:r>
            <a:r>
              <a:rPr lang="en-US" dirty="0" err="1" smtClean="0"/>
              <a:t>inteiro</a:t>
            </a:r>
            <a:r>
              <a:rPr lang="en-US" dirty="0" smtClean="0"/>
              <a:t> z e </a:t>
            </a:r>
            <a:r>
              <a:rPr lang="en-US" dirty="0" err="1" smtClean="0"/>
              <a:t>retorna</a:t>
            </a:r>
            <a:r>
              <a:rPr lang="en-US" dirty="0" smtClean="0"/>
              <a:t> o </a:t>
            </a:r>
            <a:r>
              <a:rPr lang="en-US" dirty="0" err="1" smtClean="0"/>
              <a:t>resultado</a:t>
            </a:r>
            <a:r>
              <a:rPr lang="en-US" dirty="0" smtClean="0"/>
              <a:t> x*y*z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que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Currying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é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útil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?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pt-BR" dirty="0" smtClean="0"/>
              <a:t>Funções </a:t>
            </a:r>
            <a:r>
              <a:rPr lang="pt-BR" i="1" dirty="0" err="1" smtClean="0"/>
              <a:t>curriadas</a:t>
            </a:r>
            <a:r>
              <a:rPr lang="pt-BR" dirty="0" smtClean="0"/>
              <a:t> são mais flexíveis do que funções em </a:t>
            </a:r>
            <a:r>
              <a:rPr lang="pt-BR" dirty="0" err="1" smtClean="0"/>
              <a:t>tuplas</a:t>
            </a:r>
            <a:r>
              <a:rPr lang="pt-BR" dirty="0" smtClean="0"/>
              <a:t> porque comumente podemos criar novas funções </a:t>
            </a:r>
            <a:r>
              <a:rPr lang="pt-BR" dirty="0" smtClean="0">
                <a:solidFill>
                  <a:srgbClr val="FFC000"/>
                </a:solidFill>
              </a:rPr>
              <a:t>aplicando </a:t>
            </a:r>
            <a:r>
              <a:rPr lang="pt-BR" dirty="0" err="1" smtClean="0">
                <a:solidFill>
                  <a:srgbClr val="FFC000"/>
                </a:solidFill>
              </a:rPr>
              <a:t>parciamente</a:t>
            </a:r>
            <a:r>
              <a:rPr lang="pt-BR" dirty="0" smtClean="0"/>
              <a:t> uma função </a:t>
            </a:r>
            <a:r>
              <a:rPr lang="pt-BR" i="1" dirty="0" err="1" smtClean="0"/>
              <a:t>curriada</a:t>
            </a:r>
            <a:r>
              <a:rPr lang="pt-BR" dirty="0" smtClean="0"/>
              <a:t>.</a:t>
            </a:r>
          </a:p>
          <a:p>
            <a:pPr eaLnBrk="0" hangingPunct="0"/>
            <a:r>
              <a:rPr lang="pt-BR" dirty="0" smtClean="0"/>
              <a:t>Por exemplo:</a:t>
            </a:r>
          </a:p>
          <a:p>
            <a:endParaRPr lang="pt-BR" dirty="0"/>
          </a:p>
        </p:txBody>
      </p:sp>
      <p:sp>
        <p:nvSpPr>
          <p:cNvPr id="5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A52332-ACF7-41D5-A046-21BD8678F2EA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1012873" y="4775391"/>
            <a:ext cx="7188591" cy="175432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add'(1) :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>
                <a:latin typeface="Lucida Console" pitchFamily="49" charset="0"/>
              </a:rPr>
              <a:t>Int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take(5) : List[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]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List[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]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drop(5) : List[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]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List[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Convenções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Currying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evitar</a:t>
            </a:r>
            <a:r>
              <a:rPr lang="en-US" dirty="0" smtClean="0"/>
              <a:t> </a:t>
            </a:r>
            <a:r>
              <a:rPr lang="en-US" dirty="0" err="1" smtClean="0"/>
              <a:t>excessivos</a:t>
            </a:r>
            <a:r>
              <a:rPr lang="en-US" dirty="0" smtClean="0"/>
              <a:t> </a:t>
            </a:r>
            <a:r>
              <a:rPr lang="en-US" dirty="0" err="1" smtClean="0"/>
              <a:t>parenteses</a:t>
            </a:r>
            <a:r>
              <a:rPr lang="en-US" dirty="0" smtClean="0"/>
              <a:t> no </a:t>
            </a:r>
            <a:r>
              <a:rPr lang="en-US" dirty="0" err="1" smtClean="0"/>
              <a:t>uso</a:t>
            </a:r>
            <a:r>
              <a:rPr lang="en-US" dirty="0" smtClean="0"/>
              <a:t> de </a:t>
            </a:r>
            <a:r>
              <a:rPr lang="en-US" dirty="0" err="1" smtClean="0"/>
              <a:t>funções</a:t>
            </a:r>
            <a:r>
              <a:rPr lang="en-US" dirty="0" smtClean="0"/>
              <a:t> curried,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convenções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adotadas</a:t>
            </a:r>
            <a:r>
              <a:rPr lang="en-US" dirty="0" smtClean="0"/>
              <a:t>: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seta =&gt; </a:t>
            </a:r>
            <a:r>
              <a:rPr lang="en-US" dirty="0" err="1" smtClean="0"/>
              <a:t>associa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>
                <a:solidFill>
                  <a:srgbClr val="FFC000"/>
                </a:solidFill>
              </a:rPr>
              <a:t>direita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7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D10CCB-4F52-4333-A4D2-E5B6E9D3D30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1590675" y="4128443"/>
            <a:ext cx="4833374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=&gt;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=&gt;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=&gt; </a:t>
            </a:r>
            <a:r>
              <a:rPr lang="en-US" sz="2400" dirty="0" err="1">
                <a:latin typeface="Lucida Console" pitchFamily="49" charset="0"/>
              </a:rPr>
              <a:t>Int</a:t>
            </a:r>
            <a:r>
              <a:rPr lang="en-US" sz="2400" dirty="0">
                <a:latin typeface="Lucida Console" pitchFamily="49" charset="0"/>
              </a:rPr>
              <a:t> </a:t>
            </a:r>
          </a:p>
        </p:txBody>
      </p:sp>
      <p:sp>
        <p:nvSpPr>
          <p:cNvPr id="26631" name="AutoShape 14"/>
          <p:cNvSpPr>
            <a:spLocks noChangeArrowheads="1"/>
          </p:cNvSpPr>
          <p:nvPr/>
        </p:nvSpPr>
        <p:spPr bwMode="auto">
          <a:xfrm>
            <a:off x="1358899" y="5726391"/>
            <a:ext cx="6561211" cy="578882"/>
          </a:xfrm>
          <a:prstGeom prst="wedgeRoundRectCallout">
            <a:avLst>
              <a:gd name="adj1" fmla="val -25634"/>
              <a:gd name="adj2" fmla="val -18361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>
                <a:latin typeface="Lucida Sans Typewriter"/>
              </a:rPr>
              <a:t>=&gt;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>
                <a:latin typeface="Lucida Sans Typewriter"/>
              </a:rPr>
              <a:t>=&gt;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>
                <a:latin typeface="Lucida Sans Typewriter"/>
              </a:rPr>
              <a:t>=&gt;</a:t>
            </a: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)).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Convenções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Currying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smtClean="0"/>
              <a:t>Como </a:t>
            </a:r>
            <a:r>
              <a:rPr kumimoji="1" lang="en-US" dirty="0" err="1" smtClean="0"/>
              <a:t>consequência</a:t>
            </a:r>
            <a:r>
              <a:rPr kumimoji="1" lang="en-US" dirty="0" smtClean="0"/>
              <a:t>, é normal </a:t>
            </a:r>
            <a:r>
              <a:rPr kumimoji="1" lang="en-US" dirty="0" err="1" smtClean="0"/>
              <a:t>que</a:t>
            </a:r>
            <a:r>
              <a:rPr kumimoji="1" lang="en-US" dirty="0" smtClean="0"/>
              <a:t> a </a:t>
            </a:r>
            <a:r>
              <a:rPr kumimoji="1" lang="en-US" dirty="0" err="1" smtClean="0"/>
              <a:t>aplicação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funções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seja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associada</a:t>
            </a:r>
            <a:r>
              <a:rPr kumimoji="1" lang="en-US" dirty="0" smtClean="0"/>
              <a:t> à </a:t>
            </a:r>
            <a:r>
              <a:rPr kumimoji="1" lang="en-US" dirty="0" err="1" smtClean="0">
                <a:solidFill>
                  <a:srgbClr val="FFC000"/>
                </a:solidFill>
              </a:rPr>
              <a:t>esquerda</a:t>
            </a:r>
            <a:r>
              <a:rPr kumimoji="1" lang="en-US" dirty="0" smtClean="0"/>
              <a:t>. </a:t>
            </a:r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63F8C-7AA7-4947-8D77-512AA945102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-2320534" y="2502658"/>
            <a:ext cx="8178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/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1934381" y="3598250"/>
            <a:ext cx="2601994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err="1" smtClean="0">
                <a:latin typeface="Lucida Console" pitchFamily="49" charset="0"/>
              </a:rPr>
              <a:t>mult</a:t>
            </a:r>
            <a:r>
              <a:rPr lang="en-US" sz="2400" dirty="0" smtClean="0">
                <a:latin typeface="Lucida Console" pitchFamily="49" charset="0"/>
              </a:rPr>
              <a:t>(x)(y)(z)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1184618" y="4711984"/>
            <a:ext cx="4695678" cy="578882"/>
          </a:xfrm>
          <a:prstGeom prst="wedgeRoundRectCallout">
            <a:avLst>
              <a:gd name="adj1" fmla="val -26009"/>
              <a:gd name="adj2" fmla="val -18137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Significa</a:t>
            </a:r>
            <a:r>
              <a:rPr lang="en-US" dirty="0" smtClean="0"/>
              <a:t> ((</a:t>
            </a:r>
            <a:r>
              <a:rPr lang="en-US" dirty="0" err="1" smtClean="0"/>
              <a:t>mult</a:t>
            </a:r>
            <a:r>
              <a:rPr lang="en-US" dirty="0" smtClean="0"/>
              <a:t>(x))(y))( z).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Funções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Polimórficas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dirty="0" err="1" smtClean="0"/>
              <a:t>polimórfica</a:t>
            </a:r>
            <a:r>
              <a:rPr lang="en-US" dirty="0" smtClean="0"/>
              <a:t> (“</a:t>
            </a:r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”) se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contiver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variáveis</a:t>
            </a:r>
            <a:r>
              <a:rPr lang="en-US" dirty="0" smtClean="0"/>
              <a:t> de </a:t>
            </a:r>
            <a:r>
              <a:rPr lang="en-US" dirty="0" err="1" smtClean="0"/>
              <a:t>tipo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A4A41-EB90-4A09-A9F2-3E4582DA0734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330936" y="3473392"/>
            <a:ext cx="2986715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/>
              </a:rPr>
              <a:t>length </a:t>
            </a:r>
            <a:r>
              <a:rPr lang="en-US" sz="2400" dirty="0" smtClean="0">
                <a:latin typeface="Lucida Sans Typewriter"/>
              </a:rPr>
              <a:t>: List[T] 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=&gt;</a:t>
            </a:r>
            <a:r>
              <a:rPr lang="en-US" sz="2400" dirty="0" smtClean="0">
                <a:latin typeface="Lucida Sans Typewriter"/>
              </a:rPr>
              <a:t> </a:t>
            </a:r>
            <a:r>
              <a:rPr lang="en-US" sz="2400" dirty="0" err="1">
                <a:latin typeface="Lucida Sans Typewriter"/>
              </a:rPr>
              <a:t>Int</a:t>
            </a:r>
            <a:endParaRPr lang="en-US" sz="2400" dirty="0">
              <a:latin typeface="Lucida Sans Typewriter"/>
            </a:endParaRPr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1103312" y="4683721"/>
            <a:ext cx="7041881" cy="1532334"/>
          </a:xfrm>
          <a:prstGeom prst="wedgeRoundRectCallout">
            <a:avLst>
              <a:gd name="adj1" fmla="val -36304"/>
              <a:gd name="adj2" fmla="val -9515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smtClean="0"/>
              <a:t>Para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T, o length </a:t>
            </a:r>
            <a:r>
              <a:rPr lang="en-US" dirty="0" err="1" smtClean="0"/>
              <a:t>pega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valores</a:t>
            </a:r>
            <a:r>
              <a:rPr lang="en-US" dirty="0" smtClean="0"/>
              <a:t> do </a:t>
            </a:r>
            <a:r>
              <a:rPr lang="en-US" dirty="0" err="1" smtClean="0"/>
              <a:t>tipo</a:t>
            </a:r>
            <a:r>
              <a:rPr lang="en-US" dirty="0" smtClean="0"/>
              <a:t> T e devolve um </a:t>
            </a:r>
            <a:r>
              <a:rPr lang="en-US" dirty="0" err="1" smtClean="0"/>
              <a:t>inteiro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O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que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é um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?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1267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Um </a:t>
            </a:r>
            <a:r>
              <a:rPr lang="en-US" b="1" smtClean="0">
                <a:solidFill>
                  <a:srgbClr val="FFC000"/>
                </a:solidFill>
              </a:rPr>
              <a:t>tipo</a:t>
            </a:r>
            <a:r>
              <a:rPr lang="en-US" smtClean="0"/>
              <a:t> é uma coleção de valores relacionados. Por exemplo, em Scala o tipo básico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Contém dois valores lógicos:</a:t>
            </a:r>
          </a:p>
          <a:p>
            <a:endParaRPr lang="en-US" smtClean="0"/>
          </a:p>
          <a:p>
            <a:endParaRPr lang="pt-BR" smtClean="0"/>
          </a:p>
        </p:txBody>
      </p:sp>
      <p:sp>
        <p:nvSpPr>
          <p:cNvPr id="9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9C6B4-D61A-4ABC-B19E-5EACB7D90AD6}" type="slidenum">
              <a:rPr lang="en-US"/>
              <a:pPr>
                <a:defRPr/>
              </a:pPr>
              <a:t>1</a:t>
            </a:fld>
            <a:endParaRPr lang="en-US"/>
          </a:p>
        </p:txBody>
      </p:sp>
      <p:grpSp>
        <p:nvGrpSpPr>
          <p:cNvPr id="11269" name="Group 52"/>
          <p:cNvGrpSpPr>
            <a:grpSpLocks/>
          </p:cNvGrpSpPr>
          <p:nvPr/>
        </p:nvGrpSpPr>
        <p:grpSpPr bwMode="auto">
          <a:xfrm>
            <a:off x="1616075" y="5614988"/>
            <a:ext cx="3195638" cy="457200"/>
            <a:chOff x="1018" y="3537"/>
            <a:chExt cx="2013" cy="288"/>
          </a:xfrm>
        </p:grpSpPr>
        <p:sp>
          <p:nvSpPr>
            <p:cNvPr id="11271" name="Text Box 37"/>
            <p:cNvSpPr txBox="1">
              <a:spLocks noChangeArrowheads="1"/>
            </p:cNvSpPr>
            <p:nvPr/>
          </p:nvSpPr>
          <p:spPr bwMode="auto">
            <a:xfrm>
              <a:off x="2451" y="3537"/>
              <a:ext cx="580" cy="288"/>
            </a:xfrm>
            <a:prstGeom prst="rect">
              <a:avLst/>
            </a:prstGeom>
            <a:solidFill>
              <a:srgbClr val="002060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400">
                  <a:latin typeface="Lucida Sans Typewriter"/>
                </a:rPr>
                <a:t>True</a:t>
              </a:r>
            </a:p>
          </p:txBody>
        </p:sp>
        <p:sp>
          <p:nvSpPr>
            <p:cNvPr id="11272" name="Text Box 39"/>
            <p:cNvSpPr txBox="1">
              <a:spLocks noChangeArrowheads="1"/>
            </p:cNvSpPr>
            <p:nvPr/>
          </p:nvSpPr>
          <p:spPr bwMode="auto">
            <a:xfrm>
              <a:off x="1018" y="3537"/>
              <a:ext cx="696" cy="288"/>
            </a:xfrm>
            <a:prstGeom prst="rect">
              <a:avLst/>
            </a:prstGeom>
            <a:solidFill>
              <a:srgbClr val="002060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400">
                  <a:latin typeface="Lucida Sans Typewriter"/>
                </a:rPr>
                <a:t>False</a:t>
              </a:r>
            </a:p>
          </p:txBody>
        </p:sp>
      </p:grpSp>
      <p:sp>
        <p:nvSpPr>
          <p:cNvPr id="11270" name="Text Box 44"/>
          <p:cNvSpPr txBox="1">
            <a:spLocks noChangeArrowheads="1"/>
          </p:cNvSpPr>
          <p:nvPr/>
        </p:nvSpPr>
        <p:spPr bwMode="auto">
          <a:xfrm>
            <a:off x="1695450" y="3573463"/>
            <a:ext cx="920750" cy="457200"/>
          </a:xfrm>
          <a:prstGeom prst="rect">
            <a:avLst/>
          </a:prstGeom>
          <a:solidFill>
            <a:srgbClr val="00206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>
                <a:latin typeface="Lucida Sans Typewriter"/>
              </a:rPr>
              <a:t>Bool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Polimórficas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err="1" smtClean="0"/>
              <a:t>Variáveis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tipo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instanciadas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para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diferentes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tipos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diferentes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circunstâncias</a:t>
            </a:r>
            <a:r>
              <a:rPr kumimoji="1" lang="en-US" dirty="0" smtClean="0"/>
              <a:t>: </a:t>
            </a:r>
          </a:p>
          <a:p>
            <a:endParaRPr kumimoji="1" lang="en-US" dirty="0" smtClean="0"/>
          </a:p>
          <a:p>
            <a:endParaRPr kumimoji="1" lang="en-US" dirty="0" smtClean="0"/>
          </a:p>
          <a:p>
            <a:endParaRPr kumimoji="1" lang="en-US" dirty="0" smtClean="0"/>
          </a:p>
          <a:p>
            <a:endParaRPr kumimoji="1" lang="en-US" dirty="0" smtClean="0"/>
          </a:p>
          <a:p>
            <a:r>
              <a:rPr kumimoji="1" lang="en-US" dirty="0" err="1" smtClean="0"/>
              <a:t>Geralmente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usamos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letra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maiúscula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para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variáveis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tipo</a:t>
            </a:r>
            <a:r>
              <a:rPr kumimoji="1" lang="en-US" dirty="0" smtClean="0"/>
              <a:t> (T, R, S, K, V, …)</a:t>
            </a:r>
          </a:p>
          <a:p>
            <a:endParaRPr kumimoji="1" lang="en-US" dirty="0" smtClean="0"/>
          </a:p>
          <a:p>
            <a:endParaRPr lang="pt-BR" dirty="0"/>
          </a:p>
        </p:txBody>
      </p:sp>
      <p:sp>
        <p:nvSpPr>
          <p:cNvPr id="8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2D62D-932D-40F9-B383-E58B904DD22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541338" y="1336675"/>
            <a:ext cx="82391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541338" y="5307013"/>
            <a:ext cx="823912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/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841644" y="3266934"/>
            <a:ext cx="5019323" cy="184146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smtClean="0">
                <a:latin typeface="Lucida Console" pitchFamily="49" charset="0"/>
              </a:rPr>
              <a:t>length(List(</a:t>
            </a:r>
            <a:r>
              <a:rPr lang="en-US" sz="2400" dirty="0" err="1" smtClean="0">
                <a:latin typeface="Lucida Console" pitchFamily="49" charset="0"/>
              </a:rPr>
              <a:t>false,true</a:t>
            </a:r>
            <a:r>
              <a:rPr lang="en-US" sz="2400" dirty="0">
                <a:latin typeface="Lucida Console" pitchFamily="49" charset="0"/>
              </a:rPr>
              <a:t>)</a:t>
            </a:r>
            <a:r>
              <a:rPr lang="en-US" sz="2400" dirty="0" smtClean="0">
                <a:latin typeface="Lucida Console" pitchFamily="49" charset="0"/>
              </a:rPr>
              <a:t>)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2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&gt; length(List(1,2,3,4))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4</a:t>
            </a:r>
            <a:endParaRPr lang="en-US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29703" name="AutoShape 6"/>
          <p:cNvSpPr>
            <a:spLocks noChangeArrowheads="1"/>
          </p:cNvSpPr>
          <p:nvPr/>
        </p:nvSpPr>
        <p:spPr bwMode="auto">
          <a:xfrm>
            <a:off x="6309018" y="3211278"/>
            <a:ext cx="2384816" cy="578882"/>
          </a:xfrm>
          <a:prstGeom prst="wedgeRoundRectCallout">
            <a:avLst>
              <a:gd name="adj1" fmla="val -71260"/>
              <a:gd name="adj2" fmla="val 358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smtClean="0"/>
              <a:t>Boolean</a:t>
            </a:r>
            <a:endParaRPr lang="en-US" dirty="0"/>
          </a:p>
        </p:txBody>
      </p:sp>
      <p:sp>
        <p:nvSpPr>
          <p:cNvPr id="29704" name="AutoShape 7"/>
          <p:cNvSpPr>
            <a:spLocks noChangeArrowheads="1"/>
          </p:cNvSpPr>
          <p:nvPr/>
        </p:nvSpPr>
        <p:spPr bwMode="auto">
          <a:xfrm>
            <a:off x="6871726" y="4404760"/>
            <a:ext cx="1774825" cy="578882"/>
          </a:xfrm>
          <a:prstGeom prst="wedgeRoundRectCallout">
            <a:avLst>
              <a:gd name="adj1" fmla="val -128634"/>
              <a:gd name="adj2" fmla="val -3610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err="1"/>
              <a:t>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Exercícios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dos </a:t>
            </a:r>
            <a:r>
              <a:rPr lang="en-US" dirty="0" err="1" smtClean="0"/>
              <a:t>seguintes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?</a:t>
            </a:r>
          </a:p>
          <a:p>
            <a:endParaRPr lang="pt-BR" dirty="0"/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16DD9-743B-4802-B8C0-0CD93922486C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830387" y="2490263"/>
            <a:ext cx="6509381" cy="378565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List[</a:t>
            </a:r>
            <a:r>
              <a:rPr lang="en-US" sz="2400" dirty="0">
                <a:latin typeface="Lucida Sans Typewriter"/>
              </a:rPr>
              <a:t>’</a:t>
            </a:r>
            <a:r>
              <a:rPr lang="en-US" sz="2400" dirty="0" err="1">
                <a:latin typeface="Lucida Sans Typewriter"/>
              </a:rPr>
              <a:t>a’,’b’,’c</a:t>
            </a:r>
            <a:r>
              <a:rPr lang="en-US" sz="2400" dirty="0">
                <a:latin typeface="Lucida Sans Typewriter"/>
              </a:rPr>
              <a:t>’]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(</a:t>
            </a:r>
            <a:r>
              <a:rPr lang="en-US" sz="2400" dirty="0">
                <a:latin typeface="Lucida Sans Typewriter"/>
              </a:rPr>
              <a:t>’</a:t>
            </a:r>
            <a:r>
              <a:rPr lang="en-US" sz="2400" dirty="0" err="1">
                <a:latin typeface="Lucida Sans Typewriter"/>
              </a:rPr>
              <a:t>a’,’b</a:t>
            </a:r>
            <a:r>
              <a:rPr lang="en-US" sz="2400" dirty="0" err="1">
                <a:latin typeface="Lucida Console" pitchFamily="49" charset="0"/>
              </a:rPr>
              <a:t>’,</a:t>
            </a:r>
            <a:r>
              <a:rPr lang="en-US" sz="2400" dirty="0" err="1">
                <a:latin typeface="Lucida Sans Typewriter"/>
              </a:rPr>
              <a:t>’c</a:t>
            </a:r>
            <a:r>
              <a:rPr lang="en-US" sz="2400" dirty="0">
                <a:latin typeface="Lucida Sans Typewriter"/>
              </a:rPr>
              <a:t>’)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List[(false</a:t>
            </a:r>
            <a:r>
              <a:rPr lang="en-US" sz="2400" dirty="0">
                <a:latin typeface="Lucida Sans Typewriter"/>
              </a:rPr>
              <a:t>,’0</a:t>
            </a:r>
            <a:r>
              <a:rPr lang="en-US" sz="2400" dirty="0" smtClean="0">
                <a:latin typeface="Lucida Sans Typewriter"/>
              </a:rPr>
              <a:t>’) ,(true</a:t>
            </a:r>
            <a:r>
              <a:rPr lang="en-US" sz="2400" dirty="0">
                <a:latin typeface="Lucida Sans Typewriter"/>
              </a:rPr>
              <a:t>,’1’)]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(List[</a:t>
            </a:r>
            <a:r>
              <a:rPr lang="en-US" sz="2400" dirty="0" err="1" smtClean="0">
                <a:latin typeface="Lucida Sans Typewriter"/>
              </a:rPr>
              <a:t>false,true</a:t>
            </a:r>
            <a:r>
              <a:rPr lang="en-US" sz="2400" dirty="0" smtClean="0">
                <a:latin typeface="Lucida Sans Typewriter"/>
              </a:rPr>
              <a:t>], List[</a:t>
            </a:r>
            <a:r>
              <a:rPr lang="en-US" sz="2400" dirty="0">
                <a:latin typeface="Lucida Sans Typewriter"/>
              </a:rPr>
              <a:t>’0’,’1’])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List[tail, init, reverse</a:t>
            </a:r>
            <a:r>
              <a:rPr lang="en-US" sz="2400" dirty="0">
                <a:latin typeface="Lucida Sans Typewriter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das </a:t>
            </a:r>
            <a:r>
              <a:rPr lang="en-US" dirty="0" err="1" smtClean="0"/>
              <a:t>funções</a:t>
            </a:r>
            <a:r>
              <a:rPr lang="en-US" dirty="0" smtClean="0"/>
              <a:t> a </a:t>
            </a:r>
            <a:r>
              <a:rPr lang="en-US" dirty="0" err="1" smtClean="0"/>
              <a:t>seguir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Verifique</a:t>
            </a:r>
            <a:r>
              <a:rPr lang="en-US" dirty="0" smtClean="0"/>
              <a:t> as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respostas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scala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9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8B9EEB-A4EC-4DE7-A162-071A13FBEA9B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1008819" y="2259733"/>
            <a:ext cx="7064755" cy="3355727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second(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…)     </a:t>
            </a:r>
            <a:r>
              <a:rPr lang="en-US" sz="2400" dirty="0">
                <a:latin typeface="Lucida Console" pitchFamily="49" charset="0"/>
              </a:rPr>
              <a:t>= head (tail </a:t>
            </a:r>
            <a:r>
              <a:rPr lang="en-US" sz="2400" dirty="0" err="1">
                <a:latin typeface="Lucida Console" pitchFamily="49" charset="0"/>
              </a:rPr>
              <a:t>xs</a:t>
            </a:r>
            <a:r>
              <a:rPr lang="en-US" sz="2400" dirty="0">
                <a:latin typeface="Lucida Console" pitchFamily="49" charset="0"/>
              </a:rPr>
              <a:t>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swap </a:t>
            </a:r>
            <a:r>
              <a:rPr lang="en-US" sz="2400" dirty="0">
                <a:latin typeface="Lucida Console" pitchFamily="49" charset="0"/>
              </a:rPr>
              <a:t>(</a:t>
            </a:r>
            <a:r>
              <a:rPr lang="en-US" sz="2400" dirty="0" smtClean="0">
                <a:latin typeface="Lucida Console" pitchFamily="49" charset="0"/>
              </a:rPr>
              <a:t>x: …, y: …)    </a:t>
            </a:r>
            <a:r>
              <a:rPr lang="en-US" sz="2400" dirty="0">
                <a:latin typeface="Lucida Console" pitchFamily="49" charset="0"/>
              </a:rPr>
              <a:t>= (y</a:t>
            </a:r>
            <a:r>
              <a:rPr lang="en-US" sz="2400" dirty="0" smtClean="0">
                <a:latin typeface="Lucida Console" pitchFamily="49" charset="0"/>
              </a:rPr>
              <a:t>, x</a:t>
            </a:r>
            <a:r>
              <a:rPr lang="en-US" sz="2400" dirty="0">
                <a:latin typeface="Lucida Console" pitchFamily="49" charset="0"/>
              </a:rPr>
              <a:t>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pair(x: …, y: …)      </a:t>
            </a:r>
            <a:r>
              <a:rPr lang="en-US" sz="2400" dirty="0">
                <a:latin typeface="Lucida Console" pitchFamily="49" charset="0"/>
              </a:rPr>
              <a:t>= (</a:t>
            </a:r>
            <a:r>
              <a:rPr lang="en-US" sz="2400" dirty="0" err="1">
                <a:latin typeface="Lucida Console" pitchFamily="49" charset="0"/>
              </a:rPr>
              <a:t>x,y</a:t>
            </a:r>
            <a:r>
              <a:rPr lang="en-US" sz="2400" dirty="0">
                <a:latin typeface="Lucida Console" pitchFamily="49" charset="0"/>
              </a:rPr>
              <a:t>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double(x: …)      </a:t>
            </a:r>
            <a:r>
              <a:rPr lang="en-US" sz="2400" dirty="0">
                <a:latin typeface="Lucida Console" pitchFamily="49" charset="0"/>
              </a:rPr>
              <a:t>= x*2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palindrome(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…) </a:t>
            </a:r>
            <a:r>
              <a:rPr lang="en-US" sz="2400" dirty="0">
                <a:latin typeface="Lucida Console" pitchFamily="49" charset="0"/>
              </a:rPr>
              <a:t>= </a:t>
            </a:r>
            <a:r>
              <a:rPr lang="en-US" sz="2400" dirty="0" smtClean="0">
                <a:latin typeface="Lucida Console" pitchFamily="49" charset="0"/>
              </a:rPr>
              <a:t>reverse(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>
                <a:latin typeface="Lucida Console" pitchFamily="49" charset="0"/>
              </a:rPr>
              <a:t>== </a:t>
            </a:r>
            <a:r>
              <a:rPr lang="en-US" sz="2400" dirty="0" err="1">
                <a:latin typeface="Lucida Console" pitchFamily="49" charset="0"/>
              </a:rPr>
              <a:t>xs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twice(f: …)(x: …)     </a:t>
            </a:r>
            <a:r>
              <a:rPr lang="en-US" sz="2400" dirty="0">
                <a:latin typeface="Lucida Console" pitchFamily="49" charset="0"/>
              </a:rPr>
              <a:t>= f (f </a:t>
            </a:r>
            <a:r>
              <a:rPr lang="en-US" sz="2400" dirty="0" smtClean="0">
                <a:latin typeface="Lucida Console" pitchFamily="49" charset="0"/>
              </a:rPr>
              <a:t>(x)) 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Erros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2291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Aplicar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a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 de um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errado</a:t>
            </a:r>
            <a:r>
              <a:rPr lang="en-US" dirty="0" smtClean="0"/>
              <a:t> é </a:t>
            </a:r>
            <a:r>
              <a:rPr lang="en-US" dirty="0" err="1" smtClean="0"/>
              <a:t>chamado</a:t>
            </a:r>
            <a:r>
              <a:rPr lang="en-US" dirty="0" smtClean="0"/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erro</a:t>
            </a:r>
            <a:r>
              <a:rPr lang="en-US" b="1" dirty="0" smtClean="0">
                <a:solidFill>
                  <a:srgbClr val="FFC000"/>
                </a:solidFill>
              </a:rPr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tipo</a:t>
            </a:r>
            <a:r>
              <a:rPr lang="en-US" dirty="0" smtClean="0"/>
              <a:t>.</a:t>
            </a:r>
          </a:p>
          <a:p>
            <a:endParaRPr lang="pt-BR" dirty="0" smtClean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4BE34-9BC8-4378-B4A4-1A807A0F9D5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66750" y="3482975"/>
            <a:ext cx="4089400" cy="212407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false &amp;&amp; 1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error: type mismatch;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 found   : </a:t>
            </a:r>
            <a:r>
              <a:rPr lang="en-US" sz="2400" dirty="0" err="1">
                <a:latin typeface="Lucida Sans Typewriter"/>
              </a:rPr>
              <a:t>Int</a:t>
            </a:r>
            <a:r>
              <a:rPr lang="en-US" sz="2400" dirty="0">
                <a:latin typeface="Lucida Sans Typewriter"/>
              </a:rPr>
              <a:t>(1)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 required: Boolean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       false &amp;&amp; 1</a:t>
            </a: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4094163" y="4919663"/>
            <a:ext cx="4705350" cy="1533525"/>
          </a:xfrm>
          <a:prstGeom prst="wedgeRoundRectCallout">
            <a:avLst>
              <a:gd name="adj1" fmla="val -77829"/>
              <a:gd name="adj2" fmla="val -127213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/>
              <a:t>1 é um número e false é um valor lógico, mas &amp;&amp; requer dois valores lógicos.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em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Scala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Se a </a:t>
            </a:r>
            <a:r>
              <a:rPr lang="en-US" dirty="0" err="1" smtClean="0"/>
              <a:t>avaliação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expressão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e</a:t>
            </a:r>
            <a:r>
              <a:rPr lang="en-US" dirty="0" smtClean="0"/>
              <a:t> </a:t>
            </a:r>
            <a:r>
              <a:rPr lang="en-US" dirty="0" err="1" smtClean="0"/>
              <a:t>produzir</a:t>
            </a:r>
            <a:r>
              <a:rPr lang="en-US" dirty="0" smtClean="0"/>
              <a:t> um </a:t>
            </a:r>
            <a:r>
              <a:rPr lang="en-US" dirty="0" err="1" smtClean="0"/>
              <a:t>um</a:t>
            </a:r>
            <a:r>
              <a:rPr lang="en-US" dirty="0" smtClean="0"/>
              <a:t> valor do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T</a:t>
            </a:r>
            <a:r>
              <a:rPr lang="en-US" dirty="0" smtClean="0"/>
              <a:t>,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FFC000"/>
                </a:solidFill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é do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tipo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T</a:t>
            </a:r>
            <a:r>
              <a:rPr lang="en-US" dirty="0" smtClean="0"/>
              <a:t>, </a:t>
            </a:r>
            <a:r>
              <a:rPr lang="en-US" dirty="0" err="1" smtClean="0"/>
              <a:t>escrevemos</a:t>
            </a:r>
            <a:r>
              <a:rPr lang="en-US" dirty="0" smtClean="0"/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U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kumimoji="1" lang="en-US" dirty="0" smtClean="0"/>
              <a:t>Toda </a:t>
            </a:r>
            <a:r>
              <a:rPr kumimoji="1" lang="en-US" dirty="0" err="1" smtClean="0"/>
              <a:t>expressão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bem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definida</a:t>
            </a:r>
            <a:r>
              <a:rPr kumimoji="1" lang="en-US" dirty="0" smtClean="0"/>
              <a:t> tem um </a:t>
            </a:r>
            <a:r>
              <a:rPr kumimoji="1" lang="en-US" dirty="0" err="1" smtClean="0"/>
              <a:t>tipo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que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automaticamente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calculado</a:t>
            </a:r>
            <a:r>
              <a:rPr kumimoji="1" lang="en-US" dirty="0" smtClean="0"/>
              <a:t> no </a:t>
            </a:r>
            <a:r>
              <a:rPr kumimoji="1" lang="en-US" dirty="0" err="1" smtClean="0"/>
              <a:t>momento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compilação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usando</a:t>
            </a:r>
            <a:r>
              <a:rPr kumimoji="1" lang="en-US" dirty="0" smtClean="0"/>
              <a:t> um </a:t>
            </a:r>
            <a:r>
              <a:rPr kumimoji="1" lang="en-US" dirty="0" err="1" smtClean="0"/>
              <a:t>processo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chamado</a:t>
            </a:r>
            <a:r>
              <a:rPr kumimoji="1" lang="en-US" dirty="0" smtClean="0"/>
              <a:t> de </a:t>
            </a:r>
            <a:r>
              <a:rPr kumimoji="1" lang="en-US" dirty="0" err="1" smtClean="0">
                <a:solidFill>
                  <a:srgbClr val="FFC000"/>
                </a:solidFill>
              </a:rPr>
              <a:t>inferência</a:t>
            </a:r>
            <a:r>
              <a:rPr kumimoji="1" lang="en-US" dirty="0" smtClean="0">
                <a:solidFill>
                  <a:srgbClr val="FFC000"/>
                </a:solidFill>
              </a:rPr>
              <a:t> de </a:t>
            </a:r>
            <a:r>
              <a:rPr kumimoji="1" lang="en-US" dirty="0" err="1" smtClean="0">
                <a:solidFill>
                  <a:srgbClr val="FFC000"/>
                </a:solidFill>
              </a:rPr>
              <a:t>tipos</a:t>
            </a:r>
            <a:r>
              <a:rPr kumimoji="1" lang="en-US" dirty="0" smtClean="0"/>
              <a:t>.</a:t>
            </a:r>
            <a:endParaRPr kumimoji="1" lang="en-US" u="sng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D7E96-67A6-4CAC-B25B-1C6967A0E0A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1689099" y="3375025"/>
            <a:ext cx="1494775" cy="46037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/>
              </a:rPr>
              <a:t>e : </a:t>
            </a:r>
            <a:r>
              <a:rPr lang="en-US" sz="2400" dirty="0" smtClean="0">
                <a:latin typeface="Lucida Sans Typewriter"/>
              </a:rPr>
              <a:t>T</a:t>
            </a:r>
            <a:endParaRPr lang="en-US" sz="2400" dirty="0">
              <a:latin typeface="Lucida Sans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em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Scala</a:t>
            </a:r>
            <a:endParaRPr lang="pt-B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4339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smtClean="0"/>
              <a:t>Todos os erros de tipos são achados no momento da compilação, isto torna os programas mais </a:t>
            </a:r>
            <a:r>
              <a:rPr kumimoji="1" lang="en-US" smtClean="0">
                <a:solidFill>
                  <a:srgbClr val="FFC000"/>
                </a:solidFill>
              </a:rPr>
              <a:t>seguros e rápidos </a:t>
            </a:r>
            <a:r>
              <a:rPr kumimoji="1" lang="en-US" smtClean="0"/>
              <a:t>pela remoção da necessidade de checagem de tipos no momento da execução.</a:t>
            </a:r>
          </a:p>
          <a:p>
            <a:endParaRPr lang="pt-BR" smtClean="0"/>
          </a:p>
        </p:txBody>
      </p:sp>
      <p:sp>
        <p:nvSpPr>
          <p:cNvPr id="4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C85B9-F3E4-4874-92F3-1D2FE05D3A6D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Básicos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5363" name="Espaço Reservado para Conteúdo 2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Alguns dos tipos básicos de Scala :</a:t>
            </a:r>
          </a:p>
          <a:p>
            <a:endParaRPr lang="pt-BR" smtClean="0"/>
          </a:p>
        </p:txBody>
      </p:sp>
      <p:sp>
        <p:nvSpPr>
          <p:cNvPr id="2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8639175" y="6792913"/>
            <a:ext cx="463550" cy="274637"/>
          </a:xfrm>
        </p:spPr>
        <p:txBody>
          <a:bodyPr/>
          <a:lstStyle/>
          <a:p>
            <a:pPr>
              <a:defRPr/>
            </a:pPr>
            <a:fld id="{F7D0A69B-1A7F-4B6B-9EFE-5A45EBB7C3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grpSp>
        <p:nvGrpSpPr>
          <p:cNvPr id="15365" name="Group 25"/>
          <p:cNvGrpSpPr>
            <a:grpSpLocks/>
          </p:cNvGrpSpPr>
          <p:nvPr/>
        </p:nvGrpSpPr>
        <p:grpSpPr bwMode="auto">
          <a:xfrm>
            <a:off x="1155700" y="2465388"/>
            <a:ext cx="6567488" cy="3916362"/>
            <a:chOff x="728" y="1555"/>
            <a:chExt cx="4137" cy="2467"/>
          </a:xfrm>
        </p:grpSpPr>
        <p:grpSp>
          <p:nvGrpSpPr>
            <p:cNvPr id="15366" name="Group 19"/>
            <p:cNvGrpSpPr>
              <a:grpSpLocks/>
            </p:cNvGrpSpPr>
            <p:nvPr/>
          </p:nvGrpSpPr>
          <p:grpSpPr bwMode="auto">
            <a:xfrm>
              <a:off x="728" y="1555"/>
              <a:ext cx="4137" cy="330"/>
              <a:chOff x="728" y="1618"/>
              <a:chExt cx="4137" cy="330"/>
            </a:xfrm>
          </p:grpSpPr>
          <p:sp>
            <p:nvSpPr>
              <p:cNvPr id="15382" name="Text Box 9"/>
              <p:cNvSpPr txBox="1">
                <a:spLocks noChangeArrowheads="1"/>
              </p:cNvSpPr>
              <p:nvPr/>
            </p:nvSpPr>
            <p:spPr bwMode="auto">
              <a:xfrm>
                <a:off x="728" y="1657"/>
                <a:ext cx="936" cy="291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Lucida Sans Typewriter"/>
                  </a:rPr>
                  <a:t>Boolean</a:t>
                </a:r>
              </a:p>
            </p:txBody>
          </p:sp>
          <p:sp>
            <p:nvSpPr>
              <p:cNvPr id="15383" name="Text Box 10"/>
              <p:cNvSpPr txBox="1">
                <a:spLocks noChangeArrowheads="1"/>
              </p:cNvSpPr>
              <p:nvPr/>
            </p:nvSpPr>
            <p:spPr bwMode="auto">
              <a:xfrm>
                <a:off x="1878" y="1618"/>
                <a:ext cx="2987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valores lógicos (true/false)</a:t>
                </a:r>
              </a:p>
            </p:txBody>
          </p:sp>
        </p:grpSp>
        <p:grpSp>
          <p:nvGrpSpPr>
            <p:cNvPr id="15367" name="Group 20"/>
            <p:cNvGrpSpPr>
              <a:grpSpLocks/>
            </p:cNvGrpSpPr>
            <p:nvPr/>
          </p:nvGrpSpPr>
          <p:grpSpPr bwMode="auto">
            <a:xfrm>
              <a:off x="743" y="1982"/>
              <a:ext cx="3695" cy="330"/>
              <a:chOff x="743" y="2123"/>
              <a:chExt cx="3695" cy="330"/>
            </a:xfrm>
          </p:grpSpPr>
          <p:sp>
            <p:nvSpPr>
              <p:cNvPr id="15380" name="Text Box 5"/>
              <p:cNvSpPr txBox="1">
                <a:spLocks noChangeArrowheads="1"/>
              </p:cNvSpPr>
              <p:nvPr/>
            </p:nvSpPr>
            <p:spPr bwMode="auto">
              <a:xfrm>
                <a:off x="743" y="2147"/>
                <a:ext cx="580" cy="288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Lucida Sans Typewriter"/>
                  </a:rPr>
                  <a:t>Char</a:t>
                </a:r>
              </a:p>
            </p:txBody>
          </p:sp>
          <p:sp>
            <p:nvSpPr>
              <p:cNvPr id="15381" name="Text Box 11"/>
              <p:cNvSpPr txBox="1">
                <a:spLocks noChangeArrowheads="1"/>
              </p:cNvSpPr>
              <p:nvPr/>
            </p:nvSpPr>
            <p:spPr bwMode="auto">
              <a:xfrm>
                <a:off x="1878" y="2123"/>
                <a:ext cx="2560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um caractere (16 bits)</a:t>
                </a:r>
              </a:p>
            </p:txBody>
          </p:sp>
        </p:grpSp>
        <p:grpSp>
          <p:nvGrpSpPr>
            <p:cNvPr id="15368" name="Group 23"/>
            <p:cNvGrpSpPr>
              <a:grpSpLocks/>
            </p:cNvGrpSpPr>
            <p:nvPr/>
          </p:nvGrpSpPr>
          <p:grpSpPr bwMode="auto">
            <a:xfrm>
              <a:off x="735" y="3243"/>
              <a:ext cx="3945" cy="330"/>
              <a:chOff x="735" y="3264"/>
              <a:chExt cx="3945" cy="330"/>
            </a:xfrm>
          </p:grpSpPr>
          <p:sp>
            <p:nvSpPr>
              <p:cNvPr id="15378" name="Text Box 6"/>
              <p:cNvSpPr txBox="1">
                <a:spLocks noChangeArrowheads="1"/>
              </p:cNvSpPr>
              <p:nvPr/>
            </p:nvSpPr>
            <p:spPr bwMode="auto">
              <a:xfrm>
                <a:off x="735" y="3303"/>
                <a:ext cx="819" cy="291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Lucida Sans Typewriter"/>
                  </a:rPr>
                  <a:t>Double</a:t>
                </a:r>
              </a:p>
            </p:txBody>
          </p:sp>
          <p:sp>
            <p:nvSpPr>
              <p:cNvPr id="15379" name="Text Box 12"/>
              <p:cNvSpPr txBox="1">
                <a:spLocks noChangeArrowheads="1"/>
              </p:cNvSpPr>
              <p:nvPr/>
            </p:nvSpPr>
            <p:spPr bwMode="auto">
              <a:xfrm>
                <a:off x="1878" y="3264"/>
                <a:ext cx="2802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ponto-flutuante (64 bits)</a:t>
                </a:r>
              </a:p>
            </p:txBody>
          </p:sp>
        </p:grpSp>
        <p:grpSp>
          <p:nvGrpSpPr>
            <p:cNvPr id="15369" name="Group 24"/>
            <p:cNvGrpSpPr>
              <a:grpSpLocks/>
            </p:cNvGrpSpPr>
            <p:nvPr/>
          </p:nvGrpSpPr>
          <p:grpSpPr bwMode="auto">
            <a:xfrm>
              <a:off x="748" y="3692"/>
              <a:ext cx="3013" cy="330"/>
              <a:chOff x="748" y="3776"/>
              <a:chExt cx="3013" cy="330"/>
            </a:xfrm>
          </p:grpSpPr>
          <p:sp>
            <p:nvSpPr>
              <p:cNvPr id="15376" name="Text Box 8"/>
              <p:cNvSpPr txBox="1">
                <a:spLocks noChangeArrowheads="1"/>
              </p:cNvSpPr>
              <p:nvPr/>
            </p:nvSpPr>
            <p:spPr bwMode="auto">
              <a:xfrm>
                <a:off x="748" y="3792"/>
                <a:ext cx="585" cy="291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Lucida Sans Typewriter"/>
                  </a:rPr>
                  <a:t>Long</a:t>
                </a:r>
              </a:p>
            </p:txBody>
          </p:sp>
          <p:sp>
            <p:nvSpPr>
              <p:cNvPr id="15377" name="Text Box 13"/>
              <p:cNvSpPr txBox="1">
                <a:spLocks noChangeArrowheads="1"/>
              </p:cNvSpPr>
              <p:nvPr/>
            </p:nvSpPr>
            <p:spPr bwMode="auto">
              <a:xfrm>
                <a:off x="1878" y="3776"/>
                <a:ext cx="1883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inteiro (64 bits)</a:t>
                </a:r>
              </a:p>
            </p:txBody>
          </p:sp>
        </p:grpSp>
        <p:grpSp>
          <p:nvGrpSpPr>
            <p:cNvPr id="15370" name="Group 21"/>
            <p:cNvGrpSpPr>
              <a:grpSpLocks/>
            </p:cNvGrpSpPr>
            <p:nvPr/>
          </p:nvGrpSpPr>
          <p:grpSpPr bwMode="auto">
            <a:xfrm>
              <a:off x="743" y="2409"/>
              <a:ext cx="3872" cy="330"/>
              <a:chOff x="743" y="2462"/>
              <a:chExt cx="3872" cy="330"/>
            </a:xfrm>
          </p:grpSpPr>
          <p:sp>
            <p:nvSpPr>
              <p:cNvPr id="15374" name="Text Box 15"/>
              <p:cNvSpPr txBox="1">
                <a:spLocks noChangeArrowheads="1"/>
              </p:cNvSpPr>
              <p:nvPr/>
            </p:nvSpPr>
            <p:spPr bwMode="auto">
              <a:xfrm>
                <a:off x="743" y="2484"/>
                <a:ext cx="999" cy="291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algn="ctr" eaLnBrk="0" hangingPunct="0"/>
                <a:r>
                  <a:rPr lang="en-US" sz="2400" dirty="0">
                    <a:latin typeface="Lucida Sans Typewriter"/>
                  </a:rPr>
                  <a:t>String</a:t>
                </a:r>
              </a:p>
            </p:txBody>
          </p:sp>
          <p:sp>
            <p:nvSpPr>
              <p:cNvPr id="15375" name="Text Box 16"/>
              <p:cNvSpPr txBox="1">
                <a:spLocks noChangeArrowheads="1"/>
              </p:cNvSpPr>
              <p:nvPr/>
            </p:nvSpPr>
            <p:spPr bwMode="auto">
              <a:xfrm>
                <a:off x="1878" y="2462"/>
                <a:ext cx="2737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sequência de caracteres</a:t>
                </a:r>
              </a:p>
            </p:txBody>
          </p:sp>
        </p:grpSp>
        <p:grpSp>
          <p:nvGrpSpPr>
            <p:cNvPr id="15371" name="Group 22"/>
            <p:cNvGrpSpPr>
              <a:grpSpLocks/>
            </p:cNvGrpSpPr>
            <p:nvPr/>
          </p:nvGrpSpPr>
          <p:grpSpPr bwMode="auto">
            <a:xfrm>
              <a:off x="743" y="2837"/>
              <a:ext cx="3018" cy="330"/>
              <a:chOff x="743" y="2806"/>
              <a:chExt cx="3018" cy="330"/>
            </a:xfrm>
          </p:grpSpPr>
          <p:sp>
            <p:nvSpPr>
              <p:cNvPr id="15372" name="Text Box 17"/>
              <p:cNvSpPr txBox="1">
                <a:spLocks noChangeArrowheads="1"/>
              </p:cNvSpPr>
              <p:nvPr/>
            </p:nvSpPr>
            <p:spPr bwMode="auto">
              <a:xfrm>
                <a:off x="743" y="2830"/>
                <a:ext cx="464" cy="288"/>
              </a:xfrm>
              <a:prstGeom prst="rect">
                <a:avLst/>
              </a:prstGeom>
              <a:solidFill>
                <a:srgbClr val="0070C0"/>
              </a:solidFill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Lucida Sans Typewriter"/>
                  </a:rPr>
                  <a:t>Int</a:t>
                </a:r>
              </a:p>
            </p:txBody>
          </p:sp>
          <p:sp>
            <p:nvSpPr>
              <p:cNvPr id="15373" name="Text Box 18"/>
              <p:cNvSpPr txBox="1">
                <a:spLocks noChangeArrowheads="1"/>
              </p:cNvSpPr>
              <p:nvPr/>
            </p:nvSpPr>
            <p:spPr bwMode="auto">
              <a:xfrm>
                <a:off x="1878" y="2806"/>
                <a:ext cx="1883" cy="33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eaLnBrk="0" hangingPunct="0"/>
                <a:r>
                  <a:rPr lang="en-US"/>
                  <a:t>-  inteiro (32 bits)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Lista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6387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sequência</a:t>
            </a:r>
            <a:r>
              <a:rPr lang="en-US" dirty="0" smtClean="0"/>
              <a:t> de </a:t>
            </a:r>
            <a:r>
              <a:rPr lang="en-US" dirty="0" err="1" smtClean="0"/>
              <a:t>valores</a:t>
            </a:r>
            <a:r>
              <a:rPr lang="en-US" dirty="0" smtClean="0"/>
              <a:t> do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geral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List[T] </a:t>
            </a:r>
            <a:r>
              <a:rPr lang="en-US" dirty="0" smtClean="0"/>
              <a:t>é o </a:t>
            </a:r>
            <a:r>
              <a:rPr lang="en-US" dirty="0" err="1" smtClean="0"/>
              <a:t>tipo</a:t>
            </a:r>
            <a:r>
              <a:rPr lang="en-US" dirty="0" smtClean="0"/>
              <a:t> das </a:t>
            </a:r>
            <a:r>
              <a:rPr lang="en-US" dirty="0" err="1" smtClean="0"/>
              <a:t>listas</a:t>
            </a:r>
            <a:r>
              <a:rPr lang="en-US" dirty="0" smtClean="0"/>
              <a:t> com </a:t>
            </a:r>
            <a:r>
              <a:rPr lang="en-US" dirty="0" err="1" smtClean="0"/>
              <a:t>elementos</a:t>
            </a:r>
            <a:r>
              <a:rPr lang="en-US" dirty="0" smtClean="0"/>
              <a:t> do </a:t>
            </a:r>
            <a:r>
              <a:rPr lang="en-US" dirty="0" err="1" smtClean="0"/>
              <a:t>tipo</a:t>
            </a:r>
            <a:r>
              <a:rPr lang="en-US" dirty="0" smtClean="0"/>
              <a:t> T.</a:t>
            </a:r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75C404-4936-4EF7-9C98-843974C47D0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1146175" y="2937369"/>
            <a:ext cx="7435965" cy="123726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List(</a:t>
            </a:r>
            <a:r>
              <a:rPr lang="en-US" sz="2400" dirty="0" err="1">
                <a:latin typeface="Lucida Sans Typewriter"/>
              </a:rPr>
              <a:t>false,true,false</a:t>
            </a:r>
            <a:r>
              <a:rPr lang="en-US" sz="2400" dirty="0">
                <a:latin typeface="Lucida Sans Typewriter"/>
              </a:rPr>
              <a:t>) : List[Boolean]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Sans Typewriter"/>
              </a:rPr>
              <a:t>List</a:t>
            </a:r>
            <a:r>
              <a:rPr lang="en-US" sz="2400" dirty="0">
                <a:latin typeface="Lucida Sans Typewriter"/>
              </a:rPr>
              <a:t>(’</a:t>
            </a:r>
            <a:r>
              <a:rPr lang="en-US" sz="2400" dirty="0" err="1">
                <a:latin typeface="Lucida Sans Typewriter"/>
              </a:rPr>
              <a:t>a’,’b’,’c’,’d</a:t>
            </a:r>
            <a:r>
              <a:rPr lang="en-US" sz="2400" dirty="0">
                <a:latin typeface="Lucida Sans Typewriter"/>
              </a:rPr>
              <a:t>’)  : List[Char]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 Lista</a:t>
            </a:r>
            <a:endParaRPr lang="pt-B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7411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Note que</a:t>
            </a:r>
          </a:p>
          <a:p>
            <a:pPr lvl="1"/>
            <a:r>
              <a:rPr lang="pt-BR" smtClean="0"/>
              <a:t>O tipo da lista não diz nada a respeito do tamanho</a:t>
            </a:r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endParaRPr lang="pt-BR" smtClean="0"/>
          </a:p>
          <a:p>
            <a:pPr lvl="1"/>
            <a:r>
              <a:rPr lang="pt-BR" smtClean="0"/>
              <a:t>O tipo dos elementos é irrestrito</a:t>
            </a:r>
          </a:p>
          <a:p>
            <a:pPr lvl="1"/>
            <a:r>
              <a:rPr lang="pt-BR" smtClean="0"/>
              <a:t>Por exemplo, podemos ter listas de listas</a:t>
            </a:r>
          </a:p>
        </p:txBody>
      </p:sp>
      <p:sp>
        <p:nvSpPr>
          <p:cNvPr id="8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A3FF0-1342-4BC5-9B6B-3684AC4A4CF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660400" y="3273780"/>
            <a:ext cx="7435850" cy="131127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List(</a:t>
            </a:r>
            <a:r>
              <a:rPr lang="en-US" sz="2400" dirty="0" err="1">
                <a:latin typeface="Lucida Sans Typewriter"/>
              </a:rPr>
              <a:t>false,true</a:t>
            </a:r>
            <a:r>
              <a:rPr lang="en-US" sz="2400" dirty="0">
                <a:latin typeface="Lucida Sans Typewriter"/>
              </a:rPr>
              <a:t>)        : List[Boolean]</a:t>
            </a:r>
          </a:p>
          <a:p>
            <a:pPr eaLnBrk="0" hangingPunct="0">
              <a:lnSpc>
                <a:spcPct val="110000"/>
              </a:lnSpc>
            </a:pPr>
            <a:endParaRPr lang="en-US" sz="2400" dirty="0">
              <a:latin typeface="Lucida Sans Typewriter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List(</a:t>
            </a:r>
            <a:r>
              <a:rPr lang="en-US" sz="2400" dirty="0" err="1">
                <a:latin typeface="Lucida Sans Typewriter"/>
              </a:rPr>
              <a:t>false,true,false</a:t>
            </a:r>
            <a:r>
              <a:rPr lang="en-US" sz="2400" dirty="0">
                <a:latin typeface="Lucida Sans Typewriter"/>
              </a:rPr>
              <a:t>)  : List[Boolean]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701675" y="4054475"/>
            <a:ext cx="81788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GB"/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660400" y="5805487"/>
            <a:ext cx="7612063" cy="49847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/>
              </a:rPr>
              <a:t>List((’a’),(’</a:t>
            </a:r>
            <a:r>
              <a:rPr lang="en-US" sz="2400" dirty="0" err="1">
                <a:latin typeface="Lucida Sans Typewriter"/>
              </a:rPr>
              <a:t>b’,’c</a:t>
            </a:r>
            <a:r>
              <a:rPr lang="en-US" sz="2400" dirty="0">
                <a:latin typeface="Lucida Sans Typewriter"/>
              </a:rPr>
              <a:t>’)) : List[List[Char]]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Tipo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Túpla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8435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Uma </a:t>
            </a:r>
            <a:r>
              <a:rPr lang="en-US" smtClean="0">
                <a:solidFill>
                  <a:srgbClr val="FFC000"/>
                </a:solidFill>
              </a:rPr>
              <a:t>túpla</a:t>
            </a:r>
            <a:r>
              <a:rPr lang="en-US" smtClean="0"/>
              <a:t> é um sequência de valores de </a:t>
            </a:r>
            <a:r>
              <a:rPr lang="en-US" smtClean="0">
                <a:solidFill>
                  <a:srgbClr val="FFC000"/>
                </a:solidFill>
              </a:rPr>
              <a:t>tipos</a:t>
            </a:r>
            <a:r>
              <a:rPr lang="en-US" smtClean="0"/>
              <a:t> </a:t>
            </a:r>
            <a:r>
              <a:rPr lang="en-US" smtClean="0">
                <a:solidFill>
                  <a:srgbClr val="FFC000"/>
                </a:solidFill>
              </a:rPr>
              <a:t>diferentes</a:t>
            </a:r>
            <a:r>
              <a:rPr lang="en-US" smtClean="0"/>
              <a:t>: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Em geral:</a:t>
            </a:r>
          </a:p>
          <a:p>
            <a:pPr lvl="1"/>
            <a:r>
              <a:rPr lang="en-US" smtClean="0"/>
              <a:t>(t1,t2,…,tn) é o tipo da n-tupla cujo </a:t>
            </a:r>
            <a:r>
              <a:rPr lang="en-US" i="1" smtClean="0"/>
              <a:t>i</a:t>
            </a:r>
            <a:r>
              <a:rPr lang="en-US" smtClean="0"/>
              <a:t>-ésimo componte é do tipo t</a:t>
            </a:r>
            <a:r>
              <a:rPr lang="en-US" i="1" smtClean="0"/>
              <a:t>i</a:t>
            </a:r>
            <a:r>
              <a:rPr lang="en-US" smtClean="0"/>
              <a:t> para qualquer </a:t>
            </a:r>
            <a:r>
              <a:rPr lang="en-US" i="1" smtClean="0"/>
              <a:t>i</a:t>
            </a:r>
            <a:r>
              <a:rPr lang="en-US" smtClean="0"/>
              <a:t> entre 1 e n.</a:t>
            </a:r>
          </a:p>
          <a:p>
            <a:endParaRPr lang="en-US" smtClean="0"/>
          </a:p>
          <a:p>
            <a:endParaRPr lang="pt-BR" smtClean="0"/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A08CF-AC1F-4018-AE9C-122B7E7B850F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682625" y="2879725"/>
            <a:ext cx="7807325" cy="131127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>
                <a:latin typeface="Lucida Sans Typewriter"/>
              </a:rPr>
              <a:t>(false,true)     : (Boolean,Boolean)</a:t>
            </a:r>
          </a:p>
          <a:p>
            <a:pPr eaLnBrk="0" hangingPunct="0">
              <a:lnSpc>
                <a:spcPct val="110000"/>
              </a:lnSpc>
            </a:pPr>
            <a:endParaRPr lang="en-US" sz="2400">
              <a:latin typeface="Lucida Sans Typewriter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>
                <a:latin typeface="Lucida Sans Typewriter"/>
              </a:rPr>
              <a:t>(false,’a’,true) : (Boolean,Char,Boolean)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01 - Progamação Funcional</Template>
  <TotalTime>6424</TotalTime>
  <Words>1179</Words>
  <Application>Microsoft Office PowerPoint</Application>
  <PresentationFormat>Apresentação na tela (4:3)</PresentationFormat>
  <Paragraphs>208</Paragraphs>
  <Slides>22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2" baseType="lpstr">
      <vt:lpstr>Arial</vt:lpstr>
      <vt:lpstr>Rockwell</vt:lpstr>
      <vt:lpstr>Symbol</vt:lpstr>
      <vt:lpstr>Tahoma</vt:lpstr>
      <vt:lpstr>Lucida Console</vt:lpstr>
      <vt:lpstr>Wingdings 2</vt:lpstr>
      <vt:lpstr>Monotype Sorts</vt:lpstr>
      <vt:lpstr>Lucida Sans Typewriter</vt:lpstr>
      <vt:lpstr>Times New Roman</vt:lpstr>
      <vt:lpstr>Fundição</vt:lpstr>
      <vt:lpstr>Progamação Funcional</vt:lpstr>
      <vt:lpstr>O que é um Tipo?</vt:lpstr>
      <vt:lpstr>Erros de Tipo</vt:lpstr>
      <vt:lpstr>Tipos em Scala</vt:lpstr>
      <vt:lpstr>Tipos em Scala</vt:lpstr>
      <vt:lpstr>Tipos Básicos</vt:lpstr>
      <vt:lpstr>Tipo Lista</vt:lpstr>
      <vt:lpstr>Tipo Lista</vt:lpstr>
      <vt:lpstr>Tipo Túpla</vt:lpstr>
      <vt:lpstr>Tipo Túpla</vt:lpstr>
      <vt:lpstr>Tipo Função</vt:lpstr>
      <vt:lpstr>Tipo Função</vt:lpstr>
      <vt:lpstr>Funções Curried</vt:lpstr>
      <vt:lpstr>Funções Curried</vt:lpstr>
      <vt:lpstr>Funções Curried</vt:lpstr>
      <vt:lpstr>Por que Currying é útil?</vt:lpstr>
      <vt:lpstr>Convenções Currying</vt:lpstr>
      <vt:lpstr>Convenções Currying</vt:lpstr>
      <vt:lpstr>Funções Polimórficas</vt:lpstr>
      <vt:lpstr>Funções Polimórficas</vt:lpstr>
      <vt:lpstr>Exercícios</vt:lpstr>
      <vt:lpstr>Exercícios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Lucena</cp:lastModifiedBy>
  <cp:revision>299</cp:revision>
  <cp:lastPrinted>2001-01-11T11:32:24Z</cp:lastPrinted>
  <dcterms:created xsi:type="dcterms:W3CDTF">2000-11-20T11:40:19Z</dcterms:created>
  <dcterms:modified xsi:type="dcterms:W3CDTF">2013-02-21T14:18:46Z</dcterms:modified>
</cp:coreProperties>
</file>