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embedTrueTypeFonts="1" saveSubsetFonts="1">
  <p:sldMasterIdLst>
    <p:sldMasterId id="2147483693" r:id="rId1"/>
  </p:sldMasterIdLst>
  <p:notesMasterIdLst>
    <p:notesMasterId r:id="rId24"/>
  </p:notesMasterIdLst>
  <p:handoutMasterIdLst>
    <p:handoutMasterId r:id="rId25"/>
  </p:handoutMasterIdLst>
  <p:sldIdLst>
    <p:sldId id="318" r:id="rId2"/>
    <p:sldId id="280" r:id="rId3"/>
    <p:sldId id="285" r:id="rId4"/>
    <p:sldId id="286" r:id="rId5"/>
    <p:sldId id="289" r:id="rId6"/>
    <p:sldId id="316" r:id="rId7"/>
    <p:sldId id="292" r:id="rId8"/>
    <p:sldId id="293" r:id="rId9"/>
    <p:sldId id="294" r:id="rId10"/>
    <p:sldId id="295" r:id="rId11"/>
    <p:sldId id="296" r:id="rId12"/>
    <p:sldId id="297" r:id="rId13"/>
    <p:sldId id="298" r:id="rId14"/>
    <p:sldId id="300" r:id="rId15"/>
    <p:sldId id="302" r:id="rId16"/>
    <p:sldId id="301" r:id="rId17"/>
    <p:sldId id="304" r:id="rId18"/>
    <p:sldId id="305" r:id="rId19"/>
    <p:sldId id="306" r:id="rId20"/>
    <p:sldId id="309" r:id="rId21"/>
    <p:sldId id="308" r:id="rId22"/>
    <p:sldId id="315" r:id="rId23"/>
  </p:sldIdLst>
  <p:sldSz cx="9144000" cy="6858000" type="screen4x3"/>
  <p:notesSz cx="7089775" cy="10218738"/>
  <p:embeddedFontLst>
    <p:embeddedFont>
      <p:font typeface="Rockwell" pitchFamily="18" charset="0"/>
      <p:regular r:id="rId26"/>
      <p:bold r:id="rId27"/>
      <p:italic r:id="rId28"/>
      <p:boldItalic r:id="rId29"/>
    </p:embeddedFont>
    <p:embeddedFont>
      <p:font typeface="Tahoma" pitchFamily="34" charset="0"/>
      <p:regular r:id="rId30"/>
      <p:bold r:id="rId31"/>
    </p:embeddedFont>
    <p:embeddedFont>
      <p:font typeface="Lucida Console" pitchFamily="49" charset="0"/>
      <p:regular r:id="rId32"/>
    </p:embeddedFont>
    <p:embeddedFont>
      <p:font typeface="Wingdings 2" pitchFamily="18" charset="2"/>
      <p:regular r:id="rId33"/>
    </p:embeddedFont>
    <p:embeddedFont>
      <p:font typeface="Lucida Sans Typewriter" pitchFamily="49" charset="0"/>
      <p:regular r:id="rId34"/>
      <p:bold r:id="rId35"/>
      <p:italic r:id="rId36"/>
      <p:boldItalic r:id="rId37"/>
    </p:embeddedFont>
  </p:embeddedFont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bw" frameSlides="1"/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FF0000"/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3422" autoAdjust="0"/>
    <p:restoredTop sz="93907" autoAdjust="0"/>
  </p:normalViewPr>
  <p:slideViewPr>
    <p:cSldViewPr snapToGrid="0">
      <p:cViewPr varScale="1">
        <p:scale>
          <a:sx n="86" d="100"/>
          <a:sy n="86" d="100"/>
        </p:scale>
        <p:origin x="-136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2" d="100"/>
          <a:sy n="52" d="100"/>
        </p:scale>
        <p:origin x="-1866" y="-78"/>
      </p:cViewPr>
      <p:guideLst>
        <p:guide orient="horz" pos="3218"/>
        <p:guide pos="223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1.fntdata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font" Target="fonts/font9.fntdata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4.fntdata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32" Type="http://schemas.openxmlformats.org/officeDocument/2006/relationships/font" Target="fonts/font7.fntdata"/><Relationship Id="rId37" Type="http://schemas.openxmlformats.org/officeDocument/2006/relationships/font" Target="fonts/font12.fntdata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font" Target="fonts/font3.fntdata"/><Relationship Id="rId36" Type="http://schemas.openxmlformats.org/officeDocument/2006/relationships/font" Target="fonts/font11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6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2.fntdata"/><Relationship Id="rId30" Type="http://schemas.openxmlformats.org/officeDocument/2006/relationships/font" Target="fonts/font5.fntdata"/><Relationship Id="rId35" Type="http://schemas.openxmlformats.org/officeDocument/2006/relationships/font" Target="fonts/font10.fntdata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33" Type="http://schemas.openxmlformats.org/officeDocument/2006/relationships/font" Target="fonts/font8.fntdata"/><Relationship Id="rId38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1813" cy="5111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8902" tIns="49451" rIns="98902" bIns="49451" numCol="1" anchor="t" anchorCtr="0" compatLnSpc="1">
            <a:prstTxWarp prst="textNoShape">
              <a:avLst/>
            </a:prstTxWarp>
          </a:bodyPr>
          <a:lstStyle>
            <a:lvl1pPr defTabSz="989013" eaLnBrk="0" hangingPunct="0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17963" y="0"/>
            <a:ext cx="3071812" cy="5111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8902" tIns="49451" rIns="98902" bIns="49451" numCol="1" anchor="t" anchorCtr="0" compatLnSpc="1">
            <a:prstTxWarp prst="textNoShape">
              <a:avLst/>
            </a:prstTxWarp>
          </a:bodyPr>
          <a:lstStyle>
            <a:lvl1pPr algn="r" defTabSz="989013" eaLnBrk="0" hangingPunct="0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07563"/>
            <a:ext cx="3071813" cy="5111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8902" tIns="49451" rIns="98902" bIns="49451" numCol="1" anchor="b" anchorCtr="0" compatLnSpc="1">
            <a:prstTxWarp prst="textNoShape">
              <a:avLst/>
            </a:prstTxWarp>
          </a:bodyPr>
          <a:lstStyle>
            <a:lvl1pPr defTabSz="989013" eaLnBrk="0" hangingPunct="0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17963" y="9707563"/>
            <a:ext cx="3071812" cy="5111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8902" tIns="49451" rIns="98902" bIns="49451" numCol="1" anchor="b" anchorCtr="0" compatLnSpc="1">
            <a:prstTxWarp prst="textNoShape">
              <a:avLst/>
            </a:prstTxWarp>
          </a:bodyPr>
          <a:lstStyle>
            <a:lvl1pPr algn="r" defTabSz="989013" eaLnBrk="0" hangingPunct="0">
              <a:defRPr sz="1300">
                <a:cs typeface="+mn-cs"/>
              </a:defRPr>
            </a:lvl1pPr>
          </a:lstStyle>
          <a:p>
            <a:pPr>
              <a:defRPr/>
            </a:pPr>
            <a:fld id="{730829D3-13E3-452B-AE22-B17EBDC8F3A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6758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4098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8000" cy="5334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3" name="Rectangle 4099"/>
          <p:cNvSpPr>
            <a:spLocks noGrp="1" noChangeArrowheads="1"/>
          </p:cNvSpPr>
          <p:nvPr>
            <p:ph type="dt" idx="1"/>
          </p:nvPr>
        </p:nvSpPr>
        <p:spPr bwMode="auto">
          <a:xfrm>
            <a:off x="4038600" y="0"/>
            <a:ext cx="3048000" cy="5334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2" name="Rectangle 4100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41400" y="762000"/>
            <a:ext cx="5080000" cy="381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5" name="Rectangle 4101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876800"/>
            <a:ext cx="5257800" cy="45720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2166" name="Rectangle 4102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677400"/>
            <a:ext cx="3048000" cy="5334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7" name="Rectangle 4103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38600" y="9677400"/>
            <a:ext cx="3048000" cy="5334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CF12EF0F-40B0-4E20-B00F-041004BC8E2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789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pt-BR" smtClean="0"/>
          </a:p>
        </p:txBody>
      </p:sp>
      <p:sp>
        <p:nvSpPr>
          <p:cNvPr id="38916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18D52D-0AE4-436A-8C08-D8B31A1F38A7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r>
              <a:rPr lang="pt-BR" smtClean="0"/>
              <a:t> </a:t>
            </a:r>
          </a:p>
        </p:txBody>
      </p:sp>
      <p:sp>
        <p:nvSpPr>
          <p:cNvPr id="39940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193D5C-3D27-4DA8-A122-62C685409AEE}" type="slidenum">
              <a:rPr lang="en-US" smtClean="0"/>
              <a:pPr/>
              <a:t>12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rredondar Retângulo em um Canto Diagonal 3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/>
          <a:lstStyle>
            <a:lvl1pPr marL="0" algn="r">
              <a:defRPr sz="4800"/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5" name="Espaço Reservado para Data 9"/>
          <p:cNvSpPr>
            <a:spLocks noGrp="1"/>
          </p:cNvSpPr>
          <p:nvPr>
            <p:ph type="dt" sz="half" idx="10"/>
          </p:nvPr>
        </p:nvSpPr>
        <p:spPr>
          <a:xfrm>
            <a:off x="5562600" y="6508750"/>
            <a:ext cx="3001963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E0BF6391-1069-4B6B-8E9C-A0ACFEA576C9}" type="datetimeFigureOut">
              <a:rPr lang="en-US"/>
              <a:pPr>
                <a:defRPr/>
              </a:pPr>
              <a:t>2/21/2013</a:t>
            </a:fld>
            <a:endParaRPr lang="en-US"/>
          </a:p>
        </p:txBody>
      </p:sp>
      <p:sp>
        <p:nvSpPr>
          <p:cNvPr id="6" name="Espaço Reservado para Número de Slide 10"/>
          <p:cNvSpPr>
            <a:spLocks noGrp="1"/>
          </p:cNvSpPr>
          <p:nvPr>
            <p:ph type="sldNum" sz="quarter" idx="11"/>
          </p:nvPr>
        </p:nvSpPr>
        <p:spPr>
          <a:xfrm>
            <a:off x="8639175" y="6508750"/>
            <a:ext cx="463550" cy="274638"/>
          </a:xfrm>
        </p:spPr>
        <p:txBody>
          <a:bodyPr vert="horz" rtlCol="0"/>
          <a:lstStyle>
            <a:lvl1pPr>
              <a:defRPr smtClean="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296BAF52-3EDB-4A5F-924C-2AEA309B06F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7" name="Espaço Reservado para Rodapé 11"/>
          <p:cNvSpPr>
            <a:spLocks noGrp="1"/>
          </p:cNvSpPr>
          <p:nvPr>
            <p:ph type="ftr" sz="quarter" idx="12"/>
          </p:nvPr>
        </p:nvSpPr>
        <p:spPr>
          <a:xfrm>
            <a:off x="1600200" y="6508750"/>
            <a:ext cx="3906838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Rodapé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Espaço Reservado para Data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4A7B9-6242-4ADD-8137-DC8514057898}" type="datetimeFigureOut">
              <a:rPr lang="en-US"/>
              <a:pPr>
                <a:defRPr/>
              </a:pPr>
              <a:t>2/21/2013</a:t>
            </a:fld>
            <a:endParaRPr lang="en-US"/>
          </a:p>
        </p:txBody>
      </p:sp>
      <p:sp>
        <p:nvSpPr>
          <p:cNvPr id="6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51320B-941C-4E19-A9CD-55C96157416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Rodapé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Espaço Reservado para Data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0FD95C-582D-4DD3-9028-69E7A6D62EBE}" type="datetimeFigureOut">
              <a:rPr lang="en-US"/>
              <a:pPr>
                <a:defRPr/>
              </a:pPr>
              <a:t>2/21/2013</a:t>
            </a:fld>
            <a:endParaRPr lang="en-US"/>
          </a:p>
        </p:txBody>
      </p:sp>
      <p:sp>
        <p:nvSpPr>
          <p:cNvPr id="6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BC21C8-E387-4F78-9E65-EA7A0E053E9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D08337E-B528-4090-93FE-0CFB2E90AA64}" type="datetimeFigureOut">
              <a:rPr lang="en-US"/>
              <a:pPr>
                <a:defRPr/>
              </a:pPr>
              <a:t>2/21/2013</a:t>
            </a:fld>
            <a:endParaRPr lang="en-US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DF25318-2D72-4118-8BC3-3F90880BB52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000125" y="3267075"/>
            <a:ext cx="7407275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7"/>
          <p:cNvSpPr>
            <a:spLocks noGrp="1"/>
          </p:cNvSpPr>
          <p:nvPr>
            <p:ph type="dt" sz="half" idx="10"/>
          </p:nvPr>
        </p:nvSpPr>
        <p:spPr>
          <a:xfrm>
            <a:off x="5562600" y="6513513"/>
            <a:ext cx="3001963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2D0A73C5-5A6D-49F6-947D-BEB8B0FF7592}" type="datetimeFigureOut">
              <a:rPr lang="en-US"/>
              <a:pPr>
                <a:defRPr/>
              </a:pPr>
              <a:t>2/21/2013</a:t>
            </a:fld>
            <a:endParaRPr lang="en-US"/>
          </a:p>
        </p:txBody>
      </p:sp>
      <p:sp>
        <p:nvSpPr>
          <p:cNvPr id="6" name="Espaço Reservado para Número de Slide 8"/>
          <p:cNvSpPr>
            <a:spLocks noGrp="1"/>
          </p:cNvSpPr>
          <p:nvPr>
            <p:ph type="sldNum" sz="quarter" idx="11"/>
          </p:nvPr>
        </p:nvSpPr>
        <p:spPr>
          <a:xfrm>
            <a:off x="8639175" y="6513513"/>
            <a:ext cx="463550" cy="274637"/>
          </a:xfrm>
        </p:spPr>
        <p:txBody>
          <a:bodyPr vert="horz" rtlCol="0"/>
          <a:lstStyle>
            <a:lvl1pPr>
              <a:defRPr smtClean="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7355E1B1-0884-47CC-AFF9-8A66DC2F86B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7" name="Espaço Reservado para Rodapé 9"/>
          <p:cNvSpPr>
            <a:spLocks noGrp="1"/>
          </p:cNvSpPr>
          <p:nvPr>
            <p:ph type="ftr" sz="quarter" idx="12"/>
          </p:nvPr>
        </p:nvSpPr>
        <p:spPr>
          <a:xfrm>
            <a:off x="1600200" y="6513513"/>
            <a:ext cx="3906838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177747E-88CA-4351-9CC2-19081B750185}" type="datetimeFigureOut">
              <a:rPr lang="en-US"/>
              <a:pPr>
                <a:defRPr/>
              </a:pPr>
              <a:t>2/21/2013</a:t>
            </a:fld>
            <a:endParaRPr lang="en-US"/>
          </a:p>
        </p:txBody>
      </p:sp>
      <p:sp>
        <p:nvSpPr>
          <p:cNvPr id="7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640763" y="6515100"/>
            <a:ext cx="465137" cy="27305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AEB00DB-DF87-4DF4-9C94-60F3A6BE313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617538" y="2165350"/>
            <a:ext cx="3748087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8" name="Retângulo 7"/>
          <p:cNvSpPr/>
          <p:nvPr/>
        </p:nvSpPr>
        <p:spPr>
          <a:xfrm>
            <a:off x="4800600" y="2165350"/>
            <a:ext cx="3749675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9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020B5D7-7060-4BA7-89AD-C88D08377D6C}" type="datetimeFigureOut">
              <a:rPr lang="en-US"/>
              <a:pPr>
                <a:defRPr/>
              </a:pPr>
              <a:t>2/21/2013</a:t>
            </a:fld>
            <a:endParaRPr lang="en-US"/>
          </a:p>
        </p:txBody>
      </p:sp>
      <p:sp>
        <p:nvSpPr>
          <p:cNvPr id="10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1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8640763" y="6515100"/>
            <a:ext cx="465137" cy="27305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017E710-1041-4379-8326-86B32524264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4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E5688D4-6A7A-4B40-BF42-A3B5D604F449}" type="datetimeFigureOut">
              <a:rPr lang="en-US"/>
              <a:pPr>
                <a:defRPr/>
              </a:pPr>
              <a:t>2/21/2013</a:t>
            </a:fld>
            <a:endParaRPr lang="en-US"/>
          </a:p>
        </p:txBody>
      </p:sp>
      <p:sp>
        <p:nvSpPr>
          <p:cNvPr id="5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B94D38D-06E7-4464-8FA1-C3C5280624F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Rodapé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Espaço Reservado para Data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8453B7-A711-4917-8944-2C872041969D}" type="datetimeFigureOut">
              <a:rPr lang="en-US"/>
              <a:pPr>
                <a:defRPr/>
              </a:pPr>
              <a:t>2/21/2013</a:t>
            </a:fld>
            <a:endParaRPr lang="en-US"/>
          </a:p>
        </p:txBody>
      </p:sp>
      <p:sp>
        <p:nvSpPr>
          <p:cNvPr id="4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2859B3-27FA-4C26-B5D1-180836FFF30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5057775" y="1057275"/>
            <a:ext cx="3748088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/>
          <a:lstStyle>
            <a:lvl1pPr marL="0" algn="r">
              <a:buNone/>
              <a:defRPr sz="2000" b="1"/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Espaço Reservado para Data 8"/>
          <p:cNvSpPr>
            <a:spLocks noGrp="1"/>
          </p:cNvSpPr>
          <p:nvPr>
            <p:ph type="dt" sz="half" idx="10"/>
          </p:nvPr>
        </p:nvSpPr>
        <p:spPr>
          <a:xfrm>
            <a:off x="5562600" y="6513513"/>
            <a:ext cx="3001963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90FE1644-3B7B-43DB-860B-64B26DAB6925}" type="datetimeFigureOut">
              <a:rPr lang="en-US"/>
              <a:pPr>
                <a:defRPr/>
              </a:pPr>
              <a:t>2/21/2013</a:t>
            </a:fld>
            <a:endParaRPr lang="en-US"/>
          </a:p>
        </p:txBody>
      </p:sp>
      <p:sp>
        <p:nvSpPr>
          <p:cNvPr id="7" name="Espaço Reservado para Número de Slide 9"/>
          <p:cNvSpPr>
            <a:spLocks noGrp="1"/>
          </p:cNvSpPr>
          <p:nvPr>
            <p:ph type="sldNum" sz="quarter" idx="11"/>
          </p:nvPr>
        </p:nvSpPr>
        <p:spPr>
          <a:xfrm>
            <a:off x="8639175" y="6513513"/>
            <a:ext cx="463550" cy="274637"/>
          </a:xfrm>
        </p:spPr>
        <p:txBody>
          <a:bodyPr vert="horz" rtlCol="0"/>
          <a:lstStyle>
            <a:lvl1pPr>
              <a:defRPr smtClean="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147ECBD8-7423-4469-B03A-B5D6FE1EA00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8" name="Espaço Reservado para Rodapé 10"/>
          <p:cNvSpPr>
            <a:spLocks noGrp="1"/>
          </p:cNvSpPr>
          <p:nvPr>
            <p:ph type="ftr" sz="quarter" idx="12"/>
          </p:nvPr>
        </p:nvSpPr>
        <p:spPr>
          <a:xfrm>
            <a:off x="1600200" y="6513513"/>
            <a:ext cx="3906838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/>
          <a:lstStyle>
            <a:lvl1pPr marL="0" algn="r">
              <a:buNone/>
              <a:defRPr sz="2000" b="1"/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13" name="Espaço Reservado para Imagem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pt-BR" noProof="0" smtClean="0"/>
              <a:t>Clique no ícone para adicionar uma imagem</a:t>
            </a:r>
            <a:endParaRPr lang="en-US" noProof="0" dirty="0"/>
          </a:p>
        </p:txBody>
      </p:sp>
      <p:sp>
        <p:nvSpPr>
          <p:cNvPr id="5" name="Espaço Reservado para Data 7"/>
          <p:cNvSpPr>
            <a:spLocks noGrp="1"/>
          </p:cNvSpPr>
          <p:nvPr>
            <p:ph type="dt" sz="half" idx="10"/>
          </p:nvPr>
        </p:nvSpPr>
        <p:spPr>
          <a:xfrm>
            <a:off x="5562600" y="6508750"/>
            <a:ext cx="3001963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02AF2AB1-9E0D-46D6-9955-1EAD1D56508B}" type="datetimeFigureOut">
              <a:rPr lang="en-US"/>
              <a:pPr>
                <a:defRPr/>
              </a:pPr>
              <a:t>2/21/2013</a:t>
            </a:fld>
            <a:endParaRPr lang="en-US"/>
          </a:p>
        </p:txBody>
      </p:sp>
      <p:sp>
        <p:nvSpPr>
          <p:cNvPr id="6" name="Espaço Reservado para Número de Slide 8"/>
          <p:cNvSpPr>
            <a:spLocks noGrp="1"/>
          </p:cNvSpPr>
          <p:nvPr>
            <p:ph type="sldNum" sz="quarter" idx="11"/>
          </p:nvPr>
        </p:nvSpPr>
        <p:spPr>
          <a:xfrm>
            <a:off x="8639175" y="6508750"/>
            <a:ext cx="463550" cy="274638"/>
          </a:xfrm>
        </p:spPr>
        <p:txBody>
          <a:bodyPr vert="horz" rtlCol="0"/>
          <a:lstStyle>
            <a:lvl1pPr>
              <a:defRPr smtClean="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304892A6-C97F-4E85-A0E7-6C7E6D3B56A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7" name="Espaço Reservado para Rodapé 9"/>
          <p:cNvSpPr>
            <a:spLocks noGrp="1"/>
          </p:cNvSpPr>
          <p:nvPr>
            <p:ph type="ftr" sz="quarter" idx="12"/>
          </p:nvPr>
        </p:nvSpPr>
        <p:spPr>
          <a:xfrm>
            <a:off x="1600200" y="6508750"/>
            <a:ext cx="3906838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redondar Retângulo em um Canto Diagonal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1638" cy="274638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1963" cy="274638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 smtClean="0">
                <a:solidFill>
                  <a:schemeClr val="bg2">
                    <a:tint val="60000"/>
                    <a:satMod val="155000"/>
                  </a:schemeClr>
                </a:solidFill>
                <a:cs typeface="+mn-cs"/>
              </a:defRPr>
            </a:lvl1pPr>
            <a:extLst/>
          </a:lstStyle>
          <a:p>
            <a:pPr>
              <a:defRPr/>
            </a:pPr>
            <a:fld id="{24B51D44-12AF-46AB-85C7-4E7B436149AE}" type="datetimeFigureOut">
              <a:rPr lang="en-US"/>
              <a:pPr>
                <a:defRPr/>
              </a:pPr>
              <a:t>2/21/2013</a:t>
            </a:fld>
            <a:endParaRPr lang="en-US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639175" y="6515100"/>
            <a:ext cx="463550" cy="27305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 smtClean="0">
                <a:solidFill>
                  <a:schemeClr val="tx2">
                    <a:shade val="90000"/>
                  </a:schemeClr>
                </a:solidFill>
                <a:effectLst/>
                <a:cs typeface="+mn-cs"/>
              </a:defRPr>
            </a:lvl1pPr>
            <a:extLst/>
          </a:lstStyle>
          <a:p>
            <a:pPr>
              <a:defRPr/>
            </a:pPr>
            <a:fld id="{0E07F1AC-64BA-46C4-8C1E-252A2283849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54000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033" name="Espaço Reservado para Texto 12"/>
          <p:cNvSpPr>
            <a:spLocks noGrp="1"/>
          </p:cNvSpPr>
          <p:nvPr>
            <p:ph type="body" idx="1"/>
          </p:nvPr>
        </p:nvSpPr>
        <p:spPr bwMode="auto">
          <a:xfrm>
            <a:off x="457200" y="16462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13" r:id="rId7"/>
    <p:sldLayoutId id="2147483722" r:id="rId8"/>
    <p:sldLayoutId id="2147483723" r:id="rId9"/>
    <p:sldLayoutId id="2147483714" r:id="rId10"/>
    <p:sldLayoutId id="2147483715" r:id="rId11"/>
  </p:sldLayoutIdLst>
  <p:hf hdr="0" ftr="0" dt="0"/>
  <p:txStyles>
    <p:titleStyle>
      <a:lvl1pPr marL="53975" indent="-53975" algn="r" rtl="0" fontAlgn="base">
        <a:spcBef>
          <a:spcPct val="0"/>
        </a:spcBef>
        <a:spcAft>
          <a:spcPct val="0"/>
        </a:spcAft>
        <a:defRPr sz="4600" kern="1200">
          <a:solidFill>
            <a:srgbClr val="FFF49C"/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lvl2pPr marL="53975" indent="-53975" algn="r" rtl="0" fontAlgn="base">
        <a:spcBef>
          <a:spcPct val="0"/>
        </a:spcBef>
        <a:spcAft>
          <a:spcPct val="0"/>
        </a:spcAft>
        <a:defRPr sz="4600">
          <a:solidFill>
            <a:srgbClr val="FFF49C"/>
          </a:solidFill>
          <a:latin typeface="Rockwell"/>
        </a:defRPr>
      </a:lvl2pPr>
      <a:lvl3pPr marL="53975" indent="-53975" algn="r" rtl="0" fontAlgn="base">
        <a:spcBef>
          <a:spcPct val="0"/>
        </a:spcBef>
        <a:spcAft>
          <a:spcPct val="0"/>
        </a:spcAft>
        <a:defRPr sz="4600">
          <a:solidFill>
            <a:srgbClr val="FFF49C"/>
          </a:solidFill>
          <a:latin typeface="Rockwell"/>
        </a:defRPr>
      </a:lvl3pPr>
      <a:lvl4pPr marL="53975" indent="-53975" algn="r" rtl="0" fontAlgn="base">
        <a:spcBef>
          <a:spcPct val="0"/>
        </a:spcBef>
        <a:spcAft>
          <a:spcPct val="0"/>
        </a:spcAft>
        <a:defRPr sz="4600">
          <a:solidFill>
            <a:srgbClr val="FFF49C"/>
          </a:solidFill>
          <a:latin typeface="Rockwell"/>
        </a:defRPr>
      </a:lvl4pPr>
      <a:lvl5pPr marL="53975" indent="-53975" algn="r" rtl="0" fontAlgn="base">
        <a:spcBef>
          <a:spcPct val="0"/>
        </a:spcBef>
        <a:spcAft>
          <a:spcPct val="0"/>
        </a:spcAft>
        <a:defRPr sz="4600">
          <a:solidFill>
            <a:srgbClr val="FFF49C"/>
          </a:solidFill>
          <a:latin typeface="Rockwell"/>
        </a:defRPr>
      </a:lvl5pPr>
      <a:lvl6pPr marL="511175" indent="-53975" algn="r" rtl="0" fontAlgn="base">
        <a:spcBef>
          <a:spcPct val="0"/>
        </a:spcBef>
        <a:spcAft>
          <a:spcPct val="0"/>
        </a:spcAft>
        <a:defRPr sz="4600">
          <a:solidFill>
            <a:srgbClr val="FFF49C"/>
          </a:solidFill>
          <a:latin typeface="Rockwell"/>
        </a:defRPr>
      </a:lvl6pPr>
      <a:lvl7pPr marL="968375" indent="-53975" algn="r" rtl="0" fontAlgn="base">
        <a:spcBef>
          <a:spcPct val="0"/>
        </a:spcBef>
        <a:spcAft>
          <a:spcPct val="0"/>
        </a:spcAft>
        <a:defRPr sz="4600">
          <a:solidFill>
            <a:srgbClr val="FFF49C"/>
          </a:solidFill>
          <a:latin typeface="Rockwell"/>
        </a:defRPr>
      </a:lvl7pPr>
      <a:lvl8pPr marL="1425575" indent="-53975" algn="r" rtl="0" fontAlgn="base">
        <a:spcBef>
          <a:spcPct val="0"/>
        </a:spcBef>
        <a:spcAft>
          <a:spcPct val="0"/>
        </a:spcAft>
        <a:defRPr sz="4600">
          <a:solidFill>
            <a:srgbClr val="FFF49C"/>
          </a:solidFill>
          <a:latin typeface="Rockwell"/>
        </a:defRPr>
      </a:lvl8pPr>
      <a:lvl9pPr marL="1882775" indent="-53975" algn="r" rtl="0" fontAlgn="base">
        <a:spcBef>
          <a:spcPct val="0"/>
        </a:spcBef>
        <a:spcAft>
          <a:spcPct val="0"/>
        </a:spcAft>
        <a:defRPr sz="4600">
          <a:solidFill>
            <a:srgbClr val="FFF49C"/>
          </a:solidFill>
          <a:latin typeface="Rockwell"/>
        </a:defRPr>
      </a:lvl9pPr>
      <a:extLst/>
    </p:titleStyle>
    <p:bodyStyle>
      <a:lvl1pPr marL="292100" indent="-292100" algn="l" rtl="0" fontAlgn="base">
        <a:spcBef>
          <a:spcPct val="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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fontAlgn="base">
        <a:spcBef>
          <a:spcPts val="400"/>
        </a:spcBef>
        <a:spcAft>
          <a:spcPct val="0"/>
        </a:spcAft>
        <a:buClr>
          <a:schemeClr val="accent2"/>
        </a:buClr>
        <a:buSzPct val="9000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190500" algn="l" rtl="0" fontAlgn="base">
        <a:spcBef>
          <a:spcPts val="400"/>
        </a:spcBef>
        <a:spcAft>
          <a:spcPct val="0"/>
        </a:spcAft>
        <a:buClr>
          <a:srgbClr val="B58B80"/>
        </a:buClr>
        <a:buSzPct val="100000"/>
        <a:buFont typeface="Wingdings 2" pitchFamily="18" charset="2"/>
        <a:buChar char="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182563" algn="l" rtl="0" fontAlgn="base">
        <a:spcBef>
          <a:spcPts val="400"/>
        </a:spcBef>
        <a:spcAft>
          <a:spcPct val="0"/>
        </a:spcAft>
        <a:buClr>
          <a:srgbClr val="B58B80"/>
        </a:buClr>
        <a:buSzPct val="100000"/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182563" algn="l" rtl="0" fontAlgn="base">
        <a:spcBef>
          <a:spcPts val="400"/>
        </a:spcBef>
        <a:spcAft>
          <a:spcPct val="0"/>
        </a:spcAft>
        <a:buClr>
          <a:srgbClr val="B58B80"/>
        </a:buClr>
        <a:buSzPct val="100000"/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nott.ac.uk/~gmh/book.html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indent="0" fontAlgn="auto">
              <a:spcAft>
                <a:spcPts val="0"/>
              </a:spcAft>
              <a:defRPr/>
            </a:pPr>
            <a:r>
              <a:rPr lang="en-US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Progamação</a:t>
            </a:r>
            <a:r>
              <a:rPr lang="en-US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Funcional</a:t>
            </a:r>
            <a:endParaRPr lang="en-US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900113" y="2819400"/>
            <a:ext cx="7793037" cy="3417888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 err="1" smtClean="0"/>
              <a:t>Tipos</a:t>
            </a:r>
            <a:r>
              <a:rPr lang="en-US" dirty="0" smtClean="0"/>
              <a:t> e Classes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pt-BR" dirty="0" smtClean="0"/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pt-BR" dirty="0" smtClean="0"/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pt-BR" sz="2400" dirty="0" smtClean="0">
                <a:solidFill>
                  <a:schemeClr val="accent4"/>
                </a:solidFill>
              </a:rPr>
              <a:t>Adaptação das Transparências de 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pt-BR" sz="2400" dirty="0" smtClean="0">
                <a:solidFill>
                  <a:schemeClr val="accent4"/>
                </a:solidFill>
              </a:rPr>
              <a:t>Graham </a:t>
            </a:r>
            <a:r>
              <a:rPr lang="pt-BR" sz="2400" dirty="0" err="1" smtClean="0">
                <a:solidFill>
                  <a:schemeClr val="accent4"/>
                </a:solidFill>
              </a:rPr>
              <a:t>Hutton</a:t>
            </a:r>
            <a:r>
              <a:rPr lang="pt-BR" sz="2400" dirty="0" smtClean="0">
                <a:solidFill>
                  <a:schemeClr val="accent4"/>
                </a:solidFill>
              </a:rPr>
              <a:t> (</a:t>
            </a:r>
            <a:r>
              <a:rPr lang="pt-BR" sz="2400" dirty="0" smtClean="0">
                <a:solidFill>
                  <a:schemeClr val="accent4"/>
                </a:solidFill>
                <a:hlinkClick r:id="rId2"/>
              </a:rPr>
              <a:t>http://www.cs.nott.ac.uk/~gmh/book.html</a:t>
            </a:r>
            <a:r>
              <a:rPr lang="pt-BR" sz="2400" dirty="0" smtClean="0">
                <a:solidFill>
                  <a:schemeClr val="accent4"/>
                </a:solidFill>
              </a:rPr>
              <a:t>)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en-US" sz="1600" dirty="0" smtClean="0">
                <a:solidFill>
                  <a:schemeClr val="accent5"/>
                </a:solidFill>
              </a:rPr>
              <a:t>These slides may be used or modified for any educational purpose on a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en-US" sz="1600" dirty="0" smtClean="0">
                <a:solidFill>
                  <a:schemeClr val="accent5"/>
                </a:solidFill>
              </a:rPr>
              <a:t> non-profit-making basis, provided that I am acknowledged as the original author.</a:t>
            </a:r>
            <a:r>
              <a:rPr lang="pt-BR" sz="1600" dirty="0" smtClean="0">
                <a:solidFill>
                  <a:schemeClr val="accent5"/>
                </a:solidFill>
              </a:rPr>
              <a:t> </a:t>
            </a:r>
            <a:endParaRPr lang="en-US" sz="2400" dirty="0" smtClean="0">
              <a:solidFill>
                <a:schemeClr val="accent5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indent="0" fontAlgn="auto">
              <a:spcAft>
                <a:spcPts val="0"/>
              </a:spcAft>
              <a:defRPr/>
            </a:pPr>
            <a:r>
              <a:rPr lang="pt-BR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Tipo </a:t>
            </a:r>
            <a:r>
              <a:rPr lang="pt-BR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Túpla</a:t>
            </a:r>
            <a:endParaRPr lang="pt-BR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19459" name="Espaço Reservado para Conteúdo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Note que:</a:t>
            </a:r>
          </a:p>
          <a:p>
            <a:pPr lvl="1"/>
            <a:r>
              <a:rPr lang="pt-BR" smtClean="0"/>
              <a:t>O tipo da tupla embute o tamanho:</a:t>
            </a:r>
          </a:p>
          <a:p>
            <a:pPr lvl="1"/>
            <a:endParaRPr lang="pt-BR" smtClean="0"/>
          </a:p>
          <a:p>
            <a:pPr lvl="1"/>
            <a:endParaRPr lang="pt-BR" smtClean="0"/>
          </a:p>
          <a:p>
            <a:pPr lvl="1"/>
            <a:endParaRPr lang="pt-BR" smtClean="0"/>
          </a:p>
          <a:p>
            <a:pPr lvl="1"/>
            <a:endParaRPr lang="pt-BR" smtClean="0"/>
          </a:p>
          <a:p>
            <a:pPr lvl="1"/>
            <a:r>
              <a:rPr lang="pt-BR" smtClean="0"/>
              <a:t>O tipo dos componentes é irrestrito:</a:t>
            </a:r>
          </a:p>
          <a:p>
            <a:pPr lvl="1"/>
            <a:endParaRPr lang="pt-BR" smtClean="0"/>
          </a:p>
        </p:txBody>
      </p:sp>
      <p:sp>
        <p:nvSpPr>
          <p:cNvPr id="7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0320A6-AEF7-400C-AB22-D89D9FE210C5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19461" name="Text Box 3"/>
          <p:cNvSpPr txBox="1">
            <a:spLocks noChangeArrowheads="1"/>
          </p:cNvSpPr>
          <p:nvPr/>
        </p:nvSpPr>
        <p:spPr bwMode="auto">
          <a:xfrm>
            <a:off x="406399" y="2846388"/>
            <a:ext cx="8396077" cy="1237262"/>
          </a:xfrm>
          <a:prstGeom prst="rect">
            <a:avLst/>
          </a:prstGeom>
          <a:solidFill>
            <a:srgbClr val="0070C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110000"/>
              </a:lnSpc>
            </a:pPr>
            <a:r>
              <a:rPr lang="en-US" sz="2400" dirty="0">
                <a:latin typeface="Lucida Sans Typewriter"/>
              </a:rPr>
              <a:t>(</a:t>
            </a:r>
            <a:r>
              <a:rPr lang="en-US" sz="2400" dirty="0" err="1">
                <a:latin typeface="Lucida Sans Typewriter"/>
              </a:rPr>
              <a:t>false,true</a:t>
            </a:r>
            <a:r>
              <a:rPr lang="en-US" sz="2400" dirty="0">
                <a:latin typeface="Lucida Sans Typewriter"/>
              </a:rPr>
              <a:t>)       : </a:t>
            </a:r>
            <a:r>
              <a:rPr lang="en-US" sz="2200" dirty="0">
                <a:latin typeface="Lucida Sans Typewriter"/>
              </a:rPr>
              <a:t>(</a:t>
            </a:r>
            <a:r>
              <a:rPr lang="en-US" sz="2200" dirty="0" err="1">
                <a:latin typeface="Lucida Sans Typewriter"/>
              </a:rPr>
              <a:t>Boolean,Boolean</a:t>
            </a:r>
            <a:r>
              <a:rPr lang="en-US" sz="2200" dirty="0">
                <a:latin typeface="Lucida Sans Typewriter"/>
              </a:rPr>
              <a:t>)</a:t>
            </a:r>
          </a:p>
          <a:p>
            <a:pPr eaLnBrk="0" hangingPunct="0">
              <a:lnSpc>
                <a:spcPct val="200000"/>
              </a:lnSpc>
            </a:pPr>
            <a:r>
              <a:rPr lang="en-US" sz="2400" dirty="0" smtClean="0">
                <a:latin typeface="Lucida Sans Typewriter"/>
              </a:rPr>
              <a:t>(</a:t>
            </a:r>
            <a:r>
              <a:rPr lang="en-US" sz="2400" dirty="0" err="1">
                <a:latin typeface="Lucida Sans Typewriter"/>
              </a:rPr>
              <a:t>false,true,false</a:t>
            </a:r>
            <a:r>
              <a:rPr lang="en-US" sz="2400" dirty="0">
                <a:latin typeface="Lucida Sans Typewriter"/>
              </a:rPr>
              <a:t>) : </a:t>
            </a:r>
            <a:r>
              <a:rPr lang="en-US" sz="2200" dirty="0">
                <a:latin typeface="Lucida Sans Typewriter"/>
              </a:rPr>
              <a:t>(</a:t>
            </a:r>
            <a:r>
              <a:rPr lang="en-US" sz="2200" dirty="0" err="1">
                <a:latin typeface="Lucida Sans Typewriter"/>
              </a:rPr>
              <a:t>Boolean,Boolean,Boolean</a:t>
            </a:r>
            <a:r>
              <a:rPr lang="en-US" sz="2200" dirty="0">
                <a:latin typeface="Lucida Sans Typewriter"/>
              </a:rPr>
              <a:t>)</a:t>
            </a:r>
          </a:p>
        </p:txBody>
      </p:sp>
      <p:sp>
        <p:nvSpPr>
          <p:cNvPr id="19462" name="Text Box 5"/>
          <p:cNvSpPr txBox="1">
            <a:spLocks noChangeArrowheads="1"/>
          </p:cNvSpPr>
          <p:nvPr/>
        </p:nvSpPr>
        <p:spPr bwMode="auto">
          <a:xfrm>
            <a:off x="493713" y="4987925"/>
            <a:ext cx="8123237" cy="1237262"/>
          </a:xfrm>
          <a:prstGeom prst="rect">
            <a:avLst/>
          </a:prstGeom>
          <a:solidFill>
            <a:srgbClr val="0070C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lnSpc>
                <a:spcPct val="110000"/>
              </a:lnSpc>
            </a:pPr>
            <a:r>
              <a:rPr lang="en-US" sz="2400" dirty="0">
                <a:latin typeface="Lucida Sans Typewriter"/>
              </a:rPr>
              <a:t>(’a’,(</a:t>
            </a:r>
            <a:r>
              <a:rPr lang="en-US" sz="2400" dirty="0" err="1">
                <a:latin typeface="Lucida Sans Typewriter"/>
              </a:rPr>
              <a:t>false,’b</a:t>
            </a:r>
            <a:r>
              <a:rPr lang="en-US" sz="2400" dirty="0">
                <a:latin typeface="Lucida Sans Typewriter"/>
              </a:rPr>
              <a:t>’))   : (Char,(</a:t>
            </a:r>
            <a:r>
              <a:rPr lang="en-US" sz="2400" dirty="0" err="1">
                <a:latin typeface="Lucida Sans Typewriter"/>
              </a:rPr>
              <a:t>Boolean,Char</a:t>
            </a:r>
            <a:r>
              <a:rPr lang="en-US" sz="2400" dirty="0">
                <a:latin typeface="Lucida Sans Typewriter"/>
              </a:rPr>
              <a:t>))</a:t>
            </a:r>
          </a:p>
          <a:p>
            <a:pPr eaLnBrk="0" hangingPunct="0">
              <a:lnSpc>
                <a:spcPct val="200000"/>
              </a:lnSpc>
            </a:pPr>
            <a:r>
              <a:rPr lang="en-US" sz="2400" dirty="0" smtClean="0">
                <a:latin typeface="Lucida Sans Typewriter"/>
              </a:rPr>
              <a:t>(</a:t>
            </a:r>
            <a:r>
              <a:rPr lang="en-US" sz="2400" dirty="0" err="1">
                <a:latin typeface="Lucida Sans Typewriter"/>
              </a:rPr>
              <a:t>true,List</a:t>
            </a:r>
            <a:r>
              <a:rPr lang="en-US" sz="2400" dirty="0">
                <a:latin typeface="Lucida Sans Typewriter"/>
              </a:rPr>
              <a:t>(’</a:t>
            </a:r>
            <a:r>
              <a:rPr lang="en-US" sz="2400" dirty="0" err="1">
                <a:latin typeface="Lucida Sans Typewriter"/>
              </a:rPr>
              <a:t>a’,’b</a:t>
            </a:r>
            <a:r>
              <a:rPr lang="en-US" sz="2400" dirty="0">
                <a:latin typeface="Lucida Sans Typewriter"/>
              </a:rPr>
              <a:t>’)) : (</a:t>
            </a:r>
            <a:r>
              <a:rPr lang="en-US" sz="2400" dirty="0" err="1">
                <a:latin typeface="Lucida Sans Typewriter"/>
              </a:rPr>
              <a:t>Boolean,List</a:t>
            </a:r>
            <a:r>
              <a:rPr lang="en-US" sz="2400" dirty="0">
                <a:latin typeface="Lucida Sans Typewriter"/>
              </a:rPr>
              <a:t>[Char])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indent="0" fontAlgn="auto">
              <a:spcAft>
                <a:spcPts val="0"/>
              </a:spcAft>
              <a:defRPr/>
            </a:pPr>
            <a:r>
              <a:rPr lang="en-US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Tipo</a:t>
            </a:r>
            <a:r>
              <a:rPr lang="en-US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Função</a:t>
            </a:r>
            <a:endParaRPr lang="en-US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20483" name="Espaço Reservado para Conteúdo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Uma função é um mapeamento de valores de um tipo para valores de outro tipo:</a:t>
            </a:r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r>
              <a:rPr lang="en-US" smtClean="0"/>
              <a:t>Em geral:</a:t>
            </a:r>
          </a:p>
          <a:p>
            <a:pPr lvl="1"/>
            <a:r>
              <a:rPr lang="en-US" smtClean="0">
                <a:solidFill>
                  <a:srgbClr val="FFC000"/>
                </a:solidFill>
              </a:rPr>
              <a:t>t1 </a:t>
            </a:r>
            <a:r>
              <a:rPr lang="en-US" sz="2000" smtClean="0">
                <a:solidFill>
                  <a:srgbClr val="FFC000"/>
                </a:solidFill>
                <a:latin typeface="Lucida Sans Typewriter"/>
                <a:sym typeface="Symbol" pitchFamily="18" charset="2"/>
              </a:rPr>
              <a:t>=&gt;</a:t>
            </a:r>
            <a:r>
              <a:rPr lang="en-US" smtClean="0">
                <a:solidFill>
                  <a:srgbClr val="FFC000"/>
                </a:solidFill>
              </a:rPr>
              <a:t> t2 </a:t>
            </a:r>
            <a:r>
              <a:rPr lang="en-US" smtClean="0"/>
              <a:t>é o tipo das funções que mapeam valores do tipo t1 para valores do tipo t2.</a:t>
            </a:r>
          </a:p>
          <a:p>
            <a:pPr lvl="1"/>
            <a:endParaRPr lang="en-US" smtClean="0"/>
          </a:p>
          <a:p>
            <a:endParaRPr lang="pt-BR" smtClean="0"/>
          </a:p>
        </p:txBody>
      </p:sp>
      <p:sp>
        <p:nvSpPr>
          <p:cNvPr id="7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6D8DDA-257C-47C2-903B-BC055E159042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20485" name="Text Box 3"/>
          <p:cNvSpPr txBox="1">
            <a:spLocks noChangeArrowheads="1"/>
          </p:cNvSpPr>
          <p:nvPr/>
        </p:nvSpPr>
        <p:spPr bwMode="auto">
          <a:xfrm>
            <a:off x="1374259" y="3370872"/>
            <a:ext cx="5885857" cy="1237262"/>
          </a:xfrm>
          <a:prstGeom prst="rect">
            <a:avLst/>
          </a:prstGeom>
          <a:solidFill>
            <a:srgbClr val="0070C0"/>
          </a:solidFill>
          <a:ln w="12700" cap="sq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0" hangingPunct="0">
              <a:lnSpc>
                <a:spcPct val="110000"/>
              </a:lnSpc>
            </a:pPr>
            <a:r>
              <a:rPr lang="en-US" sz="2400" dirty="0">
                <a:latin typeface="Lucida Sans Typewriter"/>
              </a:rPr>
              <a:t>not     : Boolean </a:t>
            </a:r>
            <a:r>
              <a:rPr lang="en-US" sz="2400" dirty="0">
                <a:latin typeface="Lucida Sans Typewriter"/>
                <a:sym typeface="Symbol" pitchFamily="18" charset="2"/>
              </a:rPr>
              <a:t>=&gt;</a:t>
            </a:r>
            <a:r>
              <a:rPr lang="en-US" sz="2400" dirty="0">
                <a:latin typeface="Lucida Sans Typewriter"/>
              </a:rPr>
              <a:t> Boolean</a:t>
            </a:r>
          </a:p>
          <a:p>
            <a:pPr eaLnBrk="0" hangingPunct="0">
              <a:lnSpc>
                <a:spcPct val="200000"/>
              </a:lnSpc>
            </a:pPr>
            <a:r>
              <a:rPr lang="en-US" sz="2400" dirty="0" err="1" smtClean="0">
                <a:latin typeface="Lucida Sans Typewriter"/>
              </a:rPr>
              <a:t>isDigit</a:t>
            </a:r>
            <a:r>
              <a:rPr lang="en-US" sz="2400" dirty="0" smtClean="0">
                <a:latin typeface="Lucida Sans Typewriter"/>
              </a:rPr>
              <a:t> </a:t>
            </a:r>
            <a:r>
              <a:rPr lang="en-US" sz="2400" dirty="0">
                <a:latin typeface="Lucida Sans Typewriter"/>
              </a:rPr>
              <a:t>: Char </a:t>
            </a:r>
            <a:r>
              <a:rPr lang="en-US" sz="2400" dirty="0">
                <a:latin typeface="Lucida Sans Typewriter"/>
                <a:sym typeface="Symbol" pitchFamily="18" charset="2"/>
              </a:rPr>
              <a:t>=&gt;</a:t>
            </a:r>
            <a:r>
              <a:rPr lang="en-US" sz="2400" dirty="0">
                <a:latin typeface="Lucida Sans Typewriter"/>
              </a:rPr>
              <a:t> Boolean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indent="0" fontAlgn="auto">
              <a:spcAft>
                <a:spcPts val="0"/>
              </a:spcAft>
              <a:defRPr/>
            </a:pPr>
            <a:r>
              <a:rPr lang="pt-BR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Tipo Função</a:t>
            </a:r>
            <a:endParaRPr lang="pt-BR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21507" name="Espaço Reservado para Conteúdo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smtClean="0"/>
              <a:t>Os tipos dos argumentos e dos resultados são irrestritos. Por exemplo, funções com múltiplos argumentos ou resultados são possíveis usando listas ou tuplas:</a:t>
            </a:r>
            <a:endParaRPr lang="pt-BR" smtClean="0"/>
          </a:p>
        </p:txBody>
      </p:sp>
      <p:sp>
        <p:nvSpPr>
          <p:cNvPr id="5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DE04E5-70ED-42AB-AF30-692711393665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21509" name="Text Box 10"/>
          <p:cNvSpPr txBox="1">
            <a:spLocks noChangeArrowheads="1"/>
          </p:cNvSpPr>
          <p:nvPr/>
        </p:nvSpPr>
        <p:spPr bwMode="auto">
          <a:xfrm>
            <a:off x="1027113" y="4335673"/>
            <a:ext cx="7061200" cy="2049463"/>
          </a:xfrm>
          <a:prstGeom prst="rect">
            <a:avLst/>
          </a:prstGeom>
          <a:solidFill>
            <a:srgbClr val="0070C0"/>
          </a:solidFill>
          <a:ln w="12700" cap="sq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>
              <a:lnSpc>
                <a:spcPct val="110000"/>
              </a:lnSpc>
            </a:pPr>
            <a:r>
              <a:rPr lang="en-US" sz="2400" dirty="0" smtClean="0">
                <a:latin typeface="Lucida Sans Typewriter"/>
              </a:rPr>
              <a:t>// add : </a:t>
            </a:r>
            <a:r>
              <a:rPr lang="en-US" sz="2400" dirty="0">
                <a:latin typeface="Lucida Sans Typewriter"/>
              </a:rPr>
              <a:t>(</a:t>
            </a:r>
            <a:r>
              <a:rPr lang="en-US" sz="2400" dirty="0" err="1">
                <a:latin typeface="Lucida Sans Typewriter"/>
              </a:rPr>
              <a:t>Int</a:t>
            </a:r>
            <a:r>
              <a:rPr lang="en-US" sz="2400" dirty="0">
                <a:latin typeface="Lucida Sans Typewriter"/>
              </a:rPr>
              <a:t>, </a:t>
            </a:r>
            <a:r>
              <a:rPr lang="en-US" sz="2400" dirty="0" err="1">
                <a:latin typeface="Lucida Sans Typewriter"/>
              </a:rPr>
              <a:t>Int</a:t>
            </a:r>
            <a:r>
              <a:rPr lang="en-US" sz="2400" dirty="0">
                <a:latin typeface="Lucida Sans Typewriter"/>
              </a:rPr>
              <a:t>) </a:t>
            </a:r>
            <a:r>
              <a:rPr lang="en-US" sz="2400" dirty="0">
                <a:latin typeface="Lucida Sans Typewriter"/>
                <a:sym typeface="Symbol" pitchFamily="18" charset="2"/>
              </a:rPr>
              <a:t>=&gt;</a:t>
            </a:r>
            <a:r>
              <a:rPr lang="en-US" sz="2400" dirty="0">
                <a:latin typeface="Lucida Sans Typewriter"/>
              </a:rPr>
              <a:t> </a:t>
            </a:r>
            <a:r>
              <a:rPr lang="en-US" sz="2400" dirty="0" err="1">
                <a:latin typeface="Lucida Sans Typewriter"/>
              </a:rPr>
              <a:t>Int</a:t>
            </a:r>
            <a:endParaRPr lang="en-US" sz="2400" dirty="0">
              <a:latin typeface="Lucida Sans Typewriter"/>
            </a:endParaRPr>
          </a:p>
          <a:p>
            <a:pPr eaLnBrk="0" hangingPunct="0">
              <a:lnSpc>
                <a:spcPct val="110000"/>
              </a:lnSpc>
            </a:pPr>
            <a:r>
              <a:rPr lang="en-US" sz="2400" dirty="0">
                <a:latin typeface="Lucida Sans Typewriter"/>
              </a:rPr>
              <a:t>def add (x: </a:t>
            </a:r>
            <a:r>
              <a:rPr lang="en-US" sz="2400" dirty="0" err="1">
                <a:latin typeface="Lucida Sans Typewriter"/>
              </a:rPr>
              <a:t>Int</a:t>
            </a:r>
            <a:r>
              <a:rPr lang="en-US" sz="2400" dirty="0">
                <a:latin typeface="Lucida Sans Typewriter"/>
              </a:rPr>
              <a:t>, y: </a:t>
            </a:r>
            <a:r>
              <a:rPr lang="en-US" sz="2400" dirty="0" err="1">
                <a:latin typeface="Lucida Sans Typewriter"/>
              </a:rPr>
              <a:t>Int</a:t>
            </a:r>
            <a:r>
              <a:rPr lang="en-US" sz="2400" dirty="0">
                <a:latin typeface="Lucida Sans Typewriter"/>
              </a:rPr>
              <a:t>) = </a:t>
            </a:r>
            <a:r>
              <a:rPr lang="en-US" sz="2400" dirty="0" err="1">
                <a:latin typeface="Lucida Sans Typewriter"/>
              </a:rPr>
              <a:t>x+y</a:t>
            </a:r>
            <a:endParaRPr lang="en-US" sz="2400" dirty="0">
              <a:latin typeface="Lucida Sans Typewriter"/>
            </a:endParaRPr>
          </a:p>
          <a:p>
            <a:pPr eaLnBrk="0" hangingPunct="0">
              <a:lnSpc>
                <a:spcPct val="110000"/>
              </a:lnSpc>
            </a:pPr>
            <a:endParaRPr lang="en-US" sz="2400" dirty="0">
              <a:latin typeface="Lucida Sans Typewriter"/>
            </a:endParaRPr>
          </a:p>
          <a:p>
            <a:pPr eaLnBrk="0" hangingPunct="0"/>
            <a:r>
              <a:rPr lang="en-US" sz="2400" dirty="0" smtClean="0">
                <a:latin typeface="Lucida Sans Typewriter"/>
              </a:rPr>
              <a:t>// </a:t>
            </a:r>
            <a:r>
              <a:rPr lang="en-US" sz="2400" dirty="0" err="1" smtClean="0">
                <a:latin typeface="Lucida Sans Typewriter"/>
              </a:rPr>
              <a:t>zeroTo</a:t>
            </a:r>
            <a:r>
              <a:rPr lang="en-US" sz="2400" dirty="0" smtClean="0">
                <a:latin typeface="Lucida Sans Typewriter"/>
              </a:rPr>
              <a:t> : </a:t>
            </a:r>
            <a:r>
              <a:rPr lang="en-US" sz="2400" dirty="0" err="1">
                <a:latin typeface="Lucida Sans Typewriter"/>
              </a:rPr>
              <a:t>Int</a:t>
            </a:r>
            <a:r>
              <a:rPr lang="en-US" sz="2400" dirty="0">
                <a:latin typeface="Lucida Sans Typewriter"/>
              </a:rPr>
              <a:t> </a:t>
            </a:r>
            <a:r>
              <a:rPr lang="en-US" sz="2400" dirty="0">
                <a:latin typeface="Lucida Sans Typewriter"/>
                <a:sym typeface="Symbol" pitchFamily="18" charset="2"/>
              </a:rPr>
              <a:t>=&gt; List</a:t>
            </a:r>
            <a:r>
              <a:rPr lang="en-US" sz="2400" dirty="0">
                <a:latin typeface="Lucida Sans Typewriter"/>
              </a:rPr>
              <a:t>[</a:t>
            </a:r>
            <a:r>
              <a:rPr lang="en-US" sz="2400" dirty="0" err="1">
                <a:latin typeface="Lucida Sans Typewriter"/>
              </a:rPr>
              <a:t>Int</a:t>
            </a:r>
            <a:r>
              <a:rPr lang="en-US" sz="2400" dirty="0">
                <a:latin typeface="Lucida Sans Typewriter"/>
              </a:rPr>
              <a:t>]</a:t>
            </a:r>
          </a:p>
          <a:p>
            <a:pPr eaLnBrk="0" hangingPunct="0"/>
            <a:r>
              <a:rPr lang="en-US" sz="2400" dirty="0">
                <a:latin typeface="Lucida Sans Typewriter"/>
              </a:rPr>
              <a:t>def </a:t>
            </a:r>
            <a:r>
              <a:rPr lang="en-US" sz="2400" dirty="0" err="1" smtClean="0">
                <a:latin typeface="Lucida Sans Typewriter"/>
              </a:rPr>
              <a:t>zeroTo</a:t>
            </a:r>
            <a:r>
              <a:rPr lang="en-US" sz="2400" dirty="0" smtClean="0">
                <a:latin typeface="Lucida Sans Typewriter"/>
              </a:rPr>
              <a:t>(n</a:t>
            </a:r>
            <a:r>
              <a:rPr lang="en-US" sz="2400" dirty="0">
                <a:latin typeface="Lucida Sans Typewriter"/>
              </a:rPr>
              <a:t>: </a:t>
            </a:r>
            <a:r>
              <a:rPr lang="en-US" sz="2400" dirty="0" err="1">
                <a:latin typeface="Lucida Sans Typewriter"/>
              </a:rPr>
              <a:t>Int</a:t>
            </a:r>
            <a:r>
              <a:rPr lang="en-US" sz="2400" dirty="0">
                <a:latin typeface="Lucida Sans Typewriter"/>
              </a:rPr>
              <a:t>) = 0 to 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7" name="Rectangle 7"/>
          <p:cNvSpPr>
            <a:spLocks noGrp="1" noChangeArrowheads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indent="0" fontAlgn="auto">
              <a:spcAft>
                <a:spcPts val="0"/>
              </a:spcAft>
              <a:defRPr/>
            </a:pPr>
            <a:r>
              <a:rPr lang="en-US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Funções</a:t>
            </a:r>
            <a:r>
              <a:rPr lang="en-US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 </a:t>
            </a:r>
            <a:r>
              <a:rPr lang="en-US" i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Curried</a:t>
            </a:r>
            <a:endParaRPr lang="en-US" i="1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22531" name="Espaço Reservado para Conteúdo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Funções com multiplos argumentos são possíveis através do retorno de </a:t>
            </a:r>
            <a:r>
              <a:rPr lang="en-US" smtClean="0">
                <a:solidFill>
                  <a:srgbClr val="FFC000"/>
                </a:solidFill>
              </a:rPr>
              <a:t>funções como resultado</a:t>
            </a:r>
            <a:r>
              <a:rPr lang="en-US" smtClean="0"/>
              <a:t> :</a:t>
            </a:r>
          </a:p>
          <a:p>
            <a:endParaRPr lang="pt-BR" smtClean="0"/>
          </a:p>
        </p:txBody>
      </p:sp>
      <p:sp>
        <p:nvSpPr>
          <p:cNvPr id="6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428ED8-1D91-4407-A334-1B6CDED09DA5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22533" name="Text Box 4"/>
          <p:cNvSpPr txBox="1">
            <a:spLocks noChangeArrowheads="1"/>
          </p:cNvSpPr>
          <p:nvPr/>
        </p:nvSpPr>
        <p:spPr bwMode="auto">
          <a:xfrm>
            <a:off x="982663" y="3267075"/>
            <a:ext cx="6878637" cy="977900"/>
          </a:xfrm>
          <a:prstGeom prst="rect">
            <a:avLst/>
          </a:prstGeom>
          <a:solidFill>
            <a:srgbClr val="0070C0"/>
          </a:solidFill>
          <a:ln w="12700" cap="sq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>
              <a:lnSpc>
                <a:spcPct val="120000"/>
              </a:lnSpc>
            </a:pPr>
            <a:r>
              <a:rPr lang="en-US" sz="2400" dirty="0" smtClean="0">
                <a:latin typeface="Lucida Console" pitchFamily="49" charset="0"/>
              </a:rPr>
              <a:t>// add</a:t>
            </a:r>
            <a:r>
              <a:rPr lang="en-US" sz="2400" dirty="0">
                <a:latin typeface="Lucida Console" pitchFamily="49" charset="0"/>
              </a:rPr>
              <a:t>’ </a:t>
            </a:r>
            <a:r>
              <a:rPr lang="en-US" sz="2400" dirty="0" smtClean="0">
                <a:latin typeface="Lucida Console" pitchFamily="49" charset="0"/>
              </a:rPr>
              <a:t>: </a:t>
            </a:r>
            <a:r>
              <a:rPr lang="en-US" sz="2400" dirty="0" err="1">
                <a:latin typeface="Lucida Console" pitchFamily="49" charset="0"/>
              </a:rPr>
              <a:t>Int</a:t>
            </a:r>
            <a:r>
              <a:rPr lang="en-US" sz="2400" dirty="0">
                <a:latin typeface="Lucida Console" pitchFamily="49" charset="0"/>
              </a:rPr>
              <a:t> </a:t>
            </a:r>
            <a:r>
              <a:rPr lang="en-US" sz="2400" dirty="0">
                <a:latin typeface="Lucida Console" pitchFamily="49" charset="0"/>
                <a:sym typeface="Symbol" pitchFamily="18" charset="2"/>
              </a:rPr>
              <a:t>=&gt;</a:t>
            </a:r>
            <a:r>
              <a:rPr lang="en-US" sz="2400" dirty="0">
                <a:latin typeface="Lucida Console" pitchFamily="49" charset="0"/>
              </a:rPr>
              <a:t> (</a:t>
            </a:r>
            <a:r>
              <a:rPr lang="en-US" sz="2400" dirty="0" err="1">
                <a:latin typeface="Lucida Console" pitchFamily="49" charset="0"/>
              </a:rPr>
              <a:t>Int</a:t>
            </a:r>
            <a:r>
              <a:rPr lang="en-US" sz="2400" dirty="0">
                <a:latin typeface="Lucida Console" pitchFamily="49" charset="0"/>
              </a:rPr>
              <a:t> </a:t>
            </a:r>
            <a:r>
              <a:rPr lang="en-US" sz="2400" dirty="0">
                <a:latin typeface="Lucida Console" pitchFamily="49" charset="0"/>
                <a:sym typeface="Symbol" pitchFamily="18" charset="2"/>
              </a:rPr>
              <a:t>=&gt; </a:t>
            </a:r>
            <a:r>
              <a:rPr lang="en-US" sz="2400" dirty="0" err="1">
                <a:latin typeface="Lucida Console" pitchFamily="49" charset="0"/>
                <a:sym typeface="Symbol" pitchFamily="18" charset="2"/>
              </a:rPr>
              <a:t>Int</a:t>
            </a:r>
            <a:r>
              <a:rPr lang="en-US" sz="2400" dirty="0">
                <a:latin typeface="Lucida Console" pitchFamily="49" charset="0"/>
                <a:sym typeface="Symbol" pitchFamily="18" charset="2"/>
              </a:rPr>
              <a:t>)</a:t>
            </a:r>
            <a:endParaRPr lang="en-US" sz="2400" dirty="0">
              <a:latin typeface="Lucida Console" pitchFamily="49" charset="0"/>
            </a:endParaRPr>
          </a:p>
          <a:p>
            <a:pPr eaLnBrk="0" hangingPunct="0">
              <a:lnSpc>
                <a:spcPct val="120000"/>
              </a:lnSpc>
            </a:pPr>
            <a:r>
              <a:rPr lang="en-US" sz="2400" dirty="0">
                <a:latin typeface="Lucida Console" pitchFamily="49" charset="0"/>
              </a:rPr>
              <a:t>def add’ (x: </a:t>
            </a:r>
            <a:r>
              <a:rPr lang="en-US" sz="2400" dirty="0" err="1">
                <a:latin typeface="Lucida Console" pitchFamily="49" charset="0"/>
              </a:rPr>
              <a:t>Int</a:t>
            </a:r>
            <a:r>
              <a:rPr lang="en-US" sz="2400" dirty="0">
                <a:latin typeface="Lucida Console" pitchFamily="49" charset="0"/>
              </a:rPr>
              <a:t>)(y: </a:t>
            </a:r>
            <a:r>
              <a:rPr lang="en-US" sz="2400" dirty="0" err="1">
                <a:latin typeface="Lucida Console" pitchFamily="49" charset="0"/>
              </a:rPr>
              <a:t>Int</a:t>
            </a:r>
            <a:r>
              <a:rPr lang="en-US" sz="2400" dirty="0">
                <a:latin typeface="Lucida Console" pitchFamily="49" charset="0"/>
              </a:rPr>
              <a:t>): </a:t>
            </a:r>
            <a:r>
              <a:rPr lang="en-US" sz="2400" dirty="0" err="1">
                <a:latin typeface="Lucida Console" pitchFamily="49" charset="0"/>
              </a:rPr>
              <a:t>Int</a:t>
            </a:r>
            <a:r>
              <a:rPr lang="en-US" sz="2400" dirty="0">
                <a:latin typeface="Lucida Console" pitchFamily="49" charset="0"/>
              </a:rPr>
              <a:t> = </a:t>
            </a:r>
            <a:r>
              <a:rPr lang="en-US" sz="2400" dirty="0" err="1">
                <a:latin typeface="Lucida Console" pitchFamily="49" charset="0"/>
              </a:rPr>
              <a:t>x+y</a:t>
            </a:r>
            <a:endParaRPr lang="en-US" sz="2400" dirty="0">
              <a:latin typeface="Lucida Console" pitchFamily="49" charset="0"/>
            </a:endParaRPr>
          </a:p>
        </p:txBody>
      </p:sp>
      <p:sp>
        <p:nvSpPr>
          <p:cNvPr id="22534" name="AutoShape 5"/>
          <p:cNvSpPr>
            <a:spLocks noChangeArrowheads="1"/>
          </p:cNvSpPr>
          <p:nvPr/>
        </p:nvSpPr>
        <p:spPr bwMode="auto">
          <a:xfrm>
            <a:off x="766763" y="4867275"/>
            <a:ext cx="7716837" cy="1531938"/>
          </a:xfrm>
          <a:prstGeom prst="wedgeRoundRectCallout">
            <a:avLst>
              <a:gd name="adj1" fmla="val -28583"/>
              <a:gd name="adj2" fmla="val -89060"/>
              <a:gd name="adj3" fmla="val 16667"/>
            </a:avLst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en-US"/>
              <a:t>add’ pega um inteiro x e devolve a função </a:t>
            </a:r>
            <a:r>
              <a:rPr lang="en-US">
                <a:solidFill>
                  <a:srgbClr val="FFC000"/>
                </a:solidFill>
              </a:rPr>
              <a:t>add’(x)</a:t>
            </a:r>
            <a:r>
              <a:rPr lang="en-US"/>
              <a:t>. Que por sua vez toma um inteiro y e devolve o resultado x+y.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indent="0" fontAlgn="auto">
              <a:spcAft>
                <a:spcPts val="0"/>
              </a:spcAft>
              <a:defRPr/>
            </a:pPr>
            <a:r>
              <a:rPr lang="pt-BR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Funções </a:t>
            </a:r>
            <a:r>
              <a:rPr lang="pt-BR" i="1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Curried</a:t>
            </a:r>
            <a:endParaRPr lang="pt-BR" i="1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>
          <a:xfrm>
            <a:off x="457200" y="1646238"/>
            <a:ext cx="8229600" cy="4699000"/>
          </a:xfrm>
        </p:spPr>
        <p:txBody>
          <a:bodyPr>
            <a:normAutofit fontScale="92500" lnSpcReduction="1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kumimoji="1" lang="en-US" dirty="0" smtClean="0"/>
              <a:t>add e add’ </a:t>
            </a:r>
            <a:r>
              <a:rPr kumimoji="1" lang="en-US" dirty="0" err="1" smtClean="0"/>
              <a:t>produzem</a:t>
            </a:r>
            <a:r>
              <a:rPr kumimoji="1" lang="en-US" dirty="0" smtClean="0"/>
              <a:t> o </a:t>
            </a:r>
            <a:r>
              <a:rPr kumimoji="1" lang="en-US" dirty="0" err="1" smtClean="0"/>
              <a:t>mesmo</a:t>
            </a:r>
            <a:r>
              <a:rPr kumimoji="1" lang="en-US" dirty="0" smtClean="0"/>
              <a:t> </a:t>
            </a:r>
            <a:r>
              <a:rPr kumimoji="1" lang="en-US" dirty="0" err="1" smtClean="0"/>
              <a:t>resultado</a:t>
            </a:r>
            <a:r>
              <a:rPr kumimoji="1" lang="en-US" dirty="0" smtClean="0"/>
              <a:t> final, </a:t>
            </a:r>
            <a:r>
              <a:rPr kumimoji="1" lang="en-US" dirty="0" err="1" smtClean="0"/>
              <a:t>mas</a:t>
            </a:r>
            <a:r>
              <a:rPr kumimoji="1" lang="en-US" dirty="0" smtClean="0"/>
              <a:t> add </a:t>
            </a:r>
            <a:r>
              <a:rPr kumimoji="1" lang="en-US" dirty="0" err="1" smtClean="0"/>
              <a:t>pega</a:t>
            </a:r>
            <a:r>
              <a:rPr kumimoji="1" lang="en-US" dirty="0" smtClean="0"/>
              <a:t> </a:t>
            </a:r>
            <a:r>
              <a:rPr kumimoji="1" lang="en-US" dirty="0" err="1" smtClean="0"/>
              <a:t>seus</a:t>
            </a:r>
            <a:r>
              <a:rPr kumimoji="1" lang="en-US" dirty="0" smtClean="0"/>
              <a:t> </a:t>
            </a:r>
            <a:r>
              <a:rPr kumimoji="1" lang="en-US" dirty="0" err="1" smtClean="0"/>
              <a:t>dois</a:t>
            </a:r>
            <a:r>
              <a:rPr kumimoji="1" lang="en-US" dirty="0" smtClean="0"/>
              <a:t> </a:t>
            </a:r>
            <a:r>
              <a:rPr kumimoji="1" lang="en-US" dirty="0" err="1" smtClean="0"/>
              <a:t>arqumentos</a:t>
            </a:r>
            <a:r>
              <a:rPr kumimoji="1" lang="en-US" dirty="0" smtClean="0"/>
              <a:t> de </a:t>
            </a:r>
            <a:r>
              <a:rPr kumimoji="1" lang="en-US" dirty="0" err="1" smtClean="0"/>
              <a:t>uma</a:t>
            </a:r>
            <a:r>
              <a:rPr kumimoji="1" lang="en-US" dirty="0" smtClean="0"/>
              <a:t> </a:t>
            </a:r>
            <a:r>
              <a:rPr kumimoji="1" lang="en-US" dirty="0" err="1" smtClean="0"/>
              <a:t>vez</a:t>
            </a:r>
            <a:r>
              <a:rPr kumimoji="1" lang="en-US" dirty="0" smtClean="0"/>
              <a:t> </a:t>
            </a:r>
            <a:r>
              <a:rPr kumimoji="1" lang="en-US" dirty="0" err="1" smtClean="0"/>
              <a:t>só</a:t>
            </a:r>
            <a:r>
              <a:rPr kumimoji="1" lang="en-US" dirty="0" smtClean="0"/>
              <a:t>, </a:t>
            </a:r>
            <a:r>
              <a:rPr kumimoji="1" lang="en-US" dirty="0" err="1" smtClean="0"/>
              <a:t>enquanto</a:t>
            </a:r>
            <a:r>
              <a:rPr kumimoji="1" lang="en-US" dirty="0" smtClean="0"/>
              <a:t> add’ </a:t>
            </a:r>
            <a:r>
              <a:rPr kumimoji="1" lang="en-US" dirty="0" err="1" smtClean="0"/>
              <a:t>pega-os</a:t>
            </a:r>
            <a:r>
              <a:rPr kumimoji="1" lang="en-US" dirty="0" smtClean="0"/>
              <a:t> um de </a:t>
            </a:r>
            <a:r>
              <a:rPr kumimoji="1" lang="en-US" dirty="0" err="1" smtClean="0"/>
              <a:t>cada</a:t>
            </a:r>
            <a:r>
              <a:rPr kumimoji="1" lang="en-US" dirty="0" smtClean="0"/>
              <a:t> </a:t>
            </a:r>
            <a:r>
              <a:rPr kumimoji="1" lang="en-US" dirty="0" err="1" smtClean="0"/>
              <a:t>vez</a:t>
            </a:r>
            <a:r>
              <a:rPr kumimoji="1" lang="en-US" dirty="0" smtClean="0"/>
              <a:t>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endParaRPr kumimoji="1" lang="en-US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endParaRPr kumimoji="1" lang="en-US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endParaRPr kumimoji="1" lang="en-US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endParaRPr kumimoji="1" lang="en-US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kumimoji="1" lang="en-US" dirty="0" err="1" smtClean="0"/>
              <a:t>Funções</a:t>
            </a:r>
            <a:r>
              <a:rPr kumimoji="1" lang="en-US" dirty="0" smtClean="0"/>
              <a:t> </a:t>
            </a:r>
            <a:r>
              <a:rPr kumimoji="1" lang="en-US" dirty="0" err="1" smtClean="0"/>
              <a:t>que</a:t>
            </a:r>
            <a:r>
              <a:rPr kumimoji="1" lang="en-US" dirty="0" smtClean="0"/>
              <a:t> </a:t>
            </a:r>
            <a:r>
              <a:rPr kumimoji="1" lang="en-US" dirty="0" err="1" smtClean="0"/>
              <a:t>pegam</a:t>
            </a:r>
            <a:r>
              <a:rPr kumimoji="1" lang="en-US" dirty="0" smtClean="0"/>
              <a:t> </a:t>
            </a:r>
            <a:r>
              <a:rPr kumimoji="1" lang="en-US" dirty="0" err="1" smtClean="0"/>
              <a:t>seus</a:t>
            </a:r>
            <a:r>
              <a:rPr kumimoji="1" lang="en-US" dirty="0" smtClean="0"/>
              <a:t> </a:t>
            </a:r>
            <a:r>
              <a:rPr kumimoji="1" lang="en-US" dirty="0" err="1" smtClean="0"/>
              <a:t>argumentos</a:t>
            </a:r>
            <a:r>
              <a:rPr kumimoji="1" lang="en-US" dirty="0" smtClean="0"/>
              <a:t> um de </a:t>
            </a:r>
            <a:r>
              <a:rPr kumimoji="1" lang="en-US" dirty="0" err="1" smtClean="0"/>
              <a:t>cada</a:t>
            </a:r>
            <a:r>
              <a:rPr kumimoji="1" lang="en-US" dirty="0" smtClean="0"/>
              <a:t> </a:t>
            </a:r>
            <a:r>
              <a:rPr kumimoji="1" lang="en-US" dirty="0" err="1" smtClean="0"/>
              <a:t>vez</a:t>
            </a:r>
            <a:r>
              <a:rPr kumimoji="1" lang="en-US" dirty="0" smtClean="0"/>
              <a:t> </a:t>
            </a:r>
            <a:r>
              <a:rPr kumimoji="1" lang="en-US" dirty="0" err="1" smtClean="0"/>
              <a:t>são</a:t>
            </a:r>
            <a:r>
              <a:rPr kumimoji="1" lang="en-US" dirty="0" smtClean="0"/>
              <a:t> </a:t>
            </a:r>
            <a:r>
              <a:rPr kumimoji="1" lang="en-US" dirty="0" err="1" smtClean="0"/>
              <a:t>chamadas</a:t>
            </a:r>
            <a:r>
              <a:rPr kumimoji="1" lang="en-US" dirty="0" smtClean="0"/>
              <a:t> </a:t>
            </a:r>
            <a:r>
              <a:rPr kumimoji="1" lang="en-US" dirty="0" err="1" smtClean="0">
                <a:solidFill>
                  <a:srgbClr val="FFC000"/>
                </a:solidFill>
              </a:rPr>
              <a:t>funções</a:t>
            </a:r>
            <a:r>
              <a:rPr kumimoji="1" lang="en-US" dirty="0" smtClean="0">
                <a:solidFill>
                  <a:srgbClr val="FFC000"/>
                </a:solidFill>
              </a:rPr>
              <a:t> curried</a:t>
            </a:r>
            <a:r>
              <a:rPr lang="en-US" dirty="0" smtClean="0"/>
              <a:t>,</a:t>
            </a:r>
            <a:r>
              <a:rPr kumimoji="1" lang="en-US" dirty="0" smtClean="0"/>
              <a:t> </a:t>
            </a:r>
            <a:r>
              <a:rPr kumimoji="1" lang="en-US" dirty="0" err="1" smtClean="0"/>
              <a:t>em</a:t>
            </a:r>
            <a:r>
              <a:rPr kumimoji="1" lang="en-US" dirty="0" smtClean="0"/>
              <a:t> </a:t>
            </a:r>
            <a:r>
              <a:rPr kumimoji="1" lang="en-US" dirty="0" err="1" smtClean="0"/>
              <a:t>homenagem</a:t>
            </a:r>
            <a:r>
              <a:rPr kumimoji="1" lang="en-US" dirty="0" smtClean="0"/>
              <a:t> a Haskell Curry.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endParaRPr lang="pt-BR" dirty="0"/>
          </a:p>
        </p:txBody>
      </p:sp>
      <p:sp>
        <p:nvSpPr>
          <p:cNvPr id="6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474EFA-CC87-433B-960A-F25578468B6F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23557" name="Rectangle 2"/>
          <p:cNvSpPr>
            <a:spLocks noChangeArrowheads="1"/>
          </p:cNvSpPr>
          <p:nvPr/>
        </p:nvSpPr>
        <p:spPr bwMode="auto">
          <a:xfrm>
            <a:off x="-3257550" y="1576388"/>
            <a:ext cx="8239125" cy="1474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</a:pPr>
            <a:endParaRPr kumimoji="1" lang="pt-BR"/>
          </a:p>
        </p:txBody>
      </p:sp>
      <p:sp>
        <p:nvSpPr>
          <p:cNvPr id="23558" name="Rectangle 7"/>
          <p:cNvSpPr>
            <a:spLocks noChangeArrowheads="1"/>
          </p:cNvSpPr>
          <p:nvPr/>
        </p:nvSpPr>
        <p:spPr bwMode="auto">
          <a:xfrm>
            <a:off x="541338" y="4986338"/>
            <a:ext cx="8012112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</a:pPr>
            <a:endParaRPr kumimoji="1" lang="pt-BR"/>
          </a:p>
        </p:txBody>
      </p:sp>
      <p:sp>
        <p:nvSpPr>
          <p:cNvPr id="23559" name="Text Box 8"/>
          <p:cNvSpPr txBox="1">
            <a:spLocks noChangeArrowheads="1"/>
          </p:cNvSpPr>
          <p:nvPr/>
        </p:nvSpPr>
        <p:spPr bwMode="auto">
          <a:xfrm>
            <a:off x="1860550" y="3443198"/>
            <a:ext cx="5019323" cy="1200329"/>
          </a:xfrm>
          <a:prstGeom prst="rect">
            <a:avLst/>
          </a:prstGeom>
          <a:solidFill>
            <a:srgbClr val="0070C0"/>
          </a:solidFill>
          <a:ln w="12700" cap="sq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>
              <a:lnSpc>
                <a:spcPct val="150000"/>
              </a:lnSpc>
            </a:pPr>
            <a:r>
              <a:rPr lang="en-US" sz="2400" dirty="0">
                <a:latin typeface="Lucida Console" pitchFamily="49" charset="0"/>
              </a:rPr>
              <a:t>add  : (</a:t>
            </a:r>
            <a:r>
              <a:rPr lang="en-US" sz="2400" dirty="0" err="1">
                <a:latin typeface="Lucida Console" pitchFamily="49" charset="0"/>
              </a:rPr>
              <a:t>Int</a:t>
            </a:r>
            <a:r>
              <a:rPr lang="en-US" sz="2400" dirty="0" smtClean="0">
                <a:latin typeface="Lucida Console" pitchFamily="49" charset="0"/>
              </a:rPr>
              <a:t>, </a:t>
            </a:r>
            <a:r>
              <a:rPr lang="en-US" sz="2400" dirty="0" err="1" smtClean="0">
                <a:latin typeface="Lucida Console" pitchFamily="49" charset="0"/>
              </a:rPr>
              <a:t>Int</a:t>
            </a:r>
            <a:r>
              <a:rPr lang="en-US" sz="2400" dirty="0">
                <a:latin typeface="Lucida Console" pitchFamily="49" charset="0"/>
              </a:rPr>
              <a:t>) =&gt;</a:t>
            </a:r>
            <a:r>
              <a:rPr lang="en-US" sz="2400" dirty="0">
                <a:latin typeface="Lucida Console" pitchFamily="49" charset="0"/>
                <a:sym typeface="Symbol" pitchFamily="18" charset="2"/>
              </a:rPr>
              <a:t> </a:t>
            </a:r>
            <a:r>
              <a:rPr lang="en-US" sz="2400" dirty="0" err="1">
                <a:latin typeface="Lucida Console" pitchFamily="49" charset="0"/>
                <a:sym typeface="Symbol" pitchFamily="18" charset="2"/>
              </a:rPr>
              <a:t>Int</a:t>
            </a:r>
            <a:endParaRPr lang="en-US" sz="2400" dirty="0">
              <a:latin typeface="Lucida Console" pitchFamily="49" charset="0"/>
              <a:sym typeface="Symbol" pitchFamily="18" charset="2"/>
            </a:endParaRPr>
          </a:p>
          <a:p>
            <a:pPr eaLnBrk="0" hangingPunct="0">
              <a:lnSpc>
                <a:spcPct val="150000"/>
              </a:lnSpc>
            </a:pPr>
            <a:r>
              <a:rPr lang="en-US" sz="2400" dirty="0">
                <a:latin typeface="Lucida Console" pitchFamily="49" charset="0"/>
              </a:rPr>
              <a:t>add’ : </a:t>
            </a:r>
            <a:r>
              <a:rPr lang="en-US" sz="2400" dirty="0" err="1">
                <a:latin typeface="Lucida Console" pitchFamily="49" charset="0"/>
              </a:rPr>
              <a:t>Int</a:t>
            </a:r>
            <a:r>
              <a:rPr lang="en-US" sz="2400" dirty="0">
                <a:latin typeface="Lucida Console" pitchFamily="49" charset="0"/>
              </a:rPr>
              <a:t> =&gt; (</a:t>
            </a:r>
            <a:r>
              <a:rPr lang="en-US" sz="2400" dirty="0" err="1">
                <a:latin typeface="Lucida Console" pitchFamily="49" charset="0"/>
              </a:rPr>
              <a:t>Int</a:t>
            </a:r>
            <a:r>
              <a:rPr lang="en-US" sz="2400" dirty="0">
                <a:latin typeface="Lucida Console" pitchFamily="49" charset="0"/>
              </a:rPr>
              <a:t> </a:t>
            </a:r>
            <a:r>
              <a:rPr lang="en-US" sz="2400" dirty="0">
                <a:latin typeface="Lucida Console" pitchFamily="49" charset="0"/>
                <a:sym typeface="Symbol" pitchFamily="18" charset="2"/>
              </a:rPr>
              <a:t>=&gt; </a:t>
            </a:r>
            <a:r>
              <a:rPr lang="en-US" sz="2400" dirty="0" err="1">
                <a:latin typeface="Lucida Console" pitchFamily="49" charset="0"/>
                <a:sym typeface="Symbol" pitchFamily="18" charset="2"/>
              </a:rPr>
              <a:t>Int</a:t>
            </a:r>
            <a:r>
              <a:rPr lang="en-US" sz="2400" dirty="0">
                <a:latin typeface="Lucida Console" pitchFamily="49" charset="0"/>
                <a:sym typeface="Symbol" pitchFamily="18" charset="2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Funções </a:t>
            </a:r>
            <a:r>
              <a:rPr lang="pt-BR" i="1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Curried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dirty="0" err="1" smtClean="0"/>
              <a:t>Funções</a:t>
            </a:r>
            <a:r>
              <a:rPr kumimoji="1" lang="en-US" dirty="0" smtClean="0"/>
              <a:t> com </a:t>
            </a:r>
            <a:r>
              <a:rPr kumimoji="1" lang="en-US" dirty="0" err="1" smtClean="0"/>
              <a:t>mais</a:t>
            </a:r>
            <a:r>
              <a:rPr kumimoji="1" lang="en-US" dirty="0" smtClean="0"/>
              <a:t> de </a:t>
            </a:r>
            <a:r>
              <a:rPr kumimoji="1" lang="en-US" dirty="0" err="1" smtClean="0"/>
              <a:t>dois</a:t>
            </a:r>
            <a:r>
              <a:rPr kumimoji="1" lang="en-US" dirty="0" smtClean="0"/>
              <a:t> </a:t>
            </a:r>
            <a:r>
              <a:rPr kumimoji="1" lang="en-US" dirty="0" err="1" smtClean="0"/>
              <a:t>argumentos</a:t>
            </a:r>
            <a:r>
              <a:rPr kumimoji="1" lang="en-US" dirty="0" smtClean="0"/>
              <a:t> </a:t>
            </a:r>
            <a:r>
              <a:rPr kumimoji="1" lang="en-US" dirty="0" err="1" smtClean="0"/>
              <a:t>podem</a:t>
            </a:r>
            <a:r>
              <a:rPr kumimoji="1" lang="en-US" dirty="0" smtClean="0"/>
              <a:t> ser </a:t>
            </a:r>
            <a:r>
              <a:rPr kumimoji="1" lang="en-US" i="1" dirty="0" smtClean="0"/>
              <a:t>“</a:t>
            </a:r>
            <a:r>
              <a:rPr kumimoji="1" lang="en-US" i="1" dirty="0" err="1" smtClean="0"/>
              <a:t>curriadas</a:t>
            </a:r>
            <a:r>
              <a:rPr kumimoji="1" lang="en-US" i="1" dirty="0" smtClean="0"/>
              <a:t>”  </a:t>
            </a:r>
            <a:r>
              <a:rPr lang="en-US" dirty="0" err="1" smtClean="0"/>
              <a:t>através</a:t>
            </a:r>
            <a:r>
              <a:rPr lang="en-US" dirty="0" smtClean="0"/>
              <a:t> do </a:t>
            </a:r>
            <a:r>
              <a:rPr lang="en-US" dirty="0" err="1" smtClean="0"/>
              <a:t>retorno</a:t>
            </a:r>
            <a:r>
              <a:rPr lang="en-US" dirty="0" smtClean="0"/>
              <a:t> de </a:t>
            </a:r>
            <a:r>
              <a:rPr lang="en-US" dirty="0" err="1" smtClean="0"/>
              <a:t>funções</a:t>
            </a:r>
            <a:r>
              <a:rPr lang="en-US" dirty="0" smtClean="0"/>
              <a:t> </a:t>
            </a:r>
            <a:r>
              <a:rPr lang="en-US" dirty="0" err="1" smtClean="0"/>
              <a:t>aninhadas</a:t>
            </a:r>
            <a:endParaRPr kumimoji="1" lang="en-US" dirty="0" smtClean="0"/>
          </a:p>
          <a:p>
            <a:pPr>
              <a:buNone/>
            </a:pPr>
            <a:endParaRPr lang="pt-BR" dirty="0"/>
          </a:p>
        </p:txBody>
      </p:sp>
      <p:sp>
        <p:nvSpPr>
          <p:cNvPr id="5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32C437-5E81-43BA-A661-09CEC3E10363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24579" name="Rectangle 1026"/>
          <p:cNvSpPr>
            <a:spLocks noChangeArrowheads="1"/>
          </p:cNvSpPr>
          <p:nvPr/>
        </p:nvSpPr>
        <p:spPr bwMode="auto">
          <a:xfrm>
            <a:off x="492125" y="554038"/>
            <a:ext cx="8239125" cy="1004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</a:pPr>
            <a:endParaRPr kumimoji="1" lang="en-US" dirty="0"/>
          </a:p>
        </p:txBody>
      </p:sp>
      <p:sp>
        <p:nvSpPr>
          <p:cNvPr id="24580" name="Text Box 1030"/>
          <p:cNvSpPr txBox="1">
            <a:spLocks noChangeArrowheads="1"/>
          </p:cNvSpPr>
          <p:nvPr/>
        </p:nvSpPr>
        <p:spPr bwMode="auto">
          <a:xfrm>
            <a:off x="945711" y="3273162"/>
            <a:ext cx="6340197" cy="872868"/>
          </a:xfrm>
          <a:prstGeom prst="rect">
            <a:avLst/>
          </a:prstGeom>
          <a:solidFill>
            <a:srgbClr val="0070C0"/>
          </a:solidFill>
          <a:ln w="12700" cap="sq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>
              <a:lnSpc>
                <a:spcPct val="120000"/>
              </a:lnSpc>
            </a:pPr>
            <a:r>
              <a:rPr lang="en-US" sz="2000" dirty="0" err="1">
                <a:latin typeface="Lucida Console" pitchFamily="49" charset="0"/>
              </a:rPr>
              <a:t>mult</a:t>
            </a:r>
            <a:r>
              <a:rPr lang="en-US" sz="2000" dirty="0">
                <a:latin typeface="Lucida Console" pitchFamily="49" charset="0"/>
              </a:rPr>
              <a:t>      : </a:t>
            </a:r>
            <a:r>
              <a:rPr lang="en-US" sz="2000" dirty="0" err="1">
                <a:latin typeface="Lucida Console" pitchFamily="49" charset="0"/>
              </a:rPr>
              <a:t>Int</a:t>
            </a:r>
            <a:r>
              <a:rPr lang="en-US" sz="2000" dirty="0">
                <a:latin typeface="Lucida Console" pitchFamily="49" charset="0"/>
              </a:rPr>
              <a:t> </a:t>
            </a:r>
            <a:r>
              <a:rPr lang="en-US" sz="2000" dirty="0" smtClean="0">
                <a:latin typeface="Lucida Console" pitchFamily="49" charset="0"/>
              </a:rPr>
              <a:t>=&gt; </a:t>
            </a:r>
            <a:r>
              <a:rPr lang="en-US" sz="2000" dirty="0">
                <a:latin typeface="Lucida Console" pitchFamily="49" charset="0"/>
              </a:rPr>
              <a:t>(</a:t>
            </a:r>
            <a:r>
              <a:rPr lang="en-US" sz="2000" dirty="0" err="1">
                <a:latin typeface="Lucida Console" pitchFamily="49" charset="0"/>
              </a:rPr>
              <a:t>Int</a:t>
            </a:r>
            <a:r>
              <a:rPr lang="en-US" sz="2000" dirty="0">
                <a:latin typeface="Lucida Console" pitchFamily="49" charset="0"/>
              </a:rPr>
              <a:t> </a:t>
            </a:r>
            <a:r>
              <a:rPr lang="en-US" sz="2000" dirty="0" smtClean="0">
                <a:latin typeface="Lucida Console" pitchFamily="49" charset="0"/>
              </a:rPr>
              <a:t>=&gt;</a:t>
            </a:r>
            <a:r>
              <a:rPr lang="en-US" sz="2000" dirty="0" smtClean="0">
                <a:latin typeface="Lucida Console" pitchFamily="49" charset="0"/>
                <a:sym typeface="Symbol" pitchFamily="18" charset="2"/>
              </a:rPr>
              <a:t> </a:t>
            </a:r>
            <a:r>
              <a:rPr lang="en-US" sz="2000" dirty="0">
                <a:latin typeface="Lucida Console" pitchFamily="49" charset="0"/>
                <a:sym typeface="Symbol" pitchFamily="18" charset="2"/>
              </a:rPr>
              <a:t>(</a:t>
            </a:r>
            <a:r>
              <a:rPr lang="en-US" sz="2000" dirty="0" err="1">
                <a:latin typeface="Lucida Console" pitchFamily="49" charset="0"/>
              </a:rPr>
              <a:t>Int</a:t>
            </a:r>
            <a:r>
              <a:rPr lang="en-US" sz="2000" dirty="0">
                <a:latin typeface="Lucida Console" pitchFamily="49" charset="0"/>
              </a:rPr>
              <a:t> </a:t>
            </a:r>
            <a:r>
              <a:rPr lang="en-US" sz="2000" dirty="0" smtClean="0">
                <a:latin typeface="Lucida Console" pitchFamily="49" charset="0"/>
              </a:rPr>
              <a:t>=&gt;</a:t>
            </a:r>
            <a:r>
              <a:rPr lang="en-US" sz="2000" dirty="0" smtClean="0">
                <a:latin typeface="Lucida Console" pitchFamily="49" charset="0"/>
                <a:sym typeface="Symbol" pitchFamily="18" charset="2"/>
              </a:rPr>
              <a:t> </a:t>
            </a:r>
            <a:r>
              <a:rPr lang="en-US" sz="2000" dirty="0" err="1">
                <a:latin typeface="Lucida Console" pitchFamily="49" charset="0"/>
                <a:sym typeface="Symbol" pitchFamily="18" charset="2"/>
              </a:rPr>
              <a:t>Int</a:t>
            </a:r>
            <a:r>
              <a:rPr lang="en-US" sz="2000" dirty="0">
                <a:latin typeface="Lucida Console" pitchFamily="49" charset="0"/>
                <a:sym typeface="Symbol" pitchFamily="18" charset="2"/>
              </a:rPr>
              <a:t>))</a:t>
            </a:r>
            <a:endParaRPr lang="en-US" sz="2000" dirty="0">
              <a:latin typeface="Lucida Console" pitchFamily="49" charset="0"/>
            </a:endParaRPr>
          </a:p>
          <a:p>
            <a:pPr eaLnBrk="0" hangingPunct="0">
              <a:lnSpc>
                <a:spcPct val="150000"/>
              </a:lnSpc>
            </a:pPr>
            <a:r>
              <a:rPr lang="en-US" sz="2000" dirty="0">
                <a:latin typeface="Lucida Console" pitchFamily="49" charset="0"/>
              </a:rPr>
              <a:t>d</a:t>
            </a:r>
            <a:r>
              <a:rPr lang="en-US" sz="2000" dirty="0" smtClean="0">
                <a:latin typeface="Lucida Console" pitchFamily="49" charset="0"/>
              </a:rPr>
              <a:t>ef </a:t>
            </a:r>
            <a:r>
              <a:rPr lang="en-US" sz="2000" dirty="0" err="1" smtClean="0">
                <a:latin typeface="Lucida Console" pitchFamily="49" charset="0"/>
              </a:rPr>
              <a:t>mult</a:t>
            </a:r>
            <a:r>
              <a:rPr lang="en-US" sz="2000" dirty="0" smtClean="0">
                <a:latin typeface="Lucida Console" pitchFamily="49" charset="0"/>
              </a:rPr>
              <a:t>(x: </a:t>
            </a:r>
            <a:r>
              <a:rPr lang="en-US" sz="2000" dirty="0" err="1" smtClean="0">
                <a:latin typeface="Lucida Console" pitchFamily="49" charset="0"/>
              </a:rPr>
              <a:t>Int</a:t>
            </a:r>
            <a:r>
              <a:rPr lang="en-US" sz="2000" dirty="0" smtClean="0">
                <a:latin typeface="Lucida Console" pitchFamily="49" charset="0"/>
              </a:rPr>
              <a:t>)(y: </a:t>
            </a:r>
            <a:r>
              <a:rPr lang="en-US" sz="2000" dirty="0" err="1" smtClean="0">
                <a:latin typeface="Lucida Console" pitchFamily="49" charset="0"/>
              </a:rPr>
              <a:t>Int</a:t>
            </a:r>
            <a:r>
              <a:rPr lang="en-US" sz="2000" dirty="0" smtClean="0">
                <a:latin typeface="Lucida Console" pitchFamily="49" charset="0"/>
              </a:rPr>
              <a:t>)(z: </a:t>
            </a:r>
            <a:r>
              <a:rPr lang="en-US" sz="2000" dirty="0" err="1" smtClean="0">
                <a:latin typeface="Lucida Console" pitchFamily="49" charset="0"/>
              </a:rPr>
              <a:t>Int</a:t>
            </a:r>
            <a:r>
              <a:rPr lang="en-US" sz="2000" dirty="0" smtClean="0">
                <a:latin typeface="Lucida Console" pitchFamily="49" charset="0"/>
              </a:rPr>
              <a:t>) </a:t>
            </a:r>
            <a:r>
              <a:rPr lang="en-US" sz="2000" dirty="0">
                <a:latin typeface="Lucida Console" pitchFamily="49" charset="0"/>
              </a:rPr>
              <a:t>= x*y*z</a:t>
            </a:r>
          </a:p>
        </p:txBody>
      </p:sp>
      <p:sp>
        <p:nvSpPr>
          <p:cNvPr id="24581" name="AutoShape 1040"/>
          <p:cNvSpPr>
            <a:spLocks noChangeArrowheads="1"/>
          </p:cNvSpPr>
          <p:nvPr/>
        </p:nvSpPr>
        <p:spPr bwMode="auto">
          <a:xfrm>
            <a:off x="493932" y="4382298"/>
            <a:ext cx="8077200" cy="2009061"/>
          </a:xfrm>
          <a:prstGeom prst="wedgeRoundRectCallout">
            <a:avLst>
              <a:gd name="adj1" fmla="val -28162"/>
              <a:gd name="adj2" fmla="val -82316"/>
              <a:gd name="adj3" fmla="val 16667"/>
            </a:avLst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en-US" dirty="0" err="1"/>
              <a:t>mult</a:t>
            </a:r>
            <a:r>
              <a:rPr lang="en-US" dirty="0"/>
              <a:t> </a:t>
            </a:r>
            <a:r>
              <a:rPr lang="en-US" dirty="0" err="1" smtClean="0"/>
              <a:t>pega</a:t>
            </a:r>
            <a:r>
              <a:rPr lang="en-US" dirty="0" smtClean="0"/>
              <a:t> um </a:t>
            </a:r>
            <a:r>
              <a:rPr lang="en-US" dirty="0" err="1" smtClean="0"/>
              <a:t>inteiro</a:t>
            </a:r>
            <a:r>
              <a:rPr lang="en-US" dirty="0" smtClean="0"/>
              <a:t> x e devolve a </a:t>
            </a:r>
            <a:r>
              <a:rPr lang="en-US" dirty="0" err="1" smtClean="0"/>
              <a:t>função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C000"/>
                </a:solidFill>
              </a:rPr>
              <a:t>mult</a:t>
            </a:r>
            <a:r>
              <a:rPr lang="en-US" dirty="0" smtClean="0">
                <a:solidFill>
                  <a:srgbClr val="FFC000"/>
                </a:solidFill>
              </a:rPr>
              <a:t>(x)</a:t>
            </a:r>
            <a:r>
              <a:rPr lang="en-US" dirty="0" smtClean="0"/>
              <a:t>,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sua</a:t>
            </a:r>
            <a:r>
              <a:rPr lang="en-US" dirty="0" smtClean="0"/>
              <a:t> </a:t>
            </a:r>
            <a:r>
              <a:rPr lang="en-US" dirty="0" err="1" smtClean="0"/>
              <a:t>vez</a:t>
            </a:r>
            <a:r>
              <a:rPr lang="en-US" dirty="0" smtClean="0"/>
              <a:t> </a:t>
            </a:r>
            <a:r>
              <a:rPr lang="en-US" dirty="0" err="1" smtClean="0"/>
              <a:t>pega</a:t>
            </a:r>
            <a:r>
              <a:rPr lang="en-US" dirty="0" smtClean="0"/>
              <a:t> um </a:t>
            </a:r>
            <a:r>
              <a:rPr lang="en-US" dirty="0" err="1" smtClean="0"/>
              <a:t>inteiro</a:t>
            </a:r>
            <a:r>
              <a:rPr lang="en-US" dirty="0" smtClean="0"/>
              <a:t> y e devolve a </a:t>
            </a:r>
            <a:r>
              <a:rPr lang="en-US" dirty="0" err="1" smtClean="0"/>
              <a:t>função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C000"/>
                </a:solidFill>
              </a:rPr>
              <a:t>mult</a:t>
            </a:r>
            <a:r>
              <a:rPr lang="en-US" dirty="0" smtClean="0">
                <a:solidFill>
                  <a:srgbClr val="FFC000"/>
                </a:solidFill>
              </a:rPr>
              <a:t>(x)(y)</a:t>
            </a:r>
            <a:r>
              <a:rPr lang="en-US" dirty="0" smtClean="0"/>
              <a:t>,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sua</a:t>
            </a:r>
            <a:r>
              <a:rPr lang="en-US" dirty="0" smtClean="0"/>
              <a:t> </a:t>
            </a:r>
            <a:r>
              <a:rPr lang="en-US" dirty="0" err="1" smtClean="0"/>
              <a:t>vez</a:t>
            </a:r>
            <a:r>
              <a:rPr lang="en-US" dirty="0" smtClean="0"/>
              <a:t> </a:t>
            </a:r>
            <a:r>
              <a:rPr lang="en-US" dirty="0" err="1" smtClean="0"/>
              <a:t>pega</a:t>
            </a:r>
            <a:r>
              <a:rPr lang="en-US" dirty="0" smtClean="0"/>
              <a:t> um </a:t>
            </a:r>
            <a:r>
              <a:rPr lang="en-US" dirty="0" err="1" smtClean="0"/>
              <a:t>inteiro</a:t>
            </a:r>
            <a:r>
              <a:rPr lang="en-US" dirty="0" smtClean="0"/>
              <a:t> z e </a:t>
            </a:r>
            <a:r>
              <a:rPr lang="en-US" dirty="0" err="1" smtClean="0"/>
              <a:t>retorna</a:t>
            </a:r>
            <a:r>
              <a:rPr lang="en-US" dirty="0" smtClean="0"/>
              <a:t> o </a:t>
            </a:r>
            <a:r>
              <a:rPr lang="en-US" dirty="0" err="1" smtClean="0"/>
              <a:t>resultado</a:t>
            </a:r>
            <a:r>
              <a:rPr lang="en-US" dirty="0" smtClean="0"/>
              <a:t> x*y*z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4864" indent="0" fontAlgn="auto">
              <a:spcAft>
                <a:spcPts val="0"/>
              </a:spcAft>
              <a:defRPr/>
            </a:pPr>
            <a:r>
              <a:rPr lang="en-US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Por</a:t>
            </a:r>
            <a:r>
              <a:rPr lang="en-US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que</a:t>
            </a:r>
            <a:r>
              <a:rPr lang="en-US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 </a:t>
            </a:r>
            <a:r>
              <a:rPr lang="en-US" i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Currying</a:t>
            </a:r>
            <a:r>
              <a:rPr lang="en-US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 é </a:t>
            </a:r>
            <a:r>
              <a:rPr lang="en-US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útil</a:t>
            </a:r>
            <a:r>
              <a:rPr lang="en-US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?</a:t>
            </a:r>
            <a:endParaRPr lang="en-US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0" hangingPunct="0"/>
            <a:r>
              <a:rPr lang="pt-BR" dirty="0" smtClean="0"/>
              <a:t>Funções </a:t>
            </a:r>
            <a:r>
              <a:rPr lang="pt-BR" i="1" dirty="0" err="1" smtClean="0"/>
              <a:t>curriadas</a:t>
            </a:r>
            <a:r>
              <a:rPr lang="pt-BR" dirty="0" smtClean="0"/>
              <a:t> são mais flexíveis do que funções em </a:t>
            </a:r>
            <a:r>
              <a:rPr lang="pt-BR" dirty="0" err="1" smtClean="0"/>
              <a:t>tuplas</a:t>
            </a:r>
            <a:r>
              <a:rPr lang="pt-BR" dirty="0" smtClean="0"/>
              <a:t> porque comumente podemos criar novas funções </a:t>
            </a:r>
            <a:r>
              <a:rPr lang="pt-BR" dirty="0" smtClean="0">
                <a:solidFill>
                  <a:srgbClr val="FFC000"/>
                </a:solidFill>
              </a:rPr>
              <a:t>aplicando </a:t>
            </a:r>
            <a:r>
              <a:rPr lang="pt-BR" dirty="0" err="1" smtClean="0">
                <a:solidFill>
                  <a:srgbClr val="FFC000"/>
                </a:solidFill>
              </a:rPr>
              <a:t>parciamente</a:t>
            </a:r>
            <a:r>
              <a:rPr lang="pt-BR" dirty="0" smtClean="0"/>
              <a:t> uma função </a:t>
            </a:r>
            <a:r>
              <a:rPr lang="pt-BR" i="1" dirty="0" err="1" smtClean="0"/>
              <a:t>curriada</a:t>
            </a:r>
            <a:r>
              <a:rPr lang="pt-BR" dirty="0" smtClean="0"/>
              <a:t>.</a:t>
            </a:r>
          </a:p>
          <a:p>
            <a:pPr eaLnBrk="0" hangingPunct="0"/>
            <a:r>
              <a:rPr lang="pt-BR" dirty="0" smtClean="0"/>
              <a:t>Por exemplo:</a:t>
            </a:r>
          </a:p>
          <a:p>
            <a:endParaRPr lang="pt-BR" dirty="0"/>
          </a:p>
        </p:txBody>
      </p:sp>
      <p:sp>
        <p:nvSpPr>
          <p:cNvPr id="5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2332-ACF7-41D5-A046-21BD8678F2EA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25605" name="Text Box 4"/>
          <p:cNvSpPr txBox="1">
            <a:spLocks noChangeArrowheads="1"/>
          </p:cNvSpPr>
          <p:nvPr/>
        </p:nvSpPr>
        <p:spPr bwMode="auto">
          <a:xfrm>
            <a:off x="1012873" y="4775391"/>
            <a:ext cx="7188591" cy="1754326"/>
          </a:xfrm>
          <a:prstGeom prst="rect">
            <a:avLst/>
          </a:prstGeom>
          <a:solidFill>
            <a:srgbClr val="0070C0"/>
          </a:solidFill>
          <a:ln w="12700" cap="sq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0" hangingPunct="0">
              <a:lnSpc>
                <a:spcPct val="150000"/>
              </a:lnSpc>
            </a:pPr>
            <a:r>
              <a:rPr lang="en-US" sz="2400" dirty="0" smtClean="0">
                <a:latin typeface="Lucida Console" pitchFamily="49" charset="0"/>
              </a:rPr>
              <a:t>add'(1) : </a:t>
            </a:r>
            <a:r>
              <a:rPr lang="en-US" sz="2400" dirty="0" err="1">
                <a:latin typeface="Lucida Console" pitchFamily="49" charset="0"/>
              </a:rPr>
              <a:t>Int</a:t>
            </a:r>
            <a:r>
              <a:rPr lang="en-US" sz="2400" dirty="0">
                <a:latin typeface="Lucida Console" pitchFamily="49" charset="0"/>
              </a:rPr>
              <a:t> </a:t>
            </a:r>
            <a:r>
              <a:rPr lang="en-US" sz="2400" dirty="0" smtClean="0">
                <a:latin typeface="Lucida Console" pitchFamily="49" charset="0"/>
                <a:sym typeface="Symbol" pitchFamily="18" charset="2"/>
              </a:rPr>
              <a:t>=&gt;</a:t>
            </a:r>
            <a:r>
              <a:rPr lang="en-US" sz="2400" dirty="0" smtClean="0">
                <a:latin typeface="Lucida Console" pitchFamily="49" charset="0"/>
              </a:rPr>
              <a:t> </a:t>
            </a:r>
            <a:r>
              <a:rPr lang="en-US" sz="2400" dirty="0" err="1">
                <a:latin typeface="Lucida Console" pitchFamily="49" charset="0"/>
              </a:rPr>
              <a:t>Int</a:t>
            </a:r>
            <a:endParaRPr lang="en-US" sz="2400" dirty="0">
              <a:latin typeface="Lucida Console" pitchFamily="49" charset="0"/>
            </a:endParaRPr>
          </a:p>
          <a:p>
            <a:pPr eaLnBrk="0" hangingPunct="0">
              <a:lnSpc>
                <a:spcPct val="150000"/>
              </a:lnSpc>
            </a:pPr>
            <a:r>
              <a:rPr lang="en-US" sz="2400" dirty="0" smtClean="0">
                <a:latin typeface="Lucida Console" pitchFamily="49" charset="0"/>
              </a:rPr>
              <a:t>take(5) : List[</a:t>
            </a:r>
            <a:r>
              <a:rPr lang="en-US" sz="2400" dirty="0" err="1" smtClean="0">
                <a:latin typeface="Lucida Console" pitchFamily="49" charset="0"/>
              </a:rPr>
              <a:t>Int</a:t>
            </a:r>
            <a:r>
              <a:rPr lang="en-US" sz="2400" dirty="0">
                <a:latin typeface="Lucida Console" pitchFamily="49" charset="0"/>
              </a:rPr>
              <a:t>] </a:t>
            </a:r>
            <a:r>
              <a:rPr lang="en-US" sz="2400" dirty="0" smtClean="0">
                <a:latin typeface="Lucida Console" pitchFamily="49" charset="0"/>
                <a:sym typeface="Symbol" pitchFamily="18" charset="2"/>
              </a:rPr>
              <a:t>=&gt;</a:t>
            </a:r>
            <a:r>
              <a:rPr lang="en-US" sz="2400" dirty="0" smtClean="0">
                <a:latin typeface="Lucida Console" pitchFamily="49" charset="0"/>
              </a:rPr>
              <a:t> List[</a:t>
            </a:r>
            <a:r>
              <a:rPr lang="en-US" sz="2400" dirty="0" err="1" smtClean="0">
                <a:latin typeface="Lucida Console" pitchFamily="49" charset="0"/>
              </a:rPr>
              <a:t>Int</a:t>
            </a:r>
            <a:r>
              <a:rPr lang="en-US" sz="2400" dirty="0">
                <a:latin typeface="Lucida Console" pitchFamily="49" charset="0"/>
              </a:rPr>
              <a:t>]</a:t>
            </a:r>
          </a:p>
          <a:p>
            <a:pPr eaLnBrk="0" hangingPunct="0">
              <a:lnSpc>
                <a:spcPct val="150000"/>
              </a:lnSpc>
            </a:pPr>
            <a:r>
              <a:rPr lang="en-US" sz="2400" dirty="0" smtClean="0">
                <a:latin typeface="Lucida Console" pitchFamily="49" charset="0"/>
              </a:rPr>
              <a:t>drop(5) : List[</a:t>
            </a:r>
            <a:r>
              <a:rPr lang="en-US" sz="2400" dirty="0" err="1" smtClean="0">
                <a:latin typeface="Lucida Console" pitchFamily="49" charset="0"/>
              </a:rPr>
              <a:t>Int</a:t>
            </a:r>
            <a:r>
              <a:rPr lang="en-US" sz="2400" dirty="0">
                <a:latin typeface="Lucida Console" pitchFamily="49" charset="0"/>
              </a:rPr>
              <a:t>] </a:t>
            </a:r>
            <a:r>
              <a:rPr lang="en-US" sz="2400" dirty="0" smtClean="0">
                <a:latin typeface="Lucida Console" pitchFamily="49" charset="0"/>
                <a:sym typeface="Symbol" pitchFamily="18" charset="2"/>
              </a:rPr>
              <a:t>=&gt;</a:t>
            </a:r>
            <a:r>
              <a:rPr lang="en-US" sz="2400" dirty="0" smtClean="0">
                <a:latin typeface="Lucida Console" pitchFamily="49" charset="0"/>
              </a:rPr>
              <a:t> List[</a:t>
            </a:r>
            <a:r>
              <a:rPr lang="en-US" sz="2400" dirty="0" err="1" smtClean="0">
                <a:latin typeface="Lucida Console" pitchFamily="49" charset="0"/>
              </a:rPr>
              <a:t>Int</a:t>
            </a:r>
            <a:r>
              <a:rPr lang="en-US" sz="2400" dirty="0">
                <a:latin typeface="Lucida Console" pitchFamily="49" charset="0"/>
              </a:rPr>
              <a:t>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4864" indent="0" fontAlgn="auto">
              <a:spcAft>
                <a:spcPts val="0"/>
              </a:spcAft>
              <a:defRPr/>
            </a:pPr>
            <a:r>
              <a:rPr lang="en-US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Convenções</a:t>
            </a:r>
            <a:r>
              <a:rPr lang="en-US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 Currying</a:t>
            </a:r>
            <a:endParaRPr lang="en-US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Para </a:t>
            </a:r>
            <a:r>
              <a:rPr lang="en-US" dirty="0" err="1" smtClean="0"/>
              <a:t>evitar</a:t>
            </a:r>
            <a:r>
              <a:rPr lang="en-US" dirty="0" smtClean="0"/>
              <a:t> </a:t>
            </a:r>
            <a:r>
              <a:rPr lang="en-US" dirty="0" err="1" smtClean="0"/>
              <a:t>excessivos</a:t>
            </a:r>
            <a:r>
              <a:rPr lang="en-US" dirty="0" smtClean="0"/>
              <a:t> </a:t>
            </a:r>
            <a:r>
              <a:rPr lang="en-US" dirty="0" err="1" smtClean="0"/>
              <a:t>parenteses</a:t>
            </a:r>
            <a:r>
              <a:rPr lang="en-US" dirty="0" smtClean="0"/>
              <a:t> no </a:t>
            </a:r>
            <a:r>
              <a:rPr lang="en-US" dirty="0" err="1" smtClean="0"/>
              <a:t>uso</a:t>
            </a:r>
            <a:r>
              <a:rPr lang="en-US" dirty="0" smtClean="0"/>
              <a:t> de </a:t>
            </a:r>
            <a:r>
              <a:rPr lang="en-US" dirty="0" err="1" smtClean="0"/>
              <a:t>funções</a:t>
            </a:r>
            <a:r>
              <a:rPr lang="en-US" dirty="0" smtClean="0"/>
              <a:t> curried, </a:t>
            </a:r>
            <a:r>
              <a:rPr lang="en-US" dirty="0" err="1" smtClean="0"/>
              <a:t>duas</a:t>
            </a:r>
            <a:r>
              <a:rPr lang="en-US" dirty="0" smtClean="0"/>
              <a:t> </a:t>
            </a:r>
            <a:r>
              <a:rPr lang="en-US" dirty="0" err="1" smtClean="0"/>
              <a:t>convenções</a:t>
            </a:r>
            <a:r>
              <a:rPr lang="en-US" dirty="0" smtClean="0"/>
              <a:t> </a:t>
            </a:r>
            <a:r>
              <a:rPr lang="en-US" dirty="0" err="1" smtClean="0"/>
              <a:t>são</a:t>
            </a:r>
            <a:r>
              <a:rPr lang="en-US" dirty="0" smtClean="0"/>
              <a:t> </a:t>
            </a:r>
            <a:r>
              <a:rPr lang="en-US" dirty="0" err="1" smtClean="0"/>
              <a:t>adotadas</a:t>
            </a:r>
            <a:r>
              <a:rPr lang="en-US" dirty="0" smtClean="0"/>
              <a:t>: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A seta =&gt; </a:t>
            </a:r>
            <a:r>
              <a:rPr lang="en-US" dirty="0" err="1" smtClean="0"/>
              <a:t>associa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a </a:t>
            </a:r>
            <a:r>
              <a:rPr lang="en-US" dirty="0" err="1" smtClean="0">
                <a:solidFill>
                  <a:srgbClr val="FFC000"/>
                </a:solidFill>
              </a:rPr>
              <a:t>direita</a:t>
            </a:r>
            <a:endParaRPr lang="en-US" dirty="0" smtClean="0">
              <a:solidFill>
                <a:srgbClr val="FFC000"/>
              </a:solidFill>
            </a:endParaRPr>
          </a:p>
        </p:txBody>
      </p:sp>
      <p:sp>
        <p:nvSpPr>
          <p:cNvPr id="7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D10CCB-4F52-4333-A4D2-E5B6E9D3D303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26629" name="Text Box 6"/>
          <p:cNvSpPr txBox="1">
            <a:spLocks noChangeArrowheads="1"/>
          </p:cNvSpPr>
          <p:nvPr/>
        </p:nvSpPr>
        <p:spPr bwMode="auto">
          <a:xfrm>
            <a:off x="1590675" y="4128443"/>
            <a:ext cx="4833374" cy="461665"/>
          </a:xfrm>
          <a:prstGeom prst="rect">
            <a:avLst/>
          </a:prstGeom>
          <a:solidFill>
            <a:srgbClr val="0070C0"/>
          </a:solidFill>
          <a:ln w="12700" cap="sq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2400" dirty="0" err="1">
                <a:latin typeface="Lucida Console" pitchFamily="49" charset="0"/>
              </a:rPr>
              <a:t>Int</a:t>
            </a:r>
            <a:r>
              <a:rPr lang="en-US" sz="2400" dirty="0">
                <a:latin typeface="Lucida Console" pitchFamily="49" charset="0"/>
              </a:rPr>
              <a:t> </a:t>
            </a:r>
            <a:r>
              <a:rPr lang="en-US" sz="2400" dirty="0" smtClean="0">
                <a:latin typeface="Lucida Console" pitchFamily="49" charset="0"/>
              </a:rPr>
              <a:t>=&gt; </a:t>
            </a:r>
            <a:r>
              <a:rPr lang="en-US" sz="2400" dirty="0" err="1">
                <a:latin typeface="Lucida Console" pitchFamily="49" charset="0"/>
              </a:rPr>
              <a:t>Int</a:t>
            </a:r>
            <a:r>
              <a:rPr lang="en-US" sz="2400" dirty="0">
                <a:latin typeface="Lucida Console" pitchFamily="49" charset="0"/>
              </a:rPr>
              <a:t> </a:t>
            </a:r>
            <a:r>
              <a:rPr lang="en-US" sz="2400" dirty="0" smtClean="0">
                <a:latin typeface="Lucida Console" pitchFamily="49" charset="0"/>
              </a:rPr>
              <a:t>=&gt; </a:t>
            </a:r>
            <a:r>
              <a:rPr lang="en-US" sz="2400" dirty="0" err="1">
                <a:latin typeface="Lucida Console" pitchFamily="49" charset="0"/>
              </a:rPr>
              <a:t>Int</a:t>
            </a:r>
            <a:r>
              <a:rPr lang="en-US" sz="2400" dirty="0">
                <a:latin typeface="Lucida Console" pitchFamily="49" charset="0"/>
              </a:rPr>
              <a:t> </a:t>
            </a:r>
            <a:r>
              <a:rPr lang="en-US" sz="2400" dirty="0" smtClean="0">
                <a:latin typeface="Lucida Console" pitchFamily="49" charset="0"/>
              </a:rPr>
              <a:t>=&gt; </a:t>
            </a:r>
            <a:r>
              <a:rPr lang="en-US" sz="2400" dirty="0" err="1">
                <a:latin typeface="Lucida Console" pitchFamily="49" charset="0"/>
              </a:rPr>
              <a:t>Int</a:t>
            </a:r>
            <a:r>
              <a:rPr lang="en-US" sz="2400" dirty="0">
                <a:latin typeface="Lucida Console" pitchFamily="49" charset="0"/>
              </a:rPr>
              <a:t> </a:t>
            </a:r>
          </a:p>
        </p:txBody>
      </p:sp>
      <p:sp>
        <p:nvSpPr>
          <p:cNvPr id="26631" name="AutoShape 14"/>
          <p:cNvSpPr>
            <a:spLocks noChangeArrowheads="1"/>
          </p:cNvSpPr>
          <p:nvPr/>
        </p:nvSpPr>
        <p:spPr bwMode="auto">
          <a:xfrm>
            <a:off x="1358899" y="5726391"/>
            <a:ext cx="6561211" cy="578882"/>
          </a:xfrm>
          <a:prstGeom prst="wedgeRoundRectCallout">
            <a:avLst>
              <a:gd name="adj1" fmla="val -25634"/>
              <a:gd name="adj2" fmla="val -183616"/>
              <a:gd name="adj3" fmla="val 16667"/>
            </a:avLst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eaLnBrk="0" hangingPunct="0"/>
            <a:r>
              <a:rPr lang="en-US" dirty="0" err="1" smtClean="0"/>
              <a:t>Significa</a:t>
            </a:r>
            <a:r>
              <a:rPr lang="en-US" dirty="0" smtClean="0"/>
              <a:t>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smtClean="0">
                <a:latin typeface="Lucida Sans Typewriter"/>
              </a:rPr>
              <a:t>=&gt;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smtClean="0">
                <a:latin typeface="Lucida Sans Typewriter"/>
              </a:rPr>
              <a:t>=&gt;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smtClean="0">
                <a:latin typeface="Lucida Sans Typewriter"/>
              </a:rPr>
              <a:t>=&gt;</a:t>
            </a:r>
            <a:r>
              <a:rPr lang="en-US" dirty="0" smtClean="0"/>
              <a:t> </a:t>
            </a:r>
            <a:r>
              <a:rPr lang="en-US" dirty="0" err="1"/>
              <a:t>Int</a:t>
            </a:r>
            <a:r>
              <a:rPr lang="en-US" dirty="0"/>
              <a:t>)).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Convenções</a:t>
            </a:r>
            <a:r>
              <a:rPr lang="en-US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 Currying</a:t>
            </a:r>
            <a:endParaRPr lang="pt-BR" dirty="0"/>
          </a:p>
        </p:txBody>
      </p:sp>
      <p:sp>
        <p:nvSpPr>
          <p:cNvPr id="10" name="Espaço Reservado para Conteúdo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dirty="0" smtClean="0"/>
              <a:t>Como </a:t>
            </a:r>
            <a:r>
              <a:rPr kumimoji="1" lang="en-US" dirty="0" err="1" smtClean="0"/>
              <a:t>consequência</a:t>
            </a:r>
            <a:r>
              <a:rPr kumimoji="1" lang="en-US" dirty="0" smtClean="0"/>
              <a:t>, é normal </a:t>
            </a:r>
            <a:r>
              <a:rPr kumimoji="1" lang="en-US" dirty="0" err="1" smtClean="0"/>
              <a:t>que</a:t>
            </a:r>
            <a:r>
              <a:rPr kumimoji="1" lang="en-US" dirty="0" smtClean="0"/>
              <a:t> a </a:t>
            </a:r>
            <a:r>
              <a:rPr kumimoji="1" lang="en-US" dirty="0" err="1" smtClean="0"/>
              <a:t>aplicação</a:t>
            </a:r>
            <a:r>
              <a:rPr kumimoji="1" lang="en-US" dirty="0" smtClean="0"/>
              <a:t> de </a:t>
            </a:r>
            <a:r>
              <a:rPr kumimoji="1" lang="en-US" dirty="0" err="1" smtClean="0"/>
              <a:t>funções</a:t>
            </a:r>
            <a:r>
              <a:rPr kumimoji="1" lang="en-US" dirty="0" smtClean="0"/>
              <a:t> </a:t>
            </a:r>
            <a:r>
              <a:rPr kumimoji="1" lang="en-US" dirty="0" err="1" smtClean="0"/>
              <a:t>seja</a:t>
            </a:r>
            <a:r>
              <a:rPr kumimoji="1" lang="en-US" dirty="0" smtClean="0"/>
              <a:t> </a:t>
            </a:r>
            <a:r>
              <a:rPr kumimoji="1" lang="en-US" dirty="0" err="1" smtClean="0"/>
              <a:t>associada</a:t>
            </a:r>
            <a:r>
              <a:rPr kumimoji="1" lang="en-US" dirty="0" smtClean="0"/>
              <a:t> à </a:t>
            </a:r>
            <a:r>
              <a:rPr kumimoji="1" lang="en-US" dirty="0" err="1" smtClean="0">
                <a:solidFill>
                  <a:srgbClr val="FFC000"/>
                </a:solidFill>
              </a:rPr>
              <a:t>esquerda</a:t>
            </a:r>
            <a:r>
              <a:rPr kumimoji="1" lang="en-US" dirty="0" smtClean="0"/>
              <a:t>. </a:t>
            </a:r>
          </a:p>
          <a:p>
            <a:endParaRPr lang="pt-BR" dirty="0"/>
          </a:p>
        </p:txBody>
      </p:sp>
      <p:sp>
        <p:nvSpPr>
          <p:cNvPr id="6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863F8C-7AA7-4947-8D77-512AA9451027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27651" name="Rectangle 2"/>
          <p:cNvSpPr>
            <a:spLocks noChangeArrowheads="1"/>
          </p:cNvSpPr>
          <p:nvPr/>
        </p:nvSpPr>
        <p:spPr bwMode="auto">
          <a:xfrm>
            <a:off x="-2320534" y="2502658"/>
            <a:ext cx="8178800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</a:pPr>
            <a:endParaRPr kumimoji="1" lang="en-US" dirty="0"/>
          </a:p>
        </p:txBody>
      </p:sp>
      <p:sp>
        <p:nvSpPr>
          <p:cNvPr id="27652" name="Text Box 3"/>
          <p:cNvSpPr txBox="1">
            <a:spLocks noChangeArrowheads="1"/>
          </p:cNvSpPr>
          <p:nvPr/>
        </p:nvSpPr>
        <p:spPr bwMode="auto">
          <a:xfrm>
            <a:off x="1934381" y="3598250"/>
            <a:ext cx="2601994" cy="461665"/>
          </a:xfrm>
          <a:prstGeom prst="rect">
            <a:avLst/>
          </a:prstGeom>
          <a:solidFill>
            <a:srgbClr val="0070C0"/>
          </a:solidFill>
          <a:ln w="12700" cap="sq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2400" dirty="0" err="1" smtClean="0">
                <a:latin typeface="Lucida Console" pitchFamily="49" charset="0"/>
              </a:rPr>
              <a:t>mult</a:t>
            </a:r>
            <a:r>
              <a:rPr lang="en-US" sz="2400" dirty="0" smtClean="0">
                <a:latin typeface="Lucida Console" pitchFamily="49" charset="0"/>
              </a:rPr>
              <a:t>(x)(y)(z)</a:t>
            </a:r>
            <a:endParaRPr lang="en-US" sz="2400" dirty="0">
              <a:latin typeface="Lucida Console" pitchFamily="49" charset="0"/>
            </a:endParaRPr>
          </a:p>
        </p:txBody>
      </p:sp>
      <p:sp>
        <p:nvSpPr>
          <p:cNvPr id="27653" name="AutoShape 4"/>
          <p:cNvSpPr>
            <a:spLocks noChangeArrowheads="1"/>
          </p:cNvSpPr>
          <p:nvPr/>
        </p:nvSpPr>
        <p:spPr bwMode="auto">
          <a:xfrm>
            <a:off x="1184618" y="4711984"/>
            <a:ext cx="4695678" cy="578882"/>
          </a:xfrm>
          <a:prstGeom prst="wedgeRoundRectCallout">
            <a:avLst>
              <a:gd name="adj1" fmla="val -26009"/>
              <a:gd name="adj2" fmla="val -181370"/>
              <a:gd name="adj3" fmla="val 16667"/>
            </a:avLst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eaLnBrk="0" hangingPunct="0"/>
            <a:r>
              <a:rPr lang="en-US" dirty="0" err="1" smtClean="0"/>
              <a:t>Significa</a:t>
            </a:r>
            <a:r>
              <a:rPr lang="en-US" dirty="0" smtClean="0"/>
              <a:t> ((</a:t>
            </a:r>
            <a:r>
              <a:rPr lang="en-US" dirty="0" err="1" smtClean="0"/>
              <a:t>mult</a:t>
            </a:r>
            <a:r>
              <a:rPr lang="en-US" dirty="0" smtClean="0"/>
              <a:t>(x))(y))( z).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4864" indent="0" fontAlgn="auto">
              <a:spcAft>
                <a:spcPts val="0"/>
              </a:spcAft>
              <a:defRPr/>
            </a:pPr>
            <a:r>
              <a:rPr lang="en-US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Funções</a:t>
            </a:r>
            <a:r>
              <a:rPr lang="en-US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Polimórficas</a:t>
            </a:r>
            <a:endParaRPr lang="en-US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função</a:t>
            </a:r>
            <a:r>
              <a:rPr lang="en-US" dirty="0" smtClean="0"/>
              <a:t> é </a:t>
            </a:r>
            <a:r>
              <a:rPr lang="en-US" dirty="0" err="1" smtClean="0"/>
              <a:t>chamada</a:t>
            </a:r>
            <a:r>
              <a:rPr lang="en-US" dirty="0" smtClean="0"/>
              <a:t> de </a:t>
            </a:r>
            <a:r>
              <a:rPr lang="en-US" dirty="0" err="1" smtClean="0"/>
              <a:t>polimórfica</a:t>
            </a:r>
            <a:r>
              <a:rPr lang="en-US" dirty="0" smtClean="0"/>
              <a:t> (“</a:t>
            </a:r>
            <a:r>
              <a:rPr lang="en-US" dirty="0" err="1" smtClean="0"/>
              <a:t>várias</a:t>
            </a:r>
            <a:r>
              <a:rPr lang="en-US" dirty="0" smtClean="0"/>
              <a:t> </a:t>
            </a:r>
            <a:r>
              <a:rPr lang="en-US" dirty="0" err="1" smtClean="0"/>
              <a:t>formas</a:t>
            </a:r>
            <a:r>
              <a:rPr lang="en-US" dirty="0" smtClean="0"/>
              <a:t>”) se </a:t>
            </a:r>
            <a:r>
              <a:rPr lang="en-US" dirty="0" err="1" smtClean="0"/>
              <a:t>seu</a:t>
            </a:r>
            <a:r>
              <a:rPr lang="en-US" dirty="0" smtClean="0"/>
              <a:t> </a:t>
            </a:r>
            <a:r>
              <a:rPr lang="en-US" dirty="0" err="1" smtClean="0"/>
              <a:t>tipo</a:t>
            </a:r>
            <a:r>
              <a:rPr lang="en-US" dirty="0" smtClean="0"/>
              <a:t> </a:t>
            </a:r>
            <a:r>
              <a:rPr lang="en-US" dirty="0" err="1" smtClean="0"/>
              <a:t>contiver</a:t>
            </a:r>
            <a:r>
              <a:rPr lang="en-US" dirty="0" smtClean="0"/>
              <a:t> um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variáveis</a:t>
            </a:r>
            <a:r>
              <a:rPr lang="en-US" dirty="0" smtClean="0"/>
              <a:t> de </a:t>
            </a:r>
            <a:r>
              <a:rPr lang="en-US" dirty="0" err="1" smtClean="0"/>
              <a:t>tipo</a:t>
            </a:r>
            <a:r>
              <a:rPr lang="en-US" dirty="0" smtClean="0"/>
              <a:t>.</a:t>
            </a:r>
          </a:p>
          <a:p>
            <a:endParaRPr lang="pt-BR" dirty="0"/>
          </a:p>
        </p:txBody>
      </p:sp>
      <p:sp>
        <p:nvSpPr>
          <p:cNvPr id="6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AA4A41-EB90-4A09-A9F2-3E4582DA0734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28677" name="Text Box 4"/>
          <p:cNvSpPr txBox="1">
            <a:spLocks noChangeArrowheads="1"/>
          </p:cNvSpPr>
          <p:nvPr/>
        </p:nvSpPr>
        <p:spPr bwMode="auto">
          <a:xfrm>
            <a:off x="1330936" y="3473392"/>
            <a:ext cx="2986715" cy="461665"/>
          </a:xfrm>
          <a:prstGeom prst="rect">
            <a:avLst/>
          </a:prstGeom>
          <a:solidFill>
            <a:srgbClr val="0070C0"/>
          </a:solidFill>
          <a:ln w="12700" cap="sq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2400" dirty="0">
                <a:latin typeface="Lucida Sans Typewriter"/>
              </a:rPr>
              <a:t>length </a:t>
            </a:r>
            <a:r>
              <a:rPr lang="en-US" sz="2400" dirty="0" smtClean="0">
                <a:latin typeface="Lucida Sans Typewriter"/>
              </a:rPr>
              <a:t>: List[T] </a:t>
            </a:r>
            <a:r>
              <a:rPr lang="en-US" sz="2400" dirty="0" smtClean="0">
                <a:latin typeface="Lucida Sans Typewriter"/>
                <a:sym typeface="Symbol" pitchFamily="18" charset="2"/>
              </a:rPr>
              <a:t>=&gt;</a:t>
            </a:r>
            <a:r>
              <a:rPr lang="en-US" sz="2400" dirty="0" smtClean="0">
                <a:latin typeface="Lucida Sans Typewriter"/>
              </a:rPr>
              <a:t> </a:t>
            </a:r>
            <a:r>
              <a:rPr lang="en-US" sz="2400" dirty="0" err="1">
                <a:latin typeface="Lucida Sans Typewriter"/>
              </a:rPr>
              <a:t>Int</a:t>
            </a:r>
            <a:endParaRPr lang="en-US" sz="2400" dirty="0">
              <a:latin typeface="Lucida Sans Typewriter"/>
            </a:endParaRPr>
          </a:p>
        </p:txBody>
      </p:sp>
      <p:sp>
        <p:nvSpPr>
          <p:cNvPr id="28678" name="AutoShape 5"/>
          <p:cNvSpPr>
            <a:spLocks noChangeArrowheads="1"/>
          </p:cNvSpPr>
          <p:nvPr/>
        </p:nvSpPr>
        <p:spPr bwMode="auto">
          <a:xfrm>
            <a:off x="1103312" y="4683721"/>
            <a:ext cx="7041881" cy="1532334"/>
          </a:xfrm>
          <a:prstGeom prst="wedgeRoundRectCallout">
            <a:avLst>
              <a:gd name="adj1" fmla="val -36304"/>
              <a:gd name="adj2" fmla="val -95155"/>
              <a:gd name="adj3" fmla="val 16667"/>
            </a:avLst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eaLnBrk="0" hangingPunct="0"/>
            <a:r>
              <a:rPr lang="en-US" dirty="0" smtClean="0"/>
              <a:t>Para </a:t>
            </a:r>
            <a:r>
              <a:rPr lang="en-US" dirty="0" err="1" smtClean="0"/>
              <a:t>qualquer</a:t>
            </a:r>
            <a:r>
              <a:rPr lang="en-US" dirty="0" smtClean="0"/>
              <a:t> </a:t>
            </a:r>
            <a:r>
              <a:rPr lang="en-US" dirty="0" err="1" smtClean="0"/>
              <a:t>tipo</a:t>
            </a:r>
            <a:r>
              <a:rPr lang="en-US" dirty="0" smtClean="0"/>
              <a:t> T, o length </a:t>
            </a:r>
            <a:r>
              <a:rPr lang="en-US" dirty="0" err="1" smtClean="0"/>
              <a:t>pega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lista</a:t>
            </a:r>
            <a:r>
              <a:rPr lang="en-US" dirty="0" smtClean="0"/>
              <a:t> de </a:t>
            </a:r>
            <a:r>
              <a:rPr lang="en-US" dirty="0" err="1" smtClean="0"/>
              <a:t>valores</a:t>
            </a:r>
            <a:r>
              <a:rPr lang="en-US" dirty="0" smtClean="0"/>
              <a:t> do </a:t>
            </a:r>
            <a:r>
              <a:rPr lang="en-US" dirty="0" err="1" smtClean="0"/>
              <a:t>tipo</a:t>
            </a:r>
            <a:r>
              <a:rPr lang="en-US" dirty="0" smtClean="0"/>
              <a:t> T e devolve um </a:t>
            </a:r>
            <a:r>
              <a:rPr lang="en-US" dirty="0" err="1" smtClean="0"/>
              <a:t>inteiro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indent="0"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O </a:t>
            </a:r>
            <a:r>
              <a:rPr lang="en-US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que</a:t>
            </a:r>
            <a:r>
              <a:rPr lang="en-US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 é um </a:t>
            </a:r>
            <a:r>
              <a:rPr lang="en-US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Tipo</a:t>
            </a:r>
            <a:r>
              <a:rPr lang="en-US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?</a:t>
            </a:r>
            <a:endParaRPr lang="en-US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11267" name="Espaço Reservado para Conteúdo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Um </a:t>
            </a:r>
            <a:r>
              <a:rPr lang="en-US" b="1" smtClean="0">
                <a:solidFill>
                  <a:srgbClr val="FFC000"/>
                </a:solidFill>
              </a:rPr>
              <a:t>tipo</a:t>
            </a:r>
            <a:r>
              <a:rPr lang="en-US" smtClean="0"/>
              <a:t> é uma coleção de valores relacionados. Por exemplo, em Scala o tipo básico</a:t>
            </a:r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r>
              <a:rPr lang="en-US" smtClean="0"/>
              <a:t>Contém dois valores lógicos:</a:t>
            </a:r>
          </a:p>
          <a:p>
            <a:endParaRPr lang="en-US" smtClean="0"/>
          </a:p>
          <a:p>
            <a:endParaRPr lang="pt-BR" smtClean="0"/>
          </a:p>
        </p:txBody>
      </p:sp>
      <p:sp>
        <p:nvSpPr>
          <p:cNvPr id="9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9C6B4-D61A-4ABC-B19E-5EACB7D90AD6}" type="slidenum">
              <a:rPr lang="en-US"/>
              <a:pPr>
                <a:defRPr/>
              </a:pPr>
              <a:t>1</a:t>
            </a:fld>
            <a:endParaRPr lang="en-US"/>
          </a:p>
        </p:txBody>
      </p:sp>
      <p:grpSp>
        <p:nvGrpSpPr>
          <p:cNvPr id="11269" name="Group 52"/>
          <p:cNvGrpSpPr>
            <a:grpSpLocks/>
          </p:cNvGrpSpPr>
          <p:nvPr/>
        </p:nvGrpSpPr>
        <p:grpSpPr bwMode="auto">
          <a:xfrm>
            <a:off x="1616075" y="5614988"/>
            <a:ext cx="3195638" cy="457200"/>
            <a:chOff x="1018" y="3537"/>
            <a:chExt cx="2013" cy="288"/>
          </a:xfrm>
        </p:grpSpPr>
        <p:sp>
          <p:nvSpPr>
            <p:cNvPr id="11271" name="Text Box 37"/>
            <p:cNvSpPr txBox="1">
              <a:spLocks noChangeArrowheads="1"/>
            </p:cNvSpPr>
            <p:nvPr/>
          </p:nvSpPr>
          <p:spPr bwMode="auto">
            <a:xfrm>
              <a:off x="2451" y="3537"/>
              <a:ext cx="580" cy="288"/>
            </a:xfrm>
            <a:prstGeom prst="rect">
              <a:avLst/>
            </a:prstGeom>
            <a:solidFill>
              <a:srgbClr val="002060"/>
            </a:solidFill>
            <a:ln w="12700" cap="sq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2400">
                  <a:latin typeface="Lucida Sans Typewriter"/>
                </a:rPr>
                <a:t>True</a:t>
              </a:r>
            </a:p>
          </p:txBody>
        </p:sp>
        <p:sp>
          <p:nvSpPr>
            <p:cNvPr id="11272" name="Text Box 39"/>
            <p:cNvSpPr txBox="1">
              <a:spLocks noChangeArrowheads="1"/>
            </p:cNvSpPr>
            <p:nvPr/>
          </p:nvSpPr>
          <p:spPr bwMode="auto">
            <a:xfrm>
              <a:off x="1018" y="3537"/>
              <a:ext cx="696" cy="288"/>
            </a:xfrm>
            <a:prstGeom prst="rect">
              <a:avLst/>
            </a:prstGeom>
            <a:solidFill>
              <a:srgbClr val="002060"/>
            </a:solidFill>
            <a:ln w="12700" cap="sq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2400">
                  <a:latin typeface="Lucida Sans Typewriter"/>
                </a:rPr>
                <a:t>False</a:t>
              </a:r>
            </a:p>
          </p:txBody>
        </p:sp>
      </p:grpSp>
      <p:sp>
        <p:nvSpPr>
          <p:cNvPr id="11270" name="Text Box 44"/>
          <p:cNvSpPr txBox="1">
            <a:spLocks noChangeArrowheads="1"/>
          </p:cNvSpPr>
          <p:nvPr/>
        </p:nvSpPr>
        <p:spPr bwMode="auto">
          <a:xfrm>
            <a:off x="1695450" y="3573463"/>
            <a:ext cx="920750" cy="457200"/>
          </a:xfrm>
          <a:prstGeom prst="rect">
            <a:avLst/>
          </a:prstGeom>
          <a:solidFill>
            <a:srgbClr val="002060"/>
          </a:solidFill>
          <a:ln w="12700" cap="sq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400">
                <a:latin typeface="Lucida Sans Typewriter"/>
              </a:rPr>
              <a:t>Bool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Funções Polimórficas</a:t>
            </a:r>
            <a:endParaRPr lang="pt-BR" dirty="0"/>
          </a:p>
        </p:txBody>
      </p:sp>
      <p:sp>
        <p:nvSpPr>
          <p:cNvPr id="10" name="Espaço Reservado para Conteúdo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dirty="0" err="1" smtClean="0"/>
              <a:t>Variáveis</a:t>
            </a:r>
            <a:r>
              <a:rPr kumimoji="1" lang="en-US" dirty="0" smtClean="0"/>
              <a:t> de </a:t>
            </a:r>
            <a:r>
              <a:rPr kumimoji="1" lang="en-US" dirty="0" err="1" smtClean="0"/>
              <a:t>tipo</a:t>
            </a:r>
            <a:r>
              <a:rPr kumimoji="1" lang="en-US" dirty="0" smtClean="0"/>
              <a:t> </a:t>
            </a:r>
            <a:r>
              <a:rPr kumimoji="1" lang="en-US" dirty="0" err="1" smtClean="0"/>
              <a:t>podem</a:t>
            </a:r>
            <a:r>
              <a:rPr kumimoji="1" lang="en-US" dirty="0" smtClean="0"/>
              <a:t> ser </a:t>
            </a:r>
            <a:r>
              <a:rPr kumimoji="1" lang="en-US" dirty="0" err="1" smtClean="0"/>
              <a:t>instanciadas</a:t>
            </a:r>
            <a:r>
              <a:rPr kumimoji="1" lang="en-US" dirty="0" smtClean="0"/>
              <a:t> </a:t>
            </a:r>
            <a:r>
              <a:rPr kumimoji="1" lang="en-US" dirty="0" err="1" smtClean="0"/>
              <a:t>para</a:t>
            </a:r>
            <a:r>
              <a:rPr kumimoji="1" lang="en-US" dirty="0" smtClean="0"/>
              <a:t> </a:t>
            </a:r>
            <a:r>
              <a:rPr kumimoji="1" lang="en-US" dirty="0" err="1" smtClean="0"/>
              <a:t>diferentes</a:t>
            </a:r>
            <a:r>
              <a:rPr kumimoji="1" lang="en-US" dirty="0" smtClean="0"/>
              <a:t> </a:t>
            </a:r>
            <a:r>
              <a:rPr kumimoji="1" lang="en-US" dirty="0" err="1" smtClean="0"/>
              <a:t>tipos</a:t>
            </a:r>
            <a:r>
              <a:rPr kumimoji="1" lang="en-US" dirty="0" smtClean="0"/>
              <a:t> </a:t>
            </a:r>
            <a:r>
              <a:rPr kumimoji="1" lang="en-US" dirty="0" err="1" smtClean="0"/>
              <a:t>em</a:t>
            </a:r>
            <a:r>
              <a:rPr kumimoji="1" lang="en-US" dirty="0" smtClean="0"/>
              <a:t> </a:t>
            </a:r>
            <a:r>
              <a:rPr kumimoji="1" lang="en-US" dirty="0" err="1" smtClean="0"/>
              <a:t>diferentes</a:t>
            </a:r>
            <a:r>
              <a:rPr kumimoji="1" lang="en-US" dirty="0" smtClean="0"/>
              <a:t> </a:t>
            </a:r>
            <a:r>
              <a:rPr kumimoji="1" lang="en-US" dirty="0" err="1" smtClean="0"/>
              <a:t>circunstâncias</a:t>
            </a:r>
            <a:r>
              <a:rPr kumimoji="1" lang="en-US" dirty="0" smtClean="0"/>
              <a:t>: </a:t>
            </a:r>
          </a:p>
          <a:p>
            <a:endParaRPr kumimoji="1" lang="en-US" dirty="0" smtClean="0"/>
          </a:p>
          <a:p>
            <a:endParaRPr kumimoji="1" lang="en-US" dirty="0" smtClean="0"/>
          </a:p>
          <a:p>
            <a:endParaRPr kumimoji="1" lang="en-US" dirty="0" smtClean="0"/>
          </a:p>
          <a:p>
            <a:endParaRPr kumimoji="1" lang="en-US" dirty="0" smtClean="0"/>
          </a:p>
          <a:p>
            <a:r>
              <a:rPr kumimoji="1" lang="en-US" dirty="0" err="1" smtClean="0"/>
              <a:t>Geralmente</a:t>
            </a:r>
            <a:r>
              <a:rPr kumimoji="1" lang="en-US" dirty="0" smtClean="0"/>
              <a:t>, </a:t>
            </a:r>
            <a:r>
              <a:rPr kumimoji="1" lang="en-US" dirty="0" err="1" smtClean="0"/>
              <a:t>usamos</a:t>
            </a:r>
            <a:r>
              <a:rPr kumimoji="1" lang="en-US" dirty="0" smtClean="0"/>
              <a:t> </a:t>
            </a:r>
            <a:r>
              <a:rPr kumimoji="1" lang="en-US" dirty="0" err="1" smtClean="0"/>
              <a:t>uma</a:t>
            </a:r>
            <a:r>
              <a:rPr kumimoji="1" lang="en-US" dirty="0" smtClean="0"/>
              <a:t> </a:t>
            </a:r>
            <a:r>
              <a:rPr kumimoji="1" lang="en-US" dirty="0" err="1" smtClean="0"/>
              <a:t>letra</a:t>
            </a:r>
            <a:r>
              <a:rPr kumimoji="1" lang="en-US" dirty="0" smtClean="0"/>
              <a:t> </a:t>
            </a:r>
            <a:r>
              <a:rPr kumimoji="1" lang="en-US" dirty="0" err="1" smtClean="0"/>
              <a:t>maiúscula</a:t>
            </a:r>
            <a:r>
              <a:rPr kumimoji="1" lang="en-US" dirty="0" smtClean="0"/>
              <a:t> </a:t>
            </a:r>
            <a:r>
              <a:rPr kumimoji="1" lang="en-US" dirty="0" err="1" smtClean="0"/>
              <a:t>para</a:t>
            </a:r>
            <a:r>
              <a:rPr kumimoji="1" lang="en-US" dirty="0" smtClean="0"/>
              <a:t> </a:t>
            </a:r>
            <a:r>
              <a:rPr kumimoji="1" lang="en-US" dirty="0" err="1" smtClean="0"/>
              <a:t>variáveis</a:t>
            </a:r>
            <a:r>
              <a:rPr kumimoji="1" lang="en-US" dirty="0" smtClean="0"/>
              <a:t> de </a:t>
            </a:r>
            <a:r>
              <a:rPr kumimoji="1" lang="en-US" dirty="0" err="1" smtClean="0"/>
              <a:t>tipo</a:t>
            </a:r>
            <a:r>
              <a:rPr kumimoji="1" lang="en-US" dirty="0" smtClean="0"/>
              <a:t> (T, R, S, K, V, …)</a:t>
            </a:r>
          </a:p>
          <a:p>
            <a:endParaRPr kumimoji="1" lang="en-US" dirty="0" smtClean="0"/>
          </a:p>
          <a:p>
            <a:endParaRPr lang="pt-BR" dirty="0"/>
          </a:p>
        </p:txBody>
      </p:sp>
      <p:sp>
        <p:nvSpPr>
          <p:cNvPr id="8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92D62D-932D-40F9-B383-E58B904DD226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29699" name="Rectangle 2"/>
          <p:cNvSpPr>
            <a:spLocks noChangeArrowheads="1"/>
          </p:cNvSpPr>
          <p:nvPr/>
        </p:nvSpPr>
        <p:spPr bwMode="auto">
          <a:xfrm>
            <a:off x="541338" y="1336675"/>
            <a:ext cx="8239125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</a:pPr>
            <a:endParaRPr kumimoji="1" lang="en-US" dirty="0"/>
          </a:p>
        </p:txBody>
      </p:sp>
      <p:sp>
        <p:nvSpPr>
          <p:cNvPr id="29701" name="Rectangle 4"/>
          <p:cNvSpPr>
            <a:spLocks noChangeArrowheads="1"/>
          </p:cNvSpPr>
          <p:nvPr/>
        </p:nvSpPr>
        <p:spPr bwMode="auto">
          <a:xfrm>
            <a:off x="541338" y="5307013"/>
            <a:ext cx="8239125" cy="95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</a:pPr>
            <a:endParaRPr kumimoji="1" lang="en-US" dirty="0"/>
          </a:p>
        </p:txBody>
      </p:sp>
      <p:sp>
        <p:nvSpPr>
          <p:cNvPr id="29702" name="Text Box 5"/>
          <p:cNvSpPr txBox="1">
            <a:spLocks noChangeArrowheads="1"/>
          </p:cNvSpPr>
          <p:nvPr/>
        </p:nvSpPr>
        <p:spPr bwMode="auto">
          <a:xfrm>
            <a:off x="841644" y="3266934"/>
            <a:ext cx="5019323" cy="1841466"/>
          </a:xfrm>
          <a:prstGeom prst="rect">
            <a:avLst/>
          </a:prstGeom>
          <a:solidFill>
            <a:srgbClr val="0070C0"/>
          </a:solidFill>
          <a:ln w="12700" cap="sq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>
              <a:lnSpc>
                <a:spcPct val="110000"/>
              </a:lnSpc>
            </a:pPr>
            <a:r>
              <a:rPr lang="en-US" sz="2400" dirty="0">
                <a:latin typeface="Lucida Console" pitchFamily="49" charset="0"/>
              </a:rPr>
              <a:t>&gt; </a:t>
            </a:r>
            <a:r>
              <a:rPr lang="en-US" sz="2400" dirty="0" smtClean="0">
                <a:latin typeface="Lucida Console" pitchFamily="49" charset="0"/>
              </a:rPr>
              <a:t>length(List(</a:t>
            </a:r>
            <a:r>
              <a:rPr lang="en-US" sz="2400" dirty="0" err="1" smtClean="0">
                <a:latin typeface="Lucida Console" pitchFamily="49" charset="0"/>
              </a:rPr>
              <a:t>false,true</a:t>
            </a:r>
            <a:r>
              <a:rPr lang="en-US" sz="2400" dirty="0">
                <a:latin typeface="Lucida Console" pitchFamily="49" charset="0"/>
              </a:rPr>
              <a:t>)</a:t>
            </a:r>
            <a:r>
              <a:rPr lang="en-US" sz="2400" dirty="0" smtClean="0">
                <a:latin typeface="Lucida Console" pitchFamily="49" charset="0"/>
              </a:rPr>
              <a:t>)</a:t>
            </a:r>
            <a:endParaRPr lang="en-US" sz="2400" dirty="0">
              <a:latin typeface="Lucida Console" pitchFamily="49" charset="0"/>
            </a:endParaRPr>
          </a:p>
          <a:p>
            <a:pPr eaLnBrk="0" hangingPunct="0">
              <a:lnSpc>
                <a:spcPct val="110000"/>
              </a:lnSpc>
            </a:pPr>
            <a:r>
              <a:rPr lang="en-US" sz="2400" dirty="0">
                <a:latin typeface="Lucida Console" pitchFamily="49" charset="0"/>
              </a:rPr>
              <a:t>2</a:t>
            </a:r>
          </a:p>
          <a:p>
            <a:pPr eaLnBrk="0" hangingPunct="0">
              <a:lnSpc>
                <a:spcPct val="150000"/>
              </a:lnSpc>
            </a:pPr>
            <a:r>
              <a:rPr lang="en-US" sz="2400" dirty="0" smtClean="0">
                <a:latin typeface="Lucida Console" pitchFamily="49" charset="0"/>
              </a:rPr>
              <a:t>&gt; length(List(1,2,3,4))</a:t>
            </a:r>
            <a:endParaRPr lang="en-US" sz="2400" dirty="0">
              <a:latin typeface="Lucida Console" pitchFamily="49" charset="0"/>
            </a:endParaRPr>
          </a:p>
          <a:p>
            <a:pPr eaLnBrk="0" hangingPunct="0">
              <a:lnSpc>
                <a:spcPct val="110000"/>
              </a:lnSpc>
            </a:pPr>
            <a:r>
              <a:rPr lang="en-US" sz="2400" dirty="0">
                <a:latin typeface="Lucida Console" pitchFamily="49" charset="0"/>
              </a:rPr>
              <a:t>4</a:t>
            </a:r>
            <a:endParaRPr lang="en-US" sz="2400" dirty="0">
              <a:latin typeface="Lucida Console" pitchFamily="49" charset="0"/>
              <a:sym typeface="Symbol" pitchFamily="18" charset="2"/>
            </a:endParaRPr>
          </a:p>
        </p:txBody>
      </p:sp>
      <p:sp>
        <p:nvSpPr>
          <p:cNvPr id="29703" name="AutoShape 6"/>
          <p:cNvSpPr>
            <a:spLocks noChangeArrowheads="1"/>
          </p:cNvSpPr>
          <p:nvPr/>
        </p:nvSpPr>
        <p:spPr bwMode="auto">
          <a:xfrm>
            <a:off x="6309018" y="3211278"/>
            <a:ext cx="2384816" cy="578882"/>
          </a:xfrm>
          <a:prstGeom prst="wedgeRoundRectCallout">
            <a:avLst>
              <a:gd name="adj1" fmla="val -71260"/>
              <a:gd name="adj2" fmla="val 3585"/>
              <a:gd name="adj3" fmla="val 16667"/>
            </a:avLst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eaLnBrk="0" hangingPunct="0"/>
            <a:r>
              <a:rPr lang="en-US" dirty="0" smtClean="0"/>
              <a:t>T </a:t>
            </a:r>
            <a:r>
              <a:rPr lang="en-US" dirty="0"/>
              <a:t>= </a:t>
            </a:r>
            <a:r>
              <a:rPr lang="en-US" dirty="0" smtClean="0"/>
              <a:t>Boolean</a:t>
            </a:r>
            <a:endParaRPr lang="en-US" dirty="0"/>
          </a:p>
        </p:txBody>
      </p:sp>
      <p:sp>
        <p:nvSpPr>
          <p:cNvPr id="29704" name="AutoShape 7"/>
          <p:cNvSpPr>
            <a:spLocks noChangeArrowheads="1"/>
          </p:cNvSpPr>
          <p:nvPr/>
        </p:nvSpPr>
        <p:spPr bwMode="auto">
          <a:xfrm>
            <a:off x="6871726" y="4404760"/>
            <a:ext cx="1774825" cy="578882"/>
          </a:xfrm>
          <a:prstGeom prst="wedgeRoundRectCallout">
            <a:avLst>
              <a:gd name="adj1" fmla="val -128634"/>
              <a:gd name="adj2" fmla="val -36100"/>
              <a:gd name="adj3" fmla="val 16667"/>
            </a:avLst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en-US" dirty="0" smtClean="0"/>
              <a:t>T </a:t>
            </a:r>
            <a:r>
              <a:rPr lang="en-US" dirty="0"/>
              <a:t>= </a:t>
            </a:r>
            <a:r>
              <a:rPr lang="en-US" dirty="0" err="1"/>
              <a:t>Int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54864" indent="0" fontAlgn="auto">
              <a:spcAft>
                <a:spcPts val="0"/>
              </a:spcAft>
              <a:defRPr/>
            </a:pPr>
            <a:r>
              <a:rPr lang="en-US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Exercícios</a:t>
            </a:r>
            <a:endParaRPr lang="en-US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Quais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tipos</a:t>
            </a:r>
            <a:r>
              <a:rPr lang="en-US" dirty="0" smtClean="0"/>
              <a:t> dos </a:t>
            </a:r>
            <a:r>
              <a:rPr lang="en-US" dirty="0" err="1" smtClean="0"/>
              <a:t>seguintes</a:t>
            </a:r>
            <a:r>
              <a:rPr lang="en-US" dirty="0" smtClean="0"/>
              <a:t> </a:t>
            </a:r>
            <a:r>
              <a:rPr lang="en-US" dirty="0" err="1" smtClean="0"/>
              <a:t>valores</a:t>
            </a:r>
            <a:r>
              <a:rPr lang="en-US" dirty="0" smtClean="0"/>
              <a:t>?</a:t>
            </a:r>
          </a:p>
          <a:p>
            <a:endParaRPr lang="pt-BR" dirty="0"/>
          </a:p>
        </p:txBody>
      </p:sp>
      <p:sp>
        <p:nvSpPr>
          <p:cNvPr id="7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016DD9-743B-4802-B8C0-0CD93922486C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1830387" y="2490263"/>
            <a:ext cx="6509381" cy="3785652"/>
          </a:xfrm>
          <a:prstGeom prst="rect">
            <a:avLst/>
          </a:prstGeom>
          <a:solidFill>
            <a:srgbClr val="0070C0"/>
          </a:solidFill>
          <a:ln w="12700" cap="sq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0" hangingPunct="0">
              <a:lnSpc>
                <a:spcPct val="200000"/>
              </a:lnSpc>
            </a:pPr>
            <a:r>
              <a:rPr lang="en-US" sz="2400" dirty="0" smtClean="0">
                <a:latin typeface="Lucida Sans Typewriter"/>
              </a:rPr>
              <a:t>List[</a:t>
            </a:r>
            <a:r>
              <a:rPr lang="en-US" sz="2400" dirty="0">
                <a:latin typeface="Lucida Sans Typewriter"/>
              </a:rPr>
              <a:t>’</a:t>
            </a:r>
            <a:r>
              <a:rPr lang="en-US" sz="2400" dirty="0" err="1">
                <a:latin typeface="Lucida Sans Typewriter"/>
              </a:rPr>
              <a:t>a’,’b’,’c</a:t>
            </a:r>
            <a:r>
              <a:rPr lang="en-US" sz="2400" dirty="0">
                <a:latin typeface="Lucida Sans Typewriter"/>
              </a:rPr>
              <a:t>’]</a:t>
            </a:r>
          </a:p>
          <a:p>
            <a:pPr eaLnBrk="0" hangingPunct="0">
              <a:lnSpc>
                <a:spcPct val="200000"/>
              </a:lnSpc>
            </a:pPr>
            <a:r>
              <a:rPr lang="en-US" sz="2400" dirty="0" smtClean="0">
                <a:latin typeface="Lucida Sans Typewriter"/>
              </a:rPr>
              <a:t>(</a:t>
            </a:r>
            <a:r>
              <a:rPr lang="en-US" sz="2400" dirty="0">
                <a:latin typeface="Lucida Sans Typewriter"/>
              </a:rPr>
              <a:t>’</a:t>
            </a:r>
            <a:r>
              <a:rPr lang="en-US" sz="2400" dirty="0" err="1">
                <a:latin typeface="Lucida Sans Typewriter"/>
              </a:rPr>
              <a:t>a’,’b</a:t>
            </a:r>
            <a:r>
              <a:rPr lang="en-US" sz="2400" dirty="0" err="1">
                <a:latin typeface="Lucida Console" pitchFamily="49" charset="0"/>
              </a:rPr>
              <a:t>’,</a:t>
            </a:r>
            <a:r>
              <a:rPr lang="en-US" sz="2400" dirty="0" err="1">
                <a:latin typeface="Lucida Sans Typewriter"/>
              </a:rPr>
              <a:t>’c</a:t>
            </a:r>
            <a:r>
              <a:rPr lang="en-US" sz="2400" dirty="0">
                <a:latin typeface="Lucida Sans Typewriter"/>
              </a:rPr>
              <a:t>’)</a:t>
            </a:r>
          </a:p>
          <a:p>
            <a:pPr eaLnBrk="0" hangingPunct="0">
              <a:lnSpc>
                <a:spcPct val="200000"/>
              </a:lnSpc>
            </a:pPr>
            <a:r>
              <a:rPr lang="en-US" sz="2400" dirty="0" smtClean="0">
                <a:latin typeface="Lucida Sans Typewriter"/>
              </a:rPr>
              <a:t>List[(false</a:t>
            </a:r>
            <a:r>
              <a:rPr lang="en-US" sz="2400" dirty="0">
                <a:latin typeface="Lucida Sans Typewriter"/>
              </a:rPr>
              <a:t>,’0</a:t>
            </a:r>
            <a:r>
              <a:rPr lang="en-US" sz="2400" dirty="0" smtClean="0">
                <a:latin typeface="Lucida Sans Typewriter"/>
              </a:rPr>
              <a:t>’) ,(true</a:t>
            </a:r>
            <a:r>
              <a:rPr lang="en-US" sz="2400" dirty="0">
                <a:latin typeface="Lucida Sans Typewriter"/>
              </a:rPr>
              <a:t>,’1’)]</a:t>
            </a:r>
          </a:p>
          <a:p>
            <a:pPr eaLnBrk="0" hangingPunct="0">
              <a:lnSpc>
                <a:spcPct val="200000"/>
              </a:lnSpc>
            </a:pPr>
            <a:r>
              <a:rPr lang="en-US" sz="2400" dirty="0" smtClean="0">
                <a:latin typeface="Lucida Sans Typewriter"/>
              </a:rPr>
              <a:t>(List[</a:t>
            </a:r>
            <a:r>
              <a:rPr lang="en-US" sz="2400" dirty="0" err="1" smtClean="0">
                <a:latin typeface="Lucida Sans Typewriter"/>
              </a:rPr>
              <a:t>false,true</a:t>
            </a:r>
            <a:r>
              <a:rPr lang="en-US" sz="2400" dirty="0" smtClean="0">
                <a:latin typeface="Lucida Sans Typewriter"/>
              </a:rPr>
              <a:t>], List[</a:t>
            </a:r>
            <a:r>
              <a:rPr lang="en-US" sz="2400" dirty="0">
                <a:latin typeface="Lucida Sans Typewriter"/>
              </a:rPr>
              <a:t>’0’,’1’])</a:t>
            </a:r>
          </a:p>
          <a:p>
            <a:pPr eaLnBrk="0" hangingPunct="0">
              <a:lnSpc>
                <a:spcPct val="200000"/>
              </a:lnSpc>
            </a:pPr>
            <a:r>
              <a:rPr lang="en-US" sz="2400" dirty="0" smtClean="0">
                <a:latin typeface="Lucida Sans Typewriter"/>
              </a:rPr>
              <a:t>List[tail, init, reverse</a:t>
            </a:r>
            <a:r>
              <a:rPr lang="en-US" sz="2400" dirty="0">
                <a:latin typeface="Lucida Sans Typewriter"/>
              </a:rPr>
              <a:t>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Exercícios</a:t>
            </a:r>
            <a:endParaRPr lang="pt-BR" dirty="0"/>
          </a:p>
        </p:txBody>
      </p:sp>
      <p:sp>
        <p:nvSpPr>
          <p:cNvPr id="11" name="Espaço Reservado para Conteúdo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en-US" dirty="0" err="1" smtClean="0"/>
              <a:t>Quais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tipos</a:t>
            </a:r>
            <a:r>
              <a:rPr lang="en-US" dirty="0" smtClean="0"/>
              <a:t> das </a:t>
            </a:r>
            <a:r>
              <a:rPr lang="en-US" dirty="0" err="1" smtClean="0"/>
              <a:t>funções</a:t>
            </a:r>
            <a:r>
              <a:rPr lang="en-US" dirty="0" smtClean="0"/>
              <a:t> a </a:t>
            </a:r>
            <a:r>
              <a:rPr lang="en-US" dirty="0" err="1" smtClean="0"/>
              <a:t>seguir</a:t>
            </a:r>
            <a:r>
              <a:rPr lang="en-US" dirty="0" smtClean="0"/>
              <a:t>?</a:t>
            </a:r>
          </a:p>
          <a:p>
            <a:pPr marL="514350" indent="-514350">
              <a:buFont typeface="+mj-lt"/>
              <a:buAutoNum type="arabicPeriod" startAt="2"/>
            </a:pPr>
            <a:endParaRPr lang="en-US" dirty="0" smtClean="0"/>
          </a:p>
          <a:p>
            <a:pPr marL="514350" indent="-514350">
              <a:buFont typeface="+mj-lt"/>
              <a:buAutoNum type="arabicPeriod" startAt="2"/>
            </a:pPr>
            <a:endParaRPr lang="en-US" dirty="0" smtClean="0"/>
          </a:p>
          <a:p>
            <a:pPr marL="514350" indent="-514350">
              <a:buFont typeface="+mj-lt"/>
              <a:buAutoNum type="arabicPeriod" startAt="2"/>
            </a:pPr>
            <a:endParaRPr lang="en-US" dirty="0" smtClean="0"/>
          </a:p>
          <a:p>
            <a:pPr marL="514350" indent="-514350">
              <a:buFont typeface="+mj-lt"/>
              <a:buAutoNum type="arabicPeriod" startAt="2"/>
            </a:pPr>
            <a:endParaRPr lang="en-US" dirty="0" smtClean="0"/>
          </a:p>
          <a:p>
            <a:pPr marL="514350" indent="-514350">
              <a:buFont typeface="+mj-lt"/>
              <a:buAutoNum type="arabicPeriod" startAt="2"/>
            </a:pPr>
            <a:endParaRPr lang="en-US" dirty="0" smtClean="0"/>
          </a:p>
          <a:p>
            <a:pPr marL="514350" indent="-514350">
              <a:buFont typeface="+mj-lt"/>
              <a:buAutoNum type="arabicPeriod" startAt="2"/>
            </a:pPr>
            <a:endParaRPr lang="en-US" dirty="0" smtClean="0"/>
          </a:p>
          <a:p>
            <a:pPr marL="514350" indent="-514350">
              <a:buFont typeface="+mj-lt"/>
              <a:buAutoNum type="arabicPeriod" startAt="2"/>
            </a:pPr>
            <a:endParaRPr lang="en-US" dirty="0" smtClean="0"/>
          </a:p>
          <a:p>
            <a:pPr marL="514350" indent="-514350">
              <a:buFont typeface="+mj-lt"/>
              <a:buAutoNum type="arabicPeriod" startAt="2"/>
            </a:pPr>
            <a:r>
              <a:rPr lang="en-US" dirty="0" err="1" smtClean="0"/>
              <a:t>Verifique</a:t>
            </a:r>
            <a:r>
              <a:rPr lang="en-US" dirty="0" smtClean="0"/>
              <a:t> as </a:t>
            </a:r>
            <a:r>
              <a:rPr lang="en-US" dirty="0" err="1" smtClean="0"/>
              <a:t>suas</a:t>
            </a:r>
            <a:r>
              <a:rPr lang="en-US" dirty="0" smtClean="0"/>
              <a:t> </a:t>
            </a:r>
            <a:r>
              <a:rPr lang="en-US" dirty="0" err="1" smtClean="0"/>
              <a:t>respostas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scala</a:t>
            </a:r>
            <a:endParaRPr lang="en-US" dirty="0" smtClean="0"/>
          </a:p>
          <a:p>
            <a:endParaRPr lang="pt-BR" dirty="0"/>
          </a:p>
        </p:txBody>
      </p:sp>
      <p:sp>
        <p:nvSpPr>
          <p:cNvPr id="9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8B9EEB-A4EC-4DE7-A162-071A13FBEA9B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36867" name="Text Box 4"/>
          <p:cNvSpPr txBox="1">
            <a:spLocks noChangeArrowheads="1"/>
          </p:cNvSpPr>
          <p:nvPr/>
        </p:nvSpPr>
        <p:spPr bwMode="auto">
          <a:xfrm>
            <a:off x="1008819" y="2259733"/>
            <a:ext cx="7064755" cy="3355727"/>
          </a:xfrm>
          <a:prstGeom prst="rect">
            <a:avLst/>
          </a:prstGeom>
          <a:solidFill>
            <a:srgbClr val="0070C0"/>
          </a:solidFill>
          <a:ln w="12700" cap="sq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>
              <a:lnSpc>
                <a:spcPct val="150000"/>
              </a:lnSpc>
            </a:pPr>
            <a:r>
              <a:rPr lang="en-US" sz="2400" dirty="0" smtClean="0">
                <a:latin typeface="Lucida Console" pitchFamily="49" charset="0"/>
              </a:rPr>
              <a:t>second(</a:t>
            </a:r>
            <a:r>
              <a:rPr lang="en-US" sz="2400" dirty="0" err="1" smtClean="0">
                <a:latin typeface="Lucida Console" pitchFamily="49" charset="0"/>
              </a:rPr>
              <a:t>xs</a:t>
            </a:r>
            <a:r>
              <a:rPr lang="en-US" sz="2400" dirty="0" smtClean="0">
                <a:latin typeface="Lucida Console" pitchFamily="49" charset="0"/>
              </a:rPr>
              <a:t>: …)     </a:t>
            </a:r>
            <a:r>
              <a:rPr lang="en-US" sz="2400" dirty="0">
                <a:latin typeface="Lucida Console" pitchFamily="49" charset="0"/>
              </a:rPr>
              <a:t>= head (tail </a:t>
            </a:r>
            <a:r>
              <a:rPr lang="en-US" sz="2400" dirty="0" err="1">
                <a:latin typeface="Lucida Console" pitchFamily="49" charset="0"/>
              </a:rPr>
              <a:t>xs</a:t>
            </a:r>
            <a:r>
              <a:rPr lang="en-US" sz="2400" dirty="0">
                <a:latin typeface="Lucida Console" pitchFamily="49" charset="0"/>
              </a:rPr>
              <a:t>)</a:t>
            </a:r>
          </a:p>
          <a:p>
            <a:pPr eaLnBrk="0" hangingPunct="0">
              <a:lnSpc>
                <a:spcPct val="150000"/>
              </a:lnSpc>
            </a:pPr>
            <a:r>
              <a:rPr lang="en-US" sz="2400" dirty="0" smtClean="0">
                <a:latin typeface="Lucida Console" pitchFamily="49" charset="0"/>
              </a:rPr>
              <a:t>swap </a:t>
            </a:r>
            <a:r>
              <a:rPr lang="en-US" sz="2400" dirty="0">
                <a:latin typeface="Lucida Console" pitchFamily="49" charset="0"/>
              </a:rPr>
              <a:t>(</a:t>
            </a:r>
            <a:r>
              <a:rPr lang="en-US" sz="2400" dirty="0" smtClean="0">
                <a:latin typeface="Lucida Console" pitchFamily="49" charset="0"/>
              </a:rPr>
              <a:t>x: …, y: …)    </a:t>
            </a:r>
            <a:r>
              <a:rPr lang="en-US" sz="2400" dirty="0">
                <a:latin typeface="Lucida Console" pitchFamily="49" charset="0"/>
              </a:rPr>
              <a:t>= (y</a:t>
            </a:r>
            <a:r>
              <a:rPr lang="en-US" sz="2400" dirty="0" smtClean="0">
                <a:latin typeface="Lucida Console" pitchFamily="49" charset="0"/>
              </a:rPr>
              <a:t>, x</a:t>
            </a:r>
            <a:r>
              <a:rPr lang="en-US" sz="2400" dirty="0">
                <a:latin typeface="Lucida Console" pitchFamily="49" charset="0"/>
              </a:rPr>
              <a:t>)</a:t>
            </a:r>
          </a:p>
          <a:p>
            <a:pPr eaLnBrk="0" hangingPunct="0">
              <a:lnSpc>
                <a:spcPct val="150000"/>
              </a:lnSpc>
            </a:pPr>
            <a:r>
              <a:rPr lang="en-US" sz="2400" dirty="0" smtClean="0">
                <a:latin typeface="Lucida Console" pitchFamily="49" charset="0"/>
              </a:rPr>
              <a:t>pair(x: …, y: …)      </a:t>
            </a:r>
            <a:r>
              <a:rPr lang="en-US" sz="2400" dirty="0">
                <a:latin typeface="Lucida Console" pitchFamily="49" charset="0"/>
              </a:rPr>
              <a:t>= (</a:t>
            </a:r>
            <a:r>
              <a:rPr lang="en-US" sz="2400" dirty="0" err="1">
                <a:latin typeface="Lucida Console" pitchFamily="49" charset="0"/>
              </a:rPr>
              <a:t>x,y</a:t>
            </a:r>
            <a:r>
              <a:rPr lang="en-US" sz="2400" dirty="0">
                <a:latin typeface="Lucida Console" pitchFamily="49" charset="0"/>
              </a:rPr>
              <a:t>)</a:t>
            </a:r>
          </a:p>
          <a:p>
            <a:pPr eaLnBrk="0" hangingPunct="0">
              <a:lnSpc>
                <a:spcPct val="150000"/>
              </a:lnSpc>
            </a:pPr>
            <a:r>
              <a:rPr lang="en-US" sz="2400" dirty="0" smtClean="0">
                <a:latin typeface="Lucida Console" pitchFamily="49" charset="0"/>
              </a:rPr>
              <a:t>double(x: …)      </a:t>
            </a:r>
            <a:r>
              <a:rPr lang="en-US" sz="2400" dirty="0">
                <a:latin typeface="Lucida Console" pitchFamily="49" charset="0"/>
              </a:rPr>
              <a:t>= x*2</a:t>
            </a:r>
          </a:p>
          <a:p>
            <a:pPr eaLnBrk="0" hangingPunct="0">
              <a:lnSpc>
                <a:spcPct val="150000"/>
              </a:lnSpc>
            </a:pPr>
            <a:r>
              <a:rPr lang="en-US" sz="2400" dirty="0" smtClean="0">
                <a:latin typeface="Lucida Console" pitchFamily="49" charset="0"/>
              </a:rPr>
              <a:t>palindrome(</a:t>
            </a:r>
            <a:r>
              <a:rPr lang="en-US" sz="2400" dirty="0" err="1" smtClean="0">
                <a:latin typeface="Lucida Console" pitchFamily="49" charset="0"/>
              </a:rPr>
              <a:t>xs</a:t>
            </a:r>
            <a:r>
              <a:rPr lang="en-US" sz="2400" dirty="0" smtClean="0">
                <a:latin typeface="Lucida Console" pitchFamily="49" charset="0"/>
              </a:rPr>
              <a:t>: …) </a:t>
            </a:r>
            <a:r>
              <a:rPr lang="en-US" sz="2400" dirty="0">
                <a:latin typeface="Lucida Console" pitchFamily="49" charset="0"/>
              </a:rPr>
              <a:t>= </a:t>
            </a:r>
            <a:r>
              <a:rPr lang="en-US" sz="2400" dirty="0" smtClean="0">
                <a:latin typeface="Lucida Console" pitchFamily="49" charset="0"/>
              </a:rPr>
              <a:t>reverse(</a:t>
            </a:r>
            <a:r>
              <a:rPr lang="en-US" sz="2400" dirty="0" err="1" smtClean="0">
                <a:latin typeface="Lucida Console" pitchFamily="49" charset="0"/>
              </a:rPr>
              <a:t>xs</a:t>
            </a:r>
            <a:r>
              <a:rPr lang="en-US" sz="2400" dirty="0" smtClean="0">
                <a:latin typeface="Lucida Console" pitchFamily="49" charset="0"/>
              </a:rPr>
              <a:t>) </a:t>
            </a:r>
            <a:r>
              <a:rPr lang="en-US" sz="2400" dirty="0">
                <a:latin typeface="Lucida Console" pitchFamily="49" charset="0"/>
              </a:rPr>
              <a:t>== </a:t>
            </a:r>
            <a:r>
              <a:rPr lang="en-US" sz="2400" dirty="0" err="1">
                <a:latin typeface="Lucida Console" pitchFamily="49" charset="0"/>
              </a:rPr>
              <a:t>xs</a:t>
            </a:r>
            <a:endParaRPr lang="en-US" sz="2400" dirty="0">
              <a:latin typeface="Lucida Console" pitchFamily="49" charset="0"/>
            </a:endParaRPr>
          </a:p>
          <a:p>
            <a:pPr eaLnBrk="0" hangingPunct="0">
              <a:lnSpc>
                <a:spcPct val="150000"/>
              </a:lnSpc>
            </a:pPr>
            <a:r>
              <a:rPr lang="en-US" sz="2400" dirty="0" smtClean="0">
                <a:latin typeface="Lucida Console" pitchFamily="49" charset="0"/>
              </a:rPr>
              <a:t>twice(f: …)(x: …)     </a:t>
            </a:r>
            <a:r>
              <a:rPr lang="en-US" sz="2400" dirty="0">
                <a:latin typeface="Lucida Console" pitchFamily="49" charset="0"/>
              </a:rPr>
              <a:t>= f (f </a:t>
            </a:r>
            <a:r>
              <a:rPr lang="en-US" sz="2400" dirty="0" smtClean="0">
                <a:latin typeface="Lucida Console" pitchFamily="49" charset="0"/>
              </a:rPr>
              <a:t>(x)) </a:t>
            </a:r>
            <a:endParaRPr lang="en-US" sz="2400" dirty="0">
              <a:latin typeface="Lucida Console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indent="0" fontAlgn="auto">
              <a:spcAft>
                <a:spcPts val="0"/>
              </a:spcAft>
              <a:defRPr/>
            </a:pPr>
            <a:r>
              <a:rPr lang="en-US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Erros</a:t>
            </a:r>
            <a:r>
              <a:rPr lang="en-US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 de </a:t>
            </a:r>
            <a:r>
              <a:rPr lang="en-US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Tipo</a:t>
            </a:r>
            <a:endParaRPr lang="en-US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12291" name="Espaço Reservado para Conteúdo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Aplicar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função</a:t>
            </a:r>
            <a:r>
              <a:rPr lang="en-US" dirty="0" smtClean="0"/>
              <a:t> a um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argumentos</a:t>
            </a:r>
            <a:r>
              <a:rPr lang="en-US" dirty="0" smtClean="0"/>
              <a:t> de um </a:t>
            </a:r>
            <a:r>
              <a:rPr lang="en-US" dirty="0" err="1" smtClean="0"/>
              <a:t>tipo</a:t>
            </a:r>
            <a:r>
              <a:rPr lang="en-US" dirty="0" smtClean="0"/>
              <a:t> </a:t>
            </a:r>
            <a:r>
              <a:rPr lang="en-US" dirty="0" err="1" smtClean="0"/>
              <a:t>errado</a:t>
            </a:r>
            <a:r>
              <a:rPr lang="en-US" dirty="0" smtClean="0"/>
              <a:t> é </a:t>
            </a:r>
            <a:r>
              <a:rPr lang="en-US" dirty="0" err="1" smtClean="0"/>
              <a:t>chamado</a:t>
            </a:r>
            <a:r>
              <a:rPr lang="en-US" dirty="0" smtClean="0"/>
              <a:t> de </a:t>
            </a:r>
            <a:r>
              <a:rPr lang="en-US" b="1" dirty="0" err="1" smtClean="0">
                <a:solidFill>
                  <a:srgbClr val="FFC000"/>
                </a:solidFill>
              </a:rPr>
              <a:t>erro</a:t>
            </a:r>
            <a:r>
              <a:rPr lang="en-US" b="1" dirty="0" smtClean="0">
                <a:solidFill>
                  <a:srgbClr val="FFC000"/>
                </a:solidFill>
              </a:rPr>
              <a:t> de </a:t>
            </a:r>
            <a:r>
              <a:rPr lang="en-US" b="1" dirty="0" err="1" smtClean="0">
                <a:solidFill>
                  <a:srgbClr val="FFC000"/>
                </a:solidFill>
              </a:rPr>
              <a:t>tipo</a:t>
            </a:r>
            <a:r>
              <a:rPr lang="en-US" dirty="0" smtClean="0"/>
              <a:t>.</a:t>
            </a:r>
          </a:p>
          <a:p>
            <a:endParaRPr lang="pt-BR" dirty="0" smtClean="0"/>
          </a:p>
        </p:txBody>
      </p:sp>
      <p:sp>
        <p:nvSpPr>
          <p:cNvPr id="6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94BE34-9BC8-4378-B4A4-1A807A0F9D51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666750" y="3482975"/>
            <a:ext cx="4089400" cy="2124075"/>
          </a:xfrm>
          <a:prstGeom prst="rect">
            <a:avLst/>
          </a:prstGeom>
          <a:solidFill>
            <a:srgbClr val="0070C0"/>
          </a:solidFill>
          <a:ln w="12700" cap="sq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>
              <a:lnSpc>
                <a:spcPct val="110000"/>
              </a:lnSpc>
            </a:pPr>
            <a:r>
              <a:rPr lang="en-US" sz="2400" dirty="0">
                <a:latin typeface="Lucida Sans Typewriter"/>
              </a:rPr>
              <a:t>false &amp;&amp; 1</a:t>
            </a:r>
          </a:p>
          <a:p>
            <a:pPr eaLnBrk="0" hangingPunct="0">
              <a:lnSpc>
                <a:spcPct val="110000"/>
              </a:lnSpc>
            </a:pPr>
            <a:r>
              <a:rPr lang="en-US" sz="2400" dirty="0">
                <a:latin typeface="Lucida Sans Typewriter"/>
              </a:rPr>
              <a:t>error: type mismatch;</a:t>
            </a:r>
          </a:p>
          <a:p>
            <a:pPr eaLnBrk="0" hangingPunct="0">
              <a:lnSpc>
                <a:spcPct val="110000"/>
              </a:lnSpc>
            </a:pPr>
            <a:r>
              <a:rPr lang="en-US" sz="2400" dirty="0">
                <a:latin typeface="Lucida Sans Typewriter"/>
              </a:rPr>
              <a:t> found   : </a:t>
            </a:r>
            <a:r>
              <a:rPr lang="en-US" sz="2400" dirty="0" err="1">
                <a:latin typeface="Lucida Sans Typewriter"/>
              </a:rPr>
              <a:t>Int</a:t>
            </a:r>
            <a:r>
              <a:rPr lang="en-US" sz="2400" dirty="0">
                <a:latin typeface="Lucida Sans Typewriter"/>
              </a:rPr>
              <a:t>(1)</a:t>
            </a:r>
          </a:p>
          <a:p>
            <a:pPr eaLnBrk="0" hangingPunct="0">
              <a:lnSpc>
                <a:spcPct val="110000"/>
              </a:lnSpc>
            </a:pPr>
            <a:r>
              <a:rPr lang="en-US" sz="2400" dirty="0">
                <a:latin typeface="Lucida Sans Typewriter"/>
              </a:rPr>
              <a:t> required: Boolean</a:t>
            </a:r>
          </a:p>
          <a:p>
            <a:pPr eaLnBrk="0" hangingPunct="0">
              <a:lnSpc>
                <a:spcPct val="110000"/>
              </a:lnSpc>
            </a:pPr>
            <a:r>
              <a:rPr lang="en-US" sz="2400" dirty="0">
                <a:latin typeface="Lucida Sans Typewriter"/>
              </a:rPr>
              <a:t>       false &amp;&amp; 1</a:t>
            </a:r>
          </a:p>
        </p:txBody>
      </p:sp>
      <p:sp>
        <p:nvSpPr>
          <p:cNvPr id="12294" name="AutoShape 6"/>
          <p:cNvSpPr>
            <a:spLocks noChangeArrowheads="1"/>
          </p:cNvSpPr>
          <p:nvPr/>
        </p:nvSpPr>
        <p:spPr bwMode="auto">
          <a:xfrm>
            <a:off x="4094163" y="4919663"/>
            <a:ext cx="4705350" cy="1533525"/>
          </a:xfrm>
          <a:prstGeom prst="wedgeRoundRectCallout">
            <a:avLst>
              <a:gd name="adj1" fmla="val -77829"/>
              <a:gd name="adj2" fmla="val -127213"/>
              <a:gd name="adj3" fmla="val 16667"/>
            </a:avLst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en-US"/>
              <a:t>1 é um número e false é um valor lógico, mas &amp;&amp; requer dois valores lógicos.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indent="0" fontAlgn="auto">
              <a:spcAft>
                <a:spcPts val="0"/>
              </a:spcAft>
              <a:defRPr/>
            </a:pPr>
            <a:r>
              <a:rPr lang="en-US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Tipos</a:t>
            </a:r>
            <a:r>
              <a:rPr lang="en-US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em</a:t>
            </a:r>
            <a:r>
              <a:rPr lang="en-US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Scala</a:t>
            </a:r>
            <a:endParaRPr lang="en-US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1566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Se a </a:t>
            </a:r>
            <a:r>
              <a:rPr lang="en-US" dirty="0" err="1" smtClean="0"/>
              <a:t>avaliação</a:t>
            </a:r>
            <a:r>
              <a:rPr lang="en-US" dirty="0" smtClean="0"/>
              <a:t> de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expressão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C000"/>
                </a:solidFill>
              </a:rPr>
              <a:t>e</a:t>
            </a:r>
            <a:r>
              <a:rPr lang="en-US" dirty="0" smtClean="0"/>
              <a:t> </a:t>
            </a:r>
            <a:r>
              <a:rPr lang="en-US" dirty="0" err="1" smtClean="0"/>
              <a:t>produzir</a:t>
            </a:r>
            <a:r>
              <a:rPr lang="en-US" dirty="0" smtClean="0"/>
              <a:t> um </a:t>
            </a:r>
            <a:r>
              <a:rPr lang="en-US" dirty="0" err="1" smtClean="0"/>
              <a:t>um</a:t>
            </a:r>
            <a:r>
              <a:rPr lang="en-US" dirty="0" smtClean="0"/>
              <a:t> valor do </a:t>
            </a:r>
            <a:r>
              <a:rPr lang="en-US" dirty="0" err="1" smtClean="0"/>
              <a:t>tipo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C000"/>
                </a:solidFill>
              </a:rPr>
              <a:t>T</a:t>
            </a:r>
            <a:r>
              <a:rPr lang="en-US" dirty="0" smtClean="0"/>
              <a:t>, </a:t>
            </a:r>
            <a:r>
              <a:rPr lang="en-US" dirty="0" err="1" smtClean="0"/>
              <a:t>então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>
                <a:solidFill>
                  <a:srgbClr val="FFC000"/>
                </a:solidFill>
              </a:rPr>
              <a:t>e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é do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tipo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rgbClr val="FFC000"/>
                </a:solidFill>
              </a:rPr>
              <a:t>T</a:t>
            </a:r>
            <a:r>
              <a:rPr lang="en-US" dirty="0" smtClean="0"/>
              <a:t>, </a:t>
            </a:r>
            <a:r>
              <a:rPr lang="en-US" dirty="0" err="1" smtClean="0"/>
              <a:t>escrevemos</a:t>
            </a:r>
            <a:r>
              <a:rPr lang="en-US" dirty="0" smtClean="0"/>
              <a:t>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endParaRPr lang="en-US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endParaRPr lang="en-US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kumimoji="1" lang="en-US" dirty="0" smtClean="0"/>
              <a:t>Toda </a:t>
            </a:r>
            <a:r>
              <a:rPr kumimoji="1" lang="en-US" dirty="0" err="1" smtClean="0"/>
              <a:t>expressão</a:t>
            </a:r>
            <a:r>
              <a:rPr kumimoji="1" lang="en-US" dirty="0" smtClean="0"/>
              <a:t> </a:t>
            </a:r>
            <a:r>
              <a:rPr kumimoji="1" lang="en-US" dirty="0" err="1" smtClean="0"/>
              <a:t>bem</a:t>
            </a:r>
            <a:r>
              <a:rPr kumimoji="1" lang="en-US" dirty="0" smtClean="0"/>
              <a:t> </a:t>
            </a:r>
            <a:r>
              <a:rPr kumimoji="1" lang="en-US" dirty="0" err="1" smtClean="0"/>
              <a:t>definida</a:t>
            </a:r>
            <a:r>
              <a:rPr kumimoji="1" lang="en-US" dirty="0" smtClean="0"/>
              <a:t> tem um </a:t>
            </a:r>
            <a:r>
              <a:rPr kumimoji="1" lang="en-US" dirty="0" err="1" smtClean="0"/>
              <a:t>tipo</a:t>
            </a:r>
            <a:r>
              <a:rPr kumimoji="1" lang="en-US" dirty="0" smtClean="0"/>
              <a:t> </a:t>
            </a:r>
            <a:r>
              <a:rPr kumimoji="1" lang="en-US" dirty="0" err="1" smtClean="0"/>
              <a:t>que</a:t>
            </a:r>
            <a:r>
              <a:rPr kumimoji="1" lang="en-US" dirty="0" smtClean="0"/>
              <a:t> </a:t>
            </a:r>
            <a:r>
              <a:rPr kumimoji="1" lang="en-US" dirty="0" err="1" smtClean="0"/>
              <a:t>pode</a:t>
            </a:r>
            <a:r>
              <a:rPr kumimoji="1" lang="en-US" dirty="0" smtClean="0"/>
              <a:t> ser </a:t>
            </a:r>
            <a:r>
              <a:rPr kumimoji="1" lang="en-US" dirty="0" err="1" smtClean="0"/>
              <a:t>automaticamente</a:t>
            </a:r>
            <a:r>
              <a:rPr kumimoji="1" lang="en-US" dirty="0" smtClean="0"/>
              <a:t> </a:t>
            </a:r>
            <a:r>
              <a:rPr kumimoji="1" lang="en-US" dirty="0" err="1" smtClean="0"/>
              <a:t>calculado</a:t>
            </a:r>
            <a:r>
              <a:rPr kumimoji="1" lang="en-US" dirty="0" smtClean="0"/>
              <a:t> no </a:t>
            </a:r>
            <a:r>
              <a:rPr kumimoji="1" lang="en-US" dirty="0" err="1" smtClean="0"/>
              <a:t>momento</a:t>
            </a:r>
            <a:r>
              <a:rPr kumimoji="1" lang="en-US" dirty="0" smtClean="0"/>
              <a:t> de </a:t>
            </a:r>
            <a:r>
              <a:rPr kumimoji="1" lang="en-US" dirty="0" err="1" smtClean="0"/>
              <a:t>compilação</a:t>
            </a:r>
            <a:r>
              <a:rPr kumimoji="1" lang="en-US" dirty="0" smtClean="0"/>
              <a:t> </a:t>
            </a:r>
            <a:r>
              <a:rPr kumimoji="1" lang="en-US" dirty="0" err="1" smtClean="0"/>
              <a:t>usando</a:t>
            </a:r>
            <a:r>
              <a:rPr kumimoji="1" lang="en-US" dirty="0" smtClean="0"/>
              <a:t> um </a:t>
            </a:r>
            <a:r>
              <a:rPr kumimoji="1" lang="en-US" dirty="0" err="1" smtClean="0"/>
              <a:t>processo</a:t>
            </a:r>
            <a:r>
              <a:rPr kumimoji="1" lang="en-US" dirty="0" smtClean="0"/>
              <a:t> </a:t>
            </a:r>
            <a:r>
              <a:rPr kumimoji="1" lang="en-US" dirty="0" err="1" smtClean="0"/>
              <a:t>chamado</a:t>
            </a:r>
            <a:r>
              <a:rPr kumimoji="1" lang="en-US" dirty="0" smtClean="0"/>
              <a:t> de </a:t>
            </a:r>
            <a:r>
              <a:rPr kumimoji="1" lang="en-US" dirty="0" err="1" smtClean="0">
                <a:solidFill>
                  <a:srgbClr val="FFC000"/>
                </a:solidFill>
              </a:rPr>
              <a:t>inferência</a:t>
            </a:r>
            <a:r>
              <a:rPr kumimoji="1" lang="en-US" dirty="0" smtClean="0">
                <a:solidFill>
                  <a:srgbClr val="FFC000"/>
                </a:solidFill>
              </a:rPr>
              <a:t> de </a:t>
            </a:r>
            <a:r>
              <a:rPr kumimoji="1" lang="en-US" dirty="0" err="1" smtClean="0">
                <a:solidFill>
                  <a:srgbClr val="FFC000"/>
                </a:solidFill>
              </a:rPr>
              <a:t>tipos</a:t>
            </a:r>
            <a:r>
              <a:rPr kumimoji="1" lang="en-US" dirty="0" smtClean="0"/>
              <a:t>.</a:t>
            </a:r>
            <a:endParaRPr kumimoji="1" lang="en-US" u="sng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dirty="0"/>
          </a:p>
        </p:txBody>
      </p:sp>
      <p:sp>
        <p:nvSpPr>
          <p:cNvPr id="6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FD7E96-67A6-4CAC-B25B-1C6967A0E0AE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13317" name="Text Box 6"/>
          <p:cNvSpPr txBox="1">
            <a:spLocks noChangeArrowheads="1"/>
          </p:cNvSpPr>
          <p:nvPr/>
        </p:nvSpPr>
        <p:spPr bwMode="auto">
          <a:xfrm>
            <a:off x="1689099" y="3375025"/>
            <a:ext cx="1494775" cy="460375"/>
          </a:xfrm>
          <a:prstGeom prst="rect">
            <a:avLst/>
          </a:prstGeom>
          <a:solidFill>
            <a:srgbClr val="0070C0"/>
          </a:solidFill>
          <a:ln w="12700" cap="sq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0" hangingPunct="0"/>
            <a:r>
              <a:rPr lang="en-US" sz="2400" dirty="0">
                <a:latin typeface="Lucida Sans Typewriter"/>
              </a:rPr>
              <a:t>e : </a:t>
            </a:r>
            <a:r>
              <a:rPr lang="en-US" sz="2400" dirty="0" smtClean="0">
                <a:latin typeface="Lucida Sans Typewriter"/>
              </a:rPr>
              <a:t>T</a:t>
            </a:r>
            <a:endParaRPr lang="en-US" sz="2400" dirty="0">
              <a:latin typeface="Lucida Sans Typewriter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indent="0" fontAlgn="auto">
              <a:spcAft>
                <a:spcPts val="0"/>
              </a:spcAft>
              <a:defRPr/>
            </a:pPr>
            <a:r>
              <a:rPr lang="en-US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Tipos</a:t>
            </a:r>
            <a:r>
              <a:rPr lang="en-US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em</a:t>
            </a:r>
            <a:r>
              <a:rPr lang="en-US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Scala</a:t>
            </a:r>
            <a:endParaRPr lang="pt-BR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14339" name="Espaço Reservado para Conteúdo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smtClean="0"/>
              <a:t>Todos os erros de tipos são achados no momento da compilação, isto torna os programas mais </a:t>
            </a:r>
            <a:r>
              <a:rPr kumimoji="1" lang="en-US" smtClean="0">
                <a:solidFill>
                  <a:srgbClr val="FFC000"/>
                </a:solidFill>
              </a:rPr>
              <a:t>seguros e rápidos </a:t>
            </a:r>
            <a:r>
              <a:rPr kumimoji="1" lang="en-US" smtClean="0"/>
              <a:t>pela remoção da necessidade de checagem de tipos no momento da execução.</a:t>
            </a:r>
          </a:p>
          <a:p>
            <a:endParaRPr lang="pt-BR" smtClean="0"/>
          </a:p>
        </p:txBody>
      </p:sp>
      <p:sp>
        <p:nvSpPr>
          <p:cNvPr id="4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5C85B9-F3E4-4874-92F3-1D2FE05D3A6D}" type="slidenum">
              <a:rPr lang="en-US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indent="0" fontAlgn="auto">
              <a:spcAft>
                <a:spcPts val="0"/>
              </a:spcAft>
              <a:defRPr/>
            </a:pPr>
            <a:r>
              <a:rPr lang="en-US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Tipos</a:t>
            </a:r>
            <a:r>
              <a:rPr lang="en-US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Básicos</a:t>
            </a:r>
            <a:endParaRPr lang="en-US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15363" name="Espaço Reservado para Conteúdo 2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Alguns dos tipos básicos de Scala :</a:t>
            </a:r>
          </a:p>
          <a:p>
            <a:endParaRPr lang="pt-BR" smtClean="0"/>
          </a:p>
        </p:txBody>
      </p:sp>
      <p:sp>
        <p:nvSpPr>
          <p:cNvPr id="23" name="Espaço Reservado para Número de Slide 2"/>
          <p:cNvSpPr>
            <a:spLocks noGrp="1"/>
          </p:cNvSpPr>
          <p:nvPr>
            <p:ph type="sldNum" sz="quarter" idx="12"/>
          </p:nvPr>
        </p:nvSpPr>
        <p:spPr>
          <a:xfrm>
            <a:off x="8639175" y="6792913"/>
            <a:ext cx="463550" cy="274637"/>
          </a:xfrm>
        </p:spPr>
        <p:txBody>
          <a:bodyPr/>
          <a:lstStyle/>
          <a:p>
            <a:pPr>
              <a:defRPr/>
            </a:pPr>
            <a:fld id="{F7D0A69B-1A7F-4B6B-9EFE-5A45EBB7C3D1}" type="slidenum">
              <a:rPr lang="en-US"/>
              <a:pPr>
                <a:defRPr/>
              </a:pPr>
              <a:t>5</a:t>
            </a:fld>
            <a:endParaRPr lang="en-US"/>
          </a:p>
        </p:txBody>
      </p:sp>
      <p:grpSp>
        <p:nvGrpSpPr>
          <p:cNvPr id="15365" name="Group 25"/>
          <p:cNvGrpSpPr>
            <a:grpSpLocks/>
          </p:cNvGrpSpPr>
          <p:nvPr/>
        </p:nvGrpSpPr>
        <p:grpSpPr bwMode="auto">
          <a:xfrm>
            <a:off x="1155700" y="2465388"/>
            <a:ext cx="6567488" cy="3916362"/>
            <a:chOff x="728" y="1555"/>
            <a:chExt cx="4137" cy="2467"/>
          </a:xfrm>
        </p:grpSpPr>
        <p:grpSp>
          <p:nvGrpSpPr>
            <p:cNvPr id="15366" name="Group 19"/>
            <p:cNvGrpSpPr>
              <a:grpSpLocks/>
            </p:cNvGrpSpPr>
            <p:nvPr/>
          </p:nvGrpSpPr>
          <p:grpSpPr bwMode="auto">
            <a:xfrm>
              <a:off x="728" y="1555"/>
              <a:ext cx="4137" cy="330"/>
              <a:chOff x="728" y="1618"/>
              <a:chExt cx="4137" cy="330"/>
            </a:xfrm>
          </p:grpSpPr>
          <p:sp>
            <p:nvSpPr>
              <p:cNvPr id="15382" name="Text Box 9"/>
              <p:cNvSpPr txBox="1">
                <a:spLocks noChangeArrowheads="1"/>
              </p:cNvSpPr>
              <p:nvPr/>
            </p:nvSpPr>
            <p:spPr bwMode="auto">
              <a:xfrm>
                <a:off x="728" y="1657"/>
                <a:ext cx="936" cy="291"/>
              </a:xfrm>
              <a:prstGeom prst="rect">
                <a:avLst/>
              </a:prstGeom>
              <a:solidFill>
                <a:srgbClr val="0070C0"/>
              </a:solidFill>
              <a:ln w="12700" cap="sq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/>
                <a:r>
                  <a:rPr lang="en-US" sz="2400">
                    <a:latin typeface="Lucida Sans Typewriter"/>
                  </a:rPr>
                  <a:t>Boolean</a:t>
                </a:r>
              </a:p>
            </p:txBody>
          </p:sp>
          <p:sp>
            <p:nvSpPr>
              <p:cNvPr id="15383" name="Text Box 10"/>
              <p:cNvSpPr txBox="1">
                <a:spLocks noChangeArrowheads="1"/>
              </p:cNvSpPr>
              <p:nvPr/>
            </p:nvSpPr>
            <p:spPr bwMode="auto">
              <a:xfrm>
                <a:off x="1878" y="1618"/>
                <a:ext cx="2987" cy="330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eaLnBrk="0" hangingPunct="0"/>
                <a:r>
                  <a:rPr lang="en-US"/>
                  <a:t>-  valores lógicos (true/false)</a:t>
                </a:r>
              </a:p>
            </p:txBody>
          </p:sp>
        </p:grpSp>
        <p:grpSp>
          <p:nvGrpSpPr>
            <p:cNvPr id="15367" name="Group 20"/>
            <p:cNvGrpSpPr>
              <a:grpSpLocks/>
            </p:cNvGrpSpPr>
            <p:nvPr/>
          </p:nvGrpSpPr>
          <p:grpSpPr bwMode="auto">
            <a:xfrm>
              <a:off x="743" y="1982"/>
              <a:ext cx="3695" cy="330"/>
              <a:chOff x="743" y="2123"/>
              <a:chExt cx="3695" cy="330"/>
            </a:xfrm>
          </p:grpSpPr>
          <p:sp>
            <p:nvSpPr>
              <p:cNvPr id="15380" name="Text Box 5"/>
              <p:cNvSpPr txBox="1">
                <a:spLocks noChangeArrowheads="1"/>
              </p:cNvSpPr>
              <p:nvPr/>
            </p:nvSpPr>
            <p:spPr bwMode="auto">
              <a:xfrm>
                <a:off x="743" y="2147"/>
                <a:ext cx="580" cy="288"/>
              </a:xfrm>
              <a:prstGeom prst="rect">
                <a:avLst/>
              </a:prstGeom>
              <a:solidFill>
                <a:srgbClr val="0070C0"/>
              </a:solidFill>
              <a:ln w="12700" cap="sq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/>
                <a:r>
                  <a:rPr lang="en-US" sz="2400">
                    <a:latin typeface="Lucida Sans Typewriter"/>
                  </a:rPr>
                  <a:t>Char</a:t>
                </a:r>
              </a:p>
            </p:txBody>
          </p:sp>
          <p:sp>
            <p:nvSpPr>
              <p:cNvPr id="15381" name="Text Box 11"/>
              <p:cNvSpPr txBox="1">
                <a:spLocks noChangeArrowheads="1"/>
              </p:cNvSpPr>
              <p:nvPr/>
            </p:nvSpPr>
            <p:spPr bwMode="auto">
              <a:xfrm>
                <a:off x="1878" y="2123"/>
                <a:ext cx="2560" cy="330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eaLnBrk="0" hangingPunct="0"/>
                <a:r>
                  <a:rPr lang="en-US"/>
                  <a:t>-  um caractere (16 bits)</a:t>
                </a:r>
              </a:p>
            </p:txBody>
          </p:sp>
        </p:grpSp>
        <p:grpSp>
          <p:nvGrpSpPr>
            <p:cNvPr id="15368" name="Group 23"/>
            <p:cNvGrpSpPr>
              <a:grpSpLocks/>
            </p:cNvGrpSpPr>
            <p:nvPr/>
          </p:nvGrpSpPr>
          <p:grpSpPr bwMode="auto">
            <a:xfrm>
              <a:off x="735" y="3243"/>
              <a:ext cx="3945" cy="330"/>
              <a:chOff x="735" y="3264"/>
              <a:chExt cx="3945" cy="330"/>
            </a:xfrm>
          </p:grpSpPr>
          <p:sp>
            <p:nvSpPr>
              <p:cNvPr id="15378" name="Text Box 6"/>
              <p:cNvSpPr txBox="1">
                <a:spLocks noChangeArrowheads="1"/>
              </p:cNvSpPr>
              <p:nvPr/>
            </p:nvSpPr>
            <p:spPr bwMode="auto">
              <a:xfrm>
                <a:off x="735" y="3303"/>
                <a:ext cx="819" cy="291"/>
              </a:xfrm>
              <a:prstGeom prst="rect">
                <a:avLst/>
              </a:prstGeom>
              <a:solidFill>
                <a:srgbClr val="0070C0"/>
              </a:solidFill>
              <a:ln w="12700" cap="sq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/>
                <a:r>
                  <a:rPr lang="en-US" sz="2400">
                    <a:latin typeface="Lucida Sans Typewriter"/>
                  </a:rPr>
                  <a:t>Double</a:t>
                </a:r>
              </a:p>
            </p:txBody>
          </p:sp>
          <p:sp>
            <p:nvSpPr>
              <p:cNvPr id="15379" name="Text Box 12"/>
              <p:cNvSpPr txBox="1">
                <a:spLocks noChangeArrowheads="1"/>
              </p:cNvSpPr>
              <p:nvPr/>
            </p:nvSpPr>
            <p:spPr bwMode="auto">
              <a:xfrm>
                <a:off x="1878" y="3264"/>
                <a:ext cx="2802" cy="330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eaLnBrk="0" hangingPunct="0"/>
                <a:r>
                  <a:rPr lang="en-US"/>
                  <a:t>-  ponto-flutuante (64 bits)</a:t>
                </a:r>
              </a:p>
            </p:txBody>
          </p:sp>
        </p:grpSp>
        <p:grpSp>
          <p:nvGrpSpPr>
            <p:cNvPr id="15369" name="Group 24"/>
            <p:cNvGrpSpPr>
              <a:grpSpLocks/>
            </p:cNvGrpSpPr>
            <p:nvPr/>
          </p:nvGrpSpPr>
          <p:grpSpPr bwMode="auto">
            <a:xfrm>
              <a:off x="748" y="3692"/>
              <a:ext cx="3013" cy="330"/>
              <a:chOff x="748" y="3776"/>
              <a:chExt cx="3013" cy="330"/>
            </a:xfrm>
          </p:grpSpPr>
          <p:sp>
            <p:nvSpPr>
              <p:cNvPr id="15376" name="Text Box 8"/>
              <p:cNvSpPr txBox="1">
                <a:spLocks noChangeArrowheads="1"/>
              </p:cNvSpPr>
              <p:nvPr/>
            </p:nvSpPr>
            <p:spPr bwMode="auto">
              <a:xfrm>
                <a:off x="748" y="3792"/>
                <a:ext cx="585" cy="291"/>
              </a:xfrm>
              <a:prstGeom prst="rect">
                <a:avLst/>
              </a:prstGeom>
              <a:solidFill>
                <a:srgbClr val="0070C0"/>
              </a:solidFill>
              <a:ln w="12700" cap="sq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/>
                <a:r>
                  <a:rPr lang="en-US" sz="2400">
                    <a:latin typeface="Lucida Sans Typewriter"/>
                  </a:rPr>
                  <a:t>Long</a:t>
                </a:r>
              </a:p>
            </p:txBody>
          </p:sp>
          <p:sp>
            <p:nvSpPr>
              <p:cNvPr id="15377" name="Text Box 13"/>
              <p:cNvSpPr txBox="1">
                <a:spLocks noChangeArrowheads="1"/>
              </p:cNvSpPr>
              <p:nvPr/>
            </p:nvSpPr>
            <p:spPr bwMode="auto">
              <a:xfrm>
                <a:off x="1878" y="3776"/>
                <a:ext cx="1883" cy="330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eaLnBrk="0" hangingPunct="0"/>
                <a:r>
                  <a:rPr lang="en-US"/>
                  <a:t>-  inteiro (64 bits)</a:t>
                </a:r>
              </a:p>
            </p:txBody>
          </p:sp>
        </p:grpSp>
        <p:grpSp>
          <p:nvGrpSpPr>
            <p:cNvPr id="15370" name="Group 21"/>
            <p:cNvGrpSpPr>
              <a:grpSpLocks/>
            </p:cNvGrpSpPr>
            <p:nvPr/>
          </p:nvGrpSpPr>
          <p:grpSpPr bwMode="auto">
            <a:xfrm>
              <a:off x="743" y="2409"/>
              <a:ext cx="3872" cy="330"/>
              <a:chOff x="743" y="2462"/>
              <a:chExt cx="3872" cy="330"/>
            </a:xfrm>
          </p:grpSpPr>
          <p:sp>
            <p:nvSpPr>
              <p:cNvPr id="15374" name="Text Box 15"/>
              <p:cNvSpPr txBox="1">
                <a:spLocks noChangeArrowheads="1"/>
              </p:cNvSpPr>
              <p:nvPr/>
            </p:nvSpPr>
            <p:spPr bwMode="auto">
              <a:xfrm>
                <a:off x="743" y="2484"/>
                <a:ext cx="999" cy="291"/>
              </a:xfrm>
              <a:prstGeom prst="rect">
                <a:avLst/>
              </a:prstGeom>
              <a:solidFill>
                <a:srgbClr val="0070C0"/>
              </a:solidFill>
              <a:ln w="12700" cap="sq">
                <a:noFill/>
                <a:miter lim="800000"/>
                <a:headEnd/>
                <a:tailEnd/>
              </a:ln>
            </p:spPr>
            <p:txBody>
              <a:bodyPr wrap="square" anchor="ctr">
                <a:spAutoFit/>
              </a:bodyPr>
              <a:lstStyle/>
              <a:p>
                <a:pPr algn="ctr" eaLnBrk="0" hangingPunct="0"/>
                <a:r>
                  <a:rPr lang="en-US" sz="2400" dirty="0">
                    <a:latin typeface="Lucida Sans Typewriter"/>
                  </a:rPr>
                  <a:t>String</a:t>
                </a:r>
              </a:p>
            </p:txBody>
          </p:sp>
          <p:sp>
            <p:nvSpPr>
              <p:cNvPr id="15375" name="Text Box 16"/>
              <p:cNvSpPr txBox="1">
                <a:spLocks noChangeArrowheads="1"/>
              </p:cNvSpPr>
              <p:nvPr/>
            </p:nvSpPr>
            <p:spPr bwMode="auto">
              <a:xfrm>
                <a:off x="1878" y="2462"/>
                <a:ext cx="2737" cy="330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eaLnBrk="0" hangingPunct="0"/>
                <a:r>
                  <a:rPr lang="en-US"/>
                  <a:t>-  sequência de caracteres</a:t>
                </a:r>
              </a:p>
            </p:txBody>
          </p:sp>
        </p:grpSp>
        <p:grpSp>
          <p:nvGrpSpPr>
            <p:cNvPr id="15371" name="Group 22"/>
            <p:cNvGrpSpPr>
              <a:grpSpLocks/>
            </p:cNvGrpSpPr>
            <p:nvPr/>
          </p:nvGrpSpPr>
          <p:grpSpPr bwMode="auto">
            <a:xfrm>
              <a:off x="743" y="2837"/>
              <a:ext cx="3018" cy="330"/>
              <a:chOff x="743" y="2806"/>
              <a:chExt cx="3018" cy="330"/>
            </a:xfrm>
          </p:grpSpPr>
          <p:sp>
            <p:nvSpPr>
              <p:cNvPr id="15372" name="Text Box 17"/>
              <p:cNvSpPr txBox="1">
                <a:spLocks noChangeArrowheads="1"/>
              </p:cNvSpPr>
              <p:nvPr/>
            </p:nvSpPr>
            <p:spPr bwMode="auto">
              <a:xfrm>
                <a:off x="743" y="2830"/>
                <a:ext cx="464" cy="288"/>
              </a:xfrm>
              <a:prstGeom prst="rect">
                <a:avLst/>
              </a:prstGeom>
              <a:solidFill>
                <a:srgbClr val="0070C0"/>
              </a:solidFill>
              <a:ln w="12700" cap="sq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/>
                <a:r>
                  <a:rPr lang="en-US" sz="2400">
                    <a:latin typeface="Lucida Sans Typewriter"/>
                  </a:rPr>
                  <a:t>Int</a:t>
                </a:r>
              </a:p>
            </p:txBody>
          </p:sp>
          <p:sp>
            <p:nvSpPr>
              <p:cNvPr id="15373" name="Text Box 18"/>
              <p:cNvSpPr txBox="1">
                <a:spLocks noChangeArrowheads="1"/>
              </p:cNvSpPr>
              <p:nvPr/>
            </p:nvSpPr>
            <p:spPr bwMode="auto">
              <a:xfrm>
                <a:off x="1878" y="2806"/>
                <a:ext cx="1883" cy="330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eaLnBrk="0" hangingPunct="0"/>
                <a:r>
                  <a:rPr lang="en-US"/>
                  <a:t>-  inteiro (32 bits)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indent="0" fontAlgn="auto">
              <a:spcAft>
                <a:spcPts val="0"/>
              </a:spcAft>
              <a:defRPr/>
            </a:pPr>
            <a:r>
              <a:rPr lang="en-US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Tipo</a:t>
            </a:r>
            <a:r>
              <a:rPr lang="en-US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Lista</a:t>
            </a:r>
            <a:endParaRPr lang="en-US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16387" name="Espaço Reservado para Conteúdo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lista</a:t>
            </a:r>
            <a:r>
              <a:rPr lang="en-US" dirty="0" smtClean="0"/>
              <a:t> é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sequência</a:t>
            </a:r>
            <a:r>
              <a:rPr lang="en-US" dirty="0" smtClean="0"/>
              <a:t> de </a:t>
            </a:r>
            <a:r>
              <a:rPr lang="en-US" dirty="0" err="1" smtClean="0"/>
              <a:t>valores</a:t>
            </a:r>
            <a:r>
              <a:rPr lang="en-US" dirty="0" smtClean="0"/>
              <a:t> do </a:t>
            </a:r>
            <a:r>
              <a:rPr lang="en-US" dirty="0" err="1" smtClean="0"/>
              <a:t>mesmo</a:t>
            </a:r>
            <a:r>
              <a:rPr lang="en-US" dirty="0" smtClean="0"/>
              <a:t> </a:t>
            </a:r>
            <a:r>
              <a:rPr lang="en-US" dirty="0" err="1" smtClean="0"/>
              <a:t>tipo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geral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>
                <a:solidFill>
                  <a:srgbClr val="FFC000"/>
                </a:solidFill>
              </a:rPr>
              <a:t>List[T] </a:t>
            </a:r>
            <a:r>
              <a:rPr lang="en-US" dirty="0" smtClean="0"/>
              <a:t>é o </a:t>
            </a:r>
            <a:r>
              <a:rPr lang="en-US" dirty="0" err="1" smtClean="0"/>
              <a:t>tipo</a:t>
            </a:r>
            <a:r>
              <a:rPr lang="en-US" dirty="0" smtClean="0"/>
              <a:t> das </a:t>
            </a:r>
            <a:r>
              <a:rPr lang="en-US" dirty="0" err="1" smtClean="0"/>
              <a:t>listas</a:t>
            </a:r>
            <a:r>
              <a:rPr lang="en-US" dirty="0" smtClean="0"/>
              <a:t> com </a:t>
            </a:r>
            <a:r>
              <a:rPr lang="en-US" dirty="0" err="1" smtClean="0"/>
              <a:t>elementos</a:t>
            </a:r>
            <a:r>
              <a:rPr lang="en-US" dirty="0" smtClean="0"/>
              <a:t> do </a:t>
            </a:r>
            <a:r>
              <a:rPr lang="en-US" dirty="0" err="1" smtClean="0"/>
              <a:t>tipo</a:t>
            </a:r>
            <a:r>
              <a:rPr lang="en-US" dirty="0" smtClean="0"/>
              <a:t> T.</a:t>
            </a:r>
          </a:p>
        </p:txBody>
      </p:sp>
      <p:sp>
        <p:nvSpPr>
          <p:cNvPr id="7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75C404-4936-4EF7-9C98-843974C47D0C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16389" name="Text Box 4"/>
          <p:cNvSpPr txBox="1">
            <a:spLocks noChangeArrowheads="1"/>
          </p:cNvSpPr>
          <p:nvPr/>
        </p:nvSpPr>
        <p:spPr bwMode="auto">
          <a:xfrm>
            <a:off x="1146175" y="2937369"/>
            <a:ext cx="7435965" cy="1237262"/>
          </a:xfrm>
          <a:prstGeom prst="rect">
            <a:avLst/>
          </a:prstGeom>
          <a:solidFill>
            <a:srgbClr val="0070C0"/>
          </a:solidFill>
          <a:ln w="12700" cap="sq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0" hangingPunct="0">
              <a:lnSpc>
                <a:spcPct val="110000"/>
              </a:lnSpc>
            </a:pPr>
            <a:r>
              <a:rPr lang="en-US" sz="2400" dirty="0">
                <a:latin typeface="Lucida Sans Typewriter"/>
              </a:rPr>
              <a:t>List(</a:t>
            </a:r>
            <a:r>
              <a:rPr lang="en-US" sz="2400" dirty="0" err="1">
                <a:latin typeface="Lucida Sans Typewriter"/>
              </a:rPr>
              <a:t>false,true,false</a:t>
            </a:r>
            <a:r>
              <a:rPr lang="en-US" sz="2400" dirty="0">
                <a:latin typeface="Lucida Sans Typewriter"/>
              </a:rPr>
              <a:t>) : List[Boolean]</a:t>
            </a:r>
          </a:p>
          <a:p>
            <a:pPr eaLnBrk="0" hangingPunct="0">
              <a:lnSpc>
                <a:spcPct val="200000"/>
              </a:lnSpc>
            </a:pPr>
            <a:r>
              <a:rPr lang="en-US" sz="2400" dirty="0" smtClean="0">
                <a:latin typeface="Lucida Sans Typewriter"/>
              </a:rPr>
              <a:t>List</a:t>
            </a:r>
            <a:r>
              <a:rPr lang="en-US" sz="2400" dirty="0">
                <a:latin typeface="Lucida Sans Typewriter"/>
              </a:rPr>
              <a:t>(’</a:t>
            </a:r>
            <a:r>
              <a:rPr lang="en-US" sz="2400" dirty="0" err="1">
                <a:latin typeface="Lucida Sans Typewriter"/>
              </a:rPr>
              <a:t>a’,’b’,’c’,’d</a:t>
            </a:r>
            <a:r>
              <a:rPr lang="en-US" sz="2400" dirty="0">
                <a:latin typeface="Lucida Sans Typewriter"/>
              </a:rPr>
              <a:t>’)  : List[Char]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indent="0" fontAlgn="auto">
              <a:spcAft>
                <a:spcPts val="0"/>
              </a:spcAft>
              <a:defRPr/>
            </a:pPr>
            <a:r>
              <a:rPr lang="pt-BR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Tipo Lista</a:t>
            </a:r>
            <a:endParaRPr lang="pt-BR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17411" name="Espaço Reservado para Conteúdo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Note que</a:t>
            </a:r>
          </a:p>
          <a:p>
            <a:pPr lvl="1"/>
            <a:r>
              <a:rPr lang="pt-BR" smtClean="0"/>
              <a:t>O tipo da lista não diz nada a respeito do tamanho</a:t>
            </a:r>
          </a:p>
          <a:p>
            <a:pPr lvl="1"/>
            <a:endParaRPr lang="pt-BR" smtClean="0"/>
          </a:p>
          <a:p>
            <a:pPr lvl="1"/>
            <a:endParaRPr lang="pt-BR" smtClean="0"/>
          </a:p>
          <a:p>
            <a:pPr lvl="1"/>
            <a:endParaRPr lang="pt-BR" smtClean="0"/>
          </a:p>
          <a:p>
            <a:pPr lvl="1"/>
            <a:endParaRPr lang="pt-BR" smtClean="0"/>
          </a:p>
          <a:p>
            <a:pPr lvl="1"/>
            <a:r>
              <a:rPr lang="pt-BR" smtClean="0"/>
              <a:t>O tipo dos elementos é irrestrito</a:t>
            </a:r>
          </a:p>
          <a:p>
            <a:pPr lvl="1"/>
            <a:r>
              <a:rPr lang="pt-BR" smtClean="0"/>
              <a:t>Por exemplo, podemos ter listas de listas</a:t>
            </a:r>
          </a:p>
        </p:txBody>
      </p:sp>
      <p:sp>
        <p:nvSpPr>
          <p:cNvPr id="8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FA3FF0-1342-4BC5-9B6B-3684AC4A4CF8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17413" name="Text Box 4"/>
          <p:cNvSpPr txBox="1">
            <a:spLocks noChangeArrowheads="1"/>
          </p:cNvSpPr>
          <p:nvPr/>
        </p:nvSpPr>
        <p:spPr bwMode="auto">
          <a:xfrm>
            <a:off x="660400" y="3273780"/>
            <a:ext cx="7435850" cy="1311275"/>
          </a:xfrm>
          <a:prstGeom prst="rect">
            <a:avLst/>
          </a:prstGeom>
          <a:solidFill>
            <a:srgbClr val="0070C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lnSpc>
                <a:spcPct val="110000"/>
              </a:lnSpc>
            </a:pPr>
            <a:r>
              <a:rPr lang="en-US" sz="2400" dirty="0">
                <a:latin typeface="Lucida Sans Typewriter"/>
              </a:rPr>
              <a:t>List(</a:t>
            </a:r>
            <a:r>
              <a:rPr lang="en-US" sz="2400" dirty="0" err="1">
                <a:latin typeface="Lucida Sans Typewriter"/>
              </a:rPr>
              <a:t>false,true</a:t>
            </a:r>
            <a:r>
              <a:rPr lang="en-US" sz="2400" dirty="0">
                <a:latin typeface="Lucida Sans Typewriter"/>
              </a:rPr>
              <a:t>)        : List[Boolean]</a:t>
            </a:r>
          </a:p>
          <a:p>
            <a:pPr eaLnBrk="0" hangingPunct="0">
              <a:lnSpc>
                <a:spcPct val="110000"/>
              </a:lnSpc>
            </a:pPr>
            <a:endParaRPr lang="en-US" sz="2400" dirty="0">
              <a:latin typeface="Lucida Sans Typewriter"/>
            </a:endParaRPr>
          </a:p>
          <a:p>
            <a:pPr eaLnBrk="0" hangingPunct="0">
              <a:lnSpc>
                <a:spcPct val="110000"/>
              </a:lnSpc>
            </a:pPr>
            <a:r>
              <a:rPr lang="en-US" sz="2400" dirty="0">
                <a:latin typeface="Lucida Sans Typewriter"/>
              </a:rPr>
              <a:t>List(</a:t>
            </a:r>
            <a:r>
              <a:rPr lang="en-US" sz="2400" dirty="0" err="1">
                <a:latin typeface="Lucida Sans Typewriter"/>
              </a:rPr>
              <a:t>false,true,false</a:t>
            </a:r>
            <a:r>
              <a:rPr lang="en-US" sz="2400" dirty="0">
                <a:latin typeface="Lucida Sans Typewriter"/>
              </a:rPr>
              <a:t>)  : List[Boolean]</a:t>
            </a:r>
          </a:p>
        </p:txBody>
      </p:sp>
      <p:sp>
        <p:nvSpPr>
          <p:cNvPr id="17414" name="Rectangle 5"/>
          <p:cNvSpPr>
            <a:spLocks noChangeArrowheads="1"/>
          </p:cNvSpPr>
          <p:nvPr/>
        </p:nvSpPr>
        <p:spPr bwMode="auto">
          <a:xfrm>
            <a:off x="701675" y="4054475"/>
            <a:ext cx="8178800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accent2"/>
              </a:buClr>
              <a:buFont typeface="Monotype Sorts"/>
              <a:buChar char="z"/>
            </a:pPr>
            <a:endParaRPr kumimoji="1" lang="en-GB"/>
          </a:p>
        </p:txBody>
      </p:sp>
      <p:sp>
        <p:nvSpPr>
          <p:cNvPr id="17415" name="Text Box 6"/>
          <p:cNvSpPr txBox="1">
            <a:spLocks noChangeArrowheads="1"/>
          </p:cNvSpPr>
          <p:nvPr/>
        </p:nvSpPr>
        <p:spPr bwMode="auto">
          <a:xfrm>
            <a:off x="660400" y="5805487"/>
            <a:ext cx="7612063" cy="498475"/>
          </a:xfrm>
          <a:prstGeom prst="rect">
            <a:avLst/>
          </a:prstGeom>
          <a:solidFill>
            <a:srgbClr val="0070C0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lnSpc>
                <a:spcPct val="110000"/>
              </a:lnSpc>
            </a:pPr>
            <a:r>
              <a:rPr lang="en-US" sz="2400" dirty="0">
                <a:latin typeface="Lucida Sans Typewriter"/>
              </a:rPr>
              <a:t>List((’a’),(’</a:t>
            </a:r>
            <a:r>
              <a:rPr lang="en-US" sz="2400" dirty="0" err="1">
                <a:latin typeface="Lucida Sans Typewriter"/>
              </a:rPr>
              <a:t>b’,’c</a:t>
            </a:r>
            <a:r>
              <a:rPr lang="en-US" sz="2400" dirty="0">
                <a:latin typeface="Lucida Sans Typewriter"/>
              </a:rPr>
              <a:t>’)) : List[List[Char]]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indent="0" fontAlgn="auto">
              <a:spcAft>
                <a:spcPts val="0"/>
              </a:spcAft>
              <a:defRPr/>
            </a:pPr>
            <a:r>
              <a:rPr lang="en-US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Tipo</a:t>
            </a:r>
            <a:r>
              <a:rPr lang="en-US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Túpla</a:t>
            </a:r>
            <a:endParaRPr lang="en-US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18435" name="Espaço Reservado para Conteúdo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Uma </a:t>
            </a:r>
            <a:r>
              <a:rPr lang="en-US" smtClean="0">
                <a:solidFill>
                  <a:srgbClr val="FFC000"/>
                </a:solidFill>
              </a:rPr>
              <a:t>túpla</a:t>
            </a:r>
            <a:r>
              <a:rPr lang="en-US" smtClean="0"/>
              <a:t> é um sequência de valores de </a:t>
            </a:r>
            <a:r>
              <a:rPr lang="en-US" smtClean="0">
                <a:solidFill>
                  <a:srgbClr val="FFC000"/>
                </a:solidFill>
              </a:rPr>
              <a:t>tipos</a:t>
            </a:r>
            <a:r>
              <a:rPr lang="en-US" smtClean="0"/>
              <a:t> </a:t>
            </a:r>
            <a:r>
              <a:rPr lang="en-US" smtClean="0">
                <a:solidFill>
                  <a:srgbClr val="FFC000"/>
                </a:solidFill>
              </a:rPr>
              <a:t>diferentes</a:t>
            </a:r>
            <a:r>
              <a:rPr lang="en-US" smtClean="0"/>
              <a:t>:</a:t>
            </a:r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r>
              <a:rPr lang="en-US" smtClean="0"/>
              <a:t>Em geral:</a:t>
            </a:r>
          </a:p>
          <a:p>
            <a:pPr lvl="1"/>
            <a:r>
              <a:rPr lang="en-US" smtClean="0"/>
              <a:t>(t1,t2,…,tn) é o tipo da n-tupla cujo </a:t>
            </a:r>
            <a:r>
              <a:rPr lang="en-US" i="1" smtClean="0"/>
              <a:t>i</a:t>
            </a:r>
            <a:r>
              <a:rPr lang="en-US" smtClean="0"/>
              <a:t>-ésimo componte é do tipo t</a:t>
            </a:r>
            <a:r>
              <a:rPr lang="en-US" i="1" smtClean="0"/>
              <a:t>i</a:t>
            </a:r>
            <a:r>
              <a:rPr lang="en-US" smtClean="0"/>
              <a:t> para qualquer </a:t>
            </a:r>
            <a:r>
              <a:rPr lang="en-US" i="1" smtClean="0"/>
              <a:t>i</a:t>
            </a:r>
            <a:r>
              <a:rPr lang="en-US" smtClean="0"/>
              <a:t> entre 1 e n.</a:t>
            </a:r>
          </a:p>
          <a:p>
            <a:endParaRPr lang="en-US" smtClean="0"/>
          </a:p>
          <a:p>
            <a:endParaRPr lang="pt-BR" smtClean="0"/>
          </a:p>
        </p:txBody>
      </p:sp>
      <p:sp>
        <p:nvSpPr>
          <p:cNvPr id="7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DA08CF-AC1F-4018-AE9C-122B7E7B850F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18437" name="Text Box 4"/>
          <p:cNvSpPr txBox="1">
            <a:spLocks noChangeArrowheads="1"/>
          </p:cNvSpPr>
          <p:nvPr/>
        </p:nvSpPr>
        <p:spPr bwMode="auto">
          <a:xfrm>
            <a:off x="682625" y="2879725"/>
            <a:ext cx="7807325" cy="1311275"/>
          </a:xfrm>
          <a:prstGeom prst="rect">
            <a:avLst/>
          </a:prstGeom>
          <a:solidFill>
            <a:srgbClr val="0070C0"/>
          </a:solidFill>
          <a:ln w="12700" cap="sq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>
              <a:lnSpc>
                <a:spcPct val="110000"/>
              </a:lnSpc>
            </a:pPr>
            <a:r>
              <a:rPr lang="en-US" sz="2400">
                <a:latin typeface="Lucida Sans Typewriter"/>
              </a:rPr>
              <a:t>(false,true)     : (Boolean,Boolean)</a:t>
            </a:r>
          </a:p>
          <a:p>
            <a:pPr eaLnBrk="0" hangingPunct="0">
              <a:lnSpc>
                <a:spcPct val="110000"/>
              </a:lnSpc>
            </a:pPr>
            <a:endParaRPr lang="en-US" sz="2400">
              <a:latin typeface="Lucida Sans Typewriter"/>
            </a:endParaRPr>
          </a:p>
          <a:p>
            <a:pPr eaLnBrk="0" hangingPunct="0">
              <a:lnSpc>
                <a:spcPct val="110000"/>
              </a:lnSpc>
            </a:pPr>
            <a:r>
              <a:rPr lang="en-US" sz="2400">
                <a:latin typeface="Lucida Sans Typewriter"/>
              </a:rPr>
              <a:t>(false,’a’,true) : (Boolean,Char,Boolean)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undição">
  <a:themeElements>
    <a:clrScheme name="Viagem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Fundição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undiçã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 01 - Progamação Funcional</Template>
  <TotalTime>6424</TotalTime>
  <Words>1179</Words>
  <Application>Microsoft Office PowerPoint</Application>
  <PresentationFormat>Apresentação na tela (4:3)</PresentationFormat>
  <Paragraphs>208</Paragraphs>
  <Slides>22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22</vt:i4>
      </vt:variant>
    </vt:vector>
  </HeadingPairs>
  <TitlesOfParts>
    <vt:vector size="32" baseType="lpstr">
      <vt:lpstr>Arial</vt:lpstr>
      <vt:lpstr>Rockwell</vt:lpstr>
      <vt:lpstr>Symbol</vt:lpstr>
      <vt:lpstr>Tahoma</vt:lpstr>
      <vt:lpstr>Lucida Console</vt:lpstr>
      <vt:lpstr>Wingdings 2</vt:lpstr>
      <vt:lpstr>Monotype Sorts</vt:lpstr>
      <vt:lpstr>Lucida Sans Typewriter</vt:lpstr>
      <vt:lpstr>Times New Roman</vt:lpstr>
      <vt:lpstr>Fundição</vt:lpstr>
      <vt:lpstr>Progamação Funcional</vt:lpstr>
      <vt:lpstr>O que é um Tipo?</vt:lpstr>
      <vt:lpstr>Erros de Tipo</vt:lpstr>
      <vt:lpstr>Tipos em Scala</vt:lpstr>
      <vt:lpstr>Tipos em Scala</vt:lpstr>
      <vt:lpstr>Tipos Básicos</vt:lpstr>
      <vt:lpstr>Tipo Lista</vt:lpstr>
      <vt:lpstr>Tipo Lista</vt:lpstr>
      <vt:lpstr>Tipo Túpla</vt:lpstr>
      <vt:lpstr>Tipo Túpla</vt:lpstr>
      <vt:lpstr>Tipo Função</vt:lpstr>
      <vt:lpstr>Tipo Função</vt:lpstr>
      <vt:lpstr>Funções Curried</vt:lpstr>
      <vt:lpstr>Funções Curried</vt:lpstr>
      <vt:lpstr>Funções Curried</vt:lpstr>
      <vt:lpstr>Por que Currying é útil?</vt:lpstr>
      <vt:lpstr>Convenções Currying</vt:lpstr>
      <vt:lpstr>Convenções Currying</vt:lpstr>
      <vt:lpstr>Funções Polimórficas</vt:lpstr>
      <vt:lpstr>Funções Polimórficas</vt:lpstr>
      <vt:lpstr>Exercícios</vt:lpstr>
      <vt:lpstr>Exercícios</vt:lpstr>
    </vt:vector>
  </TitlesOfParts>
  <Company>University of Nottingham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Functional Programming</dc:title>
  <dc:creator>Dr. Graham Hutton</dc:creator>
  <cp:lastModifiedBy>Lucena</cp:lastModifiedBy>
  <cp:revision>299</cp:revision>
  <cp:lastPrinted>2001-01-11T11:32:24Z</cp:lastPrinted>
  <dcterms:created xsi:type="dcterms:W3CDTF">2000-11-20T11:40:19Z</dcterms:created>
  <dcterms:modified xsi:type="dcterms:W3CDTF">2013-02-21T14:18:46Z</dcterms:modified>
</cp:coreProperties>
</file>