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5"/>
  </p:notesMasterIdLst>
  <p:handoutMasterIdLst>
    <p:handoutMasterId r:id="rId16"/>
  </p:handoutMasterIdLst>
  <p:sldIdLst>
    <p:sldId id="256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58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3516" autoAdjust="0"/>
  </p:normalViewPr>
  <p:slideViewPr>
    <p:cSldViewPr>
      <p:cViewPr varScale="1">
        <p:scale>
          <a:sx n="86" d="100"/>
          <a:sy n="86" d="100"/>
        </p:scale>
        <p:origin x="-14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208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B00-6FC2-41C5-8CC8-B9EEA04C504C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98FED-E309-4234-8533-7FE78C07775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844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4F934-0B1F-4A2D-B327-660F7F58F120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2BD-A84E-44A3-8DF7-E6ED0C1DA78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37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2BD-A84E-44A3-8DF7-E6ED0C1DA7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/>
          <p:cNvGrpSpPr/>
          <p:nvPr userDrawn="1"/>
        </p:nvGrpSpPr>
        <p:grpSpPr>
          <a:xfrm>
            <a:off x="0" y="2267858"/>
            <a:ext cx="4191000" cy="4590144"/>
            <a:chOff x="-1" y="1600199"/>
            <a:chExt cx="4501019" cy="5257801"/>
          </a:xfrm>
        </p:grpSpPr>
        <p:sp>
          <p:nvSpPr>
            <p:cNvPr id="39" name="Freeform 7"/>
            <p:cNvSpPr>
              <a:spLocks/>
            </p:cNvSpPr>
            <p:nvPr userDrawn="1"/>
          </p:nvSpPr>
          <p:spPr bwMode="auto">
            <a:xfrm>
              <a:off x="-1" y="1600199"/>
              <a:ext cx="4127498" cy="2514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"/>
            <p:cNvSpPr>
              <a:spLocks/>
            </p:cNvSpPr>
            <p:nvPr userDrawn="1"/>
          </p:nvSpPr>
          <p:spPr bwMode="auto">
            <a:xfrm>
              <a:off x="-1" y="3581398"/>
              <a:ext cx="1600200" cy="3276599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9"/>
            <p:cNvSpPr>
              <a:spLocks/>
            </p:cNvSpPr>
            <p:nvPr userDrawn="1"/>
          </p:nvSpPr>
          <p:spPr bwMode="auto">
            <a:xfrm>
              <a:off x="0" y="2438399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0"/>
            <p:cNvSpPr>
              <a:spLocks/>
            </p:cNvSpPr>
            <p:nvPr userDrawn="1"/>
          </p:nvSpPr>
          <p:spPr bwMode="auto">
            <a:xfrm>
              <a:off x="1224419" y="3886199"/>
              <a:ext cx="3276599" cy="2971800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1"/>
            <p:cNvSpPr>
              <a:spLocks/>
            </p:cNvSpPr>
            <p:nvPr userDrawn="1"/>
          </p:nvSpPr>
          <p:spPr bwMode="auto">
            <a:xfrm>
              <a:off x="876758" y="3994150"/>
              <a:ext cx="1719262" cy="2863850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Freeform 46"/>
          <p:cNvSpPr>
            <a:spLocks/>
          </p:cNvSpPr>
          <p:nvPr userDrawn="1"/>
        </p:nvSpPr>
        <p:spPr bwMode="auto">
          <a:xfrm>
            <a:off x="7543800" y="0"/>
            <a:ext cx="1600201" cy="2209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2" y="0"/>
              </a:cxn>
              <a:cxn ang="0">
                <a:pos x="1432" y="3492"/>
              </a:cxn>
              <a:cxn ang="0">
                <a:pos x="1419" y="3252"/>
              </a:cxn>
              <a:cxn ang="0">
                <a:pos x="1406" y="3024"/>
              </a:cxn>
              <a:cxn ang="0">
                <a:pos x="1393" y="2807"/>
              </a:cxn>
              <a:cxn ang="0">
                <a:pos x="1379" y="2601"/>
              </a:cxn>
              <a:cxn ang="0">
                <a:pos x="1364" y="2407"/>
              </a:cxn>
              <a:cxn ang="0">
                <a:pos x="1348" y="2222"/>
              </a:cxn>
              <a:cxn ang="0">
                <a:pos x="1330" y="2047"/>
              </a:cxn>
              <a:cxn ang="0">
                <a:pos x="1311" y="1881"/>
              </a:cxn>
              <a:cxn ang="0">
                <a:pos x="1291" y="1726"/>
              </a:cxn>
              <a:cxn ang="0">
                <a:pos x="1268" y="1580"/>
              </a:cxn>
              <a:cxn ang="0">
                <a:pos x="1245" y="1442"/>
              </a:cxn>
              <a:cxn ang="0">
                <a:pos x="1218" y="1313"/>
              </a:cxn>
              <a:cxn ang="0">
                <a:pos x="1190" y="1192"/>
              </a:cxn>
              <a:cxn ang="0">
                <a:pos x="1158" y="1078"/>
              </a:cxn>
              <a:cxn ang="0">
                <a:pos x="1125" y="973"/>
              </a:cxn>
              <a:cxn ang="0">
                <a:pos x="1089" y="873"/>
              </a:cxn>
              <a:cxn ang="0">
                <a:pos x="1049" y="781"/>
              </a:cxn>
              <a:cxn ang="0">
                <a:pos x="1007" y="696"/>
              </a:cxn>
              <a:cxn ang="0">
                <a:pos x="962" y="617"/>
              </a:cxn>
              <a:cxn ang="0">
                <a:pos x="913" y="544"/>
              </a:cxn>
              <a:cxn ang="0">
                <a:pos x="860" y="475"/>
              </a:cxn>
              <a:cxn ang="0">
                <a:pos x="804" y="413"/>
              </a:cxn>
              <a:cxn ang="0">
                <a:pos x="744" y="354"/>
              </a:cxn>
              <a:cxn ang="0">
                <a:pos x="680" y="301"/>
              </a:cxn>
              <a:cxn ang="0">
                <a:pos x="611" y="252"/>
              </a:cxn>
              <a:cxn ang="0">
                <a:pos x="539" y="206"/>
              </a:cxn>
              <a:cxn ang="0">
                <a:pos x="461" y="165"/>
              </a:cxn>
              <a:cxn ang="0">
                <a:pos x="379" y="128"/>
              </a:cxn>
              <a:cxn ang="0">
                <a:pos x="292" y="92"/>
              </a:cxn>
              <a:cxn ang="0">
                <a:pos x="200" y="59"/>
              </a:cxn>
              <a:cxn ang="0">
                <a:pos x="103" y="28"/>
              </a:cxn>
              <a:cxn ang="0">
                <a:pos x="0" y="0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47"/>
          <p:cNvSpPr>
            <a:spLocks/>
          </p:cNvSpPr>
          <p:nvPr userDrawn="1"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 userDrawn="1">
            <p:ph type="ctrTitle"/>
          </p:nvPr>
        </p:nvSpPr>
        <p:spPr>
          <a:xfrm>
            <a:off x="990600" y="1116449"/>
            <a:ext cx="6858000" cy="707886"/>
          </a:xfrm>
        </p:spPr>
        <p:txBody>
          <a:bodyPr wrap="square">
            <a:spAutoFit/>
          </a:bodyPr>
          <a:lstStyle>
            <a:lvl1pPr algn="r">
              <a:defRPr sz="4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/>
          </p:nvPr>
        </p:nvSpPr>
        <p:spPr>
          <a:xfrm>
            <a:off x="990600" y="1900535"/>
            <a:ext cx="6858000" cy="461665"/>
          </a:xfrm>
        </p:spPr>
        <p:txBody>
          <a:bodyPr wrap="square">
            <a:spAutoFit/>
          </a:bodyPr>
          <a:lstStyle>
            <a:lvl1pPr marL="0" indent="0" algn="r">
              <a:buNone/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F1548-A370-498C-A14B-E715C2319CD9}" type="datetimeFigureOut">
              <a:rPr lang="en-US" smtClean="0"/>
              <a:pPr/>
              <a:t>2/15/2013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0" y="0"/>
            <a:ext cx="9144001" cy="6858000"/>
            <a:chOff x="0" y="0"/>
            <a:chExt cx="9144001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7543800" y="0"/>
              <a:ext cx="1600201" cy="2209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0"/>
                </a:cxn>
                <a:cxn ang="0">
                  <a:pos x="1432" y="3492"/>
                </a:cxn>
                <a:cxn ang="0">
                  <a:pos x="1419" y="3252"/>
                </a:cxn>
                <a:cxn ang="0">
                  <a:pos x="1406" y="3024"/>
                </a:cxn>
                <a:cxn ang="0">
                  <a:pos x="1393" y="2807"/>
                </a:cxn>
                <a:cxn ang="0">
                  <a:pos x="1379" y="2601"/>
                </a:cxn>
                <a:cxn ang="0">
                  <a:pos x="1364" y="2407"/>
                </a:cxn>
                <a:cxn ang="0">
                  <a:pos x="1348" y="2222"/>
                </a:cxn>
                <a:cxn ang="0">
                  <a:pos x="1330" y="2047"/>
                </a:cxn>
                <a:cxn ang="0">
                  <a:pos x="1311" y="1881"/>
                </a:cxn>
                <a:cxn ang="0">
                  <a:pos x="1291" y="1726"/>
                </a:cxn>
                <a:cxn ang="0">
                  <a:pos x="1268" y="1580"/>
                </a:cxn>
                <a:cxn ang="0">
                  <a:pos x="1245" y="1442"/>
                </a:cxn>
                <a:cxn ang="0">
                  <a:pos x="1218" y="1313"/>
                </a:cxn>
                <a:cxn ang="0">
                  <a:pos x="1190" y="1192"/>
                </a:cxn>
                <a:cxn ang="0">
                  <a:pos x="1158" y="1078"/>
                </a:cxn>
                <a:cxn ang="0">
                  <a:pos x="1125" y="973"/>
                </a:cxn>
                <a:cxn ang="0">
                  <a:pos x="1089" y="873"/>
                </a:cxn>
                <a:cxn ang="0">
                  <a:pos x="1049" y="781"/>
                </a:cxn>
                <a:cxn ang="0">
                  <a:pos x="1007" y="696"/>
                </a:cxn>
                <a:cxn ang="0">
                  <a:pos x="962" y="617"/>
                </a:cxn>
                <a:cxn ang="0">
                  <a:pos x="913" y="544"/>
                </a:cxn>
                <a:cxn ang="0">
                  <a:pos x="860" y="475"/>
                </a:cxn>
                <a:cxn ang="0">
                  <a:pos x="804" y="413"/>
                </a:cxn>
                <a:cxn ang="0">
                  <a:pos x="744" y="354"/>
                </a:cxn>
                <a:cxn ang="0">
                  <a:pos x="680" y="301"/>
                </a:cxn>
                <a:cxn ang="0">
                  <a:pos x="611" y="252"/>
                </a:cxn>
                <a:cxn ang="0">
                  <a:pos x="539" y="206"/>
                </a:cxn>
                <a:cxn ang="0">
                  <a:pos x="461" y="165"/>
                </a:cxn>
                <a:cxn ang="0">
                  <a:pos x="379" y="128"/>
                </a:cxn>
                <a:cxn ang="0">
                  <a:pos x="292" y="92"/>
                </a:cxn>
                <a:cxn ang="0">
                  <a:pos x="200" y="59"/>
                </a:cxn>
                <a:cxn ang="0">
                  <a:pos x="103" y="28"/>
                </a:cxn>
                <a:cxn ang="0">
                  <a:pos x="0" y="0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3733800" y="5715000"/>
              <a:ext cx="5029200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8F03A-58E1-4ECA-9024-348A9A81A53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0" y="2855091"/>
            <a:ext cx="3581400" cy="4002909"/>
            <a:chOff x="0" y="2533588"/>
            <a:chExt cx="8022336" cy="8966516"/>
          </a:xfrm>
        </p:grpSpPr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0" y="2533588"/>
              <a:ext cx="4127500" cy="25145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0" y="4980432"/>
              <a:ext cx="3184026" cy="6519672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0" y="3371787"/>
              <a:ext cx="2895599" cy="2154237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1502664" y="5586916"/>
              <a:ext cx="6519672" cy="5913188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1"/>
            <p:cNvSpPr>
              <a:spLocks/>
            </p:cNvSpPr>
            <p:nvPr userDrawn="1"/>
          </p:nvSpPr>
          <p:spPr bwMode="auto">
            <a:xfrm>
              <a:off x="1155002" y="5801712"/>
              <a:ext cx="3420932" cy="5698392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962560"/>
            <a:ext cx="7620000" cy="1015663"/>
          </a:xfrm>
        </p:spPr>
        <p:txBody>
          <a:bodyPr/>
          <a:lstStyle/>
          <a:p>
            <a:r>
              <a:rPr lang="en-US" sz="6000" dirty="0" err="1" smtClean="0"/>
              <a:t>Programação</a:t>
            </a:r>
            <a:r>
              <a:rPr lang="en-US" sz="6000" dirty="0" smtClean="0"/>
              <a:t> </a:t>
            </a:r>
            <a:r>
              <a:rPr lang="en-US" sz="6000" dirty="0" err="1" smtClean="0"/>
              <a:t>Funcional</a:t>
            </a:r>
            <a:r>
              <a:rPr lang="en-US" sz="6000" dirty="0" smtClean="0"/>
              <a:t> 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2905137"/>
            <a:ext cx="6858000" cy="904863"/>
          </a:xfrm>
        </p:spPr>
        <p:txBody>
          <a:bodyPr/>
          <a:lstStyle/>
          <a:p>
            <a:r>
              <a:rPr lang="en-US" dirty="0" smtClean="0"/>
              <a:t>Leonardo </a:t>
            </a:r>
            <a:r>
              <a:rPr lang="en-US" dirty="0" err="1" smtClean="0"/>
              <a:t>Lucena</a:t>
            </a:r>
            <a:r>
              <a:rPr lang="en-US" dirty="0" smtClean="0"/>
              <a:t> (@</a:t>
            </a:r>
            <a:r>
              <a:rPr lang="en-US" dirty="0" err="1" smtClean="0"/>
              <a:t>lrlucena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IFRN – Natal, 06 e 07/12/2012</a:t>
            </a:r>
            <a:endParaRPr lang="en-US" dirty="0"/>
          </a:p>
        </p:txBody>
      </p:sp>
      <p:pic>
        <p:nvPicPr>
          <p:cNvPr id="4098" name="Picture 2" descr="Image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4114800"/>
            <a:ext cx="1809750" cy="18097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4100" name="Picture 4" descr="Ho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00600" y="1752600"/>
            <a:ext cx="6153150" cy="885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Linguagem 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x = 10</a:t>
            </a:r>
          </a:p>
          <a:p>
            <a:pPr>
              <a:buNone/>
            </a:pPr>
            <a:endParaRPr lang="pt-BR" b="1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soma(a: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, b: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) = a + b</a:t>
            </a:r>
          </a:p>
          <a:p>
            <a:pPr>
              <a:buNone/>
            </a:pPr>
            <a:endParaRPr lang="pt-BR" b="1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if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(nota&gt;=6)</a:t>
            </a: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print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(“Aprovado”)</a:t>
            </a:r>
          </a:p>
          <a:p>
            <a:pPr>
              <a:buNone/>
            </a:pPr>
            <a:r>
              <a:rPr lang="pt-BR" b="1" dirty="0" err="1" smtClean="0">
                <a:latin typeface="Consolas" pitchFamily="49" charset="0"/>
                <a:cs typeface="Consolas" pitchFamily="49" charset="0"/>
              </a:rPr>
              <a:t>else</a:t>
            </a: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pt-BR" dirty="0" err="1" smtClean="0">
                <a:latin typeface="Consolas" pitchFamily="49" charset="0"/>
                <a:cs typeface="Consolas" pitchFamily="49" charset="0"/>
              </a:rPr>
              <a:t>print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(“Reprovado”)</a:t>
            </a:r>
          </a:p>
          <a:p>
            <a:pPr>
              <a:buNone/>
            </a:pPr>
            <a:endParaRPr lang="pt-BR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nota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match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{</a:t>
            </a: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case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0 | 1 | 2 =&gt; “Reprovado”</a:t>
            </a: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case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3 | 4 | 5 =&gt; “Prova Final”</a:t>
            </a: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smtClean="0">
                <a:latin typeface="Consolas" pitchFamily="49" charset="0"/>
                <a:cs typeface="Consolas" pitchFamily="49" charset="0"/>
              </a:rPr>
              <a:t>case</a:t>
            </a:r>
            <a:r>
              <a:rPr lang="pt-BR" dirty="0" smtClean="0">
                <a:latin typeface="Consolas" pitchFamily="49" charset="0"/>
                <a:cs typeface="Consolas" pitchFamily="49" charset="0"/>
              </a:rPr>
              <a:t> _         =&gt; “Aprovado”</a:t>
            </a:r>
          </a:p>
          <a:p>
            <a:pPr>
              <a:buNone/>
            </a:pPr>
            <a:r>
              <a:rPr lang="pt-BR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Linguagem 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Tipos</a:t>
            </a:r>
          </a:p>
          <a:p>
            <a:pPr lvl="1"/>
            <a:r>
              <a:rPr lang="pt-BR" dirty="0" smtClean="0"/>
              <a:t>String</a:t>
            </a:r>
          </a:p>
          <a:p>
            <a:pPr lvl="1"/>
            <a:r>
              <a:rPr lang="pt-BR" dirty="0" err="1" smtClean="0"/>
              <a:t>Int</a:t>
            </a:r>
            <a:endParaRPr lang="pt-BR" dirty="0" smtClean="0"/>
          </a:p>
          <a:p>
            <a:pPr lvl="1"/>
            <a:r>
              <a:rPr lang="pt-BR" dirty="0" smtClean="0"/>
              <a:t>Double</a:t>
            </a:r>
          </a:p>
          <a:p>
            <a:pPr lvl="1"/>
            <a:r>
              <a:rPr lang="pt-BR" dirty="0" err="1" smtClean="0"/>
              <a:t>Boolean</a:t>
            </a:r>
            <a:endParaRPr lang="pt-BR" dirty="0" smtClean="0"/>
          </a:p>
          <a:p>
            <a:r>
              <a:rPr lang="pt-BR" dirty="0" smtClean="0"/>
              <a:t>Entrada e Saída</a:t>
            </a:r>
          </a:p>
          <a:p>
            <a:pPr lvl="1">
              <a:buNone/>
            </a:pPr>
            <a:r>
              <a:rPr lang="pt-BR" sz="22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2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x = </a:t>
            </a:r>
            <a:r>
              <a:rPr lang="pt-BR" sz="22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readLine</a:t>
            </a:r>
            <a:endParaRPr lang="pt-BR" sz="22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pt-BR" sz="22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2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y = </a:t>
            </a:r>
            <a:r>
              <a:rPr lang="pt-BR" sz="22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readInt</a:t>
            </a:r>
            <a:endParaRPr lang="pt-BR" sz="22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pt-BR" sz="22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2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z = </a:t>
            </a:r>
            <a:r>
              <a:rPr lang="pt-BR" sz="22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readDouble</a:t>
            </a:r>
            <a:endParaRPr lang="pt-BR" sz="22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pt-BR" sz="22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print</a:t>
            </a:r>
            <a:r>
              <a:rPr lang="pt-BR" sz="22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(x)</a:t>
            </a:r>
          </a:p>
          <a:p>
            <a:pPr lvl="1">
              <a:buNone/>
            </a:pPr>
            <a:r>
              <a:rPr lang="pt-BR" sz="22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println</a:t>
            </a:r>
            <a:r>
              <a:rPr lang="pt-BR" sz="22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(y)</a:t>
            </a:r>
          </a:p>
          <a:p>
            <a:endParaRPr lang="pt-BR" dirty="0"/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t-BR" sz="20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x =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(4, 7, 11, 12)</a:t>
            </a:r>
          </a:p>
          <a:p>
            <a:pPr>
              <a:buNone/>
            </a:pP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x.head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                  // 4</a:t>
            </a:r>
          </a:p>
          <a:p>
            <a:pPr>
              <a:buNone/>
            </a:pP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x.tail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                     //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(7, 11, 12)</a:t>
            </a:r>
          </a:p>
          <a:p>
            <a:pPr>
              <a:buNone/>
            </a:pPr>
            <a:endParaRPr lang="pt-BR" sz="20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sz="20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y = 1::</a:t>
            </a:r>
            <a:r>
              <a:rPr lang="pt-BR" sz="200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x                   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//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(1, 4, 7, 11, 12)</a:t>
            </a:r>
          </a:p>
          <a:p>
            <a:pPr>
              <a:buNone/>
            </a:pPr>
            <a:endParaRPr lang="pt-BR" sz="20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pt-BR" sz="20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somar(lista: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]):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 lista </a:t>
            </a:r>
            <a:r>
              <a:rPr lang="pt-BR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match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{</a:t>
            </a:r>
          </a:p>
          <a:p>
            <a:pPr>
              <a:buNone/>
            </a:pP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pt-BR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case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a::as =&gt; a + somar(as)</a:t>
            </a:r>
          </a:p>
          <a:p>
            <a:pPr>
              <a:buNone/>
            </a:pP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pt-BR" sz="2000" b="1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case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20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Nil</a:t>
            </a: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=&gt; 0</a:t>
            </a:r>
          </a:p>
          <a:p>
            <a:pPr>
              <a:buNone/>
            </a:pPr>
            <a:r>
              <a:rPr lang="pt-BR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endParaRPr lang="pt-BR" dirty="0"/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Tópicos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pt-BR" sz="4000" dirty="0" smtClean="0"/>
              <a:t>Programação Funcional</a:t>
            </a:r>
          </a:p>
          <a:p>
            <a:pPr lvl="1"/>
            <a:r>
              <a:rPr lang="pt-BR" sz="3600" dirty="0" smtClean="0"/>
              <a:t>Funções de Alta-Ordem</a:t>
            </a:r>
          </a:p>
          <a:p>
            <a:pPr lvl="1"/>
            <a:r>
              <a:rPr lang="pt-BR" sz="3600" dirty="0" smtClean="0"/>
              <a:t>Ausência de Efeitos Colaterais</a:t>
            </a:r>
          </a:p>
          <a:p>
            <a:pPr lvl="1"/>
            <a:r>
              <a:rPr lang="pt-BR" sz="3600" dirty="0" smtClean="0"/>
              <a:t>Tipos Imutáveis</a:t>
            </a:r>
          </a:p>
          <a:p>
            <a:pPr lvl="1"/>
            <a:r>
              <a:rPr lang="pt-BR" sz="3600" dirty="0" smtClean="0"/>
              <a:t>Valores</a:t>
            </a:r>
          </a:p>
          <a:p>
            <a:r>
              <a:rPr lang="pt-BR" sz="4000" dirty="0" err="1" smtClean="0"/>
              <a:t>Scala</a:t>
            </a:r>
            <a:endParaRPr lang="pt-BR" sz="4000" dirty="0" smtClean="0"/>
          </a:p>
          <a:p>
            <a:pPr lvl="1"/>
            <a:r>
              <a:rPr lang="pt-BR" sz="3600" dirty="0" smtClean="0"/>
              <a:t>Multiparadigma (OO e Funcional)</a:t>
            </a:r>
          </a:p>
          <a:p>
            <a:pPr lvl="1"/>
            <a:r>
              <a:rPr lang="pt-BR" sz="3600" dirty="0" smtClean="0"/>
              <a:t>Inferência de Tipos</a:t>
            </a:r>
          </a:p>
          <a:p>
            <a:pPr lvl="1"/>
            <a:r>
              <a:rPr lang="pt-BR" sz="3600" dirty="0" smtClean="0"/>
              <a:t>Modelo </a:t>
            </a:r>
            <a:r>
              <a:rPr lang="pt-BR" sz="3600" dirty="0" smtClean="0"/>
              <a:t>de Objetos melhorado</a:t>
            </a:r>
            <a:endParaRPr lang="pt-BR" sz="3600" dirty="0" smtClean="0"/>
          </a:p>
          <a:p>
            <a:pPr lvl="1"/>
            <a:r>
              <a:rPr lang="pt-BR" sz="3600" dirty="0" smtClean="0"/>
              <a:t>Interoperável com Java</a:t>
            </a:r>
          </a:p>
          <a:p>
            <a:pPr lvl="1"/>
            <a:endParaRPr lang="pt-BR" sz="3600" dirty="0" smtClean="0"/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Motivação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dirty="0" smtClean="0">
                <a:solidFill>
                  <a:schemeClr val="accent6"/>
                </a:solidFill>
              </a:rPr>
              <a:t>concorrência</a:t>
            </a:r>
            <a:r>
              <a:rPr lang="pt-BR" dirty="0" smtClean="0"/>
              <a:t> é necessária para aumentar o poder de processamento dos computadores modernos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O desenvolvimento de software é uma </a:t>
            </a:r>
            <a:r>
              <a:rPr lang="pt-BR" dirty="0" smtClean="0">
                <a:solidFill>
                  <a:schemeClr val="accent6"/>
                </a:solidFill>
              </a:rPr>
              <a:t>atividade</a:t>
            </a:r>
            <a:r>
              <a:rPr lang="pt-BR" dirty="0" smtClean="0"/>
              <a:t> </a:t>
            </a:r>
            <a:r>
              <a:rPr lang="pt-BR" dirty="0" smtClean="0">
                <a:solidFill>
                  <a:schemeClr val="accent6"/>
                </a:solidFill>
              </a:rPr>
              <a:t>complexa</a:t>
            </a:r>
          </a:p>
          <a:p>
            <a:r>
              <a:rPr lang="pt-BR" dirty="0" smtClean="0"/>
              <a:t>A linguagem de programação deve permitir escrever programas de forma </a:t>
            </a:r>
            <a:r>
              <a:rPr lang="pt-BR" dirty="0" smtClean="0">
                <a:solidFill>
                  <a:schemeClr val="accent6"/>
                </a:solidFill>
              </a:rPr>
              <a:t>clara</a:t>
            </a:r>
            <a:r>
              <a:rPr lang="pt-BR" dirty="0" smtClean="0"/>
              <a:t>, </a:t>
            </a:r>
            <a:r>
              <a:rPr lang="pt-BR" dirty="0" smtClean="0">
                <a:solidFill>
                  <a:schemeClr val="accent6"/>
                </a:solidFill>
              </a:rPr>
              <a:t>concisa</a:t>
            </a:r>
            <a:r>
              <a:rPr lang="pt-BR" dirty="0" smtClean="0"/>
              <a:t> e com um </a:t>
            </a:r>
            <a:r>
              <a:rPr lang="pt-BR" dirty="0" smtClean="0">
                <a:solidFill>
                  <a:schemeClr val="accent6"/>
                </a:solidFill>
              </a:rPr>
              <a:t>alto nível de abstração</a:t>
            </a:r>
          </a:p>
          <a:p>
            <a:endParaRPr lang="pt-BR" dirty="0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533400" y="3810000"/>
            <a:ext cx="3733800" cy="2763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5638800"/>
            <a:ext cx="2476499" cy="104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Definição de Programação Funcional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 </a:t>
            </a:r>
            <a:r>
              <a:rPr lang="en-US" sz="2800" dirty="0" err="1" smtClean="0"/>
              <a:t>sentido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estrito</a:t>
            </a:r>
            <a:endParaRPr lang="en-US" sz="2800" dirty="0" smtClean="0"/>
          </a:p>
          <a:p>
            <a:pPr lvl="1"/>
            <a:r>
              <a:rPr lang="en-US" sz="2400" dirty="0" err="1" smtClean="0"/>
              <a:t>Programar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chemeClr val="accent6"/>
                </a:solidFill>
              </a:rPr>
              <a:t>sem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variáveis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mutáveis</a:t>
            </a:r>
            <a:r>
              <a:rPr lang="en-US" sz="2400" dirty="0" smtClean="0"/>
              <a:t>, </a:t>
            </a:r>
            <a:r>
              <a:rPr lang="en-US" sz="2400" dirty="0" err="1" smtClean="0">
                <a:solidFill>
                  <a:schemeClr val="accent6"/>
                </a:solidFill>
              </a:rPr>
              <a:t>atribuições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chemeClr val="accent6"/>
                </a:solidFill>
              </a:rPr>
              <a:t>loops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qualquer</a:t>
            </a:r>
            <a:r>
              <a:rPr lang="en-US" sz="2400" dirty="0" smtClean="0"/>
              <a:t> </a:t>
            </a:r>
            <a:r>
              <a:rPr lang="en-US" sz="2400" dirty="0" err="1" smtClean="0"/>
              <a:t>outra</a:t>
            </a:r>
            <a:r>
              <a:rPr lang="en-US" sz="2400" dirty="0" smtClean="0"/>
              <a:t> </a:t>
            </a:r>
            <a:r>
              <a:rPr lang="en-US" sz="2400" dirty="0" err="1" smtClean="0"/>
              <a:t>estrutura</a:t>
            </a:r>
            <a:r>
              <a:rPr lang="en-US" sz="2400" dirty="0" smtClean="0"/>
              <a:t> de </a:t>
            </a:r>
            <a:r>
              <a:rPr lang="en-US" sz="2400" dirty="0" err="1" smtClean="0"/>
              <a:t>controle</a:t>
            </a:r>
            <a:r>
              <a:rPr lang="en-US" sz="2400" dirty="0" smtClean="0"/>
              <a:t> </a:t>
            </a:r>
            <a:r>
              <a:rPr lang="en-US" sz="2400" dirty="0" err="1" smtClean="0"/>
              <a:t>imperativa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err="1" smtClean="0"/>
              <a:t>Programar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sem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efeitos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colaterais</a:t>
            </a:r>
            <a:endParaRPr lang="en-US" sz="2400" dirty="0" smtClean="0">
              <a:solidFill>
                <a:schemeClr val="accent6"/>
              </a:solidFill>
            </a:endParaRPr>
          </a:p>
          <a:p>
            <a:pPr lvl="1"/>
            <a:endParaRPr lang="en-US" dirty="0" smtClean="0"/>
          </a:p>
          <a:p>
            <a:r>
              <a:rPr lang="en-US" sz="2800" dirty="0" smtClean="0"/>
              <a:t>No </a:t>
            </a:r>
            <a:r>
              <a:rPr lang="en-US" sz="2800" dirty="0" err="1" smtClean="0"/>
              <a:t>sentido</a:t>
            </a:r>
            <a:r>
              <a:rPr lang="en-US" sz="2800" dirty="0" smtClean="0"/>
              <a:t> </a:t>
            </a:r>
            <a:r>
              <a:rPr lang="en-US" sz="2800" dirty="0" err="1" smtClean="0"/>
              <a:t>mais</a:t>
            </a:r>
            <a:r>
              <a:rPr lang="en-US" sz="2800" dirty="0" smtClean="0"/>
              <a:t> </a:t>
            </a:r>
            <a:r>
              <a:rPr lang="en-US" sz="2800" dirty="0" err="1" smtClean="0"/>
              <a:t>amplo</a:t>
            </a:r>
            <a:endParaRPr lang="en-US" sz="2800" dirty="0" smtClean="0"/>
          </a:p>
          <a:p>
            <a:pPr lvl="1"/>
            <a:r>
              <a:rPr lang="en-US" sz="2400" dirty="0" err="1" smtClean="0">
                <a:solidFill>
                  <a:schemeClr val="accent6"/>
                </a:solidFill>
              </a:rPr>
              <a:t>Foco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nas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funções</a:t>
            </a:r>
            <a:endParaRPr lang="en-US" sz="2400" dirty="0" smtClean="0">
              <a:solidFill>
                <a:schemeClr val="accent6"/>
              </a:solidFill>
            </a:endParaRPr>
          </a:p>
          <a:p>
            <a:pPr lvl="1"/>
            <a:r>
              <a:rPr lang="en-US" sz="2400" dirty="0" err="1" smtClean="0"/>
              <a:t>Funções</a:t>
            </a:r>
            <a:r>
              <a:rPr lang="en-US" sz="2400" dirty="0" smtClean="0"/>
              <a:t> </a:t>
            </a:r>
            <a:r>
              <a:rPr lang="en-US" sz="2400" dirty="0" err="1" smtClean="0"/>
              <a:t>podem</a:t>
            </a:r>
            <a:r>
              <a:rPr lang="en-US" sz="2400" dirty="0" smtClean="0"/>
              <a:t> ser </a:t>
            </a:r>
            <a:r>
              <a:rPr lang="en-US" sz="2400" dirty="0" err="1" smtClean="0"/>
              <a:t>valores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</a:t>
            </a:r>
            <a:r>
              <a:rPr lang="en-US" sz="2400" dirty="0" err="1" smtClean="0"/>
              <a:t>são</a:t>
            </a:r>
            <a:r>
              <a:rPr lang="en-US" sz="2400" dirty="0" smtClean="0"/>
              <a:t> </a:t>
            </a:r>
            <a:r>
              <a:rPr lang="en-US" sz="2400" dirty="0" err="1" smtClean="0"/>
              <a:t>produzidos</a:t>
            </a:r>
            <a:r>
              <a:rPr lang="en-US" sz="2400" dirty="0" smtClean="0"/>
              <a:t>, </a:t>
            </a:r>
            <a:r>
              <a:rPr lang="en-US" sz="2400" dirty="0" err="1" smtClean="0"/>
              <a:t>consumidos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compostos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err="1" smtClean="0"/>
              <a:t>Tudo</a:t>
            </a:r>
            <a:r>
              <a:rPr lang="en-US" sz="2400" dirty="0" smtClean="0"/>
              <a:t> </a:t>
            </a:r>
            <a:r>
              <a:rPr lang="en-US" sz="2400" dirty="0" err="1" smtClean="0"/>
              <a:t>isso</a:t>
            </a:r>
            <a:r>
              <a:rPr lang="en-US" sz="2400" dirty="0" smtClean="0"/>
              <a:t> </a:t>
            </a:r>
            <a:r>
              <a:rPr lang="en-US" sz="2400" dirty="0" err="1" smtClean="0"/>
              <a:t>torna</a:t>
            </a:r>
            <a:r>
              <a:rPr lang="en-US" sz="2400" dirty="0" smtClean="0"/>
              <a:t>-se </a:t>
            </a:r>
            <a:r>
              <a:rPr lang="en-US" sz="2400" dirty="0" err="1" smtClean="0"/>
              <a:t>fácil</a:t>
            </a:r>
            <a:r>
              <a:rPr lang="en-US" sz="2400" dirty="0" smtClean="0"/>
              <a:t>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linguagens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funcionais</a:t>
            </a:r>
            <a:r>
              <a:rPr lang="en-US" sz="2400" dirty="0" smtClean="0"/>
              <a:t>.</a:t>
            </a:r>
            <a:endParaRPr lang="pt-BR" sz="2400" dirty="0"/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Características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dirty="0" smtClean="0">
                <a:solidFill>
                  <a:schemeClr val="accent6"/>
                </a:solidFill>
              </a:rPr>
              <a:t>Imutabilidade</a:t>
            </a:r>
          </a:p>
          <a:p>
            <a:pPr lvl="1"/>
            <a:r>
              <a:rPr lang="pt-BR" sz="2400" dirty="0" smtClean="0"/>
              <a:t>Assim como na Matemática, os objetos são imutáveis</a:t>
            </a:r>
          </a:p>
          <a:p>
            <a:pPr lvl="2"/>
            <a:r>
              <a:rPr lang="pt-BR" sz="2000" dirty="0" smtClean="0"/>
              <a:t>X = 10</a:t>
            </a:r>
          </a:p>
          <a:p>
            <a:pPr lvl="2"/>
            <a:r>
              <a:rPr lang="pt-BR" sz="2000" dirty="0" smtClean="0"/>
              <a:t>10 += 2 ???</a:t>
            </a:r>
            <a:endParaRPr lang="pt-BR" sz="2400" dirty="0" smtClean="0"/>
          </a:p>
          <a:p>
            <a:pPr lvl="1"/>
            <a:r>
              <a:rPr lang="pt-BR" sz="2400" dirty="0" smtClean="0"/>
              <a:t>Facilita muito a concorrência</a:t>
            </a:r>
          </a:p>
          <a:p>
            <a:pPr lvl="1"/>
            <a:r>
              <a:rPr lang="pt-BR" sz="2400" dirty="0" smtClean="0"/>
              <a:t>Diminui erros de programação</a:t>
            </a:r>
          </a:p>
          <a:p>
            <a:r>
              <a:rPr lang="pt-BR" sz="2800" dirty="0" smtClean="0"/>
              <a:t>Funções </a:t>
            </a:r>
            <a:r>
              <a:rPr lang="pt-BR" sz="2800" dirty="0" smtClean="0">
                <a:solidFill>
                  <a:schemeClr val="accent6"/>
                </a:solidFill>
              </a:rPr>
              <a:t>sem Efeito Colateral</a:t>
            </a:r>
          </a:p>
          <a:p>
            <a:pPr lvl="1"/>
            <a:r>
              <a:rPr lang="pt-BR" dirty="0" smtClean="0"/>
              <a:t>y = seno(x)	a função seno não muda nenhuma variável global</a:t>
            </a:r>
          </a:p>
          <a:p>
            <a:r>
              <a:rPr lang="pt-BR" sz="2800" dirty="0" smtClean="0">
                <a:solidFill>
                  <a:schemeClr val="accent6"/>
                </a:solidFill>
              </a:rPr>
              <a:t>Transparência Referencial</a:t>
            </a:r>
          </a:p>
          <a:p>
            <a:pPr lvl="1"/>
            <a:r>
              <a:rPr lang="pt-BR" sz="2400" dirty="0" smtClean="0"/>
              <a:t>1 = seno(</a:t>
            </a:r>
            <a:r>
              <a:rPr lang="el-GR" sz="2400" dirty="0" smtClean="0"/>
              <a:t>π/2)</a:t>
            </a:r>
            <a:endParaRPr lang="pt-BR" sz="2400" dirty="0" smtClean="0"/>
          </a:p>
          <a:p>
            <a:pPr lvl="1"/>
            <a:r>
              <a:rPr lang="pt-BR" sz="2400" dirty="0" smtClean="0"/>
              <a:t>Podemos usar 1 no lugar de seno(</a:t>
            </a:r>
            <a:r>
              <a:rPr lang="el-GR" sz="2400" dirty="0" smtClean="0"/>
              <a:t>π/2)</a:t>
            </a:r>
            <a:r>
              <a:rPr lang="pt-BR" sz="2400" dirty="0" smtClean="0"/>
              <a:t> e vice-versa</a:t>
            </a:r>
          </a:p>
          <a:p>
            <a:endParaRPr lang="pt-BR" dirty="0" smtClean="0"/>
          </a:p>
          <a:p>
            <a:pPr lvl="1"/>
            <a:endParaRPr lang="pt-BR" dirty="0"/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de Alta Ordem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Uma Função é um valor como outro qualquer</a:t>
            </a:r>
          </a:p>
          <a:p>
            <a:pPr lvl="1"/>
            <a:r>
              <a:rPr lang="pt-BR" sz="24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4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x: </a:t>
            </a:r>
            <a:r>
              <a:rPr lang="pt-BR" sz="24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4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 10</a:t>
            </a:r>
          </a:p>
          <a:p>
            <a:pPr lvl="1"/>
            <a:r>
              <a:rPr lang="pt-BR" sz="24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sz="2400" dirty="0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 f: (</a:t>
            </a:r>
            <a:r>
              <a:rPr lang="pt-BR" sz="24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400" dirty="0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 =&gt; </a:t>
            </a:r>
            <a:r>
              <a:rPr lang="pt-BR" sz="24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400" dirty="0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) = (x: </a:t>
            </a:r>
            <a:r>
              <a:rPr lang="pt-BR" sz="2400" dirty="0" err="1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2400" dirty="0" smtClean="0">
                <a:solidFill>
                  <a:schemeClr val="accent6"/>
                </a:solidFill>
                <a:latin typeface="Consolas" pitchFamily="49" charset="0"/>
                <a:cs typeface="Consolas" pitchFamily="49" charset="0"/>
              </a:rPr>
              <a:t>) =&gt; x + 1</a:t>
            </a:r>
          </a:p>
          <a:p>
            <a:endParaRPr lang="pt-BR" sz="2800" dirty="0" smtClean="0">
              <a:solidFill>
                <a:schemeClr val="accent6"/>
              </a:solidFill>
            </a:endParaRPr>
          </a:p>
          <a:p>
            <a:r>
              <a:rPr lang="pt-BR" sz="2800" dirty="0" smtClean="0"/>
              <a:t>Funções podem ser passadas como parâmetro</a:t>
            </a:r>
          </a:p>
          <a:p>
            <a:pPr lvl="1">
              <a:buNone/>
            </a:pPr>
            <a:r>
              <a:rPr lang="pt-BR" sz="18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soma(x: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y: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 = x + y</a:t>
            </a:r>
          </a:p>
          <a:p>
            <a:pPr lvl="1">
              <a:buNone/>
            </a:pPr>
            <a:r>
              <a:rPr lang="pt-BR" sz="18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multiplicacao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(x: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y: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 = x * y</a:t>
            </a:r>
          </a:p>
          <a:p>
            <a:pPr lvl="1">
              <a:buNone/>
            </a:pPr>
            <a:r>
              <a:rPr lang="pt-BR" sz="1800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minhaFuncao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(a: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b:Int, f: (Int,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 =&gt;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 = f(a,b)</a:t>
            </a:r>
          </a:p>
          <a:p>
            <a:pPr lvl="1">
              <a:buNone/>
            </a:pPr>
            <a:endParaRPr lang="pt-BR" sz="18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minhaFuncao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(3, 4, soma)</a:t>
            </a:r>
          </a:p>
          <a:p>
            <a:pPr lvl="1">
              <a:buNone/>
            </a:pP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minhaFuncao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(3, 4, </a:t>
            </a:r>
            <a:r>
              <a:rPr lang="pt-BR" sz="18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multiplicacao</a:t>
            </a:r>
            <a:r>
              <a:rPr lang="pt-BR" sz="18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</a:t>
            </a:r>
            <a:endParaRPr lang="pt-BR" sz="18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Consequências da</a:t>
            </a:r>
            <a:br>
              <a:rPr lang="pt-BR" dirty="0" smtClean="0"/>
            </a:br>
            <a:r>
              <a:rPr lang="pt-BR" dirty="0" smtClean="0"/>
              <a:t>Ausência de Efeitos Colaterais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dirty="0" smtClean="0"/>
              <a:t>Não podemos ter reatribuição de valores a variáveis</a:t>
            </a:r>
          </a:p>
          <a:p>
            <a:pPr lvl="1">
              <a:buNone/>
            </a:pP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x: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 10</a:t>
            </a:r>
          </a:p>
          <a:p>
            <a:pPr lvl="1">
              <a:buNone/>
            </a:pPr>
            <a:r>
              <a:rPr lang="pt-BR" strike="sngStrike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x = 20</a:t>
            </a:r>
            <a:endParaRPr lang="pt-BR" strike="sngStrike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pt-BR" sz="2800" dirty="0" smtClean="0"/>
              <a:t>Não devemos usar algumas estruturas de controle que dependem da mudança de valores</a:t>
            </a:r>
          </a:p>
          <a:p>
            <a:pPr lvl="1"/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</a:t>
            </a:r>
            <a:endParaRPr lang="pt-BR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		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while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(a&lt;10) { ... }</a:t>
            </a:r>
          </a:p>
          <a:p>
            <a:pPr lvl="1"/>
            <a:endParaRPr lang="pt-BR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Programar sem Variáveis mutáveis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pt-BR" dirty="0" smtClean="0"/>
              <a:t>Estruturas de Controle são substituídas por funções recursivas</a:t>
            </a:r>
          </a:p>
          <a:p>
            <a:pPr lvl="1">
              <a:buNone/>
            </a:pP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def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mdc(a: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b: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):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= {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(b==0) a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if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(a&gt;b) mdc(a-b, b)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</a:t>
            </a: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else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mdc(b, a)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}</a:t>
            </a:r>
          </a:p>
          <a:p>
            <a:r>
              <a:rPr lang="pt-BR" dirty="0" smtClean="0"/>
              <a:t>Estruturas de Dados com funções de alta ordem</a:t>
            </a:r>
          </a:p>
          <a:p>
            <a:pPr lvl="1">
              <a:buNone/>
            </a:pPr>
            <a:r>
              <a:rPr lang="pt-BR" b="1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val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lista =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(1,2,3,4,5)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lista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.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filter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(_ % 2 == 1)  //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(1,3,5)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.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map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(_ * 4)          // 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List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(4,12,20)</a:t>
            </a:r>
          </a:p>
          <a:p>
            <a:pPr lvl="1">
              <a:buNone/>
            </a:pP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.</a:t>
            </a:r>
            <a:r>
              <a:rPr lang="pt-BR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fold</a:t>
            </a:r>
            <a:r>
              <a:rPr lang="pt-BR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(0)(_ + _)      // 36</a:t>
            </a:r>
          </a:p>
        </p:txBody>
      </p:sp>
      <p:pic>
        <p:nvPicPr>
          <p:cNvPr id="4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Linguagem </a:t>
            </a:r>
            <a:r>
              <a:rPr lang="pt-BR" dirty="0" err="1" smtClean="0"/>
              <a:t>Scala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Linguagem </a:t>
            </a:r>
            <a:r>
              <a:rPr lang="pt-BR" b="1" dirty="0" smtClean="0">
                <a:solidFill>
                  <a:schemeClr val="accent6"/>
                </a:solidFill>
              </a:rPr>
              <a:t>Multiparadigma</a:t>
            </a:r>
            <a:r>
              <a:rPr lang="pt-BR" dirty="0" smtClean="0"/>
              <a:t> (OO e Funcional)</a:t>
            </a:r>
          </a:p>
          <a:p>
            <a:endParaRPr lang="pt-BR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685800" y="4080808"/>
            <a:ext cx="342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// </a:t>
            </a:r>
            <a:r>
              <a:rPr lang="en-US" sz="2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Scala</a:t>
            </a:r>
            <a:endParaRPr lang="en-US" sz="2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sz="2400" b="1" dirty="0" smtClean="0">
                <a:solidFill>
                  <a:schemeClr val="accent3"/>
                </a:solidFill>
              </a:rPr>
              <a:t>object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1"/>
                </a:solidFill>
              </a:rPr>
              <a:t>Ola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3"/>
                </a:solidFill>
              </a:rPr>
              <a:t>extends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6"/>
                </a:solidFill>
              </a:rPr>
              <a:t>App</a:t>
            </a:r>
            <a:r>
              <a:rPr lang="en-US" sz="2400" dirty="0" smtClean="0"/>
              <a:t> {</a:t>
            </a:r>
          </a:p>
          <a:p>
            <a:r>
              <a:rPr lang="en-US" sz="2400" dirty="0" smtClean="0"/>
              <a:t>  </a:t>
            </a:r>
            <a:r>
              <a:rPr lang="en-US" sz="2400" dirty="0" err="1" smtClean="0"/>
              <a:t>println</a:t>
            </a:r>
            <a:r>
              <a:rPr lang="en-US" sz="2400" dirty="0" smtClean="0"/>
              <a:t>("</a:t>
            </a:r>
            <a:r>
              <a:rPr lang="en-US" sz="2400" dirty="0" smtClean="0">
                <a:solidFill>
                  <a:srgbClr val="00B050"/>
                </a:solidFill>
              </a:rPr>
              <a:t>Ola </a:t>
            </a:r>
            <a:r>
              <a:rPr lang="en-US" sz="2400" dirty="0" err="1" smtClean="0">
                <a:solidFill>
                  <a:srgbClr val="00B050"/>
                </a:solidFill>
              </a:rPr>
              <a:t>Mundo</a:t>
            </a:r>
            <a:r>
              <a:rPr lang="en-US" sz="2400" dirty="0" smtClean="0"/>
              <a:t>")</a:t>
            </a:r>
          </a:p>
          <a:p>
            <a:r>
              <a:rPr lang="en-US" sz="2400" dirty="0" smtClean="0"/>
              <a:t>}</a:t>
            </a:r>
            <a:endParaRPr lang="pt-BR" sz="2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343400" y="3852208"/>
            <a:ext cx="432278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//</a:t>
            </a:r>
            <a:r>
              <a:rPr lang="pt-BR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Java</a:t>
            </a:r>
          </a:p>
          <a:p>
            <a:r>
              <a:rPr lang="pt-BR" sz="2000" b="1" dirty="0" err="1" smtClean="0"/>
              <a:t>public</a:t>
            </a:r>
            <a:r>
              <a:rPr lang="pt-BR" sz="2000" b="1" dirty="0" smtClean="0"/>
              <a:t> </a:t>
            </a:r>
            <a:r>
              <a:rPr lang="pt-BR" sz="2000" b="1" dirty="0" err="1" smtClean="0"/>
              <a:t>class</a:t>
            </a:r>
            <a:r>
              <a:rPr lang="pt-BR" sz="2000" b="1" dirty="0" smtClean="0"/>
              <a:t> </a:t>
            </a:r>
            <a:r>
              <a:rPr lang="pt-BR" sz="2000" dirty="0" err="1" smtClean="0"/>
              <a:t>OlaJava</a:t>
            </a:r>
            <a:r>
              <a:rPr lang="pt-BR" sz="2000" b="1" dirty="0" smtClean="0"/>
              <a:t> {</a:t>
            </a:r>
          </a:p>
          <a:p>
            <a:r>
              <a:rPr lang="en-US" sz="2000" dirty="0" smtClean="0"/>
              <a:t>  </a:t>
            </a:r>
            <a:r>
              <a:rPr lang="en-US" sz="2000" b="1" dirty="0" smtClean="0"/>
              <a:t>public static void main (String[] </a:t>
            </a:r>
            <a:r>
              <a:rPr lang="en-US" sz="2000" dirty="0" err="1" smtClean="0"/>
              <a:t>args</a:t>
            </a:r>
            <a:r>
              <a:rPr lang="en-US" sz="2000" b="1" dirty="0" smtClean="0"/>
              <a:t>) {</a:t>
            </a:r>
          </a:p>
          <a:p>
            <a:r>
              <a:rPr lang="pt-BR" sz="2000" dirty="0" smtClean="0"/>
              <a:t>    System.</a:t>
            </a:r>
            <a:r>
              <a:rPr lang="pt-BR" sz="2000" i="1" dirty="0" err="1" smtClean="0"/>
              <a:t>out.println</a:t>
            </a:r>
            <a:r>
              <a:rPr lang="pt-BR" sz="2000" i="1" dirty="0" smtClean="0"/>
              <a:t>("Ola Java");</a:t>
            </a:r>
          </a:p>
          <a:p>
            <a:r>
              <a:rPr lang="pt-BR" sz="2000" dirty="0" smtClean="0"/>
              <a:t>  }</a:t>
            </a:r>
          </a:p>
          <a:p>
            <a:r>
              <a:rPr lang="pt-BR" sz="2000" dirty="0" smtClean="0"/>
              <a:t>}</a:t>
            </a:r>
            <a:endParaRPr lang="pt-BR" sz="2000" dirty="0"/>
          </a:p>
        </p:txBody>
      </p:sp>
      <p:pic>
        <p:nvPicPr>
          <p:cNvPr id="6" name="Picture 2" descr="Imag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5486400"/>
            <a:ext cx="1123950" cy="11239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cxnSp>
        <p:nvCxnSpPr>
          <p:cNvPr id="11" name="Conector de seta reta 10"/>
          <p:cNvCxnSpPr/>
          <p:nvPr/>
        </p:nvCxnSpPr>
        <p:spPr>
          <a:xfrm flipV="1">
            <a:off x="2971800" y="2438400"/>
            <a:ext cx="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Conector de seta reta 12"/>
          <p:cNvCxnSpPr/>
          <p:nvPr/>
        </p:nvCxnSpPr>
        <p:spPr>
          <a:xfrm>
            <a:off x="2971800" y="30480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 flipV="1">
            <a:off x="2971800" y="2057400"/>
            <a:ext cx="16764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8" name="CaixaDeTexto 27"/>
          <p:cNvSpPr txBox="1"/>
          <p:nvPr/>
        </p:nvSpPr>
        <p:spPr>
          <a:xfrm>
            <a:off x="2438400" y="2438400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OO</a:t>
            </a:r>
            <a:endParaRPr lang="pt-BR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4038600" y="3048000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Funcional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 rot="19539589">
            <a:off x="4085215" y="2287691"/>
            <a:ext cx="660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err="1" smtClean="0"/>
              <a:t>Scala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eenWave_BusDesignSlides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406B6EB-8CCB-429C-9D3B-EA09378A397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GreenWave_BusDesignSlides</Template>
  <TotalTime>3899</TotalTime>
  <Words>617</Words>
  <Application>Microsoft Office PowerPoint</Application>
  <PresentationFormat>Apresentação na tela (4:3)</PresentationFormat>
  <Paragraphs>125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GreenWave_BusDesignSlides</vt:lpstr>
      <vt:lpstr>Programação Funcional </vt:lpstr>
      <vt:lpstr>Tópicos</vt:lpstr>
      <vt:lpstr>Motivação</vt:lpstr>
      <vt:lpstr>Definição de Programação Funcional</vt:lpstr>
      <vt:lpstr>Características</vt:lpstr>
      <vt:lpstr>Funções de Alta Ordem</vt:lpstr>
      <vt:lpstr>Consequências da Ausência de Efeitos Colaterais</vt:lpstr>
      <vt:lpstr>Como Programar sem Variáveis mutáveis</vt:lpstr>
      <vt:lpstr>Linguagem Scala</vt:lpstr>
      <vt:lpstr>A Linguagem Scala</vt:lpstr>
      <vt:lpstr>A Linguagem Scala</vt:lpstr>
      <vt:lpstr>Listas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 2.0 com Java</dc:title>
  <dc:creator>nagem</dc:creator>
  <cp:lastModifiedBy>Lucena</cp:lastModifiedBy>
  <cp:revision>21</cp:revision>
  <dcterms:created xsi:type="dcterms:W3CDTF">2012-10-26T21:41:59Z</dcterms:created>
  <dcterms:modified xsi:type="dcterms:W3CDTF">2013-02-15T12:06:36Z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TC103853789990</vt:lpwstr>
  </property>
</Properties>
</file>