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5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3516" autoAdjust="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44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3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62560"/>
            <a:ext cx="7620000" cy="1015663"/>
          </a:xfrm>
        </p:spPr>
        <p:txBody>
          <a:bodyPr/>
          <a:lstStyle/>
          <a:p>
            <a:r>
              <a:rPr lang="en-US" sz="6000" dirty="0" err="1" smtClean="0"/>
              <a:t>Programação</a:t>
            </a:r>
            <a:r>
              <a:rPr lang="en-US" sz="6000" dirty="0" smtClean="0"/>
              <a:t> </a:t>
            </a:r>
            <a:r>
              <a:rPr lang="en-US" sz="6000" dirty="0" err="1" smtClean="0"/>
              <a:t>Funcional</a:t>
            </a:r>
            <a:r>
              <a:rPr lang="en-US" sz="6000" dirty="0" smtClean="0"/>
              <a:t> 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2905137"/>
            <a:ext cx="6858000" cy="904863"/>
          </a:xfrm>
        </p:spPr>
        <p:txBody>
          <a:bodyPr/>
          <a:lstStyle/>
          <a:p>
            <a:r>
              <a:rPr lang="en-US" dirty="0" smtClean="0"/>
              <a:t>Leonardo </a:t>
            </a:r>
            <a:r>
              <a:rPr lang="en-US" dirty="0" err="1" smtClean="0"/>
              <a:t>Lucena</a:t>
            </a:r>
            <a:r>
              <a:rPr lang="en-US" dirty="0" smtClean="0"/>
              <a:t> (@</a:t>
            </a:r>
            <a:r>
              <a:rPr lang="en-US" dirty="0" err="1" smtClean="0"/>
              <a:t>lrlucena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IFRN – Natal, 06 e 07/12/2012</a:t>
            </a:r>
            <a:endParaRPr lang="en-US" dirty="0"/>
          </a:p>
        </p:txBody>
      </p:sp>
      <p:pic>
        <p:nvPicPr>
          <p:cNvPr id="4098" name="Picture 2" descr="Imag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114800"/>
            <a:ext cx="1809750" cy="18097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100" name="Picture 4" descr="Ho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752600"/>
            <a:ext cx="6153150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Linguagem 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x = 10</a:t>
            </a:r>
          </a:p>
          <a:p>
            <a:pPr>
              <a:buNone/>
            </a:pPr>
            <a:endParaRPr lang="pt-BR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soma(a: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, b: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) = a + b</a:t>
            </a:r>
          </a:p>
          <a:p>
            <a:pPr>
              <a:buNone/>
            </a:pPr>
            <a:endParaRPr lang="pt-BR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(nota&gt;=6)</a:t>
            </a:r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print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(“Aprovado”)</a:t>
            </a:r>
          </a:p>
          <a:p>
            <a:pPr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else</a:t>
            </a:r>
            <a:endParaRPr lang="pt-BR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print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(“Reprovado”)</a:t>
            </a:r>
          </a:p>
          <a:p>
            <a:pPr>
              <a:buNone/>
            </a:pPr>
            <a:endParaRPr lang="pt-BR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nota 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match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0 | 1 | 2 =&gt; “Reprovado”</a:t>
            </a:r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3 | 4 | 5 =&gt; “Prova Final”</a:t>
            </a:r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_         =&gt; “Aprovado”</a:t>
            </a:r>
          </a:p>
          <a:p>
            <a:pPr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4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Linguagem 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Tipos</a:t>
            </a:r>
          </a:p>
          <a:p>
            <a:pPr lvl="1"/>
            <a:r>
              <a:rPr lang="pt-BR" dirty="0" smtClean="0"/>
              <a:t>String</a:t>
            </a:r>
          </a:p>
          <a:p>
            <a:pPr lvl="1"/>
            <a:r>
              <a:rPr lang="pt-BR" dirty="0" err="1" smtClean="0"/>
              <a:t>Int</a:t>
            </a:r>
            <a:endParaRPr lang="pt-BR" dirty="0" smtClean="0"/>
          </a:p>
          <a:p>
            <a:pPr lvl="1"/>
            <a:r>
              <a:rPr lang="pt-BR" dirty="0" smtClean="0"/>
              <a:t>Double</a:t>
            </a:r>
          </a:p>
          <a:p>
            <a:pPr lvl="1"/>
            <a:r>
              <a:rPr lang="pt-BR" dirty="0" err="1" smtClean="0"/>
              <a:t>Boolean</a:t>
            </a:r>
            <a:endParaRPr lang="pt-BR" dirty="0" smtClean="0"/>
          </a:p>
          <a:p>
            <a:r>
              <a:rPr lang="pt-BR" dirty="0" smtClean="0"/>
              <a:t>Entrada e Saída</a:t>
            </a:r>
          </a:p>
          <a:p>
            <a:pPr lvl="1">
              <a:buNone/>
            </a:pPr>
            <a:r>
              <a:rPr lang="pt-BR" sz="22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pt-BR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x = </a:t>
            </a:r>
            <a:r>
              <a:rPr lang="pt-BR" sz="22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readLine</a:t>
            </a:r>
            <a:endParaRPr lang="pt-BR" sz="22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pt-BR" sz="22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pt-BR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y = </a:t>
            </a:r>
            <a:r>
              <a:rPr lang="pt-BR" sz="22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readInt</a:t>
            </a:r>
            <a:endParaRPr lang="pt-BR" sz="22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pt-BR" sz="22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pt-BR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z = </a:t>
            </a:r>
            <a:r>
              <a:rPr lang="pt-BR" sz="22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readDouble</a:t>
            </a:r>
            <a:endParaRPr lang="pt-BR" sz="22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pt-BR" sz="22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</a:t>
            </a:r>
            <a:r>
              <a:rPr lang="pt-BR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(x)</a:t>
            </a:r>
          </a:p>
          <a:p>
            <a:pPr lvl="1">
              <a:buNone/>
            </a:pPr>
            <a:r>
              <a:rPr lang="pt-BR" sz="22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println</a:t>
            </a:r>
            <a:r>
              <a:rPr lang="pt-BR" sz="22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(y)</a:t>
            </a:r>
          </a:p>
          <a:p>
            <a:endParaRPr lang="pt-BR" dirty="0"/>
          </a:p>
        </p:txBody>
      </p:sp>
      <p:pic>
        <p:nvPicPr>
          <p:cNvPr id="4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x = </a:t>
            </a:r>
            <a:r>
              <a:rPr lang="pt-BR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(4, 7, 11, 12)</a:t>
            </a:r>
          </a:p>
          <a:p>
            <a:pPr>
              <a:buNone/>
            </a:pPr>
            <a:r>
              <a:rPr lang="pt-BR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x.head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// 4</a:t>
            </a:r>
          </a:p>
          <a:p>
            <a:pPr>
              <a:buNone/>
            </a:pPr>
            <a:r>
              <a:rPr lang="pt-BR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x.tail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             // </a:t>
            </a:r>
            <a:r>
              <a:rPr lang="pt-BR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(7, 11, 12)</a:t>
            </a: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y = 1::</a:t>
            </a:r>
            <a:r>
              <a:rPr lang="pt-BR" sz="200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                   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pt-BR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(1, 4, 7, 11, 12)</a:t>
            </a: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pt-BR" sz="20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somar(lista: </a:t>
            </a:r>
            <a:r>
              <a:rPr lang="pt-BR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pt-BR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]): </a:t>
            </a:r>
            <a:r>
              <a:rPr lang="pt-BR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lista </a:t>
            </a:r>
            <a:r>
              <a:rPr lang="pt-BR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match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>
              <a:buNone/>
            </a:pP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t-BR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a::as =&gt; a + somar(as)</a:t>
            </a:r>
          </a:p>
          <a:p>
            <a:pPr>
              <a:buNone/>
            </a:pP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t-BR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case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Nil</a:t>
            </a: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=&gt; 0</a:t>
            </a:r>
          </a:p>
          <a:p>
            <a:pPr>
              <a:buNone/>
            </a:pPr>
            <a:r>
              <a:rPr lang="pt-BR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pt-BR" dirty="0"/>
          </a:p>
        </p:txBody>
      </p:sp>
      <p:pic>
        <p:nvPicPr>
          <p:cNvPr id="4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Tópicos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pt-BR" sz="4000" dirty="0" smtClean="0"/>
              <a:t>Programação Funcional</a:t>
            </a:r>
          </a:p>
          <a:p>
            <a:pPr lvl="1"/>
            <a:r>
              <a:rPr lang="pt-BR" sz="3600" dirty="0" smtClean="0"/>
              <a:t>Funções de Alta-Ordem</a:t>
            </a:r>
          </a:p>
          <a:p>
            <a:pPr lvl="1"/>
            <a:r>
              <a:rPr lang="pt-BR" sz="3600" dirty="0" smtClean="0"/>
              <a:t>Ausência de Efeitos Colaterais</a:t>
            </a:r>
          </a:p>
          <a:p>
            <a:pPr lvl="1"/>
            <a:r>
              <a:rPr lang="pt-BR" sz="3600" dirty="0" smtClean="0"/>
              <a:t>Tipos Imutáveis</a:t>
            </a:r>
          </a:p>
          <a:p>
            <a:pPr lvl="1"/>
            <a:r>
              <a:rPr lang="pt-BR" sz="3600" dirty="0" smtClean="0"/>
              <a:t>Valores</a:t>
            </a:r>
          </a:p>
          <a:p>
            <a:r>
              <a:rPr lang="pt-BR" sz="4000" dirty="0" err="1" smtClean="0"/>
              <a:t>Scala</a:t>
            </a:r>
            <a:endParaRPr lang="pt-BR" sz="4000" dirty="0" smtClean="0"/>
          </a:p>
          <a:p>
            <a:pPr lvl="1"/>
            <a:r>
              <a:rPr lang="pt-BR" sz="3600" dirty="0" smtClean="0"/>
              <a:t>Multiparadigma (OO e Funcional)</a:t>
            </a:r>
          </a:p>
          <a:p>
            <a:pPr lvl="1"/>
            <a:r>
              <a:rPr lang="pt-BR" sz="3600" dirty="0" smtClean="0"/>
              <a:t>Inferência de Tipos</a:t>
            </a:r>
          </a:p>
          <a:p>
            <a:pPr lvl="1"/>
            <a:r>
              <a:rPr lang="pt-BR" sz="3600" dirty="0" smtClean="0"/>
              <a:t>Modelo </a:t>
            </a:r>
            <a:r>
              <a:rPr lang="pt-BR" sz="3600" dirty="0" smtClean="0"/>
              <a:t>de Objetos melhorado</a:t>
            </a:r>
            <a:endParaRPr lang="pt-BR" sz="3600" dirty="0" smtClean="0"/>
          </a:p>
          <a:p>
            <a:pPr lvl="1"/>
            <a:r>
              <a:rPr lang="pt-BR" sz="3600" dirty="0" smtClean="0"/>
              <a:t>Interoperável com Java</a:t>
            </a:r>
          </a:p>
          <a:p>
            <a:pPr lvl="1"/>
            <a:endParaRPr lang="pt-BR" sz="3600" dirty="0" smtClean="0"/>
          </a:p>
        </p:txBody>
      </p:sp>
      <p:pic>
        <p:nvPicPr>
          <p:cNvPr id="4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 smtClean="0">
                <a:solidFill>
                  <a:schemeClr val="accent6"/>
                </a:solidFill>
              </a:rPr>
              <a:t>concorrência</a:t>
            </a:r>
            <a:r>
              <a:rPr lang="pt-BR" dirty="0" smtClean="0"/>
              <a:t> é necessária para aumentar o poder de processamento dos computadores modernos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O desenvolvimento de software é uma </a:t>
            </a:r>
            <a:r>
              <a:rPr lang="pt-BR" dirty="0" smtClean="0">
                <a:solidFill>
                  <a:schemeClr val="accent6"/>
                </a:solidFill>
              </a:rPr>
              <a:t>atividade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6"/>
                </a:solidFill>
              </a:rPr>
              <a:t>complexa</a:t>
            </a:r>
          </a:p>
          <a:p>
            <a:r>
              <a:rPr lang="pt-BR" dirty="0" smtClean="0"/>
              <a:t>A linguagem de programação deve permitir escrever programas de forma </a:t>
            </a:r>
            <a:r>
              <a:rPr lang="pt-BR" dirty="0" smtClean="0">
                <a:solidFill>
                  <a:schemeClr val="accent6"/>
                </a:solidFill>
              </a:rPr>
              <a:t>clara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accent6"/>
                </a:solidFill>
              </a:rPr>
              <a:t>concisa</a:t>
            </a:r>
            <a:r>
              <a:rPr lang="pt-BR" dirty="0" smtClean="0"/>
              <a:t> e com um </a:t>
            </a:r>
            <a:r>
              <a:rPr lang="pt-BR" dirty="0" smtClean="0">
                <a:solidFill>
                  <a:schemeClr val="accent6"/>
                </a:solidFill>
              </a:rPr>
              <a:t>alto nível de abstração</a:t>
            </a:r>
          </a:p>
          <a:p>
            <a:endParaRPr lang="pt-BR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533400" y="3810000"/>
            <a:ext cx="3733800" cy="2763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5638800"/>
            <a:ext cx="2476499" cy="104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de Programação Funcional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 </a:t>
            </a:r>
            <a:r>
              <a:rPr lang="en-US" sz="2800" dirty="0" err="1" smtClean="0"/>
              <a:t>sentido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estrito</a:t>
            </a:r>
            <a:endParaRPr lang="en-US" sz="2800" dirty="0" smtClean="0"/>
          </a:p>
          <a:p>
            <a:pPr lvl="1"/>
            <a:r>
              <a:rPr lang="en-US" sz="2400" dirty="0" err="1" smtClean="0"/>
              <a:t>Programar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6"/>
                </a:solidFill>
              </a:rPr>
              <a:t>sem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accent6"/>
                </a:solidFill>
              </a:rPr>
              <a:t>variáveis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en-US" sz="2400" dirty="0" err="1" smtClean="0">
                <a:solidFill>
                  <a:schemeClr val="accent6"/>
                </a:solidFill>
              </a:rPr>
              <a:t>mutáveis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chemeClr val="accent6"/>
                </a:solidFill>
              </a:rPr>
              <a:t>atribuições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6"/>
                </a:solidFill>
              </a:rPr>
              <a:t>loops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qualquer</a:t>
            </a:r>
            <a:r>
              <a:rPr lang="en-US" sz="2400" dirty="0" smtClean="0"/>
              <a:t> </a:t>
            </a:r>
            <a:r>
              <a:rPr lang="en-US" sz="2400" dirty="0" err="1" smtClean="0"/>
              <a:t>outra</a:t>
            </a:r>
            <a:r>
              <a:rPr lang="en-US" sz="2400" dirty="0" smtClean="0"/>
              <a:t> </a:t>
            </a:r>
            <a:r>
              <a:rPr lang="en-US" sz="2400" dirty="0" err="1" smtClean="0"/>
              <a:t>estrutura</a:t>
            </a:r>
            <a:r>
              <a:rPr lang="en-US" sz="2400" dirty="0" smtClean="0"/>
              <a:t> de </a:t>
            </a:r>
            <a:r>
              <a:rPr lang="en-US" sz="2400" dirty="0" err="1" smtClean="0"/>
              <a:t>controle</a:t>
            </a:r>
            <a:r>
              <a:rPr lang="en-US" sz="2400" dirty="0" smtClean="0"/>
              <a:t> </a:t>
            </a:r>
            <a:r>
              <a:rPr lang="en-US" sz="2400" dirty="0" err="1" smtClean="0"/>
              <a:t>imperativa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err="1" smtClean="0"/>
              <a:t>Programar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accent6"/>
                </a:solidFill>
              </a:rPr>
              <a:t>sem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en-US" sz="2400" dirty="0" err="1" smtClean="0">
                <a:solidFill>
                  <a:schemeClr val="accent6"/>
                </a:solidFill>
              </a:rPr>
              <a:t>efeitos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en-US" sz="2400" dirty="0" err="1" smtClean="0">
                <a:solidFill>
                  <a:schemeClr val="accent6"/>
                </a:solidFill>
              </a:rPr>
              <a:t>colaterais</a:t>
            </a:r>
            <a:endParaRPr lang="en-US" sz="2400" dirty="0" smtClean="0">
              <a:solidFill>
                <a:schemeClr val="accent6"/>
              </a:solidFill>
            </a:endParaRPr>
          </a:p>
          <a:p>
            <a:pPr lvl="1"/>
            <a:endParaRPr lang="en-US" dirty="0" smtClean="0"/>
          </a:p>
          <a:p>
            <a:r>
              <a:rPr lang="en-US" sz="2800" dirty="0" smtClean="0"/>
              <a:t>No </a:t>
            </a:r>
            <a:r>
              <a:rPr lang="en-US" sz="2800" dirty="0" err="1" smtClean="0"/>
              <a:t>sentido</a:t>
            </a:r>
            <a:r>
              <a:rPr lang="en-US" sz="2800" dirty="0" smtClean="0"/>
              <a:t> </a:t>
            </a:r>
            <a:r>
              <a:rPr lang="en-US" sz="2800" dirty="0" err="1" smtClean="0"/>
              <a:t>mais</a:t>
            </a:r>
            <a:r>
              <a:rPr lang="en-US" sz="2800" dirty="0" smtClean="0"/>
              <a:t> </a:t>
            </a:r>
            <a:r>
              <a:rPr lang="en-US" sz="2800" dirty="0" err="1" smtClean="0"/>
              <a:t>amplo</a:t>
            </a:r>
            <a:endParaRPr lang="en-US" sz="2800" dirty="0" smtClean="0"/>
          </a:p>
          <a:p>
            <a:pPr lvl="1"/>
            <a:r>
              <a:rPr lang="en-US" sz="2400" dirty="0" err="1" smtClean="0">
                <a:solidFill>
                  <a:schemeClr val="accent6"/>
                </a:solidFill>
              </a:rPr>
              <a:t>Foco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en-US" sz="2400" dirty="0" err="1" smtClean="0">
                <a:solidFill>
                  <a:schemeClr val="accent6"/>
                </a:solidFill>
              </a:rPr>
              <a:t>nas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en-US" sz="2400" dirty="0" err="1" smtClean="0">
                <a:solidFill>
                  <a:schemeClr val="accent6"/>
                </a:solidFill>
              </a:rPr>
              <a:t>funções</a:t>
            </a:r>
            <a:endParaRPr lang="en-US" sz="2400" dirty="0" smtClean="0">
              <a:solidFill>
                <a:schemeClr val="accent6"/>
              </a:solidFill>
            </a:endParaRPr>
          </a:p>
          <a:p>
            <a:pPr lvl="1"/>
            <a:r>
              <a:rPr lang="en-US" sz="2400" dirty="0" err="1" smtClean="0"/>
              <a:t>Funções</a:t>
            </a:r>
            <a:r>
              <a:rPr lang="en-US" sz="2400" dirty="0" smtClean="0"/>
              <a:t> </a:t>
            </a:r>
            <a:r>
              <a:rPr lang="en-US" sz="2400" dirty="0" err="1" smtClean="0"/>
              <a:t>podem</a:t>
            </a:r>
            <a:r>
              <a:rPr lang="en-US" sz="2400" dirty="0" smtClean="0"/>
              <a:t> ser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produzidos</a:t>
            </a:r>
            <a:r>
              <a:rPr lang="en-US" sz="2400" dirty="0" smtClean="0"/>
              <a:t>, </a:t>
            </a:r>
            <a:r>
              <a:rPr lang="en-US" sz="2400" dirty="0" err="1" smtClean="0"/>
              <a:t>consumidos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compostos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Tudo</a:t>
            </a:r>
            <a:r>
              <a:rPr lang="en-US" sz="2400" dirty="0" smtClean="0"/>
              <a:t> </a:t>
            </a:r>
            <a:r>
              <a:rPr lang="en-US" sz="2400" dirty="0" err="1" smtClean="0"/>
              <a:t>isso</a:t>
            </a:r>
            <a:r>
              <a:rPr lang="en-US" sz="2400" dirty="0" smtClean="0"/>
              <a:t> </a:t>
            </a:r>
            <a:r>
              <a:rPr lang="en-US" sz="2400" dirty="0" err="1" smtClean="0"/>
              <a:t>torna</a:t>
            </a:r>
            <a:r>
              <a:rPr lang="en-US" sz="2400" dirty="0" smtClean="0"/>
              <a:t>-se </a:t>
            </a:r>
            <a:r>
              <a:rPr lang="en-US" sz="2400" dirty="0" err="1" smtClean="0"/>
              <a:t>fácil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accent6"/>
                </a:solidFill>
              </a:rPr>
              <a:t>linguagens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en-US" sz="2400" dirty="0" err="1" smtClean="0">
                <a:solidFill>
                  <a:schemeClr val="accent6"/>
                </a:solidFill>
              </a:rPr>
              <a:t>funcionais</a:t>
            </a:r>
            <a:r>
              <a:rPr lang="en-US" sz="2400" dirty="0" smtClean="0"/>
              <a:t>.</a:t>
            </a:r>
            <a:endParaRPr lang="pt-BR" sz="2400" dirty="0"/>
          </a:p>
        </p:txBody>
      </p:sp>
      <p:pic>
        <p:nvPicPr>
          <p:cNvPr id="4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>
                <a:solidFill>
                  <a:schemeClr val="accent6"/>
                </a:solidFill>
              </a:rPr>
              <a:t>Imutabilidade</a:t>
            </a:r>
          </a:p>
          <a:p>
            <a:pPr lvl="1"/>
            <a:r>
              <a:rPr lang="pt-BR" sz="2400" dirty="0" smtClean="0"/>
              <a:t>Assim como na Matemática, os objetos são imutáveis</a:t>
            </a:r>
          </a:p>
          <a:p>
            <a:pPr lvl="2"/>
            <a:r>
              <a:rPr lang="pt-BR" sz="2000" dirty="0" smtClean="0"/>
              <a:t>X = 10</a:t>
            </a:r>
          </a:p>
          <a:p>
            <a:pPr lvl="2"/>
            <a:r>
              <a:rPr lang="pt-BR" sz="2000" dirty="0" smtClean="0"/>
              <a:t>10 += 2 ???</a:t>
            </a:r>
            <a:endParaRPr lang="pt-BR" sz="2400" dirty="0" smtClean="0"/>
          </a:p>
          <a:p>
            <a:pPr lvl="1"/>
            <a:r>
              <a:rPr lang="pt-BR" sz="2400" dirty="0" smtClean="0"/>
              <a:t>Facilita muito a concorrência</a:t>
            </a:r>
          </a:p>
          <a:p>
            <a:pPr lvl="1"/>
            <a:r>
              <a:rPr lang="pt-BR" sz="2400" dirty="0" smtClean="0"/>
              <a:t>Diminui erros de programação</a:t>
            </a:r>
          </a:p>
          <a:p>
            <a:r>
              <a:rPr lang="pt-BR" sz="2800" dirty="0" smtClean="0"/>
              <a:t>Funções </a:t>
            </a:r>
            <a:r>
              <a:rPr lang="pt-BR" sz="2800" dirty="0" smtClean="0">
                <a:solidFill>
                  <a:schemeClr val="accent6"/>
                </a:solidFill>
              </a:rPr>
              <a:t>sem Efeito Colateral</a:t>
            </a:r>
          </a:p>
          <a:p>
            <a:pPr lvl="1"/>
            <a:r>
              <a:rPr lang="pt-BR" dirty="0" smtClean="0"/>
              <a:t>y = seno(x)	a função seno não muda nenhuma variável global</a:t>
            </a:r>
          </a:p>
          <a:p>
            <a:r>
              <a:rPr lang="pt-BR" sz="2800" dirty="0" smtClean="0">
                <a:solidFill>
                  <a:schemeClr val="accent6"/>
                </a:solidFill>
              </a:rPr>
              <a:t>Transparência Referencial</a:t>
            </a:r>
          </a:p>
          <a:p>
            <a:pPr lvl="1"/>
            <a:r>
              <a:rPr lang="pt-BR" sz="2400" dirty="0" smtClean="0"/>
              <a:t>1 = seno(</a:t>
            </a:r>
            <a:r>
              <a:rPr lang="el-GR" sz="2400" dirty="0" smtClean="0"/>
              <a:t>π/2)</a:t>
            </a:r>
            <a:endParaRPr lang="pt-BR" sz="2400" dirty="0" smtClean="0"/>
          </a:p>
          <a:p>
            <a:pPr lvl="1"/>
            <a:r>
              <a:rPr lang="pt-BR" sz="2400" dirty="0" smtClean="0"/>
              <a:t>Podemos usar 1 no lugar de seno(</a:t>
            </a:r>
            <a:r>
              <a:rPr lang="el-GR" sz="2400" dirty="0" smtClean="0"/>
              <a:t>π/2)</a:t>
            </a:r>
            <a:r>
              <a:rPr lang="pt-BR" sz="2400" dirty="0" smtClean="0"/>
              <a:t> e vice-versa</a:t>
            </a:r>
          </a:p>
          <a:p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4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de Alta Ordem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Uma Função é um valor como outro qualquer</a:t>
            </a:r>
          </a:p>
          <a:p>
            <a:pPr lvl="1"/>
            <a:r>
              <a:rPr lang="pt-BR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pt-BR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x: </a:t>
            </a:r>
            <a:r>
              <a:rPr lang="pt-BR" sz="24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24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10</a:t>
            </a:r>
          </a:p>
          <a:p>
            <a:pPr lvl="1"/>
            <a:r>
              <a:rPr lang="pt-BR" sz="24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pt-BR" sz="24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f: (</a:t>
            </a:r>
            <a:r>
              <a:rPr lang="pt-BR" sz="24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24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=&gt; </a:t>
            </a:r>
            <a:r>
              <a:rPr lang="pt-BR" sz="24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24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) = (x: </a:t>
            </a:r>
            <a:r>
              <a:rPr lang="pt-BR" sz="2400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2400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) =&gt; x + 1</a:t>
            </a:r>
          </a:p>
          <a:p>
            <a:endParaRPr lang="pt-BR" sz="2800" dirty="0" smtClean="0">
              <a:solidFill>
                <a:schemeClr val="accent6"/>
              </a:solidFill>
            </a:endParaRPr>
          </a:p>
          <a:p>
            <a:r>
              <a:rPr lang="pt-BR" sz="2800" dirty="0" smtClean="0"/>
              <a:t>Funções podem ser passadas como parâmetro</a:t>
            </a:r>
          </a:p>
          <a:p>
            <a:pPr lvl="1">
              <a:buNone/>
            </a:pPr>
            <a:r>
              <a:rPr lang="pt-BR" sz="18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soma(x: </a:t>
            </a: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y: </a:t>
            </a: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= x + y</a:t>
            </a:r>
          </a:p>
          <a:p>
            <a:pPr lvl="1">
              <a:buNone/>
            </a:pPr>
            <a:r>
              <a:rPr lang="pt-BR" sz="18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multiplicacao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(x: </a:t>
            </a: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y: </a:t>
            </a: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= x * y</a:t>
            </a:r>
          </a:p>
          <a:p>
            <a:pPr lvl="1">
              <a:buNone/>
            </a:pPr>
            <a:r>
              <a:rPr lang="pt-BR" sz="18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minhaFuncao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(a:</a:t>
            </a: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b:Int, f: (Int, </a:t>
            </a: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=&gt; </a:t>
            </a: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= f(a,b)</a:t>
            </a:r>
          </a:p>
          <a:p>
            <a:pPr lvl="1">
              <a:buNone/>
            </a:pPr>
            <a:endParaRPr lang="pt-BR" sz="18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minhaFuncao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(3, 4, soma)</a:t>
            </a:r>
          </a:p>
          <a:p>
            <a:pPr lvl="1">
              <a:buNone/>
            </a:pP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minhaFuncao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(3, 4, </a:t>
            </a:r>
            <a:r>
              <a:rPr lang="pt-BR" sz="18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multiplicacao</a:t>
            </a:r>
            <a:r>
              <a:rPr lang="pt-BR" sz="18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pt-BR" sz="18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Consequências da</a:t>
            </a:r>
            <a:br>
              <a:rPr lang="pt-BR" dirty="0" smtClean="0"/>
            </a:br>
            <a:r>
              <a:rPr lang="pt-BR" dirty="0" smtClean="0"/>
              <a:t>Ausência de Efeitos Colaterais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Não podemos ter reatribuição de valores a variáveis</a:t>
            </a:r>
          </a:p>
          <a:p>
            <a:pPr lvl="1">
              <a:buNone/>
            </a:pP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x: 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10</a:t>
            </a:r>
          </a:p>
          <a:p>
            <a:pPr lvl="1">
              <a:buNone/>
            </a:pPr>
            <a:r>
              <a:rPr lang="pt-BR" strike="sngStrike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x = 20</a:t>
            </a:r>
            <a:endParaRPr lang="pt-BR" strike="sngStrike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pt-BR" sz="2800" dirty="0" smtClean="0"/>
              <a:t>Não devemos usar algumas estruturas de controle que dependem da mudança de valores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</a:t>
            </a:r>
            <a:endParaRPr lang="pt-BR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		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(a&lt;10) { ... }</a:t>
            </a:r>
          </a:p>
          <a:p>
            <a:pPr lvl="1"/>
            <a:endParaRPr lang="pt-BR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Programar sem Variáveis mutáveis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pt-BR" dirty="0" smtClean="0"/>
              <a:t>Estruturas de Controle são substituídas por funções recursivas</a:t>
            </a:r>
          </a:p>
          <a:p>
            <a:pPr lvl="1">
              <a:buNone/>
            </a:pPr>
            <a:r>
              <a:rPr lang="pt-BR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mdc(a: 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b: 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): 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{</a:t>
            </a:r>
          </a:p>
          <a:p>
            <a:pPr lvl="1">
              <a:buNone/>
            </a:pP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(b==0) a</a:t>
            </a:r>
          </a:p>
          <a:p>
            <a:pPr lvl="1">
              <a:buNone/>
            </a:pP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(a&gt;b) mdc(a-b, b)</a:t>
            </a:r>
          </a:p>
          <a:p>
            <a:pPr lvl="1">
              <a:buNone/>
            </a:pP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mdc(b, a)</a:t>
            </a:r>
          </a:p>
          <a:p>
            <a:pPr lvl="1">
              <a:buNone/>
            </a:pP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pt-BR" dirty="0" smtClean="0"/>
              <a:t>Estruturas de Dados com funções de alta ordem</a:t>
            </a:r>
          </a:p>
          <a:p>
            <a:pPr lvl="1">
              <a:buNone/>
            </a:pPr>
            <a:r>
              <a:rPr lang="pt-BR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lista = 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(1,2,3,4,5)</a:t>
            </a:r>
          </a:p>
          <a:p>
            <a:pPr lvl="1">
              <a:buNone/>
            </a:pP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lista</a:t>
            </a:r>
          </a:p>
          <a:p>
            <a:pPr lvl="1">
              <a:buNone/>
            </a:pP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.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filter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(_ % 2 == 1)  // 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(1,3,5)</a:t>
            </a:r>
          </a:p>
          <a:p>
            <a:pPr lvl="1">
              <a:buNone/>
            </a:pP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.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map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(_ * 4)          // 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(4,12,20)</a:t>
            </a:r>
          </a:p>
          <a:p>
            <a:pPr lvl="1">
              <a:buNone/>
            </a:pP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.</a:t>
            </a:r>
            <a:r>
              <a:rPr lang="pt-BR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fold</a:t>
            </a:r>
            <a:r>
              <a:rPr lang="pt-BR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(0)(_ + _)      // 36</a:t>
            </a:r>
          </a:p>
        </p:txBody>
      </p:sp>
      <p:pic>
        <p:nvPicPr>
          <p:cNvPr id="4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</a:t>
            </a:r>
            <a:r>
              <a:rPr lang="pt-BR" dirty="0" err="1" smtClean="0"/>
              <a:t>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Linguagem </a:t>
            </a:r>
            <a:r>
              <a:rPr lang="pt-BR" b="1" dirty="0" smtClean="0">
                <a:solidFill>
                  <a:schemeClr val="accent6"/>
                </a:solidFill>
              </a:rPr>
              <a:t>Multiparadigma</a:t>
            </a:r>
            <a:r>
              <a:rPr lang="pt-BR" dirty="0" smtClean="0"/>
              <a:t> (OO e Funcional)</a:t>
            </a:r>
          </a:p>
          <a:p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685800" y="4080808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//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Scala</a:t>
            </a: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3"/>
                </a:solidFill>
              </a:rPr>
              <a:t>object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Ola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accent3"/>
                </a:solidFill>
              </a:rPr>
              <a:t>extends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6"/>
                </a:solidFill>
              </a:rPr>
              <a:t>App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println</a:t>
            </a:r>
            <a:r>
              <a:rPr lang="en-US" sz="2400" dirty="0" smtClean="0"/>
              <a:t>("</a:t>
            </a:r>
            <a:r>
              <a:rPr lang="en-US" sz="2400" dirty="0" smtClean="0">
                <a:solidFill>
                  <a:srgbClr val="00B050"/>
                </a:solidFill>
              </a:rPr>
              <a:t>Ola </a:t>
            </a:r>
            <a:r>
              <a:rPr lang="en-US" sz="2400" dirty="0" err="1" smtClean="0">
                <a:solidFill>
                  <a:srgbClr val="00B050"/>
                </a:solidFill>
              </a:rPr>
              <a:t>Mundo</a:t>
            </a:r>
            <a:r>
              <a:rPr lang="en-US" sz="2400" dirty="0" smtClean="0"/>
              <a:t>")</a:t>
            </a:r>
          </a:p>
          <a:p>
            <a:r>
              <a:rPr lang="en-US" sz="2400" dirty="0" smtClean="0"/>
              <a:t>}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4343400" y="3852208"/>
            <a:ext cx="43227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//</a:t>
            </a:r>
            <a:r>
              <a:rPr lang="pt-B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Java</a:t>
            </a:r>
          </a:p>
          <a:p>
            <a:r>
              <a:rPr lang="pt-BR" sz="2000" b="1" dirty="0" err="1" smtClean="0"/>
              <a:t>public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class</a:t>
            </a:r>
            <a:r>
              <a:rPr lang="pt-BR" sz="2000" b="1" dirty="0" smtClean="0"/>
              <a:t> </a:t>
            </a:r>
            <a:r>
              <a:rPr lang="pt-BR" sz="2000" dirty="0" err="1" smtClean="0"/>
              <a:t>OlaJava</a:t>
            </a:r>
            <a:r>
              <a:rPr lang="pt-BR" sz="2000" b="1" dirty="0" smtClean="0"/>
              <a:t> {</a:t>
            </a:r>
          </a:p>
          <a:p>
            <a:r>
              <a:rPr lang="en-US" sz="2000" dirty="0" smtClean="0"/>
              <a:t>  </a:t>
            </a:r>
            <a:r>
              <a:rPr lang="en-US" sz="2000" b="1" dirty="0" smtClean="0"/>
              <a:t>public static void main (String[] </a:t>
            </a:r>
            <a:r>
              <a:rPr lang="en-US" sz="2000" dirty="0" err="1" smtClean="0"/>
              <a:t>args</a:t>
            </a:r>
            <a:r>
              <a:rPr lang="en-US" sz="2000" b="1" dirty="0" smtClean="0"/>
              <a:t>) {</a:t>
            </a:r>
          </a:p>
          <a:p>
            <a:r>
              <a:rPr lang="pt-BR" sz="2000" dirty="0" smtClean="0"/>
              <a:t>    System.</a:t>
            </a:r>
            <a:r>
              <a:rPr lang="pt-BR" sz="2000" i="1" dirty="0" err="1" smtClean="0"/>
              <a:t>out.println</a:t>
            </a:r>
            <a:r>
              <a:rPr lang="pt-BR" sz="2000" i="1" dirty="0" smtClean="0"/>
              <a:t>("Ola Java");</a:t>
            </a:r>
          </a:p>
          <a:p>
            <a:r>
              <a:rPr lang="pt-BR" sz="2000" dirty="0" smtClean="0"/>
              <a:t>  }</a:t>
            </a:r>
          </a:p>
          <a:p>
            <a:r>
              <a:rPr lang="pt-BR" sz="2000" dirty="0" smtClean="0"/>
              <a:t>}</a:t>
            </a:r>
            <a:endParaRPr lang="pt-BR" sz="2000" dirty="0"/>
          </a:p>
        </p:txBody>
      </p:sp>
      <p:pic>
        <p:nvPicPr>
          <p:cNvPr id="6" name="Picture 2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86400"/>
            <a:ext cx="1123950" cy="11239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cxnSp>
        <p:nvCxnSpPr>
          <p:cNvPr id="11" name="Conector de seta reta 10"/>
          <p:cNvCxnSpPr/>
          <p:nvPr/>
        </p:nvCxnSpPr>
        <p:spPr>
          <a:xfrm flipV="1">
            <a:off x="2971800" y="2438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2971800" y="30480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V="1">
            <a:off x="2971800" y="2057400"/>
            <a:ext cx="16764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2438400" y="243840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OO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4038600" y="3048000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Funcional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 rot="19539589">
            <a:off x="4085215" y="2287691"/>
            <a:ext cx="660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Scala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Wave_BusDesignSlides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GreenWave_BusDesignSlides</Template>
  <TotalTime>3899</TotalTime>
  <Words>617</Words>
  <Application>Microsoft Office PowerPoint</Application>
  <PresentationFormat>Apresentação na tela (4:3)</PresentationFormat>
  <Paragraphs>125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GreenWave_BusDesignSlides</vt:lpstr>
      <vt:lpstr>Programação Funcional </vt:lpstr>
      <vt:lpstr>Tópicos</vt:lpstr>
      <vt:lpstr>Motivação</vt:lpstr>
      <vt:lpstr>Definição de Programação Funcional</vt:lpstr>
      <vt:lpstr>Características</vt:lpstr>
      <vt:lpstr>Funções de Alta Ordem</vt:lpstr>
      <vt:lpstr>Consequências da Ausência de Efeitos Colaterais</vt:lpstr>
      <vt:lpstr>Como Programar sem Variáveis mutáveis</vt:lpstr>
      <vt:lpstr>Linguagem Scala</vt:lpstr>
      <vt:lpstr>A Linguagem Scala</vt:lpstr>
      <vt:lpstr>A Linguagem Scala</vt:lpstr>
      <vt:lpstr>Listas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2.0 com Java</dc:title>
  <dc:creator>nagem</dc:creator>
  <cp:lastModifiedBy>Lucena</cp:lastModifiedBy>
  <cp:revision>21</cp:revision>
  <dcterms:created xsi:type="dcterms:W3CDTF">2012-10-26T21:41:59Z</dcterms:created>
  <dcterms:modified xsi:type="dcterms:W3CDTF">2013-02-15T12:06:36Z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