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508" autoAdjust="0"/>
  </p:normalViewPr>
  <p:slideViewPr>
    <p:cSldViewPr>
      <p:cViewPr>
        <p:scale>
          <a:sx n="90" d="100"/>
          <a:sy n="90" d="100"/>
        </p:scale>
        <p:origin x="-4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21B00-6FC2-41C5-8CC8-B9EEA04C504C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98FED-E309-4234-8533-7FE78C07775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4F934-0B1F-4A2D-B327-660F7F58F120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592BD-A84E-44A3-8DF7-E6ED0C1DA78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592BD-A84E-44A3-8DF7-E6ED0C1DA78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 userDrawn="1"/>
        </p:nvGrpSpPr>
        <p:grpSpPr>
          <a:xfrm>
            <a:off x="0" y="2267858"/>
            <a:ext cx="4191000" cy="4590144"/>
            <a:chOff x="-1" y="1600199"/>
            <a:chExt cx="4501019" cy="5257801"/>
          </a:xfrm>
        </p:grpSpPr>
        <p:sp>
          <p:nvSpPr>
            <p:cNvPr id="39" name="Freeform 7"/>
            <p:cNvSpPr>
              <a:spLocks/>
            </p:cNvSpPr>
            <p:nvPr userDrawn="1"/>
          </p:nvSpPr>
          <p:spPr bwMode="auto">
            <a:xfrm>
              <a:off x="-1" y="1600199"/>
              <a:ext cx="4127498" cy="2514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"/>
            <p:cNvSpPr>
              <a:spLocks/>
            </p:cNvSpPr>
            <p:nvPr userDrawn="1"/>
          </p:nvSpPr>
          <p:spPr bwMode="auto">
            <a:xfrm>
              <a:off x="-1" y="3581398"/>
              <a:ext cx="1600200" cy="3276599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"/>
            <p:cNvSpPr>
              <a:spLocks/>
            </p:cNvSpPr>
            <p:nvPr userDrawn="1"/>
          </p:nvSpPr>
          <p:spPr bwMode="auto">
            <a:xfrm>
              <a:off x="0" y="2438399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"/>
            <p:cNvSpPr>
              <a:spLocks/>
            </p:cNvSpPr>
            <p:nvPr userDrawn="1"/>
          </p:nvSpPr>
          <p:spPr bwMode="auto">
            <a:xfrm>
              <a:off x="1224419" y="3886199"/>
              <a:ext cx="3276599" cy="2971800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"/>
            <p:cNvSpPr>
              <a:spLocks/>
            </p:cNvSpPr>
            <p:nvPr userDrawn="1"/>
          </p:nvSpPr>
          <p:spPr bwMode="auto">
            <a:xfrm>
              <a:off x="876758" y="3994150"/>
              <a:ext cx="1719262" cy="2863850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Freeform 46"/>
          <p:cNvSpPr>
            <a:spLocks/>
          </p:cNvSpPr>
          <p:nvPr userDrawn="1"/>
        </p:nvSpPr>
        <p:spPr bwMode="auto">
          <a:xfrm>
            <a:off x="7543800" y="0"/>
            <a:ext cx="1600201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2" y="0"/>
              </a:cxn>
              <a:cxn ang="0">
                <a:pos x="1432" y="3492"/>
              </a:cxn>
              <a:cxn ang="0">
                <a:pos x="1419" y="3252"/>
              </a:cxn>
              <a:cxn ang="0">
                <a:pos x="1406" y="3024"/>
              </a:cxn>
              <a:cxn ang="0">
                <a:pos x="1393" y="2807"/>
              </a:cxn>
              <a:cxn ang="0">
                <a:pos x="1379" y="2601"/>
              </a:cxn>
              <a:cxn ang="0">
                <a:pos x="1364" y="2407"/>
              </a:cxn>
              <a:cxn ang="0">
                <a:pos x="1348" y="2222"/>
              </a:cxn>
              <a:cxn ang="0">
                <a:pos x="1330" y="2047"/>
              </a:cxn>
              <a:cxn ang="0">
                <a:pos x="1311" y="1881"/>
              </a:cxn>
              <a:cxn ang="0">
                <a:pos x="1291" y="1726"/>
              </a:cxn>
              <a:cxn ang="0">
                <a:pos x="1268" y="1580"/>
              </a:cxn>
              <a:cxn ang="0">
                <a:pos x="1245" y="1442"/>
              </a:cxn>
              <a:cxn ang="0">
                <a:pos x="1218" y="1313"/>
              </a:cxn>
              <a:cxn ang="0">
                <a:pos x="1190" y="1192"/>
              </a:cxn>
              <a:cxn ang="0">
                <a:pos x="1158" y="1078"/>
              </a:cxn>
              <a:cxn ang="0">
                <a:pos x="1125" y="973"/>
              </a:cxn>
              <a:cxn ang="0">
                <a:pos x="1089" y="873"/>
              </a:cxn>
              <a:cxn ang="0">
                <a:pos x="1049" y="781"/>
              </a:cxn>
              <a:cxn ang="0">
                <a:pos x="1007" y="696"/>
              </a:cxn>
              <a:cxn ang="0">
                <a:pos x="962" y="617"/>
              </a:cxn>
              <a:cxn ang="0">
                <a:pos x="913" y="544"/>
              </a:cxn>
              <a:cxn ang="0">
                <a:pos x="860" y="475"/>
              </a:cxn>
              <a:cxn ang="0">
                <a:pos x="804" y="413"/>
              </a:cxn>
              <a:cxn ang="0">
                <a:pos x="744" y="354"/>
              </a:cxn>
              <a:cxn ang="0">
                <a:pos x="680" y="301"/>
              </a:cxn>
              <a:cxn ang="0">
                <a:pos x="611" y="252"/>
              </a:cxn>
              <a:cxn ang="0">
                <a:pos x="539" y="206"/>
              </a:cxn>
              <a:cxn ang="0">
                <a:pos x="461" y="165"/>
              </a:cxn>
              <a:cxn ang="0">
                <a:pos x="379" y="128"/>
              </a:cxn>
              <a:cxn ang="0">
                <a:pos x="292" y="92"/>
              </a:cxn>
              <a:cxn ang="0">
                <a:pos x="200" y="59"/>
              </a:cxn>
              <a:cxn ang="0">
                <a:pos x="103" y="28"/>
              </a:cxn>
              <a:cxn ang="0">
                <a:pos x="0" y="0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7"/>
          <p:cNvSpPr>
            <a:spLocks/>
          </p:cNvSpPr>
          <p:nvPr userDrawn="1"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90600" y="1116449"/>
            <a:ext cx="6858000" cy="707886"/>
          </a:xfrm>
        </p:spPr>
        <p:txBody>
          <a:bodyPr wrap="square">
            <a:spAutoFit/>
          </a:bodyPr>
          <a:lstStyle>
            <a:lvl1pPr algn="r">
              <a:defRPr sz="4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90600" y="1900535"/>
            <a:ext cx="6858000" cy="461665"/>
          </a:xfrm>
        </p:spPr>
        <p:txBody>
          <a:bodyPr wrap="square">
            <a:spAutoFit/>
          </a:bodyPr>
          <a:lstStyle>
            <a:lvl1pPr marL="0" indent="0" algn="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F1548-A370-498C-A14B-E715C2319CD9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7543800" y="0"/>
              <a:ext cx="1600201" cy="2209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32" y="0"/>
                </a:cxn>
                <a:cxn ang="0">
                  <a:pos x="1432" y="3492"/>
                </a:cxn>
                <a:cxn ang="0">
                  <a:pos x="1419" y="3252"/>
                </a:cxn>
                <a:cxn ang="0">
                  <a:pos x="1406" y="3024"/>
                </a:cxn>
                <a:cxn ang="0">
                  <a:pos x="1393" y="2807"/>
                </a:cxn>
                <a:cxn ang="0">
                  <a:pos x="1379" y="2601"/>
                </a:cxn>
                <a:cxn ang="0">
                  <a:pos x="1364" y="2407"/>
                </a:cxn>
                <a:cxn ang="0">
                  <a:pos x="1348" y="2222"/>
                </a:cxn>
                <a:cxn ang="0">
                  <a:pos x="1330" y="2047"/>
                </a:cxn>
                <a:cxn ang="0">
                  <a:pos x="1311" y="1881"/>
                </a:cxn>
                <a:cxn ang="0">
                  <a:pos x="1291" y="1726"/>
                </a:cxn>
                <a:cxn ang="0">
                  <a:pos x="1268" y="1580"/>
                </a:cxn>
                <a:cxn ang="0">
                  <a:pos x="1245" y="1442"/>
                </a:cxn>
                <a:cxn ang="0">
                  <a:pos x="1218" y="1313"/>
                </a:cxn>
                <a:cxn ang="0">
                  <a:pos x="1190" y="1192"/>
                </a:cxn>
                <a:cxn ang="0">
                  <a:pos x="1158" y="1078"/>
                </a:cxn>
                <a:cxn ang="0">
                  <a:pos x="1125" y="973"/>
                </a:cxn>
                <a:cxn ang="0">
                  <a:pos x="1089" y="873"/>
                </a:cxn>
                <a:cxn ang="0">
                  <a:pos x="1049" y="781"/>
                </a:cxn>
                <a:cxn ang="0">
                  <a:pos x="1007" y="696"/>
                </a:cxn>
                <a:cxn ang="0">
                  <a:pos x="962" y="617"/>
                </a:cxn>
                <a:cxn ang="0">
                  <a:pos x="913" y="544"/>
                </a:cxn>
                <a:cxn ang="0">
                  <a:pos x="860" y="475"/>
                </a:cxn>
                <a:cxn ang="0">
                  <a:pos x="804" y="413"/>
                </a:cxn>
                <a:cxn ang="0">
                  <a:pos x="744" y="354"/>
                </a:cxn>
                <a:cxn ang="0">
                  <a:pos x="680" y="301"/>
                </a:cxn>
                <a:cxn ang="0">
                  <a:pos x="611" y="252"/>
                </a:cxn>
                <a:cxn ang="0">
                  <a:pos x="539" y="206"/>
                </a:cxn>
                <a:cxn ang="0">
                  <a:pos x="461" y="165"/>
                </a:cxn>
                <a:cxn ang="0">
                  <a:pos x="379" y="128"/>
                </a:cxn>
                <a:cxn ang="0">
                  <a:pos x="292" y="92"/>
                </a:cxn>
                <a:cxn ang="0">
                  <a:pos x="200" y="59"/>
                </a:cxn>
                <a:cxn ang="0">
                  <a:pos x="103" y="28"/>
                </a:cxn>
                <a:cxn ang="0">
                  <a:pos x="0" y="0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3733800" y="5715000"/>
              <a:ext cx="5029200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2855091"/>
            <a:ext cx="3581400" cy="4002909"/>
            <a:chOff x="0" y="2533588"/>
            <a:chExt cx="8022336" cy="8966516"/>
          </a:xfrm>
        </p:grpSpPr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0" y="2533588"/>
              <a:ext cx="4127500" cy="25145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0" y="4980432"/>
              <a:ext cx="3184026" cy="6519672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0" y="3371787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502664" y="5586916"/>
              <a:ext cx="6519672" cy="5913188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155002" y="5801712"/>
              <a:ext cx="3420932" cy="5698392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frn.edu.b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frn.edu.br:7896/inserir?nome=Joao&amp;curso=TAD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90600" y="300842"/>
            <a:ext cx="6858000" cy="2339102"/>
          </a:xfrm>
        </p:spPr>
        <p:txBody>
          <a:bodyPr/>
          <a:lstStyle/>
          <a:p>
            <a:r>
              <a:rPr lang="en-US" sz="6600" dirty="0" err="1" smtClean="0"/>
              <a:t>Programação</a:t>
            </a:r>
            <a:r>
              <a:rPr lang="en-US" sz="6600" dirty="0" smtClean="0"/>
              <a:t> Web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dirty="0" err="1" smtClean="0">
                <a:solidFill>
                  <a:srgbClr val="00B0F0"/>
                </a:solidFill>
              </a:rPr>
              <a:t>Comunicação</a:t>
            </a:r>
            <a:r>
              <a:rPr lang="en-US" dirty="0" smtClean="0">
                <a:solidFill>
                  <a:srgbClr val="00B0F0"/>
                </a:solidFill>
              </a:rPr>
              <a:t> entre </a:t>
            </a:r>
            <a:r>
              <a:rPr lang="en-US" dirty="0" err="1" smtClean="0">
                <a:solidFill>
                  <a:srgbClr val="00B0F0"/>
                </a:solidFill>
              </a:rPr>
              <a:t>Cliente</a:t>
            </a:r>
            <a:r>
              <a:rPr lang="en-US" dirty="0" smtClean="0">
                <a:solidFill>
                  <a:srgbClr val="00B0F0"/>
                </a:solidFill>
              </a:rPr>
              <a:t> e </a:t>
            </a:r>
            <a:r>
              <a:rPr lang="en-US" dirty="0" err="1" smtClean="0">
                <a:solidFill>
                  <a:srgbClr val="00B0F0"/>
                </a:solidFill>
              </a:rPr>
              <a:t>Servidor</a:t>
            </a:r>
            <a:endParaRPr lang="en-US" sz="4800" dirty="0">
              <a:solidFill>
                <a:srgbClr val="00B0F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0600" y="2690539"/>
            <a:ext cx="6858000" cy="1348061"/>
          </a:xfrm>
        </p:spPr>
        <p:txBody>
          <a:bodyPr/>
          <a:lstStyle/>
          <a:p>
            <a:r>
              <a:rPr lang="en-US" dirty="0" smtClean="0"/>
              <a:t>Leonardo </a:t>
            </a:r>
            <a:r>
              <a:rPr lang="en-US" dirty="0" err="1" smtClean="0"/>
              <a:t>Lucena</a:t>
            </a:r>
            <a:endParaRPr lang="en-US" dirty="0" smtClean="0"/>
          </a:p>
          <a:p>
            <a:r>
              <a:rPr lang="en-US" dirty="0" smtClean="0"/>
              <a:t>@</a:t>
            </a:r>
            <a:r>
              <a:rPr lang="en-US" dirty="0" err="1" smtClean="0"/>
              <a:t>lrlucena</a:t>
            </a:r>
            <a:endParaRPr lang="en-US" dirty="0" smtClean="0"/>
          </a:p>
          <a:p>
            <a:r>
              <a:rPr lang="en-US" dirty="0" smtClean="0"/>
              <a:t>IFRN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Comunicação Browser - Servidor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Como é a comunicação entre o Browser (Cliente) e o Servidor?</a:t>
            </a:r>
          </a:p>
          <a:p>
            <a:pPr lvl="1"/>
            <a:r>
              <a:rPr lang="pt-BR" dirty="0" smtClean="0"/>
              <a:t>Protocolo HTTP</a:t>
            </a:r>
          </a:p>
          <a:p>
            <a:pPr lvl="1"/>
            <a:r>
              <a:rPr lang="pt-BR" dirty="0" smtClean="0"/>
              <a:t>O Cliente inicia a comunicação</a:t>
            </a:r>
            <a:endParaRPr lang="pt-BR" dirty="0"/>
          </a:p>
        </p:txBody>
      </p:sp>
      <p:pic>
        <p:nvPicPr>
          <p:cNvPr id="1027" name="Picture 3" descr="C:\Users\nagem\AppData\Local\Microsoft\Windows\Temporary Internet Files\Content.IE5\2AQIS27Z\MC9004041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352800"/>
            <a:ext cx="1821139" cy="1828800"/>
          </a:xfrm>
          <a:prstGeom prst="rect">
            <a:avLst/>
          </a:prstGeom>
          <a:noFill/>
        </p:spPr>
      </p:pic>
      <p:pic>
        <p:nvPicPr>
          <p:cNvPr id="1028" name="Picture 4" descr="C:\Users\nagem\AppData\Local\Microsoft\Windows\Temporary Internet Files\Content.IE5\YS1DYCV1\MC90043484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200400"/>
            <a:ext cx="2209800" cy="22098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r="80000" b="73600"/>
          <a:stretch>
            <a:fillRect/>
          </a:stretch>
        </p:blipFill>
        <p:spPr bwMode="auto">
          <a:xfrm>
            <a:off x="533400" y="4876800"/>
            <a:ext cx="1939555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Seta para baixo 5"/>
          <p:cNvSpPr/>
          <p:nvPr/>
        </p:nvSpPr>
        <p:spPr>
          <a:xfrm rot="7282572">
            <a:off x="922978" y="6338812"/>
            <a:ext cx="211444" cy="3173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rapezóide 8"/>
          <p:cNvSpPr/>
          <p:nvPr/>
        </p:nvSpPr>
        <p:spPr>
          <a:xfrm rot="5400000">
            <a:off x="3695700" y="2857500"/>
            <a:ext cx="2362200" cy="3505200"/>
          </a:xfrm>
          <a:prstGeom prst="trapezoid">
            <a:avLst>
              <a:gd name="adj" fmla="val 1284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 rot="342767">
            <a:off x="3341086" y="3662185"/>
            <a:ext cx="3203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GET  /inserir?nome=</a:t>
            </a:r>
            <a:r>
              <a:rPr lang="pt-BR" sz="1200" dirty="0" err="1" smtClean="0"/>
              <a:t>Joao&amp;curso</a:t>
            </a:r>
            <a:r>
              <a:rPr lang="pt-BR" sz="1200" dirty="0" smtClean="0"/>
              <a:t>=TADS </a:t>
            </a:r>
            <a:r>
              <a:rPr lang="pt-BR" sz="1200" dirty="0" smtClean="0"/>
              <a:t>HTTP/1.1</a:t>
            </a:r>
            <a:endParaRPr lang="pt-BR" sz="1200" dirty="0"/>
          </a:p>
        </p:txBody>
      </p:sp>
      <p:cxnSp>
        <p:nvCxnSpPr>
          <p:cNvPr id="12" name="Conector de seta reta 11"/>
          <p:cNvCxnSpPr/>
          <p:nvPr/>
        </p:nvCxnSpPr>
        <p:spPr>
          <a:xfrm>
            <a:off x="3200400" y="3810000"/>
            <a:ext cx="3429000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 rot="21364093">
            <a:off x="3550129" y="4263790"/>
            <a:ext cx="21706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pt-BR" sz="1200" dirty="0" smtClean="0"/>
              <a:t>HTTP/1.1  200  OK</a:t>
            </a:r>
          </a:p>
          <a:p>
            <a:pPr marL="228600" indent="-228600"/>
            <a:r>
              <a:rPr lang="pt-BR" sz="1200" dirty="0" err="1" smtClean="0"/>
              <a:t>Content-Type</a:t>
            </a:r>
            <a:r>
              <a:rPr lang="pt-BR" sz="1200" dirty="0" smtClean="0"/>
              <a:t>: </a:t>
            </a:r>
            <a:r>
              <a:rPr lang="pt-BR" sz="1200" dirty="0" err="1" smtClean="0"/>
              <a:t>text</a:t>
            </a:r>
            <a:r>
              <a:rPr lang="pt-BR" sz="1200" dirty="0" smtClean="0"/>
              <a:t>/</a:t>
            </a:r>
            <a:r>
              <a:rPr lang="pt-BR" sz="1200" dirty="0" err="1" smtClean="0"/>
              <a:t>html</a:t>
            </a:r>
            <a:endParaRPr lang="pt-BR" sz="1200" dirty="0" smtClean="0"/>
          </a:p>
          <a:p>
            <a:pPr marL="228600" indent="-228600">
              <a:buAutoNum type="arabicPlain" startAt="200"/>
            </a:pPr>
            <a:endParaRPr lang="pt-BR" sz="1200" dirty="0" smtClean="0"/>
          </a:p>
          <a:p>
            <a:pPr marL="228600" indent="-228600"/>
            <a:r>
              <a:rPr lang="pt-BR" sz="1200" dirty="0" smtClean="0"/>
              <a:t>&lt;!</a:t>
            </a:r>
            <a:r>
              <a:rPr lang="pt-BR" sz="1200" dirty="0" err="1" smtClean="0"/>
              <a:t>doctype</a:t>
            </a:r>
            <a:r>
              <a:rPr lang="pt-BR" sz="1200" dirty="0" smtClean="0"/>
              <a:t> </a:t>
            </a:r>
            <a:r>
              <a:rPr lang="pt-BR" sz="1200" dirty="0" err="1" smtClean="0"/>
              <a:t>html</a:t>
            </a:r>
            <a:r>
              <a:rPr lang="pt-BR" sz="1200" dirty="0" smtClean="0"/>
              <a:t>&gt;</a:t>
            </a:r>
          </a:p>
          <a:p>
            <a:pPr marL="228600" indent="-228600"/>
            <a:r>
              <a:rPr lang="pt-BR" sz="1200" dirty="0" smtClean="0"/>
              <a:t>&lt;</a:t>
            </a:r>
            <a:r>
              <a:rPr lang="pt-BR" sz="1200" dirty="0" err="1" smtClean="0"/>
              <a:t>html</a:t>
            </a:r>
            <a:r>
              <a:rPr lang="pt-BR" sz="1200" dirty="0" smtClean="0"/>
              <a:t>&gt; </a:t>
            </a:r>
          </a:p>
          <a:p>
            <a:pPr marL="228600" indent="-228600"/>
            <a:r>
              <a:rPr lang="pt-BR" sz="1200" dirty="0" smtClean="0"/>
              <a:t>...</a:t>
            </a:r>
          </a:p>
          <a:p>
            <a:pPr marL="228600" indent="-228600"/>
            <a:r>
              <a:rPr lang="pt-BR" sz="1200" dirty="0" smtClean="0"/>
              <a:t>&lt;/</a:t>
            </a:r>
            <a:r>
              <a:rPr lang="pt-BR" sz="1200" dirty="0" err="1" smtClean="0"/>
              <a:t>html</a:t>
            </a:r>
            <a:r>
              <a:rPr lang="pt-BR" sz="1200" dirty="0" smtClean="0"/>
              <a:t>&gt;</a:t>
            </a:r>
            <a:endParaRPr lang="pt-BR" sz="1200" dirty="0"/>
          </a:p>
        </p:txBody>
      </p:sp>
      <p:cxnSp>
        <p:nvCxnSpPr>
          <p:cNvPr id="18" name="Conector de seta reta 17"/>
          <p:cNvCxnSpPr/>
          <p:nvPr/>
        </p:nvCxnSpPr>
        <p:spPr>
          <a:xfrm flipH="1">
            <a:off x="3124200" y="4495800"/>
            <a:ext cx="3505200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6781800" y="5257800"/>
            <a:ext cx="1796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www.ifrn.edu.br:7896</a:t>
            </a:r>
            <a:endParaRPr lang="pt-BR" sz="1400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4114800" y="5791200"/>
            <a:ext cx="1561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 smtClean="0"/>
              <a:t>Protocolo HTTP</a:t>
            </a:r>
          </a:p>
          <a:p>
            <a:pPr algn="ctr"/>
            <a:r>
              <a:rPr lang="pt-BR" sz="1600" dirty="0" smtClean="0"/>
              <a:t>Internet (TCP-IP)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uma página envia dados para o Servidor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Link</a:t>
            </a:r>
          </a:p>
          <a:p>
            <a:pPr lvl="1"/>
            <a:r>
              <a:rPr lang="pt-BR" dirty="0" smtClean="0"/>
              <a:t>&lt;a </a:t>
            </a:r>
            <a:r>
              <a:rPr lang="pt-BR" dirty="0" err="1" smtClean="0"/>
              <a:t>href</a:t>
            </a:r>
            <a:r>
              <a:rPr lang="pt-BR" dirty="0" smtClean="0"/>
              <a:t>=“http://www.ifrn.edu.br:7896/professores/DIATINF”&gt; Professores DIATINF</a:t>
            </a:r>
            <a:br>
              <a:rPr lang="pt-BR" dirty="0" smtClean="0"/>
            </a:br>
            <a:r>
              <a:rPr lang="pt-BR" dirty="0" smtClean="0"/>
              <a:t>&lt;/a&gt;</a:t>
            </a:r>
          </a:p>
          <a:p>
            <a:pPr lvl="2"/>
            <a:r>
              <a:rPr lang="pt-BR" dirty="0" smtClean="0"/>
              <a:t>Browser conecta-se com o servidor </a:t>
            </a:r>
            <a:r>
              <a:rPr lang="pt-BR" dirty="0" smtClean="0">
                <a:solidFill>
                  <a:schemeClr val="accent3"/>
                </a:solidFill>
                <a:hlinkClick r:id="rId2"/>
              </a:rPr>
              <a:t>www.ifrn.edu.br</a:t>
            </a:r>
            <a:r>
              <a:rPr lang="pt-BR" dirty="0" smtClean="0"/>
              <a:t> através da porta </a:t>
            </a:r>
            <a:r>
              <a:rPr lang="pt-BR" dirty="0" smtClean="0">
                <a:solidFill>
                  <a:schemeClr val="accent3"/>
                </a:solidFill>
              </a:rPr>
              <a:t>7896</a:t>
            </a:r>
            <a:r>
              <a:rPr lang="pt-BR" dirty="0" smtClean="0"/>
              <a:t> (TCP).</a:t>
            </a:r>
          </a:p>
          <a:p>
            <a:pPr lvl="2"/>
            <a:r>
              <a:rPr lang="pt-BR" dirty="0" smtClean="0"/>
              <a:t>Browser envia o pedido “</a:t>
            </a:r>
            <a:r>
              <a:rPr lang="pt-BR" dirty="0" smtClean="0">
                <a:solidFill>
                  <a:schemeClr val="accent3"/>
                </a:solidFill>
              </a:rPr>
              <a:t>GET  /professores/DIATINF  HTTP/1.1</a:t>
            </a:r>
            <a:r>
              <a:rPr lang="pt-BR" dirty="0" smtClean="0"/>
              <a:t>”</a:t>
            </a:r>
          </a:p>
          <a:p>
            <a:pPr lvl="2"/>
            <a:r>
              <a:rPr lang="pt-BR" dirty="0" smtClean="0"/>
              <a:t>Servidor recebe o pedido</a:t>
            </a:r>
          </a:p>
          <a:p>
            <a:pPr lvl="2"/>
            <a:r>
              <a:rPr lang="pt-BR" dirty="0" smtClean="0"/>
              <a:t>Servidor envia uma resposta</a:t>
            </a:r>
          </a:p>
          <a:p>
            <a:pPr lvl="3">
              <a:buNone/>
            </a:pPr>
            <a:r>
              <a:rPr lang="pt-BR" dirty="0" smtClean="0">
                <a:solidFill>
                  <a:schemeClr val="accent3"/>
                </a:solidFill>
              </a:rPr>
              <a:t>200 OK HTTP/1.1</a:t>
            </a:r>
          </a:p>
          <a:p>
            <a:pPr lvl="3">
              <a:buNone/>
            </a:pPr>
            <a:endParaRPr lang="pt-BR" dirty="0" smtClean="0">
              <a:solidFill>
                <a:schemeClr val="accent3"/>
              </a:solidFill>
            </a:endParaRPr>
          </a:p>
          <a:p>
            <a:pPr lvl="3">
              <a:buNone/>
            </a:pPr>
            <a:r>
              <a:rPr lang="pt-BR" dirty="0" smtClean="0">
                <a:solidFill>
                  <a:schemeClr val="accent3"/>
                </a:solidFill>
              </a:rPr>
              <a:t>&lt;!</a:t>
            </a:r>
            <a:r>
              <a:rPr lang="pt-BR" dirty="0" err="1" smtClean="0">
                <a:solidFill>
                  <a:schemeClr val="accent3"/>
                </a:solidFill>
              </a:rPr>
              <a:t>doctype</a:t>
            </a:r>
            <a:r>
              <a:rPr lang="pt-BR" dirty="0" smtClean="0">
                <a:solidFill>
                  <a:schemeClr val="accent3"/>
                </a:solidFill>
              </a:rPr>
              <a:t> </a:t>
            </a:r>
            <a:r>
              <a:rPr lang="pt-BR" dirty="0" err="1" smtClean="0">
                <a:solidFill>
                  <a:schemeClr val="accent3"/>
                </a:solidFill>
              </a:rPr>
              <a:t>html</a:t>
            </a:r>
            <a:r>
              <a:rPr lang="pt-BR" dirty="0" smtClean="0">
                <a:solidFill>
                  <a:schemeClr val="accent3"/>
                </a:solidFill>
              </a:rPr>
              <a:t>&gt;</a:t>
            </a:r>
          </a:p>
          <a:p>
            <a:pPr lvl="3">
              <a:buNone/>
            </a:pPr>
            <a:r>
              <a:rPr lang="pt-BR" dirty="0" smtClean="0">
                <a:solidFill>
                  <a:schemeClr val="accent3"/>
                </a:solidFill>
              </a:rPr>
              <a:t>&lt;</a:t>
            </a:r>
            <a:r>
              <a:rPr lang="pt-BR" dirty="0" err="1" smtClean="0">
                <a:solidFill>
                  <a:schemeClr val="accent3"/>
                </a:solidFill>
              </a:rPr>
              <a:t>html</a:t>
            </a:r>
            <a:r>
              <a:rPr lang="pt-BR" dirty="0" smtClean="0">
                <a:solidFill>
                  <a:schemeClr val="accent3"/>
                </a:solidFill>
              </a:rPr>
              <a:t>&gt;</a:t>
            </a:r>
          </a:p>
          <a:p>
            <a:pPr lvl="3">
              <a:buNone/>
            </a:pPr>
            <a:r>
              <a:rPr lang="pt-BR" dirty="0" smtClean="0">
                <a:solidFill>
                  <a:schemeClr val="accent3"/>
                </a:solidFill>
              </a:rPr>
              <a:t>...</a:t>
            </a:r>
          </a:p>
          <a:p>
            <a:pPr lvl="3">
              <a:buNone/>
            </a:pPr>
            <a:r>
              <a:rPr lang="pt-BR" dirty="0" smtClean="0"/>
              <a:t>&lt;/</a:t>
            </a:r>
            <a:r>
              <a:rPr lang="pt-BR" dirty="0" err="1" smtClean="0"/>
              <a:t>html</a:t>
            </a:r>
            <a:r>
              <a:rPr lang="pt-BR" dirty="0" smtClean="0"/>
              <a:t>&gt;</a:t>
            </a:r>
          </a:p>
          <a:p>
            <a:r>
              <a:rPr lang="pt-BR" dirty="0" smtClean="0"/>
              <a:t>Servidor encerra a conexão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Usando um formulário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pt-BR" dirty="0" smtClean="0"/>
              <a:t>&lt;</a:t>
            </a:r>
            <a:r>
              <a:rPr lang="pt-BR" dirty="0" err="1" smtClean="0"/>
              <a:t>form</a:t>
            </a:r>
            <a:r>
              <a:rPr lang="pt-BR" dirty="0" smtClean="0"/>
              <a:t> </a:t>
            </a:r>
            <a:r>
              <a:rPr lang="pt-BR" dirty="0" err="1" smtClean="0"/>
              <a:t>action</a:t>
            </a:r>
            <a:r>
              <a:rPr lang="pt-BR" dirty="0" smtClean="0"/>
              <a:t>=“http://www.ifrn.edu.br:7896/inserir” </a:t>
            </a:r>
            <a:r>
              <a:rPr lang="pt-BR" dirty="0" err="1" smtClean="0"/>
              <a:t>method</a:t>
            </a:r>
            <a:r>
              <a:rPr lang="pt-BR" dirty="0" smtClean="0"/>
              <a:t>=“GET”&gt;</a:t>
            </a:r>
          </a:p>
          <a:p>
            <a:r>
              <a:rPr lang="pt-BR" dirty="0" smtClean="0"/>
              <a:t> </a:t>
            </a:r>
            <a:r>
              <a:rPr lang="pt-BR" dirty="0" smtClean="0"/>
              <a:t> &lt;input </a:t>
            </a:r>
            <a:r>
              <a:rPr lang="pt-BR" dirty="0" err="1" smtClean="0"/>
              <a:t>type</a:t>
            </a:r>
            <a:r>
              <a:rPr lang="pt-BR" dirty="0" smtClean="0"/>
              <a:t>=“</a:t>
            </a:r>
            <a:r>
              <a:rPr lang="pt-BR" dirty="0" err="1" smtClean="0"/>
              <a:t>text</a:t>
            </a:r>
            <a:r>
              <a:rPr lang="pt-BR" dirty="0" smtClean="0"/>
              <a:t>” </a:t>
            </a:r>
            <a:r>
              <a:rPr lang="pt-BR" dirty="0" err="1" smtClean="0"/>
              <a:t>name</a:t>
            </a:r>
            <a:r>
              <a:rPr lang="pt-BR" dirty="0" smtClean="0"/>
              <a:t>=“nome” </a:t>
            </a:r>
            <a:r>
              <a:rPr lang="pt-BR" dirty="0" err="1" smtClean="0"/>
              <a:t>value</a:t>
            </a:r>
            <a:r>
              <a:rPr lang="pt-BR" dirty="0" smtClean="0"/>
              <a:t>=“</a:t>
            </a:r>
            <a:r>
              <a:rPr lang="pt-BR" dirty="0" err="1" smtClean="0"/>
              <a:t>Joao</a:t>
            </a:r>
            <a:r>
              <a:rPr lang="pt-BR" dirty="0" smtClean="0"/>
              <a:t>” /&gt;</a:t>
            </a:r>
          </a:p>
          <a:p>
            <a:r>
              <a:rPr lang="pt-BR" dirty="0" smtClean="0"/>
              <a:t>  </a:t>
            </a:r>
            <a:r>
              <a:rPr lang="pt-BR" dirty="0" smtClean="0"/>
              <a:t>&lt;input </a:t>
            </a:r>
            <a:r>
              <a:rPr lang="pt-BR" dirty="0" err="1" smtClean="0"/>
              <a:t>type</a:t>
            </a:r>
            <a:r>
              <a:rPr lang="pt-BR" dirty="0" smtClean="0"/>
              <a:t>=“</a:t>
            </a:r>
            <a:r>
              <a:rPr lang="pt-BR" dirty="0" err="1" smtClean="0"/>
              <a:t>text</a:t>
            </a:r>
            <a:r>
              <a:rPr lang="pt-BR" dirty="0" smtClean="0"/>
              <a:t>” </a:t>
            </a:r>
            <a:r>
              <a:rPr lang="pt-BR" dirty="0" err="1" smtClean="0"/>
              <a:t>name</a:t>
            </a:r>
            <a:r>
              <a:rPr lang="pt-BR" dirty="0" smtClean="0"/>
              <a:t>=“curso” </a:t>
            </a:r>
            <a:r>
              <a:rPr lang="pt-BR" dirty="0" err="1" smtClean="0"/>
              <a:t>value</a:t>
            </a:r>
            <a:r>
              <a:rPr lang="pt-BR" dirty="0" smtClean="0"/>
              <a:t>=“TADS” /&gt;</a:t>
            </a:r>
          </a:p>
          <a:p>
            <a:r>
              <a:rPr lang="pt-BR" dirty="0" smtClean="0"/>
              <a:t> </a:t>
            </a:r>
            <a:r>
              <a:rPr lang="pt-BR" dirty="0" smtClean="0"/>
              <a:t> &lt;</a:t>
            </a:r>
            <a:r>
              <a:rPr lang="pt-BR" dirty="0" err="1" smtClean="0"/>
              <a:t>button</a:t>
            </a:r>
            <a:r>
              <a:rPr lang="pt-BR" dirty="0" smtClean="0"/>
              <a:t> </a:t>
            </a:r>
            <a:r>
              <a:rPr lang="pt-BR" dirty="0" err="1" smtClean="0"/>
              <a:t>type</a:t>
            </a:r>
            <a:r>
              <a:rPr lang="pt-BR" dirty="0" smtClean="0"/>
              <a:t>=“</a:t>
            </a:r>
            <a:r>
              <a:rPr lang="pt-BR" dirty="0" err="1" smtClean="0"/>
              <a:t>submit</a:t>
            </a:r>
            <a:r>
              <a:rPr lang="pt-BR" dirty="0" smtClean="0"/>
              <a:t>”&gt;Enviar&lt;/</a:t>
            </a:r>
            <a:r>
              <a:rPr lang="pt-BR" dirty="0" err="1" smtClean="0"/>
              <a:t>button</a:t>
            </a:r>
            <a:r>
              <a:rPr lang="pt-BR" dirty="0" smtClean="0"/>
              <a:t>&gt;</a:t>
            </a:r>
            <a:endParaRPr lang="pt-BR" dirty="0" smtClean="0"/>
          </a:p>
          <a:p>
            <a:r>
              <a:rPr lang="pt-BR" dirty="0" smtClean="0"/>
              <a:t>&lt;/</a:t>
            </a:r>
            <a:r>
              <a:rPr lang="pt-BR" dirty="0" err="1" smtClean="0"/>
              <a:t>form</a:t>
            </a:r>
            <a:r>
              <a:rPr lang="pt-BR" dirty="0" smtClean="0"/>
              <a:t>&gt;</a:t>
            </a:r>
          </a:p>
          <a:p>
            <a:endParaRPr lang="pt-BR" dirty="0" smtClean="0"/>
          </a:p>
          <a:p>
            <a:r>
              <a:rPr lang="pt-BR" dirty="0" smtClean="0"/>
              <a:t>Gera o pedido</a:t>
            </a:r>
          </a:p>
          <a:p>
            <a:pPr lvl="1"/>
            <a:r>
              <a:rPr lang="pt-BR" dirty="0" smtClean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www.ifrn.edu.br:7896/inserir?nome=</a:t>
            </a:r>
            <a:r>
              <a:rPr lang="pt-BR" dirty="0" err="1" smtClean="0">
                <a:hlinkClick r:id="rId2"/>
              </a:rPr>
              <a:t>Joao&amp;curso</a:t>
            </a:r>
            <a:r>
              <a:rPr lang="pt-BR" dirty="0" smtClean="0">
                <a:hlinkClick r:id="rId2"/>
              </a:rPr>
              <a:t>=TADS</a:t>
            </a:r>
            <a:endParaRPr lang="pt-BR" dirty="0" smtClean="0"/>
          </a:p>
          <a:p>
            <a:r>
              <a:rPr lang="pt-BR" dirty="0" smtClean="0"/>
              <a:t>Pergunta</a:t>
            </a:r>
          </a:p>
          <a:p>
            <a:pPr lvl="1"/>
            <a:r>
              <a:rPr lang="pt-BR" dirty="0" smtClean="0"/>
              <a:t>É possível simular um formulário através de um link?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 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GET</a:t>
            </a:r>
          </a:p>
          <a:p>
            <a:pPr lvl="1"/>
            <a:r>
              <a:rPr lang="pt-BR" dirty="0" smtClean="0"/>
              <a:t>Consulta</a:t>
            </a:r>
          </a:p>
          <a:p>
            <a:pPr lvl="1"/>
            <a:r>
              <a:rPr lang="pt-BR" dirty="0" smtClean="0"/>
              <a:t>Informações na URL</a:t>
            </a:r>
            <a:endParaRPr lang="pt-BR" dirty="0" smtClean="0"/>
          </a:p>
          <a:p>
            <a:r>
              <a:rPr lang="pt-BR" dirty="0" smtClean="0"/>
              <a:t>POST</a:t>
            </a:r>
          </a:p>
          <a:p>
            <a:pPr lvl="1"/>
            <a:r>
              <a:rPr lang="pt-BR" dirty="0" smtClean="0"/>
              <a:t>Modificação de Dados</a:t>
            </a:r>
          </a:p>
          <a:p>
            <a:pPr lvl="1"/>
            <a:r>
              <a:rPr lang="pt-BR" dirty="0" smtClean="0"/>
              <a:t>Autenticação</a:t>
            </a:r>
          </a:p>
          <a:p>
            <a:pPr lvl="1"/>
            <a:r>
              <a:rPr lang="pt-BR" dirty="0" smtClean="0"/>
              <a:t>Informações no corpo </a:t>
            </a:r>
            <a:r>
              <a:rPr lang="pt-BR" smtClean="0"/>
              <a:t>da mensagem</a:t>
            </a:r>
            <a:endParaRPr lang="pt-BR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eenWave_BusDesignSlides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406B6EB-8CCB-429C-9D3B-EA09378A39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GreenWave_BusDesignSlides</Template>
  <TotalTime>86</TotalTime>
  <Words>175</Words>
  <Application>Microsoft Office PowerPoint</Application>
  <PresentationFormat>Apresentação na tela (4:3)</PresentationFormat>
  <Paragraphs>53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GreenWave_BusDesignSlides</vt:lpstr>
      <vt:lpstr>Programação Web Comunicação entre Cliente e Servidor</vt:lpstr>
      <vt:lpstr>Comunicação Browser - Servidor</vt:lpstr>
      <vt:lpstr>Como uma página envia dados para o Servidor</vt:lpstr>
      <vt:lpstr>Usando um formulário</vt:lpstr>
      <vt:lpstr>Os métodos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2.0 com Java</dc:title>
  <dc:creator>nagem</dc:creator>
  <cp:lastModifiedBy>nagem</cp:lastModifiedBy>
  <cp:revision>15</cp:revision>
  <dcterms:created xsi:type="dcterms:W3CDTF">2012-10-26T21:41:59Z</dcterms:created>
  <dcterms:modified xsi:type="dcterms:W3CDTF">2012-12-21T16:07:14Z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TC103853789990</vt:lpwstr>
  </property>
</Properties>
</file>