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90" d="100"/>
          <a:sy n="90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7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914400"/>
          </a:xfrm>
        </p:spPr>
        <p:txBody>
          <a:bodyPr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107" y="1845734"/>
            <a:ext cx="4901377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715" y="1845735"/>
            <a:ext cx="5059993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609" y="1846052"/>
            <a:ext cx="4754880" cy="736282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2107" y="2582334"/>
            <a:ext cx="4907382" cy="337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706" y="1846052"/>
            <a:ext cx="4934988" cy="736282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89715" y="2582334"/>
            <a:ext cx="5063979" cy="337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36" y="5037512"/>
            <a:ext cx="10113645" cy="906088"/>
          </a:xfrm>
        </p:spPr>
        <p:txBody>
          <a:bodyPr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8537" y="5867399"/>
            <a:ext cx="10105332" cy="58743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107" y="1845734"/>
            <a:ext cx="10203573" cy="4023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FontTx/>
        <a:buBlip>
          <a:blip r:embed="rId13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Sessões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Play 2.0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883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Imagine uma loja com vários clientes ...</a:t>
            </a:r>
            <a:endParaRPr lang="pt-B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124" y="2128381"/>
            <a:ext cx="2494336" cy="206543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803" y="4575368"/>
            <a:ext cx="966681" cy="13319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241" y="3154569"/>
            <a:ext cx="919028" cy="10917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509" y="1994961"/>
            <a:ext cx="839662" cy="10287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509" y="4471207"/>
            <a:ext cx="955771" cy="1171056"/>
          </a:xfrm>
          <a:prstGeom prst="rect">
            <a:avLst/>
          </a:prstGeom>
        </p:spPr>
      </p:pic>
      <p:cxnSp>
        <p:nvCxnSpPr>
          <p:cNvPr id="11" name="Curved Connector 10"/>
          <p:cNvCxnSpPr/>
          <p:nvPr/>
        </p:nvCxnSpPr>
        <p:spPr>
          <a:xfrm>
            <a:off x="3870280" y="2288802"/>
            <a:ext cx="4950718" cy="225844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flipV="1">
            <a:off x="2769399" y="3437362"/>
            <a:ext cx="6065851" cy="33701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9" idx="3"/>
          </p:cNvCxnSpPr>
          <p:nvPr/>
        </p:nvCxnSpPr>
        <p:spPr>
          <a:xfrm flipV="1">
            <a:off x="3870280" y="4049981"/>
            <a:ext cx="5073953" cy="1006754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endCxn id="4" idx="1"/>
          </p:cNvCxnSpPr>
          <p:nvPr/>
        </p:nvCxnSpPr>
        <p:spPr>
          <a:xfrm>
            <a:off x="3761297" y="2720493"/>
            <a:ext cx="5066827" cy="440606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09265" y="2092075"/>
            <a:ext cx="1106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do Play</a:t>
            </a:r>
            <a:endParaRPr lang="pt-BR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889282" y="2749486"/>
            <a:ext cx="1970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de Banco de Dados</a:t>
            </a:r>
            <a:endParaRPr lang="pt-BR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689244" y="3765757"/>
            <a:ext cx="1106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do Play</a:t>
            </a:r>
            <a:endParaRPr lang="pt-BR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441560" y="3174775"/>
            <a:ext cx="1241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de Redes</a:t>
            </a:r>
            <a:endParaRPr lang="pt-BR" sz="1400" dirty="0"/>
          </a:p>
        </p:txBody>
      </p:sp>
      <p:cxnSp>
        <p:nvCxnSpPr>
          <p:cNvPr id="26" name="Curved Connector 25"/>
          <p:cNvCxnSpPr/>
          <p:nvPr/>
        </p:nvCxnSpPr>
        <p:spPr>
          <a:xfrm flipV="1">
            <a:off x="3870280" y="3696022"/>
            <a:ext cx="4950718" cy="1035999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09265" y="3450377"/>
            <a:ext cx="1241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de Redes</a:t>
            </a:r>
            <a:endParaRPr lang="pt-BR" sz="1400" dirty="0"/>
          </a:p>
        </p:txBody>
      </p:sp>
      <p:cxnSp>
        <p:nvCxnSpPr>
          <p:cNvPr id="30" name="Curved Connector 29"/>
          <p:cNvCxnSpPr/>
          <p:nvPr/>
        </p:nvCxnSpPr>
        <p:spPr>
          <a:xfrm flipV="1">
            <a:off x="3656863" y="5162921"/>
            <a:ext cx="4595597" cy="30062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77393" y="5267518"/>
            <a:ext cx="1263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Fechar compra</a:t>
            </a:r>
            <a:endParaRPr lang="pt-BR" sz="1400" dirty="0"/>
          </a:p>
        </p:txBody>
      </p:sp>
      <p:sp>
        <p:nvSpPr>
          <p:cNvPr id="44" name="Cloud 43"/>
          <p:cNvSpPr/>
          <p:nvPr/>
        </p:nvSpPr>
        <p:spPr>
          <a:xfrm>
            <a:off x="1097280" y="1817370"/>
            <a:ext cx="4434840" cy="429804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Internet</a:t>
            </a:r>
            <a:endParaRPr lang="pt-BR" dirty="0"/>
          </a:p>
        </p:txBody>
      </p:sp>
      <p:sp>
        <p:nvSpPr>
          <p:cNvPr id="45" name="Cloud Callout 44"/>
          <p:cNvSpPr/>
          <p:nvPr/>
        </p:nvSpPr>
        <p:spPr>
          <a:xfrm>
            <a:off x="9559267" y="4246346"/>
            <a:ext cx="2475136" cy="1021171"/>
          </a:xfrm>
          <a:prstGeom prst="cloudCallout">
            <a:avLst>
              <a:gd name="adj1" fmla="val -62395"/>
              <a:gd name="adj2" fmla="val -14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Livro de Redes</a:t>
            </a:r>
            <a:br>
              <a:rPr lang="pt-BR" dirty="0" smtClean="0"/>
            </a:br>
            <a:r>
              <a:rPr lang="pt-BR" dirty="0" smtClean="0"/>
              <a:t>+</a:t>
            </a:r>
          </a:p>
          <a:p>
            <a:pPr algn="ctr"/>
            <a:r>
              <a:rPr lang="pt-BR" dirty="0" smtClean="0"/>
              <a:t>Livro do Play</a:t>
            </a:r>
            <a:endParaRPr lang="pt-BR" dirty="0"/>
          </a:p>
        </p:txBody>
      </p:sp>
      <p:sp>
        <p:nvSpPr>
          <p:cNvPr id="46" name="Cloud Callout 45"/>
          <p:cNvSpPr/>
          <p:nvPr/>
        </p:nvSpPr>
        <p:spPr>
          <a:xfrm>
            <a:off x="9711667" y="4398746"/>
            <a:ext cx="2322736" cy="1021171"/>
          </a:xfrm>
          <a:prstGeom prst="cloudCallout">
            <a:avLst>
              <a:gd name="adj1" fmla="val -62395"/>
              <a:gd name="adj2" fmla="val -14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Quais livros ele escolheu ???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426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2653290" y="2537085"/>
            <a:ext cx="6270677" cy="2364523"/>
            <a:chOff x="2653290" y="2537085"/>
            <a:chExt cx="6270677" cy="2364523"/>
          </a:xfrm>
        </p:grpSpPr>
        <p:cxnSp>
          <p:nvCxnSpPr>
            <p:cNvPr id="27" name="Curved Connector 26"/>
            <p:cNvCxnSpPr/>
            <p:nvPr/>
          </p:nvCxnSpPr>
          <p:spPr>
            <a:xfrm rot="10800000">
              <a:off x="3656865" y="2720493"/>
              <a:ext cx="5138964" cy="1"/>
            </a:xfrm>
            <a:prstGeom prst="curvedConnector3">
              <a:avLst/>
            </a:prstGeom>
            <a:ln>
              <a:solidFill>
                <a:srgbClr val="FFFF0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urved Connector 31"/>
            <p:cNvCxnSpPr/>
            <p:nvPr/>
          </p:nvCxnSpPr>
          <p:spPr>
            <a:xfrm rot="10800000" flipV="1">
              <a:off x="2653290" y="3535644"/>
              <a:ext cx="6181962" cy="387848"/>
            </a:xfrm>
            <a:prstGeom prst="curvedConnector3">
              <a:avLst/>
            </a:prstGeom>
            <a:ln>
              <a:solidFill>
                <a:srgbClr val="FFFF0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/>
            <p:nvPr/>
          </p:nvCxnSpPr>
          <p:spPr>
            <a:xfrm rot="10800000" flipV="1">
              <a:off x="4401880" y="3856433"/>
              <a:ext cx="4522087" cy="1045175"/>
            </a:xfrm>
            <a:prstGeom prst="curvedConnector3">
              <a:avLst/>
            </a:prstGeom>
            <a:ln>
              <a:solidFill>
                <a:srgbClr val="FFFF00"/>
              </a:solidFill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534181" y="2537085"/>
              <a:ext cx="417102" cy="369332"/>
            </a:xfrm>
            <a:prstGeom prst="rect">
              <a:avLst/>
            </a:prstGeom>
            <a:solidFill>
              <a:srgbClr val="FFFF00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#1</a:t>
              </a:r>
              <a:endParaRPr lang="pt-BR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769349" y="3481231"/>
              <a:ext cx="417102" cy="369332"/>
            </a:xfrm>
            <a:prstGeom prst="rect">
              <a:avLst/>
            </a:prstGeom>
            <a:solidFill>
              <a:srgbClr val="FFFF00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>
              <a:defPPr>
                <a:defRPr lang="en-US"/>
              </a:defPPr>
            </a:lstStyle>
            <a:p>
              <a:r>
                <a:rPr lang="pt-BR" dirty="0"/>
                <a:t>#2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266801" y="3845230"/>
              <a:ext cx="417102" cy="369332"/>
            </a:xfrm>
            <a:prstGeom prst="rect">
              <a:avLst/>
            </a:prstGeom>
            <a:solidFill>
              <a:srgbClr val="FFFF00"/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>
              <a:defPPr>
                <a:defRPr lang="en-US"/>
              </a:defPPr>
            </a:lstStyle>
            <a:p>
              <a:r>
                <a:rPr lang="pt-BR" dirty="0"/>
                <a:t>#3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Problema: Como identificar os clientes?</a:t>
            </a:r>
            <a:endParaRPr lang="pt-B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124" y="2128381"/>
            <a:ext cx="2494336" cy="206543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803" y="4575368"/>
            <a:ext cx="966681" cy="13319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241" y="3154569"/>
            <a:ext cx="919028" cy="10917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509" y="1994961"/>
            <a:ext cx="839662" cy="10287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509" y="4471207"/>
            <a:ext cx="955771" cy="1171056"/>
          </a:xfrm>
          <a:prstGeom prst="rect">
            <a:avLst/>
          </a:prstGeom>
        </p:spPr>
      </p:pic>
      <p:cxnSp>
        <p:nvCxnSpPr>
          <p:cNvPr id="11" name="Curved Connector 10"/>
          <p:cNvCxnSpPr/>
          <p:nvPr/>
        </p:nvCxnSpPr>
        <p:spPr>
          <a:xfrm>
            <a:off x="3870280" y="2288802"/>
            <a:ext cx="4950718" cy="225844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flipV="1">
            <a:off x="2769399" y="3437362"/>
            <a:ext cx="6065851" cy="33701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9" idx="3"/>
          </p:cNvCxnSpPr>
          <p:nvPr/>
        </p:nvCxnSpPr>
        <p:spPr>
          <a:xfrm flipV="1">
            <a:off x="3870280" y="4049981"/>
            <a:ext cx="5073953" cy="1006754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09265" y="2092075"/>
            <a:ext cx="1106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do Play</a:t>
            </a:r>
            <a:endParaRPr lang="pt-BR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889282" y="2749486"/>
            <a:ext cx="1970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de Banco de Dados</a:t>
            </a:r>
            <a:endParaRPr lang="pt-BR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689244" y="3765757"/>
            <a:ext cx="1106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do Play</a:t>
            </a:r>
            <a:endParaRPr lang="pt-BR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441560" y="3174775"/>
            <a:ext cx="1241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de Redes</a:t>
            </a:r>
            <a:endParaRPr lang="pt-BR" sz="1400" dirty="0"/>
          </a:p>
        </p:txBody>
      </p:sp>
      <p:cxnSp>
        <p:nvCxnSpPr>
          <p:cNvPr id="26" name="Curved Connector 25"/>
          <p:cNvCxnSpPr/>
          <p:nvPr/>
        </p:nvCxnSpPr>
        <p:spPr>
          <a:xfrm flipV="1">
            <a:off x="3870280" y="3696022"/>
            <a:ext cx="4950718" cy="1035999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09265" y="3450377"/>
            <a:ext cx="1241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de Redes</a:t>
            </a:r>
            <a:endParaRPr lang="pt-BR" sz="1400" dirty="0"/>
          </a:p>
        </p:txBody>
      </p:sp>
      <p:cxnSp>
        <p:nvCxnSpPr>
          <p:cNvPr id="30" name="Curved Connector 29"/>
          <p:cNvCxnSpPr/>
          <p:nvPr/>
        </p:nvCxnSpPr>
        <p:spPr>
          <a:xfrm flipV="1">
            <a:off x="3656863" y="5162921"/>
            <a:ext cx="4595597" cy="30062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77393" y="5267518"/>
            <a:ext cx="1263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Fechar compra</a:t>
            </a:r>
            <a:endParaRPr lang="pt-BR" sz="1400" dirty="0"/>
          </a:p>
        </p:txBody>
      </p:sp>
      <p:sp>
        <p:nvSpPr>
          <p:cNvPr id="45" name="Cloud Callout 44"/>
          <p:cNvSpPr/>
          <p:nvPr/>
        </p:nvSpPr>
        <p:spPr>
          <a:xfrm>
            <a:off x="9559267" y="4246346"/>
            <a:ext cx="2475136" cy="1021171"/>
          </a:xfrm>
          <a:prstGeom prst="cloudCallout">
            <a:avLst>
              <a:gd name="adj1" fmla="val -62395"/>
              <a:gd name="adj2" fmla="val -14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Livro de Redes</a:t>
            </a:r>
            <a:br>
              <a:rPr lang="pt-BR" dirty="0" smtClean="0"/>
            </a:br>
            <a:r>
              <a:rPr lang="pt-BR" dirty="0" smtClean="0"/>
              <a:t>+</a:t>
            </a:r>
          </a:p>
          <a:p>
            <a:pPr algn="ctr"/>
            <a:r>
              <a:rPr lang="pt-BR" dirty="0" smtClean="0"/>
              <a:t>Livro do Play</a:t>
            </a:r>
            <a:endParaRPr lang="pt-BR" dirty="0"/>
          </a:p>
        </p:txBody>
      </p:sp>
      <p:sp>
        <p:nvSpPr>
          <p:cNvPr id="46" name="Cloud Callout 45"/>
          <p:cNvSpPr/>
          <p:nvPr/>
        </p:nvSpPr>
        <p:spPr>
          <a:xfrm>
            <a:off x="9711667" y="4398746"/>
            <a:ext cx="2322736" cy="1021171"/>
          </a:xfrm>
          <a:prstGeom prst="cloudCallout">
            <a:avLst>
              <a:gd name="adj1" fmla="val -62395"/>
              <a:gd name="adj2" fmla="val -14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Quais livros ele escolheu ???</a:t>
            </a:r>
            <a:endParaRPr lang="pt-BR" dirty="0"/>
          </a:p>
        </p:txBody>
      </p:sp>
      <p:grpSp>
        <p:nvGrpSpPr>
          <p:cNvPr id="35" name="Group 34"/>
          <p:cNvGrpSpPr/>
          <p:nvPr/>
        </p:nvGrpSpPr>
        <p:grpSpPr>
          <a:xfrm>
            <a:off x="3761297" y="2720493"/>
            <a:ext cx="5079486" cy="2916356"/>
            <a:chOff x="3761297" y="2720493"/>
            <a:chExt cx="5079486" cy="2916356"/>
          </a:xfrm>
        </p:grpSpPr>
        <p:cxnSp>
          <p:nvCxnSpPr>
            <p:cNvPr id="19" name="Curved Connector 18"/>
            <p:cNvCxnSpPr>
              <a:endCxn id="4" idx="1"/>
            </p:cNvCxnSpPr>
            <p:nvPr/>
          </p:nvCxnSpPr>
          <p:spPr>
            <a:xfrm>
              <a:off x="3761297" y="2720493"/>
              <a:ext cx="5066827" cy="440606"/>
            </a:xfrm>
            <a:prstGeom prst="curvedConnector3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8322308" y="2866696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#1</a:t>
              </a:r>
              <a:endParaRPr lang="pt-BR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423681" y="4052872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#3</a:t>
              </a:r>
              <a:endParaRPr lang="pt-BR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905206" y="5267517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#3</a:t>
              </a:r>
              <a:endParaRPr lang="pt-BR" dirty="0"/>
            </a:p>
          </p:txBody>
        </p:sp>
      </p:grpSp>
      <p:sp>
        <p:nvSpPr>
          <p:cNvPr id="44" name="Cloud 43"/>
          <p:cNvSpPr/>
          <p:nvPr/>
        </p:nvSpPr>
        <p:spPr>
          <a:xfrm>
            <a:off x="1097280" y="1817370"/>
            <a:ext cx="4434840" cy="429804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Internet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154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Cookies</a:t>
            </a:r>
            <a:endParaRPr lang="pt-B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107" y="1845734"/>
            <a:ext cx="10203573" cy="41829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/>
              <a:t>São </a:t>
            </a:r>
            <a:r>
              <a:rPr lang="pt-BR" sz="2800" dirty="0" smtClean="0"/>
              <a:t>dados (até 4kB) que o Servidor armazena no </a:t>
            </a:r>
            <a:r>
              <a:rPr lang="pt-BR" sz="2800" dirty="0" err="1" smtClean="0"/>
              <a:t>Brower</a:t>
            </a:r>
            <a:endParaRPr lang="pt-BR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/>
              <a:t>O Browser envia de volta essas informações a cada novo pedido feito ao mesmo servidor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dirty="0" smtClean="0"/>
              <a:t>Cada cookie contém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pt-BR" sz="2600" dirty="0" smtClean="0"/>
              <a:t>O nome do servidor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pt-BR" sz="2600" dirty="0" smtClean="0"/>
              <a:t>O nome do cookie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pt-BR" sz="2600" dirty="0" smtClean="0"/>
              <a:t>O valor do campo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pt-BR" sz="2600" dirty="0" smtClean="0"/>
              <a:t>Tempo de validade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r>
              <a:rPr lang="pt-BR" sz="2600" dirty="0" smtClean="0"/>
              <a:t>Se deve ser enviado apenas em conexões seguras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endParaRPr lang="pt-BR" sz="26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427" y="642728"/>
            <a:ext cx="2768851" cy="159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8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Cookies para identificar o Cliente</a:t>
            </a:r>
            <a:endParaRPr lang="pt-B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124" y="2128381"/>
            <a:ext cx="2494336" cy="206543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509" y="1994961"/>
            <a:ext cx="839662" cy="1028794"/>
          </a:xfrm>
          <a:prstGeom prst="rect">
            <a:avLst/>
          </a:prstGeom>
        </p:spPr>
      </p:pic>
      <p:cxnSp>
        <p:nvCxnSpPr>
          <p:cNvPr id="11" name="Curved Connector 10"/>
          <p:cNvCxnSpPr/>
          <p:nvPr/>
        </p:nvCxnSpPr>
        <p:spPr>
          <a:xfrm>
            <a:off x="3870280" y="2288802"/>
            <a:ext cx="4950718" cy="225844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09265" y="2092075"/>
            <a:ext cx="1106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do Play</a:t>
            </a:r>
            <a:endParaRPr lang="pt-BR" sz="1400" dirty="0"/>
          </a:p>
        </p:txBody>
      </p:sp>
      <p:cxnSp>
        <p:nvCxnSpPr>
          <p:cNvPr id="27" name="Curved Connector 26"/>
          <p:cNvCxnSpPr/>
          <p:nvPr/>
        </p:nvCxnSpPr>
        <p:spPr>
          <a:xfrm rot="10800000">
            <a:off x="3761298" y="2754567"/>
            <a:ext cx="4957403" cy="105590"/>
          </a:xfrm>
          <a:prstGeom prst="curvedConnector3">
            <a:avLst/>
          </a:prstGeom>
          <a:ln>
            <a:solidFill>
              <a:srgbClr val="FFFF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00771" y="294618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1400" dirty="0"/>
          </a:p>
        </p:txBody>
      </p:sp>
      <p:sp>
        <p:nvSpPr>
          <p:cNvPr id="10" name="Snip and Round Single Corner Rectangle 9"/>
          <p:cNvSpPr/>
          <p:nvPr/>
        </p:nvSpPr>
        <p:spPr>
          <a:xfrm>
            <a:off x="7093136" y="2807361"/>
            <a:ext cx="1489857" cy="1410123"/>
          </a:xfrm>
          <a:prstGeom prst="snip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>
                <a:solidFill>
                  <a:schemeClr val="tx1"/>
                </a:solidFill>
              </a:rPr>
              <a:t>HTTP 200 OK</a:t>
            </a:r>
          </a:p>
          <a:p>
            <a:r>
              <a:rPr lang="pt-BR" sz="1400" dirty="0">
                <a:solidFill>
                  <a:schemeClr val="tx1"/>
                </a:solidFill>
              </a:rPr>
              <a:t>Cookies: ...</a:t>
            </a:r>
          </a:p>
          <a:p>
            <a:endParaRPr lang="pt-BR" sz="1400" dirty="0">
              <a:solidFill>
                <a:schemeClr val="tx1"/>
              </a:solidFill>
            </a:endParaRPr>
          </a:p>
          <a:p>
            <a:r>
              <a:rPr lang="pt-BR" sz="1400" dirty="0">
                <a:solidFill>
                  <a:schemeClr val="tx1"/>
                </a:solidFill>
              </a:rPr>
              <a:t>&lt;</a:t>
            </a:r>
            <a:r>
              <a:rPr lang="pt-BR" sz="1400" dirty="0" err="1">
                <a:solidFill>
                  <a:schemeClr val="tx1"/>
                </a:solidFill>
              </a:rPr>
              <a:t>html</a:t>
            </a:r>
            <a:r>
              <a:rPr lang="pt-BR" sz="1400" dirty="0">
                <a:solidFill>
                  <a:schemeClr val="tx1"/>
                </a:solidFill>
              </a:rPr>
              <a:t>&gt;</a:t>
            </a:r>
          </a:p>
          <a:p>
            <a:r>
              <a:rPr lang="pt-BR" sz="1400" dirty="0" smtClean="0">
                <a:solidFill>
                  <a:schemeClr val="tx1"/>
                </a:solidFill>
              </a:rPr>
              <a:t>...</a:t>
            </a:r>
            <a:endParaRPr lang="pt-BR" sz="1400" dirty="0">
              <a:solidFill>
                <a:schemeClr val="tx1"/>
              </a:solidFill>
            </a:endParaRPr>
          </a:p>
          <a:p>
            <a:r>
              <a:rPr lang="pt-BR" sz="1400" dirty="0">
                <a:solidFill>
                  <a:schemeClr val="tx1"/>
                </a:solidFill>
              </a:rPr>
              <a:t>&lt;/</a:t>
            </a:r>
            <a:r>
              <a:rPr lang="pt-BR" sz="1400" dirty="0" err="1">
                <a:solidFill>
                  <a:schemeClr val="tx1"/>
                </a:solidFill>
              </a:rPr>
              <a:t>html</a:t>
            </a:r>
            <a:r>
              <a:rPr lang="pt-BR" sz="1400" dirty="0">
                <a:solidFill>
                  <a:schemeClr val="tx1"/>
                </a:solidFill>
              </a:rPr>
              <a:t>&gt;</a:t>
            </a:r>
            <a:endParaRPr lang="pt-BR" sz="14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01" y="3079621"/>
            <a:ext cx="406484" cy="3061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783" y="2816447"/>
            <a:ext cx="406484" cy="306133"/>
          </a:xfrm>
          <a:prstGeom prst="rect">
            <a:avLst/>
          </a:prstGeom>
        </p:spPr>
      </p:pic>
      <p:cxnSp>
        <p:nvCxnSpPr>
          <p:cNvPr id="32" name="Curved Connector 31"/>
          <p:cNvCxnSpPr/>
          <p:nvPr/>
        </p:nvCxnSpPr>
        <p:spPr>
          <a:xfrm>
            <a:off x="3754171" y="3368618"/>
            <a:ext cx="6007395" cy="1050854"/>
          </a:xfrm>
          <a:prstGeom prst="curvedConnector3">
            <a:avLst>
              <a:gd name="adj1" fmla="val 45221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733270" y="4491415"/>
            <a:ext cx="1970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Livro de Banco de Dados</a:t>
            </a:r>
            <a:endParaRPr lang="pt-BR" sz="1400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808" y="4489238"/>
            <a:ext cx="406484" cy="3061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220" y="2258512"/>
            <a:ext cx="406484" cy="30613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02" y="2549393"/>
            <a:ext cx="406484" cy="306133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3999302" y="2850644"/>
            <a:ext cx="10454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Livraria.com.br</a:t>
            </a:r>
          </a:p>
          <a:p>
            <a:r>
              <a:rPr lang="pt-BR" sz="1100" dirty="0" smtClean="0"/>
              <a:t>Id = 1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13402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Cookies no Play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Criando um cookie</a:t>
            </a:r>
          </a:p>
          <a:p>
            <a:pPr>
              <a:buNone/>
            </a:pPr>
            <a:r>
              <a:rPr lang="pt-BR" dirty="0" smtClean="0"/>
              <a:t>	response().</a:t>
            </a:r>
            <a:r>
              <a:rPr lang="pt-BR" dirty="0" err="1" smtClean="0"/>
              <a:t>setCookie</a:t>
            </a:r>
            <a:r>
              <a:rPr lang="pt-BR" dirty="0" smtClean="0"/>
              <a:t>(“nome”, “João”);</a:t>
            </a:r>
          </a:p>
          <a:p>
            <a:endParaRPr lang="pt-B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Recuperando o valor de um cookie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String</a:t>
            </a:r>
            <a:r>
              <a:rPr lang="pt-BR" dirty="0" smtClean="0"/>
              <a:t> nome = cookies(“nome”).</a:t>
            </a:r>
            <a:r>
              <a:rPr lang="pt-BR" dirty="0" err="1" smtClean="0"/>
              <a:t>value</a:t>
            </a:r>
            <a:r>
              <a:rPr lang="pt-BR" dirty="0" smtClean="0"/>
              <a:t>();</a:t>
            </a:r>
          </a:p>
          <a:p>
            <a:pPr>
              <a:buNone/>
            </a:pPr>
            <a:endParaRPr lang="pt-B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Eliminando um Cookie</a:t>
            </a:r>
          </a:p>
          <a:p>
            <a:pPr>
              <a:buNone/>
            </a:pPr>
            <a:r>
              <a:rPr lang="pt-BR" dirty="0" smtClean="0"/>
              <a:t>	Response().</a:t>
            </a:r>
            <a:r>
              <a:rPr lang="pt-BR" dirty="0" err="1" smtClean="0"/>
              <a:t>discardCookies</a:t>
            </a:r>
            <a:r>
              <a:rPr lang="pt-BR" dirty="0" smtClean="0"/>
              <a:t>(“nome”);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07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Sessões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O Play usa os Cookies para implementar as </a:t>
            </a:r>
            <a:r>
              <a:rPr lang="pt-BR" dirty="0" smtClean="0">
                <a:solidFill>
                  <a:srgbClr val="C00000"/>
                </a:solidFill>
              </a:rPr>
              <a:t>Sessões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Cada sessão agrupa um conjunto de informações do usuário.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Os cookies são a forma mais usada para implementar as </a:t>
            </a:r>
            <a:r>
              <a:rPr lang="pt-BR" dirty="0" smtClean="0"/>
              <a:t>Sessões (mais há outras)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Com Sessões é possível </a:t>
            </a:r>
            <a:r>
              <a:rPr lang="pt-BR" dirty="0"/>
              <a:t>eliminar todos os cookies de uma vez só.</a:t>
            </a:r>
          </a:p>
          <a:p>
            <a:pPr marL="726948" lvl="1" indent="-342900">
              <a:buFont typeface="Arial" panose="020B0604020202020204" pitchFamily="34" charset="0"/>
              <a:buChar char="•"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17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Sessões no Play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Armazenando um valor na sessão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String</a:t>
            </a:r>
            <a:r>
              <a:rPr lang="pt-BR" dirty="0" smtClean="0"/>
              <a:t> nome = “Joao”;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session</a:t>
            </a:r>
            <a:r>
              <a:rPr lang="pt-BR" dirty="0" smtClean="0"/>
              <a:t>(“nome”, nome);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Recuperando um valor da sessão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String</a:t>
            </a:r>
            <a:r>
              <a:rPr lang="pt-BR" dirty="0" smtClean="0"/>
              <a:t> nome = </a:t>
            </a:r>
            <a:r>
              <a:rPr lang="pt-BR" dirty="0" err="1" smtClean="0"/>
              <a:t>session</a:t>
            </a:r>
            <a:r>
              <a:rPr lang="pt-BR" dirty="0" smtClean="0"/>
              <a:t>(“nome”);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System.out.println</a:t>
            </a:r>
            <a:r>
              <a:rPr lang="pt-BR" dirty="0" smtClean="0"/>
              <a:t>(nome);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Limpando uma sessão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session</a:t>
            </a:r>
            <a:r>
              <a:rPr lang="pt-BR" dirty="0" smtClean="0"/>
              <a:t>().</a:t>
            </a:r>
            <a:r>
              <a:rPr lang="pt-BR" dirty="0" err="1" smtClean="0"/>
              <a:t>clear</a:t>
            </a:r>
            <a:r>
              <a:rPr lang="pt-BR" dirty="0" smtClean="0"/>
              <a:t>();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173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*Green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Custom 33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315</TotalTime>
  <Words>233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Sessões</vt:lpstr>
      <vt:lpstr>Imagine uma loja com vários clientes ...</vt:lpstr>
      <vt:lpstr>Problema: Como identificar os clientes?</vt:lpstr>
      <vt:lpstr>Cookies</vt:lpstr>
      <vt:lpstr>Usando Cookies para identificar o Cliente</vt:lpstr>
      <vt:lpstr>Cookies no Play</vt:lpstr>
      <vt:lpstr>Sessões</vt:lpstr>
      <vt:lpstr>Sessões no Play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Escopos e  Tempo de Vida</dc:title>
  <dc:creator>Leonardo Lucena</dc:creator>
  <cp:lastModifiedBy>Leonardo Lucena</cp:lastModifiedBy>
  <cp:revision>13</cp:revision>
  <dcterms:created xsi:type="dcterms:W3CDTF">2013-02-19T15:21:35Z</dcterms:created>
  <dcterms:modified xsi:type="dcterms:W3CDTF">2013-02-19T20:37:06Z</dcterms:modified>
</cp:coreProperties>
</file>