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6" d="100"/>
          <a:sy n="76" d="100"/>
        </p:scale>
        <p:origin x="45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1">
              <a:rPr lang="en-US" smtClean="0"/>
              <a:t>1/29/2013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105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1">
              <a:rPr lang="en-US" smtClean="0"/>
              <a:t>1/29/2013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8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1">
              <a:rPr lang="en-US" smtClean="0"/>
              <a:t>1/29/2013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867436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17649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1">
              <a:rPr lang="en-US" smtClean="0"/>
              <a:t>1/29/2013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54530" y="3765449"/>
            <a:ext cx="5449871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 smtClean="0"/>
              <a:t>“</a:t>
            </a:r>
            <a:endParaRPr lang="en-US" sz="12200" dirty="0"/>
          </a:p>
        </p:txBody>
      </p:sp>
      <p:sp>
        <p:nvSpPr>
          <p:cNvPr id="13" name="TextBox 12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 smtClean="0"/>
              <a:t>”</a:t>
            </a:r>
            <a:endParaRPr lang="en-US" sz="12200" dirty="0"/>
          </a:p>
        </p:txBody>
      </p:sp>
    </p:spTree>
    <p:extLst>
      <p:ext uri="{BB962C8B-B14F-4D97-AF65-F5344CB8AC3E}">
        <p14:creationId xmlns:p14="http://schemas.microsoft.com/office/powerpoint/2010/main" val="19741015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1">
              <a:rPr lang="en-US" smtClean="0"/>
              <a:t>1/29/2013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8052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3163026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1">
              <a:rPr lang="en-US" smtClean="0"/>
              <a:t>1/29/2013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81409" y="4953001"/>
            <a:ext cx="6001049" cy="1074057"/>
          </a:xfrm>
        </p:spPr>
        <p:txBody>
          <a:bodyPr anchor="t">
            <a:normAutofit/>
          </a:bodyPr>
          <a:lstStyle>
            <a:lvl1pPr marL="0" indent="0">
              <a:buNone/>
              <a:defRPr lang="en-US" sz="1800" b="0" i="0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002348" y="331651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 smtClean="0"/>
              <a:t>”</a:t>
            </a:r>
            <a:endParaRPr lang="en-US" sz="12200" dirty="0"/>
          </a:p>
        </p:txBody>
      </p:sp>
      <p:sp>
        <p:nvSpPr>
          <p:cNvPr id="14" name="TextBox 13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 smtClean="0"/>
              <a:t>“</a:t>
            </a:r>
            <a:endParaRPr lang="en-US" sz="12200" dirty="0"/>
          </a:p>
        </p:txBody>
      </p:sp>
    </p:spTree>
    <p:extLst>
      <p:ext uri="{BB962C8B-B14F-4D97-AF65-F5344CB8AC3E}">
        <p14:creationId xmlns:p14="http://schemas.microsoft.com/office/powerpoint/2010/main" val="12914369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1">
              <a:rPr lang="en-US" smtClean="0"/>
              <a:t>1/29/2013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13"/>
          </p:nvPr>
        </p:nvSpPr>
        <p:spPr>
          <a:xfrm>
            <a:off x="866441" y="3848611"/>
            <a:ext cx="6620968" cy="588517"/>
          </a:xfrm>
        </p:spPr>
        <p:txBody>
          <a:bodyPr anchor="b">
            <a:normAutofit/>
          </a:bodyPr>
          <a:lstStyle>
            <a:lvl1pPr marL="0" indent="0" algn="l" defTabSz="457200" rtl="0" eaLnBrk="1" latinLnBrk="0" hangingPunct="1">
              <a:buNone/>
              <a:defRPr lang="en-US" sz="3600" b="0" i="0" kern="1200" cap="none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50693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1">
              <a:rPr lang="en-US" smtClean="0"/>
              <a:t>1/29/2013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8346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30" name="Picture Placeholder 2"/>
          <p:cNvSpPr>
            <a:spLocks noGrp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31" name="Picture Placeholder 2"/>
          <p:cNvSpPr>
            <a:spLocks noGrp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1">
              <a:rPr lang="en-US" smtClean="0"/>
              <a:t>1/29/2013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5167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b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1">
              <a:rPr lang="en-US" smtClean="0"/>
              <a:t>1/29/2013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5626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21732" y="1447799"/>
            <a:ext cx="1060726" cy="4413251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1" y="1447799"/>
            <a:ext cx="5083796" cy="44132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1">
              <a:rPr lang="en-US" smtClean="0"/>
              <a:t>1/29/2013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769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1">
              <a:rPr lang="en-US" smtClean="0"/>
              <a:t>1/29/2013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1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1">
              <a:rPr lang="en-US" smtClean="0"/>
              <a:t>1/29/2013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563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1">
              <a:rPr lang="en-US" smtClean="0"/>
              <a:t>1/29/2013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894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1">
              <a:rPr lang="en-US" smtClean="0"/>
              <a:t>1/29/2013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863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1">
              <a:rPr lang="en-US" smtClean="0"/>
              <a:t>1/29/2013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442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1">
              <a:rPr lang="en-US" smtClean="0"/>
              <a:t>1/29/2013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963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1">
              <a:rPr lang="en-US" smtClean="0"/>
              <a:t>1/29/2013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708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1">
              <a:rPr lang="en-US" smtClean="0"/>
              <a:t>1/29/2013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312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4000"/>
                </a:schemeClr>
              </a:gs>
              <a:gs pos="73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4000"/>
                </a:schemeClr>
              </a:gs>
              <a:gs pos="66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11000"/>
                </a:schemeClr>
              </a:gs>
              <a:gs pos="75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8000"/>
                </a:schemeClr>
              </a:gs>
              <a:gs pos="72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1">
              <a:rPr lang="en-US" smtClean="0"/>
              <a:t>1/29/2013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6989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  <p:sldLayoutId id="2147483728" r:id="rId17"/>
    <p:sldLayoutId id="2147483729" r:id="rId18"/>
    <p:sldLayoutId id="2147483730" r:id="rId19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2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2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2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2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Play 2.0</a:t>
            </a:r>
            <a:endParaRPr lang="pt-B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Gerando a saída com “</a:t>
            </a:r>
            <a:r>
              <a:rPr lang="pt-BR" dirty="0" err="1" smtClean="0"/>
              <a:t>view</a:t>
            </a:r>
            <a:r>
              <a:rPr lang="pt-BR" dirty="0" smtClean="0"/>
              <a:t> </a:t>
            </a:r>
            <a:r>
              <a:rPr lang="pt-BR" dirty="0" err="1" smtClean="0"/>
              <a:t>Templates</a:t>
            </a:r>
            <a:r>
              <a:rPr lang="pt-BR" dirty="0" smtClean="0"/>
              <a:t>”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552539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Iterando com Variáveis de Índice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700" y="2052925"/>
            <a:ext cx="7229778" cy="419548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@(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products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: Set[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Product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])</a:t>
            </a:r>
          </a:p>
          <a:p>
            <a:pPr marL="0" indent="0">
              <a:buNone/>
            </a:pP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&lt;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dl&gt;</a:t>
            </a:r>
          </a:p>
          <a:p>
            <a:pPr marL="0" indent="0">
              <a:buNone/>
            </a:pP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  @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for((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product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, i) &lt;- 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products.zipWithIndex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</a:p>
          <a:p>
            <a:pPr marL="0" indent="0">
              <a:buNone/>
            </a:pP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  &lt;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dt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</a:p>
          <a:p>
            <a:pPr marL="0" indent="0">
              <a:buNone/>
            </a:pP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&lt;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a 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href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="@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routes.Products.show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product.ean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)"&gt;</a:t>
            </a:r>
          </a:p>
          <a:p>
            <a:pPr marL="0" indent="0">
              <a:buNone/>
            </a:pP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pt-BR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Product</a:t>
            </a: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@i - @product.name</a:t>
            </a:r>
          </a:p>
          <a:p>
            <a:pPr marL="0" indent="0">
              <a:buNone/>
            </a:pP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&lt;/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a&gt;</a:t>
            </a:r>
          </a:p>
          <a:p>
            <a:pPr marL="0" indent="0">
              <a:buNone/>
            </a:pP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  &lt;/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dt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</a:p>
          <a:p>
            <a:pPr marL="0" indent="0">
              <a:buNone/>
            </a:pP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  &lt;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dd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&gt;@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product.description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&lt;/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dd</a:t>
            </a: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</a:p>
          <a:p>
            <a:pPr marL="0" indent="0">
              <a:buNone/>
            </a:pP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&lt;/dl&gt;</a:t>
            </a:r>
            <a:endParaRPr lang="pt-BR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7803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If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@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products.isEmpty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()) {</a:t>
            </a:r>
          </a:p>
          <a:p>
            <a:pPr marL="0" indent="0">
              <a:buNone/>
            </a:pP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  &lt;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p&gt;No 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products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found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.&lt;/p&gt;</a:t>
            </a:r>
          </a:p>
          <a:p>
            <a:pPr marL="0" indent="0">
              <a:buNone/>
            </a:pP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} 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else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pPr marL="0" indent="0">
              <a:buNone/>
            </a:pP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  &lt;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dl&gt;</a:t>
            </a:r>
          </a:p>
          <a:p>
            <a:pPr marL="0" indent="0">
              <a:buNone/>
            </a:pP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  // 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List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products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here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</a:p>
          <a:p>
            <a:pPr marL="0" indent="0">
              <a:buNone/>
            </a:pP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  &lt;/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dl&gt;</a:t>
            </a:r>
          </a:p>
          <a:p>
            <a:pPr marL="0" indent="0">
              <a:buNone/>
            </a:pP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pt-BR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572462" y="2083412"/>
            <a:ext cx="30973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@</a:t>
            </a:r>
            <a:r>
              <a:rPr lang="pt-BR" dirty="0" err="1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pt-BR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pt-BR" dirty="0" err="1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products</a:t>
            </a:r>
            <a:r>
              <a:rPr lang="pt-BR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pt-BR" dirty="0" err="1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isEmpty</a:t>
            </a:r>
            <a:r>
              <a:rPr lang="pt-BR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  <a:endParaRPr lang="pt-BR" dirty="0">
              <a:solidFill>
                <a:schemeClr val="accent2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790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Declarando variáveis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@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defining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user.firstName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 + " " + 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user.lastName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) { 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fullName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 =&gt;</a:t>
            </a:r>
          </a:p>
          <a:p>
            <a:pPr marL="0" indent="0">
              <a:buNone/>
            </a:pP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  &lt;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div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Hello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 @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fullName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&lt;/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div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</a:p>
          <a:p>
            <a:pPr marL="0" indent="0">
              <a:buNone/>
            </a:pP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985888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Declarando código </a:t>
            </a:r>
            <a:r>
              <a:rPr lang="pt-BR" dirty="0" err="1" smtClean="0"/>
              <a:t>reusável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@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display(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product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: 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models.Product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) = {</a:t>
            </a:r>
          </a:p>
          <a:p>
            <a:pPr marL="0" indent="0">
              <a:buNone/>
            </a:pP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  @product.name ($@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product.price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pPr marL="0" indent="0">
              <a:buNone/>
            </a:pP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&lt;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ul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</a:p>
          <a:p>
            <a:pPr marL="0" indent="0">
              <a:buNone/>
            </a:pP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@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products.map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 { p =&gt;</a:t>
            </a:r>
          </a:p>
          <a:p>
            <a:pPr marL="0" indent="0">
              <a:buNone/>
            </a:pP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  @display(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product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 = p)</a:t>
            </a:r>
          </a:p>
          <a:p>
            <a:pPr marL="0" indent="0">
              <a:buNone/>
            </a:pP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} </a:t>
            </a:r>
          </a:p>
          <a:p>
            <a:pPr marL="0" indent="0">
              <a:buNone/>
            </a:pP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&lt;/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ul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7210655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View</a:t>
            </a:r>
            <a:r>
              <a:rPr lang="pt-BR" dirty="0" smtClean="0"/>
              <a:t> </a:t>
            </a:r>
            <a:r>
              <a:rPr lang="pt-BR" dirty="0" err="1" smtClean="0"/>
              <a:t>Templates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Mecanismo para gerar páginas HTML (JSON, XML, CSV)  usando a Linguagem Scala</a:t>
            </a:r>
          </a:p>
          <a:p>
            <a:r>
              <a:rPr lang="pt-BR" dirty="0" smtClean="0"/>
              <a:t>Vantagens</a:t>
            </a:r>
          </a:p>
          <a:p>
            <a:pPr lvl="1"/>
            <a:r>
              <a:rPr lang="pt-BR" dirty="0" smtClean="0"/>
              <a:t>As páginas “</a:t>
            </a:r>
            <a:r>
              <a:rPr lang="pt-BR" dirty="0" err="1" smtClean="0">
                <a:solidFill>
                  <a:schemeClr val="accent2"/>
                </a:solidFill>
              </a:rPr>
              <a:t>type</a:t>
            </a:r>
            <a:r>
              <a:rPr lang="pt-BR" dirty="0" smtClean="0">
                <a:solidFill>
                  <a:schemeClr val="accent2"/>
                </a:solidFill>
              </a:rPr>
              <a:t>-safe</a:t>
            </a:r>
            <a:r>
              <a:rPr lang="pt-BR" dirty="0" smtClean="0"/>
              <a:t>”: o código da página é compilado</a:t>
            </a:r>
          </a:p>
          <a:p>
            <a:pPr lvl="1"/>
            <a:r>
              <a:rPr lang="pt-BR" dirty="0" smtClean="0"/>
              <a:t>Erros de tipos aparecem na compilação e não na </a:t>
            </a:r>
          </a:p>
          <a:p>
            <a:r>
              <a:rPr lang="pt-BR" dirty="0" smtClean="0"/>
              <a:t>As páginas são compostas basicamente por código </a:t>
            </a:r>
            <a:r>
              <a:rPr lang="pt-BR" dirty="0" smtClean="0">
                <a:solidFill>
                  <a:schemeClr val="accent2"/>
                </a:solidFill>
              </a:rPr>
              <a:t>HTML</a:t>
            </a:r>
            <a:r>
              <a:rPr lang="pt-BR" dirty="0" smtClean="0"/>
              <a:t> e código </a:t>
            </a:r>
            <a:r>
              <a:rPr lang="pt-BR" dirty="0" smtClean="0">
                <a:solidFill>
                  <a:schemeClr val="accent2"/>
                </a:solidFill>
              </a:rPr>
              <a:t>Scala</a:t>
            </a:r>
            <a:r>
              <a:rPr lang="pt-BR" dirty="0" smtClean="0"/>
              <a:t> (aparece com o símbolo @)</a:t>
            </a:r>
          </a:p>
          <a:p>
            <a:r>
              <a:rPr lang="pt-BR" dirty="0" smtClean="0"/>
              <a:t>Não precisa conhecer Scala para produzir as páginas</a:t>
            </a:r>
          </a:p>
          <a:p>
            <a:r>
              <a:rPr lang="pt-BR" dirty="0" smtClean="0">
                <a:solidFill>
                  <a:schemeClr val="accent2"/>
                </a:solidFill>
              </a:rPr>
              <a:t>Scala é parecida com Java</a:t>
            </a:r>
          </a:p>
          <a:p>
            <a:pPr lvl="1"/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catalog.getProduct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ean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  <a:endParaRPr lang="pt-BR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58784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 de</a:t>
            </a:r>
            <a:br>
              <a:rPr lang="pt-BR" dirty="0" smtClean="0"/>
            </a:br>
            <a:r>
              <a:rPr lang="pt-BR" dirty="0" smtClean="0"/>
              <a:t>“</a:t>
            </a:r>
            <a:r>
              <a:rPr lang="pt-BR" dirty="0" err="1" smtClean="0"/>
              <a:t>type</a:t>
            </a:r>
            <a:r>
              <a:rPr lang="pt-BR" dirty="0" smtClean="0"/>
              <a:t>-safe” </a:t>
            </a:r>
            <a:r>
              <a:rPr lang="pt-BR" dirty="0" err="1" smtClean="0"/>
              <a:t>template</a:t>
            </a:r>
            <a:endParaRPr lang="pt-B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@(</a:t>
            </a: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produtos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: </a:t>
            </a:r>
            <a:r>
              <a:rPr lang="pt-BR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List</a:t>
            </a: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[Produto])</a:t>
            </a:r>
            <a:endParaRPr lang="pt-BR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pt-BR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</a:t>
            </a:r>
            <a:r>
              <a:rPr lang="pt-BR" dirty="0" err="1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ul</a:t>
            </a:r>
            <a:r>
              <a:rPr lang="pt-BR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</a:p>
          <a:p>
            <a:pPr marL="0" indent="0">
              <a:buNone/>
            </a:pP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@</a:t>
            </a: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for(produto 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&lt;- </a:t>
            </a: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produtos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</a:p>
          <a:p>
            <a:pPr marL="0" indent="0">
              <a:buNone/>
            </a:pP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pt-BR" dirty="0" smtClean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</a:t>
            </a:r>
            <a:r>
              <a:rPr lang="pt-BR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li&gt;</a:t>
            </a:r>
          </a:p>
          <a:p>
            <a:pPr marL="0" indent="0">
              <a:buNone/>
            </a:pP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@</a:t>
            </a:r>
            <a:r>
              <a:rPr lang="pt-BR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produto.nome</a:t>
            </a:r>
            <a:endParaRPr lang="pt-BR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pt-BR" dirty="0" smtClean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&lt;/</a:t>
            </a:r>
            <a:r>
              <a:rPr lang="pt-BR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li&gt;</a:t>
            </a:r>
          </a:p>
          <a:p>
            <a:pPr marL="0" indent="0">
              <a:buNone/>
            </a:pP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pt-BR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pt-BR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&lt;/</a:t>
            </a:r>
            <a:r>
              <a:rPr lang="pt-BR" dirty="0" err="1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ul</a:t>
            </a:r>
            <a:r>
              <a:rPr lang="pt-BR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  <a:endParaRPr lang="pt-BR" dirty="0">
              <a:solidFill>
                <a:schemeClr val="accent2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38409" y="2440193"/>
            <a:ext cx="3087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Definição dos parâmetros 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4572000" y="2345167"/>
            <a:ext cx="692075" cy="279692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572000" y="4720817"/>
            <a:ext cx="43518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err="1" smtClean="0"/>
              <a:t>List</a:t>
            </a:r>
            <a:r>
              <a:rPr lang="pt-BR" dirty="0" smtClean="0"/>
              <a:t>&lt;Produtos&gt; lista = new </a:t>
            </a:r>
            <a:r>
              <a:rPr lang="pt-BR" dirty="0" err="1" smtClean="0"/>
              <a:t>ArrayList</a:t>
            </a:r>
            <a:r>
              <a:rPr lang="pt-BR" dirty="0" smtClean="0"/>
              <a:t>();</a:t>
            </a:r>
          </a:p>
          <a:p>
            <a:r>
              <a:rPr lang="pt-BR" dirty="0" err="1" smtClean="0"/>
              <a:t>view.render</a:t>
            </a:r>
            <a:r>
              <a:rPr lang="pt-BR" dirty="0" smtClean="0"/>
              <a:t>(lista)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392281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Sintaxe do </a:t>
            </a:r>
            <a:r>
              <a:rPr lang="pt-BR" dirty="0" err="1" smtClean="0"/>
              <a:t>Template</a:t>
            </a:r>
            <a:r>
              <a:rPr lang="pt-BR" dirty="0" smtClean="0"/>
              <a:t> em Scala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Por que usar Scala?</a:t>
            </a:r>
          </a:p>
          <a:p>
            <a:pPr lvl="1"/>
            <a:r>
              <a:rPr lang="pt-BR" dirty="0" smtClean="0"/>
              <a:t>Scala é </a:t>
            </a:r>
            <a:r>
              <a:rPr lang="pt-BR" dirty="0" smtClean="0">
                <a:solidFill>
                  <a:schemeClr val="accent2"/>
                </a:solidFill>
              </a:rPr>
              <a:t>mais sucinta </a:t>
            </a:r>
            <a:r>
              <a:rPr lang="pt-BR" dirty="0" smtClean="0"/>
              <a:t>do que Java</a:t>
            </a:r>
          </a:p>
          <a:p>
            <a:pPr lvl="2"/>
            <a:r>
              <a:rPr lang="pt-BR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String</a:t>
            </a: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 x = “IFRN”;</a:t>
            </a:r>
          </a:p>
          <a:p>
            <a:pPr lvl="2"/>
            <a:r>
              <a:rPr lang="pt-BR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System.out.println</a:t>
            </a: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(“IFRN”);</a:t>
            </a:r>
          </a:p>
          <a:p>
            <a:pPr lvl="2"/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val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 x = “IFRN</a:t>
            </a: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”</a:t>
            </a:r>
          </a:p>
          <a:p>
            <a:pPr lvl="2"/>
            <a:r>
              <a:rPr lang="pt-BR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println</a:t>
            </a: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(“IFRN”)</a:t>
            </a:r>
          </a:p>
          <a:p>
            <a:endParaRPr lang="pt-BR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O código em Scala aparece precedido de </a:t>
            </a:r>
            <a:r>
              <a:rPr lang="pt-BR" dirty="0" smtClean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@</a:t>
            </a:r>
            <a:endParaRPr lang="pt-BR" dirty="0">
              <a:solidFill>
                <a:schemeClr val="accent2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271709" y="3797450"/>
            <a:ext cx="1559858" cy="4518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Scala</a:t>
            </a:r>
            <a:endParaRPr lang="pt-BR" dirty="0"/>
          </a:p>
        </p:txBody>
      </p:sp>
      <p:sp>
        <p:nvSpPr>
          <p:cNvPr id="5" name="Rectangle 4"/>
          <p:cNvSpPr/>
          <p:nvPr/>
        </p:nvSpPr>
        <p:spPr>
          <a:xfrm>
            <a:off x="6271709" y="2927874"/>
            <a:ext cx="1559858" cy="45182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Java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53230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Definição do </a:t>
            </a:r>
            <a:r>
              <a:rPr lang="pt-BR" dirty="0" err="1" smtClean="0"/>
              <a:t>Template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Começa com os parâmetros</a:t>
            </a:r>
          </a:p>
          <a:p>
            <a:pPr lvl="1"/>
            <a:r>
              <a:rPr lang="pt-BR" dirty="0" smtClean="0"/>
              <a:t>@(produtos: </a:t>
            </a:r>
            <a:r>
              <a:rPr lang="pt-BR" dirty="0" err="1" smtClean="0"/>
              <a:t>List</a:t>
            </a:r>
            <a:r>
              <a:rPr lang="pt-BR" dirty="0" smtClean="0"/>
              <a:t>[Produto], </a:t>
            </a:r>
            <a:r>
              <a:rPr lang="pt-BR" dirty="0" err="1"/>
              <a:t>count</a:t>
            </a:r>
            <a:r>
              <a:rPr lang="pt-BR" dirty="0"/>
              <a:t>: </a:t>
            </a:r>
            <a:r>
              <a:rPr lang="pt-BR" dirty="0" err="1" smtClean="0"/>
              <a:t>Int</a:t>
            </a:r>
            <a:r>
              <a:rPr lang="pt-BR" dirty="0" smtClean="0"/>
              <a:t>)</a:t>
            </a:r>
          </a:p>
          <a:p>
            <a:pPr lvl="1"/>
            <a:endParaRPr lang="pt-BR" dirty="0"/>
          </a:p>
          <a:p>
            <a:r>
              <a:rPr lang="pt-BR" dirty="0" smtClean="0"/>
              <a:t>Sintaxe de Scala</a:t>
            </a:r>
          </a:p>
          <a:p>
            <a:pPr lvl="1"/>
            <a:r>
              <a:rPr lang="pt-BR" dirty="0" smtClean="0"/>
              <a:t>Parâmetros</a:t>
            </a:r>
          </a:p>
          <a:p>
            <a:pPr lvl="2"/>
            <a:r>
              <a:rPr lang="pt-BR" dirty="0" smtClean="0"/>
              <a:t>Nome: tipo</a:t>
            </a:r>
          </a:p>
          <a:p>
            <a:pPr lvl="1"/>
            <a:r>
              <a:rPr lang="pt-BR" dirty="0" smtClean="0"/>
              <a:t>Tipo Genérico</a:t>
            </a:r>
          </a:p>
          <a:p>
            <a:pPr lvl="2"/>
            <a:r>
              <a:rPr lang="pt-BR" dirty="0" err="1" smtClean="0"/>
              <a:t>List</a:t>
            </a:r>
            <a:r>
              <a:rPr lang="pt-BR" dirty="0" smtClean="0"/>
              <a:t>[Produto]</a:t>
            </a:r>
          </a:p>
          <a:p>
            <a:pPr lvl="1"/>
            <a:r>
              <a:rPr lang="pt-BR" dirty="0" smtClean="0"/>
              <a:t>Tipos Básicos</a:t>
            </a:r>
          </a:p>
          <a:p>
            <a:pPr lvl="2"/>
            <a:r>
              <a:rPr lang="pt-BR" dirty="0" err="1" smtClean="0"/>
              <a:t>Int</a:t>
            </a:r>
            <a:r>
              <a:rPr lang="pt-BR" dirty="0" smtClean="0"/>
              <a:t> (ao invés de </a:t>
            </a:r>
            <a:r>
              <a:rPr lang="pt-BR" dirty="0" err="1" smtClean="0"/>
              <a:t>int</a:t>
            </a:r>
            <a:r>
              <a:rPr lang="pt-BR" dirty="0" smtClean="0"/>
              <a:t> ou </a:t>
            </a:r>
            <a:r>
              <a:rPr lang="pt-BR" dirty="0" err="1" smtClean="0"/>
              <a:t>Integer</a:t>
            </a:r>
            <a:r>
              <a:rPr lang="pt-BR" dirty="0" smtClean="0"/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11849" y="2969110"/>
            <a:ext cx="42402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solidFill>
                  <a:schemeClr val="accent1"/>
                </a:solidFill>
              </a:rPr>
              <a:t>Em Java seria:</a:t>
            </a:r>
          </a:p>
          <a:p>
            <a:r>
              <a:rPr lang="pt-BR" dirty="0" smtClean="0">
                <a:solidFill>
                  <a:schemeClr val="accent1"/>
                </a:solidFill>
              </a:rPr>
              <a:t>@(</a:t>
            </a:r>
            <a:r>
              <a:rPr lang="pt-BR" dirty="0" err="1" smtClean="0">
                <a:solidFill>
                  <a:schemeClr val="accent1"/>
                </a:solidFill>
              </a:rPr>
              <a:t>List</a:t>
            </a:r>
            <a:r>
              <a:rPr lang="pt-BR" dirty="0" smtClean="0">
                <a:solidFill>
                  <a:schemeClr val="accent1"/>
                </a:solidFill>
              </a:rPr>
              <a:t>&lt;Produto&gt; produtos, </a:t>
            </a:r>
            <a:r>
              <a:rPr lang="pt-BR" dirty="0" err="1" smtClean="0">
                <a:solidFill>
                  <a:schemeClr val="accent1"/>
                </a:solidFill>
              </a:rPr>
              <a:t>int</a:t>
            </a:r>
            <a:r>
              <a:rPr lang="pt-BR" dirty="0" smtClean="0">
                <a:solidFill>
                  <a:schemeClr val="accent1"/>
                </a:solidFill>
              </a:rPr>
              <a:t> </a:t>
            </a:r>
            <a:r>
              <a:rPr lang="pt-BR" dirty="0" err="1" smtClean="0">
                <a:solidFill>
                  <a:schemeClr val="accent1"/>
                </a:solidFill>
              </a:rPr>
              <a:t>count</a:t>
            </a:r>
            <a:r>
              <a:rPr lang="pt-BR" dirty="0" smtClean="0">
                <a:solidFill>
                  <a:schemeClr val="accent1"/>
                </a:solidFill>
              </a:rPr>
              <a:t>)</a:t>
            </a:r>
            <a:endParaRPr lang="pt-BR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49348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Template</a:t>
            </a:r>
            <a:r>
              <a:rPr lang="pt-BR" dirty="0" smtClean="0"/>
              <a:t> do Corpo da Página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Todo o conteúdo da página é considerado um texto exceto os códigos começando com @</a:t>
            </a:r>
          </a:p>
          <a:p>
            <a:pPr marL="0" indent="0">
              <a:buNone/>
            </a:pPr>
            <a:r>
              <a:rPr lang="pt-BR" sz="190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&lt;dl&gt;</a:t>
            </a:r>
          </a:p>
          <a:p>
            <a:pPr marL="0" indent="0">
              <a:buNone/>
            </a:pPr>
            <a:r>
              <a:rPr lang="pt-BR" sz="1900" dirty="0" smtClean="0">
                <a:latin typeface="Consolas" panose="020B0609020204030204" pitchFamily="49" charset="0"/>
                <a:cs typeface="Consolas" panose="020B0609020204030204" pitchFamily="49" charset="0"/>
              </a:rPr>
              <a:t>@</a:t>
            </a:r>
            <a:r>
              <a:rPr lang="pt-BR" sz="1900" dirty="0">
                <a:latin typeface="Consolas" panose="020B0609020204030204" pitchFamily="49" charset="0"/>
                <a:cs typeface="Consolas" panose="020B0609020204030204" pitchFamily="49" charset="0"/>
              </a:rPr>
              <a:t>for(</a:t>
            </a:r>
            <a:r>
              <a:rPr lang="pt-BR" sz="1900" dirty="0" err="1">
                <a:latin typeface="Consolas" panose="020B0609020204030204" pitchFamily="49" charset="0"/>
                <a:cs typeface="Consolas" panose="020B0609020204030204" pitchFamily="49" charset="0"/>
              </a:rPr>
              <a:t>product</a:t>
            </a:r>
            <a:r>
              <a:rPr lang="pt-BR" sz="1900" dirty="0">
                <a:latin typeface="Consolas" panose="020B0609020204030204" pitchFamily="49" charset="0"/>
                <a:cs typeface="Consolas" panose="020B0609020204030204" pitchFamily="49" charset="0"/>
              </a:rPr>
              <a:t> &lt;- </a:t>
            </a:r>
            <a:r>
              <a:rPr lang="pt-BR" sz="1900" dirty="0" err="1">
                <a:latin typeface="Consolas" panose="020B0609020204030204" pitchFamily="49" charset="0"/>
                <a:cs typeface="Consolas" panose="020B0609020204030204" pitchFamily="49" charset="0"/>
              </a:rPr>
              <a:t>products</a:t>
            </a:r>
            <a:r>
              <a:rPr lang="pt-BR" sz="1900" dirty="0"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</a:p>
          <a:p>
            <a:pPr marL="0" indent="0">
              <a:buNone/>
            </a:pPr>
            <a:r>
              <a:rPr lang="pt-BR" sz="19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pt-BR" sz="1900" dirty="0" smtClean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</a:t>
            </a:r>
            <a:r>
              <a:rPr lang="pt-BR" sz="1900" dirty="0" err="1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dt</a:t>
            </a:r>
            <a:r>
              <a:rPr lang="pt-BR" sz="190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</a:p>
          <a:p>
            <a:pPr marL="0" indent="0">
              <a:buNone/>
            </a:pPr>
            <a:r>
              <a:rPr lang="pt-BR" sz="19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pt-BR" sz="1900" dirty="0" smtClean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</a:t>
            </a:r>
            <a:r>
              <a:rPr lang="pt-BR" sz="190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 </a:t>
            </a:r>
            <a:r>
              <a:rPr lang="pt-BR" sz="1900" dirty="0" err="1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href</a:t>
            </a:r>
            <a:r>
              <a:rPr lang="pt-BR" sz="190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="</a:t>
            </a:r>
            <a:r>
              <a:rPr lang="pt-BR" sz="1900" dirty="0">
                <a:latin typeface="Consolas" panose="020B0609020204030204" pitchFamily="49" charset="0"/>
                <a:cs typeface="Consolas" panose="020B0609020204030204" pitchFamily="49" charset="0"/>
              </a:rPr>
              <a:t>@</a:t>
            </a:r>
            <a:r>
              <a:rPr lang="pt-BR" sz="1900" dirty="0" err="1">
                <a:latin typeface="Consolas" panose="020B0609020204030204" pitchFamily="49" charset="0"/>
                <a:cs typeface="Consolas" panose="020B0609020204030204" pitchFamily="49" charset="0"/>
              </a:rPr>
              <a:t>routes.Products.show</a:t>
            </a:r>
            <a:r>
              <a:rPr lang="pt-BR" sz="19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pt-BR" sz="1900" dirty="0" err="1">
                <a:latin typeface="Consolas" panose="020B0609020204030204" pitchFamily="49" charset="0"/>
                <a:cs typeface="Consolas" panose="020B0609020204030204" pitchFamily="49" charset="0"/>
              </a:rPr>
              <a:t>product.ean</a:t>
            </a:r>
            <a:r>
              <a:rPr lang="pt-BR" sz="1900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r>
              <a:rPr lang="pt-BR" sz="190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"&gt;</a:t>
            </a:r>
          </a:p>
          <a:p>
            <a:pPr marL="0" indent="0">
              <a:buNone/>
            </a:pPr>
            <a:r>
              <a:rPr lang="pt-BR" sz="19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@</a:t>
            </a:r>
            <a:r>
              <a:rPr lang="pt-BR" sz="1900" dirty="0" err="1">
                <a:latin typeface="Consolas" panose="020B0609020204030204" pitchFamily="49" charset="0"/>
                <a:cs typeface="Consolas" panose="020B0609020204030204" pitchFamily="49" charset="0"/>
              </a:rPr>
              <a:t>product.ean</a:t>
            </a:r>
            <a:r>
              <a:rPr lang="pt-BR" sz="19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pt-BR" sz="190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</a:t>
            </a:r>
            <a:r>
              <a:rPr lang="pt-BR" sz="1900" dirty="0">
                <a:latin typeface="Consolas" panose="020B0609020204030204" pitchFamily="49" charset="0"/>
                <a:cs typeface="Consolas" panose="020B0609020204030204" pitchFamily="49" charset="0"/>
              </a:rPr>
              <a:t> @product.name</a:t>
            </a:r>
          </a:p>
          <a:p>
            <a:pPr marL="0" indent="0">
              <a:buNone/>
            </a:pPr>
            <a:r>
              <a:rPr lang="pt-BR" sz="19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pt-BR" sz="1900" dirty="0" smtClean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&lt;/</a:t>
            </a:r>
            <a:r>
              <a:rPr lang="pt-BR" sz="190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a&gt;</a:t>
            </a:r>
          </a:p>
          <a:p>
            <a:pPr marL="0" indent="0">
              <a:buNone/>
            </a:pPr>
            <a:r>
              <a:rPr lang="pt-BR" sz="1900" dirty="0" smtClean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&lt;/</a:t>
            </a:r>
            <a:r>
              <a:rPr lang="pt-BR" sz="1900" dirty="0" err="1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dt</a:t>
            </a:r>
            <a:r>
              <a:rPr lang="pt-BR" sz="190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</a:p>
          <a:p>
            <a:pPr marL="0" indent="0">
              <a:buNone/>
            </a:pPr>
            <a:r>
              <a:rPr lang="pt-BR" sz="19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pt-BR" sz="1900" dirty="0" smtClean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</a:t>
            </a:r>
            <a:r>
              <a:rPr lang="pt-BR" sz="1900" dirty="0" err="1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dd</a:t>
            </a:r>
            <a:r>
              <a:rPr lang="pt-BR" sz="190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  <a:r>
              <a:rPr lang="pt-BR" sz="1900" dirty="0">
                <a:latin typeface="Consolas" panose="020B0609020204030204" pitchFamily="49" charset="0"/>
                <a:cs typeface="Consolas" panose="020B0609020204030204" pitchFamily="49" charset="0"/>
              </a:rPr>
              <a:t>@</a:t>
            </a:r>
            <a:r>
              <a:rPr lang="pt-BR" sz="1900" dirty="0" err="1">
                <a:latin typeface="Consolas" panose="020B0609020204030204" pitchFamily="49" charset="0"/>
                <a:cs typeface="Consolas" panose="020B0609020204030204" pitchFamily="49" charset="0"/>
              </a:rPr>
              <a:t>product.description</a:t>
            </a:r>
            <a:r>
              <a:rPr lang="pt-BR" sz="190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&lt;/</a:t>
            </a:r>
            <a:r>
              <a:rPr lang="pt-BR" sz="1900" dirty="0" err="1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dd</a:t>
            </a:r>
            <a:r>
              <a:rPr lang="pt-BR" sz="190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</a:p>
          <a:p>
            <a:pPr marL="0" indent="0">
              <a:buNone/>
            </a:pPr>
            <a:r>
              <a:rPr lang="pt-BR" sz="1900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pt-BR" sz="190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&lt;/dl&gt;</a:t>
            </a:r>
            <a:endParaRPr lang="pt-BR" sz="1900" dirty="0">
              <a:solidFill>
                <a:schemeClr val="accent2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4928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Comentários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@* 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This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is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 a 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comment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. </a:t>
            </a: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*@</a:t>
            </a:r>
          </a:p>
          <a:p>
            <a:pPr marL="0" indent="0">
              <a:buNone/>
            </a:pPr>
            <a:endParaRPr lang="pt-BR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@**</a:t>
            </a:r>
          </a:p>
          <a:p>
            <a:pPr marL="0" indent="0">
              <a:buNone/>
            </a:pP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 * 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A 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product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listing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</a:p>
          <a:p>
            <a:pPr marL="0" indent="0">
              <a:buNone/>
            </a:pP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 *</a:t>
            </a:r>
            <a:endParaRPr lang="pt-BR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*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@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param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products The products to list</a:t>
            </a:r>
          </a:p>
          <a:p>
            <a:pPr marL="0" indent="0">
              <a:buNone/>
            </a:pP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 *@</a:t>
            </a:r>
            <a:endParaRPr lang="pt-BR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47865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Iterando sobre uma Lista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700" y="2052925"/>
            <a:ext cx="7208262" cy="419548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&lt;dl&gt;</a:t>
            </a:r>
          </a:p>
          <a:p>
            <a:pPr marL="0" indent="0">
              <a:buNone/>
            </a:pP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@for(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product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 &lt;- 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products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</a:p>
          <a:p>
            <a:pPr marL="0" indent="0">
              <a:buNone/>
            </a:pP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  &lt;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dt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</a:p>
          <a:p>
            <a:pPr marL="0" indent="0">
              <a:buNone/>
            </a:pP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  &lt;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a 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href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="@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routes.Products.show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product.ean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)"&gt;</a:t>
            </a:r>
          </a:p>
          <a:p>
            <a:pPr marL="0" indent="0">
              <a:buNone/>
            </a:pP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@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product.ean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 - @product.name</a:t>
            </a:r>
          </a:p>
          <a:p>
            <a:pPr marL="0" indent="0">
              <a:buNone/>
            </a:pP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  &lt;/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a&gt;</a:t>
            </a:r>
          </a:p>
          <a:p>
            <a:pPr marL="0" indent="0">
              <a:buNone/>
            </a:pP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  &lt;/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dt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</a:p>
          <a:p>
            <a:pPr marL="0" indent="0">
              <a:buNone/>
            </a:pP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  &lt;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dd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&gt;@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product.description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&lt;/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dd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</a:p>
          <a:p>
            <a:pPr marL="0" indent="0">
              <a:buNone/>
            </a:pP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&lt;/dl&gt;</a:t>
            </a:r>
            <a:endParaRPr lang="pt-BR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6498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Iterando sobre um </a:t>
            </a:r>
            <a:r>
              <a:rPr lang="pt-BR" dirty="0" err="1" smtClean="0"/>
              <a:t>Map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@(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eanMap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: 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Map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[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Long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Product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])</a:t>
            </a:r>
          </a:p>
          <a:p>
            <a:pPr marL="0" indent="0">
              <a:buNone/>
            </a:pP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&lt;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dl&gt;</a:t>
            </a:r>
          </a:p>
          <a:p>
            <a:pPr marL="0" indent="0">
              <a:buNone/>
            </a:pP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@for((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ean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product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) &lt;- 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eanMap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</a:p>
          <a:p>
            <a:pPr marL="0" indent="0">
              <a:buNone/>
            </a:pP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  &lt;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dt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</a:p>
          <a:p>
            <a:pPr marL="0" indent="0">
              <a:buNone/>
            </a:pP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&lt;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a 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href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="@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routes.Products.show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ean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)"&gt;</a:t>
            </a:r>
          </a:p>
          <a:p>
            <a:pPr marL="0" indent="0">
              <a:buNone/>
            </a:pP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@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ean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 - @product.name</a:t>
            </a:r>
          </a:p>
          <a:p>
            <a:pPr marL="0" indent="0">
              <a:buNone/>
            </a:pP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&lt;/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a&gt;</a:t>
            </a:r>
          </a:p>
          <a:p>
            <a:pPr marL="0" indent="0">
              <a:buNone/>
            </a:pP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  &lt;/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dt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</a:p>
          <a:p>
            <a:pPr marL="0" indent="0">
              <a:buNone/>
            </a:pP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  &lt;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dd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&gt;@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product.description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&lt;/</a:t>
            </a:r>
            <a:r>
              <a:rPr lang="pt-BR" dirty="0" err="1">
                <a:latin typeface="Consolas" panose="020B0609020204030204" pitchFamily="49" charset="0"/>
                <a:cs typeface="Consolas" panose="020B0609020204030204" pitchFamily="49" charset="0"/>
              </a:rPr>
              <a:t>dd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</a:p>
          <a:p>
            <a:pPr marL="0" indent="0">
              <a:buNone/>
            </a:pP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&lt;/dl&gt;</a:t>
            </a:r>
            <a:endParaRPr lang="pt-BR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65311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 Blue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tint val="100000"/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342</TotalTime>
  <Words>584</Words>
  <Application>Microsoft Office PowerPoint</Application>
  <PresentationFormat>On-screen Show (4:3)</PresentationFormat>
  <Paragraphs>125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Century Gothic</vt:lpstr>
      <vt:lpstr>Consolas</vt:lpstr>
      <vt:lpstr>Wingdings 3</vt:lpstr>
      <vt:lpstr>Ion</vt:lpstr>
      <vt:lpstr>Play 2.0</vt:lpstr>
      <vt:lpstr>View Templates</vt:lpstr>
      <vt:lpstr>Exemplo de “type-safe” template</vt:lpstr>
      <vt:lpstr>Sintaxe do Template em Scala</vt:lpstr>
      <vt:lpstr>Definição do Template</vt:lpstr>
      <vt:lpstr>Template do Corpo da Página</vt:lpstr>
      <vt:lpstr>Comentários</vt:lpstr>
      <vt:lpstr>Iterando sobre uma Lista</vt:lpstr>
      <vt:lpstr>Iterando sobre um Map</vt:lpstr>
      <vt:lpstr>Iterando com Variáveis de Índice</vt:lpstr>
      <vt:lpstr>If</vt:lpstr>
      <vt:lpstr>Declarando variáveis</vt:lpstr>
      <vt:lpstr>Declarando código reusável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Play 2.0</dc:title>
  <dc:creator>Leonardo Lucena</dc:creator>
  <cp:lastModifiedBy>Leonardo Lucena</cp:lastModifiedBy>
  <cp:revision>16</cp:revision>
  <dcterms:created xsi:type="dcterms:W3CDTF">2013-01-29T15:02:34Z</dcterms:created>
  <dcterms:modified xsi:type="dcterms:W3CDTF">2013-01-29T20:45:02Z</dcterms:modified>
</cp:coreProperties>
</file>