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68"/>
  </p:notesMasterIdLst>
  <p:sldIdLst>
    <p:sldId id="337" r:id="rId2"/>
    <p:sldId id="257" r:id="rId3"/>
    <p:sldId id="338" r:id="rId4"/>
    <p:sldId id="339" r:id="rId5"/>
    <p:sldId id="340" r:id="rId6"/>
    <p:sldId id="341" r:id="rId7"/>
    <p:sldId id="258" r:id="rId8"/>
    <p:sldId id="261" r:id="rId9"/>
    <p:sldId id="342" r:id="rId10"/>
    <p:sldId id="343" r:id="rId11"/>
    <p:sldId id="344" r:id="rId12"/>
    <p:sldId id="345" r:id="rId13"/>
    <p:sldId id="346" r:id="rId14"/>
    <p:sldId id="347" r:id="rId15"/>
    <p:sldId id="259" r:id="rId16"/>
    <p:sldId id="360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260" r:id="rId30"/>
    <p:sldId id="262" r:id="rId31"/>
    <p:sldId id="263" r:id="rId32"/>
    <p:sldId id="361" r:id="rId33"/>
    <p:sldId id="362" r:id="rId34"/>
    <p:sldId id="363" r:id="rId35"/>
    <p:sldId id="364" r:id="rId36"/>
    <p:sldId id="264" r:id="rId37"/>
    <p:sldId id="365" r:id="rId38"/>
    <p:sldId id="367" r:id="rId39"/>
    <p:sldId id="368" r:id="rId40"/>
    <p:sldId id="369" r:id="rId41"/>
    <p:sldId id="366" r:id="rId42"/>
    <p:sldId id="265" r:id="rId43"/>
    <p:sldId id="370" r:id="rId44"/>
    <p:sldId id="371" r:id="rId45"/>
    <p:sldId id="372" r:id="rId46"/>
    <p:sldId id="373" r:id="rId47"/>
    <p:sldId id="268" r:id="rId48"/>
    <p:sldId id="374" r:id="rId49"/>
    <p:sldId id="375" r:id="rId50"/>
    <p:sldId id="376" r:id="rId51"/>
    <p:sldId id="377" r:id="rId52"/>
    <p:sldId id="269" r:id="rId53"/>
    <p:sldId id="270" r:id="rId54"/>
    <p:sldId id="271" r:id="rId55"/>
    <p:sldId id="272" r:id="rId56"/>
    <p:sldId id="384" r:id="rId57"/>
    <p:sldId id="385" r:id="rId58"/>
    <p:sldId id="378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</p:sldIdLst>
  <p:sldSz cx="9144000" cy="6858000" type="screen4x3"/>
  <p:notesSz cx="6858000" cy="9144000"/>
  <p:defaultTextStyle>
    <a:defPPr>
      <a:defRPr lang="pt-BR"/>
    </a:defPPr>
    <a:lvl1pPr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ts val="1500"/>
      </a:spcAft>
      <a:buClr>
        <a:schemeClr val="bg2"/>
      </a:buClr>
      <a:buSzPct val="75000"/>
      <a:buFont typeface="Wingdings" pitchFamily="2" charset="2"/>
      <a:buChar char="p"/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C40"/>
    <a:srgbClr val="FFCCFF"/>
    <a:srgbClr val="00CCFF"/>
    <a:srgbClr val="FF7C80"/>
    <a:srgbClr val="CC3300"/>
    <a:srgbClr val="DCB9FF"/>
    <a:srgbClr val="8CE4E2"/>
    <a:srgbClr val="C6C6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217" autoAdjust="0"/>
  </p:normalViewPr>
  <p:slideViewPr>
    <p:cSldViewPr>
      <p:cViewPr>
        <p:scale>
          <a:sx n="50" d="100"/>
          <a:sy n="50" d="100"/>
        </p:scale>
        <p:origin x="-172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62F4F4-C654-4501-9B4F-6AB65D9DD1AB}" type="datetimeFigureOut">
              <a:rPr lang="pt-BR"/>
              <a:pPr>
                <a:defRPr/>
              </a:pPr>
              <a:t>15/09/2010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679C6E-02C2-4083-AAE4-E766A6B95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46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B034EC-3C5C-47E4-BF52-587039F118D3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0" y="3911600"/>
            <a:ext cx="7812088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6" name="Picture 49" descr="Logo_IF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6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060575"/>
            <a:ext cx="6983412" cy="1728788"/>
          </a:xfrm>
        </p:spPr>
        <p:txBody>
          <a:bodyPr/>
          <a:lstStyle>
            <a:lvl1pPr>
              <a:defRPr sz="4700"/>
            </a:lvl1pPr>
          </a:lstStyle>
          <a:p>
            <a:r>
              <a:rPr lang="pt-BR" altLang="en-US" smtClean="0"/>
              <a:t>Clique para editar o estilo do título mestre</a:t>
            </a:r>
            <a:endParaRPr lang="pt-BR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0088" y="4076700"/>
            <a:ext cx="5527675" cy="1296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pt-BR" altLang="en-US" smtClean="0"/>
              <a:t>Clique para editar o estilo do subtítulo mestre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122238"/>
            <a:ext cx="2160587" cy="64754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122238"/>
            <a:ext cx="6329363" cy="64754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8"/>
            <a:ext cx="7632700" cy="13620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9688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FFB4-E509-4DF4-B098-900C06E8B1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55DBE-9117-4331-AE7F-311DA900E8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8886-082D-4DE8-9A9F-49EDD71ABF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5" y="1643050"/>
            <a:ext cx="7500991" cy="2428892"/>
          </a:xfrm>
        </p:spPr>
        <p:txBody>
          <a:bodyPr anchor="t"/>
          <a:lstStyle>
            <a:lvl1pPr algn="r">
              <a:defRPr sz="4400" b="1" cap="none" baseline="0"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07950" y="188913"/>
            <a:ext cx="2592388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2238"/>
            <a:ext cx="7632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</p:txBody>
      </p:sp>
      <p:pic>
        <p:nvPicPr>
          <p:cNvPr id="9222" name="Picture 4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188913"/>
            <a:ext cx="930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1127125" y="1557338"/>
            <a:ext cx="7993063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0" y="6453188"/>
            <a:ext cx="2987675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7" r:id="rId13"/>
    <p:sldLayoutId id="2147483988" r:id="rId14"/>
    <p:sldLayoutId id="2147483989" r:id="rId15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110000"/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link%205.ppt" TargetMode="External"/><Relationship Id="rId3" Type="http://schemas.openxmlformats.org/officeDocument/2006/relationships/hyperlink" Target="link%207.ppt" TargetMode="External"/><Relationship Id="rId7" Type="http://schemas.openxmlformats.org/officeDocument/2006/relationships/hyperlink" Target="link%206.ppt" TargetMode="External"/><Relationship Id="rId2" Type="http://schemas.openxmlformats.org/officeDocument/2006/relationships/hyperlink" Target="link%209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nk%208.ppt" TargetMode="External"/><Relationship Id="rId5" Type="http://schemas.openxmlformats.org/officeDocument/2006/relationships/hyperlink" Target="link%2010.ppt" TargetMode="External"/><Relationship Id="rId4" Type="http://schemas.openxmlformats.org/officeDocument/2006/relationships/hyperlink" Target="link%2011.ppt" TargetMode="External"/><Relationship Id="rId9" Type="http://schemas.openxmlformats.org/officeDocument/2006/relationships/hyperlink" Target="link%2012.pp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ink%203.ppt" TargetMode="External"/><Relationship Id="rId2" Type="http://schemas.openxmlformats.org/officeDocument/2006/relationships/hyperlink" Target="link%204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link%202.ppt" TargetMode="External"/><Relationship Id="rId4" Type="http://schemas.openxmlformats.org/officeDocument/2006/relationships/hyperlink" Target="link%201.p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link%2019.ppt" TargetMode="External"/><Relationship Id="rId2" Type="http://schemas.openxmlformats.org/officeDocument/2006/relationships/hyperlink" Target="link%2018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link%2021.ppt" TargetMode="External"/><Relationship Id="rId4" Type="http://schemas.openxmlformats.org/officeDocument/2006/relationships/hyperlink" Target="link%2020.pp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link%2023.ppt" TargetMode="External"/><Relationship Id="rId2" Type="http://schemas.openxmlformats.org/officeDocument/2006/relationships/hyperlink" Target="link%2022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nk%2026.ppt" TargetMode="External"/><Relationship Id="rId5" Type="http://schemas.openxmlformats.org/officeDocument/2006/relationships/hyperlink" Target="link%2025.ppt" TargetMode="External"/><Relationship Id="rId4" Type="http://schemas.openxmlformats.org/officeDocument/2006/relationships/hyperlink" Target="link%2024.ppt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link%2029.ppt" TargetMode="External"/><Relationship Id="rId2" Type="http://schemas.openxmlformats.org/officeDocument/2006/relationships/hyperlink" Target="link%2027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ink%2028.pp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link%2030.ppt" TargetMode="External"/><Relationship Id="rId2" Type="http://schemas.openxmlformats.org/officeDocument/2006/relationships/hyperlink" Target="link%2031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ink%2032.ppt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link%2039.ppt" TargetMode="External"/><Relationship Id="rId3" Type="http://schemas.openxmlformats.org/officeDocument/2006/relationships/hyperlink" Target="link%2033.ppt" TargetMode="External"/><Relationship Id="rId7" Type="http://schemas.openxmlformats.org/officeDocument/2006/relationships/hyperlink" Target="link%2035.ppt" TargetMode="External"/><Relationship Id="rId2" Type="http://schemas.openxmlformats.org/officeDocument/2006/relationships/hyperlink" Target="link%2038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nk%2036.ppt" TargetMode="External"/><Relationship Id="rId5" Type="http://schemas.openxmlformats.org/officeDocument/2006/relationships/hyperlink" Target="link%2037.ppt" TargetMode="External"/><Relationship Id="rId4" Type="http://schemas.openxmlformats.org/officeDocument/2006/relationships/hyperlink" Target="link%2034.ppt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link%2016.ppt" TargetMode="External"/><Relationship Id="rId2" Type="http://schemas.openxmlformats.org/officeDocument/2006/relationships/hyperlink" Target="link%2017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link%2014.ppt" TargetMode="External"/><Relationship Id="rId4" Type="http://schemas.openxmlformats.org/officeDocument/2006/relationships/hyperlink" Target="link%2015.pp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50" y="1857375"/>
            <a:ext cx="8286750" cy="788988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3600" dirty="0" smtClean="0"/>
              <a:t>Disciplina de Impactos Ambientais</a:t>
            </a:r>
            <a:br>
              <a:rPr lang="pt-BR" sz="3600" dirty="0" smtClean="0"/>
            </a:br>
            <a:r>
              <a:rPr lang="pt-BR" sz="2000" dirty="0" smtClean="0"/>
              <a:t>Professor </a:t>
            </a:r>
            <a:r>
              <a:rPr lang="pt-BR" sz="2000" dirty="0" err="1" smtClean="0"/>
              <a:t>Msc</a:t>
            </a:r>
            <a:r>
              <a:rPr lang="pt-BR" sz="2000" dirty="0" smtClean="0"/>
              <a:t>. Leonardo Pivôtto Nicodemo</a:t>
            </a:r>
            <a:endParaRPr lang="pt-BR" sz="3600" dirty="0"/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428625" y="4346575"/>
            <a:ext cx="7800975" cy="1296988"/>
          </a:xfrm>
        </p:spPr>
        <p:txBody>
          <a:bodyPr/>
          <a:lstStyle/>
          <a:p>
            <a:pPr eaLnBrk="1" hangingPunct="1"/>
            <a:r>
              <a:rPr lang="pt-BR" smtClean="0"/>
              <a:t>Sistema de Gestão Ambiental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-7938"/>
            <a:ext cx="84963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/>
          <p:cNvSpPr>
            <a:spLocks noChangeArrowheads="1"/>
          </p:cNvSpPr>
          <p:nvPr/>
        </p:nvSpPr>
        <p:spPr bwMode="auto">
          <a:xfrm>
            <a:off x="323850" y="404813"/>
            <a:ext cx="8569325" cy="61198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125538"/>
            <a:ext cx="6400800" cy="48958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DISCRICIONARIEDADE: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Capacidade que o Poder Público possui de limitar direitos dos cidadãos;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Mecanismo de fiscalização do Poder Público;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Liberdade não integral, necessidade de agir sob pena de omissão.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4"/>
          <p:cNvSpPr>
            <a:spLocks noChangeArrowheads="1"/>
          </p:cNvSpPr>
          <p:nvPr/>
        </p:nvSpPr>
        <p:spPr bwMode="auto">
          <a:xfrm>
            <a:off x="323850" y="404813"/>
            <a:ext cx="8569325" cy="61198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125538"/>
            <a:ext cx="6400800" cy="4895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LEGALIDADE:</a:t>
            </a:r>
          </a:p>
          <a:p>
            <a:pPr algn="ctr" eaLnBrk="1" hangingPunct="1"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Capacidade do Poder Público pautar suas ações em um permissivo legal;</a:t>
            </a:r>
          </a:p>
          <a:p>
            <a:pPr algn="ctr" eaLnBrk="1" hangingPunct="1"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Só a permissão de praticar ou não um ato se este vier expressamente autorizado por lei;</a:t>
            </a:r>
          </a:p>
          <a:p>
            <a:pPr algn="ctr" eaLnBrk="1" hangingPunct="1"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Não superveniência do acordo de vontades.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23850" y="404813"/>
            <a:ext cx="8569325" cy="611981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125538"/>
            <a:ext cx="6400800" cy="4895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FINALIDADE: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Prática de atos que permitam atingir o objetivo da norma, o interesse público;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Proibição da prática de atos que não baseados no interesse público;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Visa impedir a perseguição, o favoritismo e o desvio de finalidade com a satisfação de interesses privados.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4"/>
          <p:cNvSpPr>
            <a:spLocks noChangeArrowheads="1"/>
          </p:cNvSpPr>
          <p:nvPr/>
        </p:nvSpPr>
        <p:spPr bwMode="auto">
          <a:xfrm>
            <a:off x="323850" y="404813"/>
            <a:ext cx="8569325" cy="611981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125538"/>
            <a:ext cx="6400800" cy="4895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PODER DE POLÍCIA: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Limita ou disciplina direito;</a:t>
            </a:r>
          </a:p>
          <a:p>
            <a:pPr algn="ctr" eaLnBrk="1" hangingPunct="1"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Restrição ao uso da propriedade e de atividades em geral;</a:t>
            </a:r>
          </a:p>
          <a:p>
            <a:pPr algn="ctr" eaLnBrk="1" hangingPunct="1"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Poder sancionador (não há discricionariedade).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588125" y="4365625"/>
            <a:ext cx="2305050" cy="792163"/>
          </a:xfrm>
          <a:prstGeom prst="ellipse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22" name="Oval 2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659563" y="3141663"/>
            <a:ext cx="2016125" cy="647700"/>
          </a:xfrm>
          <a:prstGeom prst="ellipse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pt-B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421" name="Oval 21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65750" y="5805488"/>
            <a:ext cx="2159000" cy="6477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pt-B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7" name="Oval 20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11413" y="5662613"/>
            <a:ext cx="1727200" cy="71913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8" name="Oval 19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27088" y="4364038"/>
            <a:ext cx="2232025" cy="720725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9" name="Oval 18">
            <a:hlinkClick r:id="rId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23850" y="3068638"/>
            <a:ext cx="2879725" cy="7921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80" name="Oval 16">
            <a:hlinkClick r:id="rId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193925" y="1844675"/>
            <a:ext cx="5041900" cy="792163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1989138"/>
            <a:ext cx="4824413" cy="574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Desenvolvimento Sustentável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  <a:b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Princípios do Direito Ambiental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323850" y="3214688"/>
            <a:ext cx="28813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Poluidor-pagador</a:t>
            </a: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6732588" y="3213100"/>
            <a:ext cx="18716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</a:t>
            </a:r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900113" y="4438650"/>
            <a:ext cx="2087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Participação</a:t>
            </a: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6659563" y="4510088"/>
            <a:ext cx="2087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</a:t>
            </a:r>
          </a:p>
        </p:txBody>
      </p:sp>
      <p:sp>
        <p:nvSpPr>
          <p:cNvPr id="28687" name="Rectangle 9"/>
          <p:cNvSpPr>
            <a:spLocks noChangeArrowheads="1"/>
          </p:cNvSpPr>
          <p:nvPr/>
        </p:nvSpPr>
        <p:spPr bwMode="auto">
          <a:xfrm>
            <a:off x="5435600" y="5876925"/>
            <a:ext cx="2087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/>
              <a:t>Cooperação</a:t>
            </a:r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2268538" y="5805488"/>
            <a:ext cx="2087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Educação</a:t>
            </a:r>
          </a:p>
        </p:txBody>
      </p:sp>
      <p:sp>
        <p:nvSpPr>
          <p:cNvPr id="28689" name="Oval 13"/>
          <p:cNvSpPr>
            <a:spLocks noChangeArrowheads="1"/>
          </p:cNvSpPr>
          <p:nvPr/>
        </p:nvSpPr>
        <p:spPr bwMode="auto">
          <a:xfrm>
            <a:off x="3995738" y="3644900"/>
            <a:ext cx="1296987" cy="10795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90" name="Oval 14">
            <a:hlinkClick r:id="rId9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67175" y="3573463"/>
            <a:ext cx="1584325" cy="1368425"/>
          </a:xfrm>
          <a:prstGeom prst="ellipse">
            <a:avLst/>
          </a:prstGeom>
          <a:solidFill>
            <a:srgbClr val="CC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91" name="Text Box 15"/>
          <p:cNvSpPr txBox="1">
            <a:spLocks noChangeArrowheads="1"/>
          </p:cNvSpPr>
          <p:nvPr/>
        </p:nvSpPr>
        <p:spPr bwMode="auto">
          <a:xfrm>
            <a:off x="4129088" y="4070350"/>
            <a:ext cx="1450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 b="1">
                <a:solidFill>
                  <a:schemeClr val="bg1"/>
                </a:solidFill>
              </a:rPr>
              <a:t>Princípios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5"/>
          <p:cNvSpPr>
            <a:spLocks noChangeArrowheads="1"/>
          </p:cNvSpPr>
          <p:nvPr/>
        </p:nvSpPr>
        <p:spPr bwMode="auto">
          <a:xfrm>
            <a:off x="323850" y="549275"/>
            <a:ext cx="8569325" cy="5903913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27238"/>
            <a:ext cx="7200900" cy="3489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que vem a ser Princípio de Direito Ambiental ou Princípio Geral de Direito?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Princípios são pensamentos, idéias, posturas e filosofias que servirão como base para o legislador dar início a elaboração de uma lei ou norma jurídica.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5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>
            <a:off x="755650" y="333375"/>
            <a:ext cx="7416800" cy="16557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DESENVOLVIMENTO SUSTENTÁVEL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781300"/>
            <a:ext cx="7200900" cy="34893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É o princípio que procura         conciliar a proteção do meio ambiente com o desenvolvimento sócio-econômico para a melhoria da qualidade de vida do homem. É  a utilização racional de recursos naturais.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5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PREVENÇÃO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035300"/>
            <a:ext cx="7200900" cy="348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Abrange efetivamente o caráter preventivo, pois é muito mais fácil, simples e econômico prevenir o dano; a reparação é incerta e onerosa. A degradação, como regra, é irreparável.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5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INFORMAÇÃO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963863"/>
            <a:ext cx="7200900" cy="348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Todas as informações acerca das questões ambientais são de interesse público. Qualquer cidadão pode requerê-las do Poder Público, que deve sempre pautar pela transparência em suas atitudes. O EIA/RIMA é o principal efeito de publicidade.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/>
              <a:t>Direito Ambiental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779838" y="2420938"/>
            <a:ext cx="1728787" cy="47307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pt-BR" sz="2500"/>
              <a:t>DIREITO</a:t>
            </a:r>
          </a:p>
        </p:txBody>
      </p:sp>
      <p:sp>
        <p:nvSpPr>
          <p:cNvPr id="15364" name="Text Box 6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419475" y="3438525"/>
            <a:ext cx="2447925" cy="8540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pt-BR" sz="2500"/>
              <a:t>DIREITO AMBIENTAL </a:t>
            </a:r>
          </a:p>
        </p:txBody>
      </p:sp>
      <p:sp>
        <p:nvSpPr>
          <p:cNvPr id="15365" name="Text Box 8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635375" y="5084763"/>
            <a:ext cx="2016125" cy="85407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pt-BR" sz="2500"/>
              <a:t>DIREITO DIFUSO </a:t>
            </a:r>
          </a:p>
        </p:txBody>
      </p:sp>
      <p:sp>
        <p:nvSpPr>
          <p:cNvPr id="15366" name="Text Box 10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39750" y="3438525"/>
            <a:ext cx="2232025" cy="85407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pt-BR" sz="2500"/>
              <a:t>DIREITO PÚBLICO</a:t>
            </a:r>
          </a:p>
        </p:txBody>
      </p:sp>
      <p:sp>
        <p:nvSpPr>
          <p:cNvPr id="15367" name="Text Box 11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443663" y="3429000"/>
            <a:ext cx="2089150" cy="85407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pt-BR" sz="2500"/>
              <a:t>DIREITO PRIVADO </a:t>
            </a:r>
          </a:p>
        </p:txBody>
      </p:sp>
      <p:cxnSp>
        <p:nvCxnSpPr>
          <p:cNvPr id="15368" name="AutoShape 14"/>
          <p:cNvCxnSpPr>
            <a:cxnSpLocks noChangeShapeType="1"/>
            <a:stCxn id="15366" idx="3"/>
            <a:endCxn id="15364" idx="1"/>
          </p:cNvCxnSpPr>
          <p:nvPr/>
        </p:nvCxnSpPr>
        <p:spPr bwMode="auto">
          <a:xfrm>
            <a:off x="2771775" y="3865563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69" name="AutoShape 15"/>
          <p:cNvCxnSpPr>
            <a:cxnSpLocks noChangeShapeType="1"/>
            <a:stCxn id="15363" idx="2"/>
            <a:endCxn id="15364" idx="0"/>
          </p:cNvCxnSpPr>
          <p:nvPr/>
        </p:nvCxnSpPr>
        <p:spPr bwMode="auto">
          <a:xfrm flipH="1">
            <a:off x="4643438" y="2894013"/>
            <a:ext cx="1587" cy="544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0" name="AutoShape 16"/>
          <p:cNvCxnSpPr>
            <a:cxnSpLocks noChangeShapeType="1"/>
            <a:stCxn id="15365" idx="0"/>
            <a:endCxn id="15364" idx="2"/>
          </p:cNvCxnSpPr>
          <p:nvPr/>
        </p:nvCxnSpPr>
        <p:spPr bwMode="auto">
          <a:xfrm flipV="1">
            <a:off x="4643438" y="4292600"/>
            <a:ext cx="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371" name="AutoShape 18"/>
          <p:cNvCxnSpPr>
            <a:cxnSpLocks noChangeShapeType="1"/>
            <a:stCxn id="15364" idx="3"/>
            <a:endCxn id="15367" idx="1"/>
          </p:cNvCxnSpPr>
          <p:nvPr/>
        </p:nvCxnSpPr>
        <p:spPr bwMode="auto">
          <a:xfrm flipV="1">
            <a:off x="5867400" y="3856038"/>
            <a:ext cx="576263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323850" y="2133600"/>
            <a:ext cx="8569325" cy="43910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COOPERAÇÃO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2636838"/>
            <a:ext cx="7200900" cy="348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 sistemas ecológicos são complexos, onde ações ou intervenções podem resultar em efeitos deletérios, não só para o local da interferência, mas também em locais onde se organiza a população humana.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323850" y="2133600"/>
            <a:ext cx="8569325" cy="43910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COOPERAÇÃO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2997200"/>
            <a:ext cx="7200900" cy="348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Este princípio deve ser entendido sob dois focos: o externo (cooperação entre países) e o interno (cooperação do Poder Público, coletividade, ONG’s, sociedade civil, empresas privadas, sempre buscando soluções para os problemas ambientais.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5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EDUCAÇÃO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716338"/>
            <a:ext cx="7200900" cy="12573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Educação Ambiental possui como características: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EDUCAÇÃO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2709863"/>
            <a:ext cx="7200900" cy="32400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INTERDISCIPLINARIDADE:</a:t>
            </a:r>
          </a:p>
          <a:p>
            <a:pPr algn="ctr" eaLnBrk="1" hangingPunct="1"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É a busca pela superação das disciplinas, a busca da unidade, ir além das dicotomias e fragmentações, sempre respeitando as diversidades. É a integração das diferentes áreas do conhecimento.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EDUCAÇÃO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2925763"/>
            <a:ext cx="7200900" cy="32400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TRATAMENTO SISTÊMICO: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Visa o estudo do fenômeno (conscientização ambiental) no seu aspecto global e sistêmico. O objeto de estudo é interdependente; é dependente de fatos que só poderão ser alterados a partir do conhecimento e da educação.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EDUCAÇÃO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3141663"/>
            <a:ext cx="7200900" cy="32400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MUDANÇA DE COMPORTAMENTO</a:t>
            </a:r>
          </a:p>
          <a:p>
            <a:pPr algn="ctr" eaLnBrk="1" hangingPunct="1">
              <a:buFontTx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É de vital importância, uma vez que nos referimos “a bens”, os quais são direitos difusos e podem ser exigidos por todos.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EDUCAÇÃO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3141663"/>
            <a:ext cx="7200900" cy="32400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DESENVOLVIMENTO SUSTENTÁVEL E QUALIDADE DE VIDA: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mudança do paradigma atual depende da nova visão e do conceito de economia, desenvolvimento, utilização de recursos e progresso, pois o bem maior a ser tutelado pelo Poder Público e o Privado é a qualidade de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5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3" name="Oval 4"/>
          <p:cNvSpPr>
            <a:spLocks noChangeArrowheads="1"/>
          </p:cNvSpPr>
          <p:nvPr/>
        </p:nvSpPr>
        <p:spPr bwMode="auto">
          <a:xfrm>
            <a:off x="1908175" y="333375"/>
            <a:ext cx="5256213" cy="16557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dirty="0">
                <a:latin typeface="Verdana" pitchFamily="34" charset="0"/>
              </a:rPr>
              <a:t>PARTICIPAÇÃO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819400"/>
            <a:ext cx="7200900" cy="348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Enfoca a idéia de que para                        as soluções dos problemas do ambiente deve ser dada atenção especial à participação de toda a coletividade, que se dá através da cooperação entre Estado e sociedade na formulação e execução da política ambiental. As audiências públicas de EIA/RIMA’s são exemplos de aplicações desse princípio.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5"/>
          <p:cNvSpPr>
            <a:spLocks noChangeArrowheads="1"/>
          </p:cNvSpPr>
          <p:nvPr/>
        </p:nvSpPr>
        <p:spPr bwMode="auto">
          <a:xfrm>
            <a:off x="323850" y="2276475"/>
            <a:ext cx="8569325" cy="41767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755650" y="333375"/>
            <a:ext cx="7416800" cy="16557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latin typeface="Verdana" pitchFamily="34" charset="0"/>
              </a:rPr>
              <a:t>POLUIDOR-PAGADOR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108325"/>
            <a:ext cx="7200900" cy="3489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Aquele que polui fica obrigado a pagar pela poluição ocasionada e reparar danos. O princípio não objetiva tolerar a poluição mediante um preço, tampouco se limita a compensar os danos causados; busca evitar o dano ao ambiente. Não confundir com “pagador-poluidor” (pagou, pode poluir). Esta liberalidade não existe.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  <a:b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Patrimônio Ambiental</a:t>
            </a:r>
          </a:p>
        </p:txBody>
      </p:sp>
      <p:sp>
        <p:nvSpPr>
          <p:cNvPr id="359432" name="AutoShape 8"/>
          <p:cNvSpPr>
            <a:spLocks noChangeArrowheads="1"/>
          </p:cNvSpPr>
          <p:nvPr/>
        </p:nvSpPr>
        <p:spPr bwMode="auto">
          <a:xfrm>
            <a:off x="468313" y="1844675"/>
            <a:ext cx="8064500" cy="574675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33" name="AutoShape 9"/>
          <p:cNvSpPr>
            <a:spLocks noChangeArrowheads="1"/>
          </p:cNvSpPr>
          <p:nvPr/>
        </p:nvSpPr>
        <p:spPr bwMode="auto">
          <a:xfrm>
            <a:off x="468313" y="2420938"/>
            <a:ext cx="8064500" cy="574675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34" name="AutoShape 10"/>
          <p:cNvSpPr>
            <a:spLocks noChangeArrowheads="1"/>
          </p:cNvSpPr>
          <p:nvPr/>
        </p:nvSpPr>
        <p:spPr bwMode="auto">
          <a:xfrm>
            <a:off x="468313" y="2998788"/>
            <a:ext cx="8064500" cy="57467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35" name="AutoShape 11"/>
          <p:cNvSpPr>
            <a:spLocks noChangeArrowheads="1"/>
          </p:cNvSpPr>
          <p:nvPr/>
        </p:nvSpPr>
        <p:spPr bwMode="auto">
          <a:xfrm>
            <a:off x="468313" y="3573463"/>
            <a:ext cx="8064500" cy="574675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36" name="AutoShape 12"/>
          <p:cNvSpPr>
            <a:spLocks noChangeArrowheads="1"/>
          </p:cNvSpPr>
          <p:nvPr/>
        </p:nvSpPr>
        <p:spPr bwMode="auto">
          <a:xfrm>
            <a:off x="468313" y="4149725"/>
            <a:ext cx="8064500" cy="574675"/>
          </a:xfrm>
          <a:prstGeom prst="bevel">
            <a:avLst>
              <a:gd name="adj" fmla="val 125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37" name="AutoShape 13"/>
          <p:cNvSpPr>
            <a:spLocks noChangeArrowheads="1"/>
          </p:cNvSpPr>
          <p:nvPr/>
        </p:nvSpPr>
        <p:spPr bwMode="auto">
          <a:xfrm>
            <a:off x="468313" y="4724400"/>
            <a:ext cx="8064500" cy="574675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38" name="AutoShape 14"/>
          <p:cNvSpPr>
            <a:spLocks noChangeArrowheads="1"/>
          </p:cNvSpPr>
          <p:nvPr/>
        </p:nvSpPr>
        <p:spPr bwMode="auto">
          <a:xfrm>
            <a:off x="468313" y="5302250"/>
            <a:ext cx="8064500" cy="574675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39" name="AutoShape 15"/>
          <p:cNvSpPr>
            <a:spLocks noChangeArrowheads="1"/>
          </p:cNvSpPr>
          <p:nvPr/>
        </p:nvSpPr>
        <p:spPr bwMode="auto">
          <a:xfrm>
            <a:off x="468313" y="5876925"/>
            <a:ext cx="8064500" cy="574675"/>
          </a:xfrm>
          <a:prstGeom prst="bevel">
            <a:avLst>
              <a:gd name="adj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442" name="Text Box 18"/>
          <p:cNvSpPr txBox="1">
            <a:spLocks noChangeArrowheads="1"/>
          </p:cNvSpPr>
          <p:nvPr/>
        </p:nvSpPr>
        <p:spPr bwMode="auto">
          <a:xfrm>
            <a:off x="533400" y="1982788"/>
            <a:ext cx="1878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Ar - Atmosfera</a:t>
            </a:r>
          </a:p>
        </p:txBody>
      </p: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523875" y="2557463"/>
            <a:ext cx="4984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Água – Rios, mares e águas subterrâneas</a:t>
            </a:r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496888" y="3133725"/>
            <a:ext cx="774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Solo – recurso natural (plantações) ou espaço social (edificações)</a:t>
            </a:r>
          </a:p>
        </p:txBody>
      </p:sp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496888" y="3716338"/>
            <a:ext cx="20478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Flora - Florestas</a:t>
            </a:r>
          </a:p>
        </p:txBody>
      </p:sp>
      <p:sp>
        <p:nvSpPr>
          <p:cNvPr id="359446" name="Text Box 22"/>
          <p:cNvSpPr txBox="1">
            <a:spLocks noChangeArrowheads="1"/>
          </p:cNvSpPr>
          <p:nvPr/>
        </p:nvSpPr>
        <p:spPr bwMode="auto">
          <a:xfrm>
            <a:off x="508000" y="4292600"/>
            <a:ext cx="3133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Fauna – Espécies animais</a:t>
            </a:r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>
            <a:off x="501650" y="4868863"/>
            <a:ext cx="7137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Biodiversidade – Patrimônio genético, propriedade industrial</a:t>
            </a:r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530225" y="5445125"/>
            <a:ext cx="701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Ambiente Cultural – obras, formas de expressão, costumes</a:t>
            </a:r>
          </a:p>
        </p:txBody>
      </p:sp>
      <p:sp>
        <p:nvSpPr>
          <p:cNvPr id="359449" name="Text Box 25"/>
          <p:cNvSpPr txBox="1">
            <a:spLocks noChangeArrowheads="1"/>
          </p:cNvSpPr>
          <p:nvPr/>
        </p:nvSpPr>
        <p:spPr bwMode="auto">
          <a:xfrm>
            <a:off x="514350" y="6021388"/>
            <a:ext cx="46243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Ambiente Artificial – Espaços Urbanos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 animBg="1"/>
      <p:bldP spid="359433" grpId="0" animBg="1"/>
      <p:bldP spid="359434" grpId="0" animBg="1"/>
      <p:bldP spid="359435" grpId="0" animBg="1"/>
      <p:bldP spid="359436" grpId="0" animBg="1"/>
      <p:bldP spid="359437" grpId="0" animBg="1"/>
      <p:bldP spid="359438" grpId="0" animBg="1"/>
      <p:bldP spid="359439" grpId="0" animBg="1"/>
      <p:bldP spid="359442" grpId="0"/>
      <p:bldP spid="359443" grpId="0"/>
      <p:bldP spid="359444" grpId="0"/>
      <p:bldP spid="359445" grpId="0"/>
      <p:bldP spid="359446" grpId="0"/>
      <p:bldP spid="359447" grpId="0"/>
      <p:bldP spid="359448" grpId="0"/>
      <p:bldP spid="3594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61214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>
                <a:solidFill>
                  <a:schemeClr val="hlink"/>
                </a:solidFill>
                <a:latin typeface="Verdana" pitchFamily="34" charset="0"/>
              </a:rPr>
              <a:t>DIREITO PÚBLICO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2463800"/>
            <a:ext cx="8229600" cy="2189163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mtClean="0"/>
              <a:t>	Trata de interesses comuns aos cidadãos (coletividade), regulando a relação entre a sociedade e o Estado: direito penal, leis de trânsito, dentre outros.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endParaRPr lang="pt-BR" smtClean="0"/>
          </a:p>
          <a:p>
            <a:pPr algn="just" eaLnBrk="1" hangingPunct="1">
              <a:buFont typeface="Wingdings" pitchFamily="2" charset="2"/>
              <a:buNone/>
            </a:pPr>
            <a:r>
              <a:rPr lang="pt-BR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635375" y="2420938"/>
            <a:ext cx="4824413" cy="33845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mtClean="0"/>
              <a:t>		</a:t>
            </a:r>
            <a:r>
              <a:rPr lang="pt-BR" sz="1800" smtClean="0"/>
              <a:t>A PNMA é a lei ambiental mais importante depois de Constituição Federal. Nela está traçada toda a sistemática necessária para a aplicação da política ambiental necessária, como, por exemplo: conceitos básicos, objeto, princípios, objetivos, diretrizes, instrumentos, etc.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  <a:b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Política Nacional de Meio Ambiente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133600"/>
            <a:ext cx="21050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  <a:b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Política Nacional de Meio Ambiente</a:t>
            </a:r>
          </a:p>
        </p:txBody>
      </p:sp>
      <p:grpSp>
        <p:nvGrpSpPr>
          <p:cNvPr id="45059" name="Group 9"/>
          <p:cNvGrpSpPr>
            <a:grpSpLocks/>
          </p:cNvGrpSpPr>
          <p:nvPr/>
        </p:nvGrpSpPr>
        <p:grpSpPr bwMode="auto">
          <a:xfrm>
            <a:off x="1619250" y="1531938"/>
            <a:ext cx="6280150" cy="5137150"/>
            <a:chOff x="1824" y="633"/>
            <a:chExt cx="2834" cy="2849"/>
          </a:xfrm>
        </p:grpSpPr>
        <p:sp>
          <p:nvSpPr>
            <p:cNvPr id="4506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6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3534" name="Text Box 14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041650" y="3133725"/>
            <a:ext cx="1243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</a:t>
            </a:r>
          </a:p>
        </p:txBody>
      </p:sp>
      <p:sp>
        <p:nvSpPr>
          <p:cNvPr id="363535" name="Text Box 15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421313" y="2630488"/>
            <a:ext cx="950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Objeto</a:t>
            </a:r>
          </a:p>
        </p:txBody>
      </p:sp>
      <p:sp>
        <p:nvSpPr>
          <p:cNvPr id="363536" name="Text Box 16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968625" y="4437063"/>
            <a:ext cx="1149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</a:p>
        </p:txBody>
      </p:sp>
      <p:sp>
        <p:nvSpPr>
          <p:cNvPr id="363537" name="Text Box 17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273675" y="4437063"/>
            <a:ext cx="134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Finalidade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4"/>
          <p:cNvGrpSpPr>
            <a:grpSpLocks/>
          </p:cNvGrpSpPr>
          <p:nvPr/>
        </p:nvGrpSpPr>
        <p:grpSpPr bwMode="auto">
          <a:xfrm>
            <a:off x="539750" y="188913"/>
            <a:ext cx="8353425" cy="6669087"/>
            <a:chOff x="1824" y="633"/>
            <a:chExt cx="2834" cy="2849"/>
          </a:xfrm>
        </p:grpSpPr>
        <p:sp>
          <p:nvSpPr>
            <p:cNvPr id="4608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08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08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08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2751138" y="1647825"/>
            <a:ext cx="3260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47813" y="1506538"/>
            <a:ext cx="5976937" cy="37226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</a:t>
            </a:r>
          </a:p>
          <a:p>
            <a:pPr>
              <a:spcBef>
                <a:spcPct val="5000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PNMA “é o conjunto de instrumentos legais, técnicos, científicos, políticos e econômicos destinados a promoção do desenvolvimento sustentado da sociedade e economia.”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4"/>
          <p:cNvGrpSpPr>
            <a:grpSpLocks/>
          </p:cNvGrpSpPr>
          <p:nvPr/>
        </p:nvGrpSpPr>
        <p:grpSpPr bwMode="auto">
          <a:xfrm>
            <a:off x="395288" y="73025"/>
            <a:ext cx="8353425" cy="6669088"/>
            <a:chOff x="1824" y="633"/>
            <a:chExt cx="2834" cy="2849"/>
          </a:xfrm>
        </p:grpSpPr>
        <p:sp>
          <p:nvSpPr>
            <p:cNvPr id="4710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2751138" y="1647825"/>
            <a:ext cx="3260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47813" y="2033588"/>
            <a:ext cx="5976937" cy="2835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OBJETO:</a:t>
            </a:r>
          </a:p>
          <a:p>
            <a:pPr>
              <a:spcBef>
                <a:spcPct val="50000"/>
              </a:spcBef>
              <a:defRPr/>
            </a:pPr>
            <a:r>
              <a:rPr 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Garantir a qualidade ambiental para a atual e futuras gerações.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4"/>
          <p:cNvGrpSpPr>
            <a:grpSpLocks/>
          </p:cNvGrpSpPr>
          <p:nvPr/>
        </p:nvGrpSpPr>
        <p:grpSpPr bwMode="auto">
          <a:xfrm>
            <a:off x="395288" y="73025"/>
            <a:ext cx="8353425" cy="6669088"/>
            <a:chOff x="1824" y="633"/>
            <a:chExt cx="2834" cy="2849"/>
          </a:xfrm>
        </p:grpSpPr>
        <p:sp>
          <p:nvSpPr>
            <p:cNvPr id="4813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3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3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3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31" name="Text Box 9"/>
          <p:cNvSpPr txBox="1">
            <a:spLocks noChangeArrowheads="1"/>
          </p:cNvSpPr>
          <p:nvPr/>
        </p:nvSpPr>
        <p:spPr bwMode="auto">
          <a:xfrm>
            <a:off x="2751138" y="1647825"/>
            <a:ext cx="3260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47813" y="2033588"/>
            <a:ext cx="5976937" cy="2835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OBJETIVO:</a:t>
            </a:r>
          </a:p>
          <a:p>
            <a:pPr>
              <a:spcBef>
                <a:spcPct val="50000"/>
              </a:spcBef>
              <a:defRPr/>
            </a:pPr>
            <a:r>
              <a:rPr 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Preservar, melhorar e recuperar a natureza e os ecossistemas.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"/>
          <p:cNvGrpSpPr>
            <a:grpSpLocks/>
          </p:cNvGrpSpPr>
          <p:nvPr/>
        </p:nvGrpSpPr>
        <p:grpSpPr bwMode="auto">
          <a:xfrm>
            <a:off x="395288" y="73025"/>
            <a:ext cx="8353425" cy="6669088"/>
            <a:chOff x="1824" y="633"/>
            <a:chExt cx="2834" cy="2849"/>
          </a:xfrm>
        </p:grpSpPr>
        <p:sp>
          <p:nvSpPr>
            <p:cNvPr id="4915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5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5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6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25882"/>
              </a:srgbClr>
            </a:solidFill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2751138" y="1647825"/>
            <a:ext cx="3260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47813" y="981075"/>
            <a:ext cx="5976937" cy="5003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FINALIDADE:</a:t>
            </a:r>
          </a:p>
          <a:p>
            <a:pPr>
              <a:spcBef>
                <a:spcPct val="50000"/>
              </a:spcBef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Estabelecer e obedecer o equilíbrio entre o desenvolvimento sócio-econômico e a preservação da qualidade do meio, áreas prioritárias definidas, critérios e padrões de qualidade ambiental, bem como uso e manejo dos recursos ambientais.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  <a:b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Instrumentos da PNMA</a:t>
            </a:r>
          </a:p>
        </p:txBody>
      </p:sp>
      <p:sp>
        <p:nvSpPr>
          <p:cNvPr id="50179" name="AutoShape 5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 rot="-5400000">
            <a:off x="4248150" y="1377950"/>
            <a:ext cx="792163" cy="2303463"/>
          </a:xfrm>
          <a:prstGeom prst="flowChartDelay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0" name="AutoShape 6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 rot="-5400000">
            <a:off x="1798638" y="2744788"/>
            <a:ext cx="792162" cy="2303462"/>
          </a:xfrm>
          <a:prstGeom prst="flowChartDelay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1" name="AutoShape 7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 rot="-5400000">
            <a:off x="6624638" y="2744788"/>
            <a:ext cx="792162" cy="2303462"/>
          </a:xfrm>
          <a:prstGeom prst="flowChartDelay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AutoShape 12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 rot="-5400000">
            <a:off x="2736851" y="4545012"/>
            <a:ext cx="792162" cy="2303463"/>
          </a:xfrm>
          <a:prstGeom prst="flowChartDelay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3" name="AutoShape 13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 rot="-5400000">
            <a:off x="5688013" y="4545013"/>
            <a:ext cx="792162" cy="2303462"/>
          </a:xfrm>
          <a:prstGeom prst="flowChartDelay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3924300" y="2324100"/>
            <a:ext cx="139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Padrões</a:t>
            </a:r>
          </a:p>
        </p:txBody>
      </p:sp>
      <p:sp>
        <p:nvSpPr>
          <p:cNvPr id="364559" name="Text Box 15"/>
          <p:cNvSpPr txBox="1">
            <a:spLocks noChangeArrowheads="1"/>
          </p:cNvSpPr>
          <p:nvPr/>
        </p:nvSpPr>
        <p:spPr bwMode="auto">
          <a:xfrm>
            <a:off x="1162050" y="3716338"/>
            <a:ext cx="2114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Zoneamento</a:t>
            </a:r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911850" y="3763963"/>
            <a:ext cx="22050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Tombamento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2763838" y="5516563"/>
            <a:ext cx="728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AIA</a:t>
            </a:r>
          </a:p>
        </p:txBody>
      </p:sp>
      <p:sp>
        <p:nvSpPr>
          <p:cNvPr id="364562" name="Text Box 18"/>
          <p:cNvSpPr txBox="1">
            <a:spLocks noChangeArrowheads="1"/>
          </p:cNvSpPr>
          <p:nvPr/>
        </p:nvSpPr>
        <p:spPr bwMode="auto">
          <a:xfrm>
            <a:off x="4860925" y="5492750"/>
            <a:ext cx="2374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Licenciamento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4"/>
          <p:cNvSpPr>
            <a:spLocks noChangeArrowheads="1"/>
          </p:cNvSpPr>
          <p:nvPr/>
        </p:nvSpPr>
        <p:spPr bwMode="auto">
          <a:xfrm rot="-5400000">
            <a:off x="1547813" y="-603250"/>
            <a:ext cx="6119812" cy="8135938"/>
          </a:xfrm>
          <a:prstGeom prst="flowChartDelay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81075"/>
            <a:ext cx="8064500" cy="58324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PADRÕES: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Existem dois tipos: o de emissão          e o de qualidade do meio;</a:t>
            </a: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- São os valores limites de emissão para fontes novas e para fontes já instaladas;</a:t>
            </a: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Estabelece os parâmetros e a freqüência do controle de todos os tipos de emissões;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4"/>
          <p:cNvSpPr>
            <a:spLocks noChangeArrowheads="1"/>
          </p:cNvSpPr>
          <p:nvPr/>
        </p:nvSpPr>
        <p:spPr bwMode="auto">
          <a:xfrm rot="-5400000">
            <a:off x="1547813" y="-603250"/>
            <a:ext cx="6119812" cy="8135938"/>
          </a:xfrm>
          <a:prstGeom prst="flowChartDelay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628775"/>
            <a:ext cx="8064500" cy="58324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TOMBAMENTO: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Aft>
                <a:spcPct val="5000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É uma limitação administrativa aplicada devida à importância histórica, cultural ou estética ;</a:t>
            </a:r>
          </a:p>
          <a:p>
            <a:pPr algn="ctr" eaLnBrk="1" hangingPunct="1">
              <a:spcAft>
                <a:spcPct val="5000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- O poder Judiciário não pode anular o ato, exceto se por vícios.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4"/>
          <p:cNvSpPr>
            <a:spLocks noChangeArrowheads="1"/>
          </p:cNvSpPr>
          <p:nvPr/>
        </p:nvSpPr>
        <p:spPr bwMode="auto">
          <a:xfrm rot="-5400000">
            <a:off x="1512094" y="-783431"/>
            <a:ext cx="6119812" cy="8496300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060575"/>
            <a:ext cx="8064500" cy="58324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LICENCIAMENTO: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Aft>
                <a:spcPct val="5000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Procedimento administrativo (mecanismo para se obter a Licença);</a:t>
            </a:r>
          </a:p>
          <a:p>
            <a:pPr algn="ctr" eaLnBrk="1" hangingPunct="1">
              <a:spcAft>
                <a:spcPct val="5000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- Estabelece condições, restrições e medidas de controle ambiental.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>
                <a:solidFill>
                  <a:schemeClr val="hlink"/>
                </a:solidFill>
                <a:latin typeface="Verdana" pitchFamily="34" charset="0"/>
              </a:rPr>
              <a:t>DIREITO PRIVADO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36825"/>
            <a:ext cx="8229600" cy="20447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mtClean="0"/>
              <a:t>	Trata de interesses particulares, cujo enfoque principal é a propriedade: direito do consumidor, direito comercial, direito de família e contratos, dentre outros.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mtClean="0"/>
          </a:p>
          <a:p>
            <a:pPr algn="just" eaLnBrk="1" hangingPunct="1">
              <a:buFont typeface="Wingdings" pitchFamily="2" charset="2"/>
              <a:buNone/>
            </a:pP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4"/>
          <p:cNvSpPr>
            <a:spLocks noChangeArrowheads="1"/>
          </p:cNvSpPr>
          <p:nvPr/>
        </p:nvSpPr>
        <p:spPr bwMode="auto">
          <a:xfrm rot="-5400000">
            <a:off x="1512094" y="-783431"/>
            <a:ext cx="6119812" cy="8496300"/>
          </a:xfrm>
          <a:prstGeom prst="flowChartDelay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836613"/>
            <a:ext cx="8064500" cy="58324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AVALIAÇÃO DE                             IMPACTO AMBIENTAL: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“É o conjunto de estudos ambientais, abrangendo todas as análises relacionadas à localização, instalação, operação e ampliação de uma atividade. Tem como objetivo analisar a viabilidade de um projeto. Serve como subsídio para a concessão da licença requerida ;</a:t>
            </a:r>
          </a:p>
          <a:p>
            <a:pPr algn="ctr"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- Principais estudos: Estudo (Prévio) de Impactos Ambientais   - 	EIA e respectivo Relatório de Impactos ao Meio Ambiente - RIMA.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4"/>
          <p:cNvSpPr>
            <a:spLocks noChangeArrowheads="1"/>
          </p:cNvSpPr>
          <p:nvPr/>
        </p:nvSpPr>
        <p:spPr bwMode="auto">
          <a:xfrm rot="-5400000">
            <a:off x="1547813" y="-603250"/>
            <a:ext cx="6119812" cy="8135938"/>
          </a:xfrm>
          <a:prstGeom prst="flowChartDelay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81075"/>
            <a:ext cx="8064500" cy="5832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ZONEAMENTO: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É a conseqüência direta do   planejamento (urbano ou industrial);</a:t>
            </a:r>
          </a:p>
          <a:p>
            <a:pPr algn="ctr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- É a divisão do território em unidades nas quais uma atividade é proibida ou autorizada, de forma relativa ou absoluta;</a:t>
            </a:r>
          </a:p>
          <a:p>
            <a:pPr algn="ctr" eaLnBrk="1" hangingPunct="1">
              <a:lnSpc>
                <a:spcPct val="90000"/>
              </a:lnSpc>
              <a:spcAft>
                <a:spcPct val="50000"/>
              </a:spcAft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Deve-se prever a intermediação das áreas, espaços verdes, áreas de lazer;</a:t>
            </a:r>
          </a:p>
          <a:p>
            <a:pPr algn="ctr" eaLnBrk="1" hangingPunct="1">
              <a:lnSpc>
                <a:spcPct val="90000"/>
              </a:lnSpc>
              <a:spcAft>
                <a:spcPct val="50000"/>
              </a:spcAft>
              <a:buFontTx/>
              <a:buChar char="-"/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Principal mecanismo: Lei Orgânica do Município (Plano Diretor).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  <a:b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Responsabilidade Ambiental</a:t>
            </a:r>
          </a:p>
        </p:txBody>
      </p:sp>
      <p:sp>
        <p:nvSpPr>
          <p:cNvPr id="56323" name="AutoShape 5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79613" y="2420938"/>
            <a:ext cx="5184775" cy="936625"/>
          </a:xfrm>
          <a:prstGeom prst="flowChartAlternate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4" name="AutoShape 6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4213" y="4579938"/>
            <a:ext cx="3240087" cy="9366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5" name="AutoShape 7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219700" y="4579938"/>
            <a:ext cx="3240088" cy="9366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2584450" y="2622550"/>
            <a:ext cx="4148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RESPONSABILIDADES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1258888" y="4797425"/>
            <a:ext cx="194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OBJETIVA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5795963" y="4797425"/>
            <a:ext cx="2173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SUBJETIVA</a:t>
            </a:r>
          </a:p>
        </p:txBody>
      </p:sp>
      <p:cxnSp>
        <p:nvCxnSpPr>
          <p:cNvPr id="56329" name="AutoShape 11"/>
          <p:cNvCxnSpPr>
            <a:cxnSpLocks noChangeShapeType="1"/>
            <a:stCxn id="56323" idx="2"/>
            <a:endCxn id="56324" idx="0"/>
          </p:cNvCxnSpPr>
          <p:nvPr/>
        </p:nvCxnSpPr>
        <p:spPr bwMode="auto">
          <a:xfrm flipH="1">
            <a:off x="2305050" y="3357563"/>
            <a:ext cx="2266950" cy="1222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0" name="AutoShape 12"/>
          <p:cNvCxnSpPr>
            <a:cxnSpLocks noChangeShapeType="1"/>
            <a:stCxn id="56323" idx="2"/>
            <a:endCxn id="56325" idx="0"/>
          </p:cNvCxnSpPr>
          <p:nvPr/>
        </p:nvCxnSpPr>
        <p:spPr bwMode="auto">
          <a:xfrm>
            <a:off x="4572000" y="3357563"/>
            <a:ext cx="2268538" cy="1222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4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49275"/>
            <a:ext cx="8424863" cy="56165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RESPONSABILIDADE:</a:t>
            </a:r>
          </a:p>
          <a:p>
            <a:pPr algn="ctr" eaLnBrk="1" hangingPunct="1"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 sua origem na palavra latina </a:t>
            </a:r>
            <a:r>
              <a:rPr lang="pt-BR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respondere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que significa responder à alguma coisa, o ainda “necessidade que existe de responsabilizar alguém por seus atos danosos”, sendo também a tradução para o ordenamento jurídico do dever moral de, a outro, não prejudicar (</a:t>
            </a: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Stoco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1999).</a:t>
            </a:r>
          </a:p>
          <a:p>
            <a:pPr algn="ctr" eaLnBrk="1" hangingPunct="1">
              <a:defRPr/>
            </a:pP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função da responsabilidade é obrigar aquele que causou o dano a repará-lo.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424863" cy="56165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RESPONSABILIDADE OBJETIVA: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 como fundamento a diferenciação da capacidade econômica e organizacional de uma empresa frente a um cidadão comum, situação na qual o causador do dano é o único capaz de provar e demonstrar que não agiu com nenhuma das modalidades de culpa. A noção de culpa do agente não é pressuposto fundamental.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775"/>
            <a:ext cx="8424863" cy="56165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RESPONSABILIDADE AMBIENTAL: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responsabilidade ambiental é objetiva, pois causado o dano ambiental é obrigatório indenizar/reparar.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4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424863" cy="56165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RESPONSABILIDADE SUBJETIVA: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Baseada na culpa, quando esta deverá ser provada para que exista a obrigação de indenizar (ato de responsabilizar-se).</a:t>
            </a:r>
          </a:p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São as modalidades de culpa: imprudência, negligência e imperícia.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076825" y="1989138"/>
            <a:ext cx="3527425" cy="15113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443" name="AutoShape 3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11188" y="3357563"/>
            <a:ext cx="3527425" cy="15113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Normas Ambientais Internacionais</a:t>
            </a:r>
          </a:p>
        </p:txBody>
      </p:sp>
      <p:sp>
        <p:nvSpPr>
          <p:cNvPr id="61445" name="AutoShape 5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003800" y="4725988"/>
            <a:ext cx="3527425" cy="15113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1939925" y="3849688"/>
            <a:ext cx="7604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ISO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5435600" y="5302250"/>
            <a:ext cx="27289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Série ISO 14000</a:t>
            </a:r>
          </a:p>
        </p:txBody>
      </p:sp>
      <p:sp>
        <p:nvSpPr>
          <p:cNvPr id="369672" name="Text Box 8"/>
          <p:cNvSpPr txBox="1">
            <a:spLocks noChangeArrowheads="1"/>
          </p:cNvSpPr>
          <p:nvPr/>
        </p:nvSpPr>
        <p:spPr bwMode="auto">
          <a:xfrm>
            <a:off x="5233988" y="2489200"/>
            <a:ext cx="32273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Gestão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388" y="1700213"/>
            <a:ext cx="82296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	É uma federação mundial, (International Standardization Organization), de entidades nacionais de normalização não-governamental que congrega mais de 100 países.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	Objetivo principal: criar normas inter-nacionais que representem e traduzam o consenso dos diferentes países do mundo para a homogeneização de procedimentos, medidas, materiais etc.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pt-B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9388" y="1960563"/>
            <a:ext cx="8229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	A norma ISO 14001 define como: “Parte do Sistema de Gestão Global que inclui a estrutura organizacional, planejamento de atividades, responsabilidades, práticas, procedimentos, processos e recursos para o desenvolvimento, implantação, alcance, revisão e manutenção da política ambiental”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>
                <a:solidFill>
                  <a:schemeClr val="hlink"/>
                </a:solidFill>
                <a:latin typeface="Verdana" pitchFamily="34" charset="0"/>
              </a:rPr>
              <a:t>DIREITO DIFUSO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33588"/>
            <a:ext cx="8229600" cy="39163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mtClean="0"/>
              <a:t>	Os bens agredidos interessam a todos de forma generalizada e cuja individualização do lesado passa a ser quase impossível, uma vez que todos tem direito sobre esses bens. São interesses </a:t>
            </a:r>
            <a:r>
              <a:rPr lang="pt-BR" smtClean="0">
                <a:solidFill>
                  <a:schemeClr val="tx2"/>
                </a:solidFill>
              </a:rPr>
              <a:t>trans-individuais</a:t>
            </a:r>
            <a:r>
              <a:rPr lang="pt-BR" smtClean="0"/>
              <a:t> (ultrapassam o interesse do indivíduo) e </a:t>
            </a:r>
            <a:r>
              <a:rPr lang="pt-BR" smtClean="0">
                <a:solidFill>
                  <a:schemeClr val="tx2"/>
                </a:solidFill>
              </a:rPr>
              <a:t>metaindividuais</a:t>
            </a:r>
            <a:r>
              <a:rPr lang="pt-BR" smtClean="0"/>
              <a:t> (ultrapassam o interesse do Estado).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1628775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	Dalia Maimon define SGA como: “Um conjunto de procedimentos para gerir ou administrar uma organização na sua interface com o meio ambiente.”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	É a forma pela qual a empresa se mobiliza, interna e externamente, através de procedimentos, planejamento e implantação de atividades, para a conquista da qualidade ambiental desejada.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950" y="1993900"/>
            <a:ext cx="8382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	A ISO 14001  é a norma da organização não - governamental ISO que contém requisitos para a implantação do Sistema de Gestão Ambiental.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	As normas para modelos de demonstração de Sistemas de Gestão servem para facilitar as organizações na estruturação do sistema, determinando os elementos que os compõem.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Preparando o Ambiente na Empresa</a:t>
            </a:r>
          </a:p>
        </p:txBody>
      </p:sp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3636963" y="1825625"/>
            <a:ext cx="4967287" cy="469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/>
              <a:t>As organizações de todos os tipos estão cada vez mais preocupadas  em atingir e demonstrar um comprometimento ambiental sólido, através do controle de impactos ambientais das suas atividades, produtos ou serviços, tendo em consideração a sua política e objetivo ambientais.</a:t>
            </a:r>
          </a:p>
          <a:p>
            <a:pPr marL="342900" indent="-342900"/>
            <a:r>
              <a:rPr lang="pt-BR"/>
              <a:t>Participação da Alta Administração.</a:t>
            </a:r>
          </a:p>
          <a:p>
            <a:pPr marL="342900" indent="-342900"/>
            <a:r>
              <a:rPr lang="pt-BR"/>
              <a:t>Escolha de um responsável ou  uma equipe.</a:t>
            </a:r>
          </a:p>
          <a:p>
            <a:pPr marL="342900" indent="-342900"/>
            <a:r>
              <a:rPr lang="pt-BR"/>
              <a:t>Sensibilização.</a:t>
            </a:r>
          </a:p>
          <a:p>
            <a:pPr marL="342900" indent="-342900"/>
            <a:r>
              <a:rPr lang="pt-BR"/>
              <a:t>Treinamento.</a:t>
            </a:r>
            <a:endParaRPr lang="pt-BR" sz="2400"/>
          </a:p>
        </p:txBody>
      </p:sp>
      <p:pic>
        <p:nvPicPr>
          <p:cNvPr id="66564" name="Picture 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92375"/>
            <a:ext cx="3009900" cy="331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Benefícios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4213" y="2597150"/>
            <a:ext cx="4751387" cy="277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pt-BR"/>
              <a:t>O SGA promove ordem e consciência:</a:t>
            </a:r>
          </a:p>
          <a:p>
            <a:pPr marL="342900" indent="-342900">
              <a:buFont typeface="Wingdings" pitchFamily="2" charset="2"/>
              <a:buNone/>
            </a:pPr>
            <a:endParaRPr lang="pt-BR"/>
          </a:p>
          <a:p>
            <a:pPr marL="342900" indent="-342900"/>
            <a:r>
              <a:rPr lang="pt-BR"/>
              <a:t>Através da alocação de recursos;</a:t>
            </a:r>
          </a:p>
          <a:p>
            <a:pPr marL="342900" indent="-342900"/>
            <a:r>
              <a:rPr lang="pt-BR"/>
              <a:t>Designação de responsabilidades; e</a:t>
            </a:r>
          </a:p>
          <a:p>
            <a:pPr marL="342900" indent="-342900"/>
            <a:r>
              <a:rPr lang="pt-BR"/>
              <a:t>Com uma avaliação continuada de práticas, procedimentos e processos.</a:t>
            </a:r>
          </a:p>
        </p:txBody>
      </p:sp>
      <p:pic>
        <p:nvPicPr>
          <p:cNvPr id="67588" name="Picture 4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282825"/>
            <a:ext cx="2566987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67589" name="Group 5"/>
          <p:cNvGrpSpPr>
            <a:grpSpLocks noChangeAspect="1"/>
          </p:cNvGrpSpPr>
          <p:nvPr/>
        </p:nvGrpSpPr>
        <p:grpSpPr bwMode="auto">
          <a:xfrm>
            <a:off x="7235825" y="4443413"/>
            <a:ext cx="1547813" cy="1141412"/>
            <a:chOff x="4150" y="2296"/>
            <a:chExt cx="986" cy="727"/>
          </a:xfrm>
        </p:grpSpPr>
        <p:sp>
          <p:nvSpPr>
            <p:cNvPr id="6759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150" y="2296"/>
              <a:ext cx="986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4150" y="2296"/>
              <a:ext cx="986" cy="675"/>
            </a:xfrm>
            <a:custGeom>
              <a:avLst/>
              <a:gdLst>
                <a:gd name="T0" fmla="*/ 215 w 1972"/>
                <a:gd name="T1" fmla="*/ 127 h 1350"/>
                <a:gd name="T2" fmla="*/ 223 w 1972"/>
                <a:gd name="T3" fmla="*/ 107 h 1350"/>
                <a:gd name="T4" fmla="*/ 226 w 1972"/>
                <a:gd name="T5" fmla="*/ 84 h 1350"/>
                <a:gd name="T6" fmla="*/ 223 w 1972"/>
                <a:gd name="T7" fmla="*/ 59 h 1350"/>
                <a:gd name="T8" fmla="*/ 212 w 1972"/>
                <a:gd name="T9" fmla="*/ 38 h 1350"/>
                <a:gd name="T10" fmla="*/ 196 w 1972"/>
                <a:gd name="T11" fmla="*/ 20 h 1350"/>
                <a:gd name="T12" fmla="*/ 175 w 1972"/>
                <a:gd name="T13" fmla="*/ 6 h 1350"/>
                <a:gd name="T14" fmla="*/ 151 w 1972"/>
                <a:gd name="T15" fmla="*/ 1 h 1350"/>
                <a:gd name="T16" fmla="*/ 150 w 1972"/>
                <a:gd name="T17" fmla="*/ 5 h 1350"/>
                <a:gd name="T18" fmla="*/ 173 w 1972"/>
                <a:gd name="T19" fmla="*/ 11 h 1350"/>
                <a:gd name="T20" fmla="*/ 193 w 1972"/>
                <a:gd name="T21" fmla="*/ 23 h 1350"/>
                <a:gd name="T22" fmla="*/ 208 w 1972"/>
                <a:gd name="T23" fmla="*/ 40 h 1350"/>
                <a:gd name="T24" fmla="*/ 218 w 1972"/>
                <a:gd name="T25" fmla="*/ 60 h 1350"/>
                <a:gd name="T26" fmla="*/ 221 w 1972"/>
                <a:gd name="T27" fmla="*/ 84 h 1350"/>
                <a:gd name="T28" fmla="*/ 218 w 1972"/>
                <a:gd name="T29" fmla="*/ 106 h 1350"/>
                <a:gd name="T30" fmla="*/ 209 w 1972"/>
                <a:gd name="T31" fmla="*/ 126 h 1350"/>
                <a:gd name="T32" fmla="*/ 195 w 1972"/>
                <a:gd name="T33" fmla="*/ 144 h 1350"/>
                <a:gd name="T34" fmla="*/ 177 w 1972"/>
                <a:gd name="T35" fmla="*/ 156 h 1350"/>
                <a:gd name="T36" fmla="*/ 156 w 1972"/>
                <a:gd name="T37" fmla="*/ 163 h 1350"/>
                <a:gd name="T38" fmla="*/ 138 w 1972"/>
                <a:gd name="T39" fmla="*/ 164 h 1350"/>
                <a:gd name="T40" fmla="*/ 121 w 1972"/>
                <a:gd name="T41" fmla="*/ 161 h 1350"/>
                <a:gd name="T42" fmla="*/ 106 w 1972"/>
                <a:gd name="T43" fmla="*/ 155 h 1350"/>
                <a:gd name="T44" fmla="*/ 92 w 1972"/>
                <a:gd name="T45" fmla="*/ 146 h 1350"/>
                <a:gd name="T46" fmla="*/ 80 w 1972"/>
                <a:gd name="T47" fmla="*/ 135 h 1350"/>
                <a:gd name="T48" fmla="*/ 71 w 1972"/>
                <a:gd name="T49" fmla="*/ 120 h 1350"/>
                <a:gd name="T50" fmla="*/ 66 w 1972"/>
                <a:gd name="T51" fmla="*/ 120 h 1350"/>
                <a:gd name="T52" fmla="*/ 70 w 1972"/>
                <a:gd name="T53" fmla="*/ 129 h 1350"/>
                <a:gd name="T54" fmla="*/ 76 w 1972"/>
                <a:gd name="T55" fmla="*/ 137 h 1350"/>
                <a:gd name="T56" fmla="*/ 24 w 1972"/>
                <a:gd name="T57" fmla="*/ 145 h 1350"/>
                <a:gd name="T58" fmla="*/ 82 w 1972"/>
                <a:gd name="T59" fmla="*/ 145 h 1350"/>
                <a:gd name="T60" fmla="*/ 86 w 1972"/>
                <a:gd name="T61" fmla="*/ 148 h 1350"/>
                <a:gd name="T62" fmla="*/ 90 w 1972"/>
                <a:gd name="T63" fmla="*/ 151 h 1350"/>
                <a:gd name="T64" fmla="*/ 97 w 1972"/>
                <a:gd name="T65" fmla="*/ 156 h 1350"/>
                <a:gd name="T66" fmla="*/ 105 w 1972"/>
                <a:gd name="T67" fmla="*/ 160 h 1350"/>
                <a:gd name="T68" fmla="*/ 113 w 1972"/>
                <a:gd name="T69" fmla="*/ 164 h 1350"/>
                <a:gd name="T70" fmla="*/ 121 w 1972"/>
                <a:gd name="T71" fmla="*/ 167 h 1350"/>
                <a:gd name="T72" fmla="*/ 130 w 1972"/>
                <a:gd name="T73" fmla="*/ 168 h 1350"/>
                <a:gd name="T74" fmla="*/ 139 w 1972"/>
                <a:gd name="T75" fmla="*/ 169 h 1350"/>
                <a:gd name="T76" fmla="*/ 144 w 1972"/>
                <a:gd name="T77" fmla="*/ 169 h 1350"/>
                <a:gd name="T78" fmla="*/ 146 w 1972"/>
                <a:gd name="T79" fmla="*/ 169 h 1350"/>
                <a:gd name="T80" fmla="*/ 148 w 1972"/>
                <a:gd name="T81" fmla="*/ 169 h 1350"/>
                <a:gd name="T82" fmla="*/ 171 w 1972"/>
                <a:gd name="T83" fmla="*/ 164 h 1350"/>
                <a:gd name="T84" fmla="*/ 178 w 1972"/>
                <a:gd name="T85" fmla="*/ 161 h 1350"/>
                <a:gd name="T86" fmla="*/ 184 w 1972"/>
                <a:gd name="T87" fmla="*/ 158 h 1350"/>
                <a:gd name="T88" fmla="*/ 190 w 1972"/>
                <a:gd name="T89" fmla="*/ 154 h 1350"/>
                <a:gd name="T90" fmla="*/ 195 w 1972"/>
                <a:gd name="T91" fmla="*/ 150 h 1350"/>
                <a:gd name="T92" fmla="*/ 200 w 1972"/>
                <a:gd name="T93" fmla="*/ 146 h 1350"/>
                <a:gd name="T94" fmla="*/ 247 w 1972"/>
                <a:gd name="T95" fmla="*/ 145 h 13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2"/>
                <a:gd name="T145" fmla="*/ 0 h 1350"/>
                <a:gd name="T146" fmla="*/ 1972 w 1972"/>
                <a:gd name="T147" fmla="*/ 1350 h 13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2" h="1350">
                  <a:moveTo>
                    <a:pt x="1644" y="1116"/>
                  </a:moveTo>
                  <a:lnTo>
                    <a:pt x="1681" y="1069"/>
                  </a:lnTo>
                  <a:lnTo>
                    <a:pt x="1713" y="1020"/>
                  </a:lnTo>
                  <a:lnTo>
                    <a:pt x="1740" y="968"/>
                  </a:lnTo>
                  <a:lnTo>
                    <a:pt x="1765" y="914"/>
                  </a:lnTo>
                  <a:lnTo>
                    <a:pt x="1783" y="857"/>
                  </a:lnTo>
                  <a:lnTo>
                    <a:pt x="1797" y="798"/>
                  </a:lnTo>
                  <a:lnTo>
                    <a:pt x="1806" y="738"/>
                  </a:lnTo>
                  <a:lnTo>
                    <a:pt x="1808" y="676"/>
                  </a:lnTo>
                  <a:lnTo>
                    <a:pt x="1805" y="607"/>
                  </a:lnTo>
                  <a:lnTo>
                    <a:pt x="1795" y="540"/>
                  </a:lnTo>
                  <a:lnTo>
                    <a:pt x="1778" y="475"/>
                  </a:lnTo>
                  <a:lnTo>
                    <a:pt x="1755" y="413"/>
                  </a:lnTo>
                  <a:lnTo>
                    <a:pt x="1727" y="353"/>
                  </a:lnTo>
                  <a:lnTo>
                    <a:pt x="1693" y="298"/>
                  </a:lnTo>
                  <a:lnTo>
                    <a:pt x="1654" y="246"/>
                  </a:lnTo>
                  <a:lnTo>
                    <a:pt x="1610" y="198"/>
                  </a:lnTo>
                  <a:lnTo>
                    <a:pt x="1562" y="154"/>
                  </a:lnTo>
                  <a:lnTo>
                    <a:pt x="1510" y="115"/>
                  </a:lnTo>
                  <a:lnTo>
                    <a:pt x="1455" y="82"/>
                  </a:lnTo>
                  <a:lnTo>
                    <a:pt x="1395" y="53"/>
                  </a:lnTo>
                  <a:lnTo>
                    <a:pt x="1333" y="30"/>
                  </a:lnTo>
                  <a:lnTo>
                    <a:pt x="1268" y="14"/>
                  </a:lnTo>
                  <a:lnTo>
                    <a:pt x="1201" y="3"/>
                  </a:lnTo>
                  <a:lnTo>
                    <a:pt x="1132" y="0"/>
                  </a:lnTo>
                  <a:lnTo>
                    <a:pt x="1132" y="39"/>
                  </a:lnTo>
                  <a:lnTo>
                    <a:pt x="1197" y="43"/>
                  </a:lnTo>
                  <a:lnTo>
                    <a:pt x="1260" y="52"/>
                  </a:lnTo>
                  <a:lnTo>
                    <a:pt x="1321" y="68"/>
                  </a:lnTo>
                  <a:lnTo>
                    <a:pt x="1380" y="90"/>
                  </a:lnTo>
                  <a:lnTo>
                    <a:pt x="1435" y="116"/>
                  </a:lnTo>
                  <a:lnTo>
                    <a:pt x="1488" y="149"/>
                  </a:lnTo>
                  <a:lnTo>
                    <a:pt x="1537" y="184"/>
                  </a:lnTo>
                  <a:lnTo>
                    <a:pt x="1582" y="226"/>
                  </a:lnTo>
                  <a:lnTo>
                    <a:pt x="1623" y="271"/>
                  </a:lnTo>
                  <a:lnTo>
                    <a:pt x="1660" y="320"/>
                  </a:lnTo>
                  <a:lnTo>
                    <a:pt x="1691" y="373"/>
                  </a:lnTo>
                  <a:lnTo>
                    <a:pt x="1719" y="428"/>
                  </a:lnTo>
                  <a:lnTo>
                    <a:pt x="1739" y="487"/>
                  </a:lnTo>
                  <a:lnTo>
                    <a:pt x="1755" y="548"/>
                  </a:lnTo>
                  <a:lnTo>
                    <a:pt x="1765" y="611"/>
                  </a:lnTo>
                  <a:lnTo>
                    <a:pt x="1768" y="676"/>
                  </a:lnTo>
                  <a:lnTo>
                    <a:pt x="1765" y="738"/>
                  </a:lnTo>
                  <a:lnTo>
                    <a:pt x="1757" y="798"/>
                  </a:lnTo>
                  <a:lnTo>
                    <a:pt x="1742" y="855"/>
                  </a:lnTo>
                  <a:lnTo>
                    <a:pt x="1722" y="912"/>
                  </a:lnTo>
                  <a:lnTo>
                    <a:pt x="1698" y="965"/>
                  </a:lnTo>
                  <a:lnTo>
                    <a:pt x="1669" y="1015"/>
                  </a:lnTo>
                  <a:lnTo>
                    <a:pt x="1636" y="1064"/>
                  </a:lnTo>
                  <a:lnTo>
                    <a:pt x="1598" y="1107"/>
                  </a:lnTo>
                  <a:lnTo>
                    <a:pt x="1556" y="1148"/>
                  </a:lnTo>
                  <a:lnTo>
                    <a:pt x="1511" y="1185"/>
                  </a:lnTo>
                  <a:lnTo>
                    <a:pt x="1463" y="1218"/>
                  </a:lnTo>
                  <a:lnTo>
                    <a:pt x="1411" y="1246"/>
                  </a:lnTo>
                  <a:lnTo>
                    <a:pt x="1357" y="1269"/>
                  </a:lnTo>
                  <a:lnTo>
                    <a:pt x="1300" y="1287"/>
                  </a:lnTo>
                  <a:lnTo>
                    <a:pt x="1242" y="1301"/>
                  </a:lnTo>
                  <a:lnTo>
                    <a:pt x="1181" y="1308"/>
                  </a:lnTo>
                  <a:lnTo>
                    <a:pt x="1098" y="1308"/>
                  </a:lnTo>
                  <a:lnTo>
                    <a:pt x="1098" y="1309"/>
                  </a:lnTo>
                  <a:lnTo>
                    <a:pt x="1053" y="1304"/>
                  </a:lnTo>
                  <a:lnTo>
                    <a:pt x="1009" y="1297"/>
                  </a:lnTo>
                  <a:lnTo>
                    <a:pt x="965" y="1287"/>
                  </a:lnTo>
                  <a:lnTo>
                    <a:pt x="924" y="1274"/>
                  </a:lnTo>
                  <a:lnTo>
                    <a:pt x="882" y="1258"/>
                  </a:lnTo>
                  <a:lnTo>
                    <a:pt x="843" y="1240"/>
                  </a:lnTo>
                  <a:lnTo>
                    <a:pt x="805" y="1218"/>
                  </a:lnTo>
                  <a:lnTo>
                    <a:pt x="768" y="1195"/>
                  </a:lnTo>
                  <a:lnTo>
                    <a:pt x="733" y="1168"/>
                  </a:lnTo>
                  <a:lnTo>
                    <a:pt x="700" y="1140"/>
                  </a:lnTo>
                  <a:lnTo>
                    <a:pt x="669" y="1109"/>
                  </a:lnTo>
                  <a:lnTo>
                    <a:pt x="639" y="1075"/>
                  </a:lnTo>
                  <a:lnTo>
                    <a:pt x="613" y="1040"/>
                  </a:lnTo>
                  <a:lnTo>
                    <a:pt x="589" y="1003"/>
                  </a:lnTo>
                  <a:lnTo>
                    <a:pt x="567" y="964"/>
                  </a:lnTo>
                  <a:lnTo>
                    <a:pt x="547" y="922"/>
                  </a:lnTo>
                  <a:lnTo>
                    <a:pt x="510" y="937"/>
                  </a:lnTo>
                  <a:lnTo>
                    <a:pt x="522" y="961"/>
                  </a:lnTo>
                  <a:lnTo>
                    <a:pt x="533" y="985"/>
                  </a:lnTo>
                  <a:lnTo>
                    <a:pt x="546" y="1008"/>
                  </a:lnTo>
                  <a:lnTo>
                    <a:pt x="560" y="1031"/>
                  </a:lnTo>
                  <a:lnTo>
                    <a:pt x="574" y="1053"/>
                  </a:lnTo>
                  <a:lnTo>
                    <a:pt x="589" y="1074"/>
                  </a:lnTo>
                  <a:lnTo>
                    <a:pt x="605" y="1095"/>
                  </a:lnTo>
                  <a:lnTo>
                    <a:pt x="621" y="1116"/>
                  </a:lnTo>
                  <a:lnTo>
                    <a:pt x="192" y="1116"/>
                  </a:lnTo>
                  <a:lnTo>
                    <a:pt x="192" y="1155"/>
                  </a:lnTo>
                  <a:lnTo>
                    <a:pt x="645" y="1155"/>
                  </a:lnTo>
                  <a:lnTo>
                    <a:pt x="647" y="1156"/>
                  </a:lnTo>
                  <a:lnTo>
                    <a:pt x="653" y="1160"/>
                  </a:lnTo>
                  <a:lnTo>
                    <a:pt x="661" y="1166"/>
                  </a:lnTo>
                  <a:lnTo>
                    <a:pt x="672" y="1173"/>
                  </a:lnTo>
                  <a:lnTo>
                    <a:pt x="683" y="1181"/>
                  </a:lnTo>
                  <a:lnTo>
                    <a:pt x="695" y="1190"/>
                  </a:lnTo>
                  <a:lnTo>
                    <a:pt x="706" y="1198"/>
                  </a:lnTo>
                  <a:lnTo>
                    <a:pt x="716" y="1206"/>
                  </a:lnTo>
                  <a:lnTo>
                    <a:pt x="0" y="1206"/>
                  </a:lnTo>
                  <a:lnTo>
                    <a:pt x="0" y="1246"/>
                  </a:lnTo>
                  <a:lnTo>
                    <a:pt x="773" y="1246"/>
                  </a:lnTo>
                  <a:lnTo>
                    <a:pt x="792" y="1258"/>
                  </a:lnTo>
                  <a:lnTo>
                    <a:pt x="813" y="1270"/>
                  </a:lnTo>
                  <a:lnTo>
                    <a:pt x="834" y="1280"/>
                  </a:lnTo>
                  <a:lnTo>
                    <a:pt x="856" y="1291"/>
                  </a:lnTo>
                  <a:lnTo>
                    <a:pt x="877" y="1300"/>
                  </a:lnTo>
                  <a:lnTo>
                    <a:pt x="898" y="1308"/>
                  </a:lnTo>
                  <a:lnTo>
                    <a:pt x="921" y="1316"/>
                  </a:lnTo>
                  <a:lnTo>
                    <a:pt x="943" y="1323"/>
                  </a:lnTo>
                  <a:lnTo>
                    <a:pt x="966" y="1330"/>
                  </a:lnTo>
                  <a:lnTo>
                    <a:pt x="989" y="1334"/>
                  </a:lnTo>
                  <a:lnTo>
                    <a:pt x="1012" y="1340"/>
                  </a:lnTo>
                  <a:lnTo>
                    <a:pt x="1037" y="1343"/>
                  </a:lnTo>
                  <a:lnTo>
                    <a:pt x="1060" y="1347"/>
                  </a:lnTo>
                  <a:lnTo>
                    <a:pt x="1084" y="1348"/>
                  </a:lnTo>
                  <a:lnTo>
                    <a:pt x="1108" y="1350"/>
                  </a:lnTo>
                  <a:lnTo>
                    <a:pt x="1132" y="1350"/>
                  </a:lnTo>
                  <a:lnTo>
                    <a:pt x="1139" y="1350"/>
                  </a:lnTo>
                  <a:lnTo>
                    <a:pt x="1145" y="1350"/>
                  </a:lnTo>
                  <a:lnTo>
                    <a:pt x="1152" y="1350"/>
                  </a:lnTo>
                  <a:lnTo>
                    <a:pt x="1158" y="1349"/>
                  </a:lnTo>
                  <a:lnTo>
                    <a:pt x="1163" y="1349"/>
                  </a:lnTo>
                  <a:lnTo>
                    <a:pt x="1169" y="1349"/>
                  </a:lnTo>
                  <a:lnTo>
                    <a:pt x="1176" y="1348"/>
                  </a:lnTo>
                  <a:lnTo>
                    <a:pt x="1182" y="1348"/>
                  </a:lnTo>
                  <a:lnTo>
                    <a:pt x="1769" y="1348"/>
                  </a:lnTo>
                  <a:lnTo>
                    <a:pt x="1769" y="1308"/>
                  </a:lnTo>
                  <a:lnTo>
                    <a:pt x="1367" y="1308"/>
                  </a:lnTo>
                  <a:lnTo>
                    <a:pt x="1385" y="1301"/>
                  </a:lnTo>
                  <a:lnTo>
                    <a:pt x="1402" y="1294"/>
                  </a:lnTo>
                  <a:lnTo>
                    <a:pt x="1419" y="1286"/>
                  </a:lnTo>
                  <a:lnTo>
                    <a:pt x="1435" y="1278"/>
                  </a:lnTo>
                  <a:lnTo>
                    <a:pt x="1451" y="1270"/>
                  </a:lnTo>
                  <a:lnTo>
                    <a:pt x="1467" y="1261"/>
                  </a:lnTo>
                  <a:lnTo>
                    <a:pt x="1484" y="1251"/>
                  </a:lnTo>
                  <a:lnTo>
                    <a:pt x="1499" y="1242"/>
                  </a:lnTo>
                  <a:lnTo>
                    <a:pt x="1515" y="1232"/>
                  </a:lnTo>
                  <a:lnTo>
                    <a:pt x="1530" y="1221"/>
                  </a:lnTo>
                  <a:lnTo>
                    <a:pt x="1544" y="1210"/>
                  </a:lnTo>
                  <a:lnTo>
                    <a:pt x="1558" y="1198"/>
                  </a:lnTo>
                  <a:lnTo>
                    <a:pt x="1572" y="1187"/>
                  </a:lnTo>
                  <a:lnTo>
                    <a:pt x="1586" y="1174"/>
                  </a:lnTo>
                  <a:lnTo>
                    <a:pt x="1600" y="1162"/>
                  </a:lnTo>
                  <a:lnTo>
                    <a:pt x="1613" y="1149"/>
                  </a:lnTo>
                  <a:lnTo>
                    <a:pt x="1613" y="1155"/>
                  </a:lnTo>
                  <a:lnTo>
                    <a:pt x="1972" y="1155"/>
                  </a:lnTo>
                  <a:lnTo>
                    <a:pt x="1972" y="1116"/>
                  </a:lnTo>
                  <a:lnTo>
                    <a:pt x="1644" y="1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4473" y="3003"/>
              <a:ext cx="39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4460" y="2378"/>
              <a:ext cx="514" cy="514"/>
            </a:xfrm>
            <a:custGeom>
              <a:avLst/>
              <a:gdLst>
                <a:gd name="T0" fmla="*/ 95 w 1027"/>
                <a:gd name="T1" fmla="*/ 79 h 1027"/>
                <a:gd name="T2" fmla="*/ 105 w 1027"/>
                <a:gd name="T3" fmla="*/ 77 h 1027"/>
                <a:gd name="T4" fmla="*/ 111 w 1027"/>
                <a:gd name="T5" fmla="*/ 69 h 1027"/>
                <a:gd name="T6" fmla="*/ 110 w 1027"/>
                <a:gd name="T7" fmla="*/ 59 h 1027"/>
                <a:gd name="T8" fmla="*/ 103 w 1027"/>
                <a:gd name="T9" fmla="*/ 50 h 1027"/>
                <a:gd name="T10" fmla="*/ 80 w 1027"/>
                <a:gd name="T11" fmla="*/ 71 h 1027"/>
                <a:gd name="T12" fmla="*/ 40 w 1027"/>
                <a:gd name="T13" fmla="*/ 83 h 1027"/>
                <a:gd name="T14" fmla="*/ 33 w 1027"/>
                <a:gd name="T15" fmla="*/ 85 h 1027"/>
                <a:gd name="T16" fmla="*/ 39 w 1027"/>
                <a:gd name="T17" fmla="*/ 72 h 1027"/>
                <a:gd name="T18" fmla="*/ 40 w 1027"/>
                <a:gd name="T19" fmla="*/ 51 h 1027"/>
                <a:gd name="T20" fmla="*/ 63 w 1027"/>
                <a:gd name="T21" fmla="*/ 34 h 1027"/>
                <a:gd name="T22" fmla="*/ 60 w 1027"/>
                <a:gd name="T23" fmla="*/ 29 h 1027"/>
                <a:gd name="T24" fmla="*/ 63 w 1027"/>
                <a:gd name="T25" fmla="*/ 24 h 1027"/>
                <a:gd name="T26" fmla="*/ 69 w 1027"/>
                <a:gd name="T27" fmla="*/ 33 h 1027"/>
                <a:gd name="T28" fmla="*/ 74 w 1027"/>
                <a:gd name="T29" fmla="*/ 43 h 1027"/>
                <a:gd name="T30" fmla="*/ 94 w 1027"/>
                <a:gd name="T31" fmla="*/ 32 h 1027"/>
                <a:gd name="T32" fmla="*/ 87 w 1027"/>
                <a:gd name="T33" fmla="*/ 22 h 1027"/>
                <a:gd name="T34" fmla="*/ 80 w 1027"/>
                <a:gd name="T35" fmla="*/ 18 h 1027"/>
                <a:gd name="T36" fmla="*/ 74 w 1027"/>
                <a:gd name="T37" fmla="*/ 16 h 1027"/>
                <a:gd name="T38" fmla="*/ 98 w 1027"/>
                <a:gd name="T39" fmla="*/ 10 h 1027"/>
                <a:gd name="T40" fmla="*/ 117 w 1027"/>
                <a:gd name="T41" fmla="*/ 28 h 1027"/>
                <a:gd name="T42" fmla="*/ 128 w 1027"/>
                <a:gd name="T43" fmla="*/ 53 h 1027"/>
                <a:gd name="T44" fmla="*/ 126 w 1027"/>
                <a:gd name="T45" fmla="*/ 84 h 1027"/>
                <a:gd name="T46" fmla="*/ 110 w 1027"/>
                <a:gd name="T47" fmla="*/ 110 h 1027"/>
                <a:gd name="T48" fmla="*/ 84 w 1027"/>
                <a:gd name="T49" fmla="*/ 126 h 1027"/>
                <a:gd name="T50" fmla="*/ 52 w 1027"/>
                <a:gd name="T51" fmla="*/ 127 h 1027"/>
                <a:gd name="T52" fmla="*/ 24 w 1027"/>
                <a:gd name="T53" fmla="*/ 114 h 1027"/>
                <a:gd name="T54" fmla="*/ 5 w 1027"/>
                <a:gd name="T55" fmla="*/ 89 h 1027"/>
                <a:gd name="T56" fmla="*/ 1 w 1027"/>
                <a:gd name="T57" fmla="*/ 58 h 1027"/>
                <a:gd name="T58" fmla="*/ 11 w 1027"/>
                <a:gd name="T59" fmla="*/ 29 h 1027"/>
                <a:gd name="T60" fmla="*/ 34 w 1027"/>
                <a:gd name="T61" fmla="*/ 8 h 1027"/>
                <a:gd name="T62" fmla="*/ 64 w 1027"/>
                <a:gd name="T63" fmla="*/ 0 h 1027"/>
                <a:gd name="T64" fmla="*/ 73 w 1027"/>
                <a:gd name="T65" fmla="*/ 1 h 1027"/>
                <a:gd name="T66" fmla="*/ 73 w 1027"/>
                <a:gd name="T67" fmla="*/ 16 h 1027"/>
                <a:gd name="T68" fmla="*/ 64 w 1027"/>
                <a:gd name="T69" fmla="*/ 15 h 1027"/>
                <a:gd name="T70" fmla="*/ 53 w 1027"/>
                <a:gd name="T71" fmla="*/ 16 h 1027"/>
                <a:gd name="T72" fmla="*/ 47 w 1027"/>
                <a:gd name="T73" fmla="*/ 17 h 1027"/>
                <a:gd name="T74" fmla="*/ 55 w 1027"/>
                <a:gd name="T75" fmla="*/ 18 h 1027"/>
                <a:gd name="T76" fmla="*/ 57 w 1027"/>
                <a:gd name="T77" fmla="*/ 25 h 1027"/>
                <a:gd name="T78" fmla="*/ 51 w 1027"/>
                <a:gd name="T79" fmla="*/ 22 h 1027"/>
                <a:gd name="T80" fmla="*/ 43 w 1027"/>
                <a:gd name="T81" fmla="*/ 24 h 1027"/>
                <a:gd name="T82" fmla="*/ 35 w 1027"/>
                <a:gd name="T83" fmla="*/ 33 h 1027"/>
                <a:gd name="T84" fmla="*/ 38 w 1027"/>
                <a:gd name="T85" fmla="*/ 42 h 1027"/>
                <a:gd name="T86" fmla="*/ 21 w 1027"/>
                <a:gd name="T87" fmla="*/ 59 h 1027"/>
                <a:gd name="T88" fmla="*/ 16 w 1027"/>
                <a:gd name="T89" fmla="*/ 71 h 1027"/>
                <a:gd name="T90" fmla="*/ 20 w 1027"/>
                <a:gd name="T91" fmla="*/ 85 h 1027"/>
                <a:gd name="T92" fmla="*/ 27 w 1027"/>
                <a:gd name="T93" fmla="*/ 97 h 1027"/>
                <a:gd name="T94" fmla="*/ 34 w 1027"/>
                <a:gd name="T95" fmla="*/ 104 h 1027"/>
                <a:gd name="T96" fmla="*/ 33 w 1027"/>
                <a:gd name="T97" fmla="*/ 101 h 1027"/>
                <a:gd name="T98" fmla="*/ 33 w 1027"/>
                <a:gd name="T99" fmla="*/ 85 h 1027"/>
                <a:gd name="T100" fmla="*/ 36 w 1027"/>
                <a:gd name="T101" fmla="*/ 95 h 1027"/>
                <a:gd name="T102" fmla="*/ 39 w 1027"/>
                <a:gd name="T103" fmla="*/ 103 h 1027"/>
                <a:gd name="T104" fmla="*/ 48 w 1027"/>
                <a:gd name="T105" fmla="*/ 106 h 1027"/>
                <a:gd name="T106" fmla="*/ 59 w 1027"/>
                <a:gd name="T107" fmla="*/ 106 h 1027"/>
                <a:gd name="T108" fmla="*/ 80 w 1027"/>
                <a:gd name="T109" fmla="*/ 107 h 1027"/>
                <a:gd name="T110" fmla="*/ 89 w 1027"/>
                <a:gd name="T111" fmla="*/ 106 h 1027"/>
                <a:gd name="T112" fmla="*/ 101 w 1027"/>
                <a:gd name="T113" fmla="*/ 100 h 1027"/>
                <a:gd name="T114" fmla="*/ 109 w 1027"/>
                <a:gd name="T115" fmla="*/ 88 h 1027"/>
                <a:gd name="T116" fmla="*/ 114 w 1027"/>
                <a:gd name="T117" fmla="*/ 72 h 1027"/>
                <a:gd name="T118" fmla="*/ 109 w 1027"/>
                <a:gd name="T119" fmla="*/ 79 h 1027"/>
                <a:gd name="T120" fmla="*/ 93 w 1027"/>
                <a:gd name="T121" fmla="*/ 84 h 1027"/>
                <a:gd name="T122" fmla="*/ 80 w 1027"/>
                <a:gd name="T123" fmla="*/ 84 h 10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7"/>
                <a:gd name="T187" fmla="*/ 0 h 1027"/>
                <a:gd name="T188" fmla="*/ 1027 w 1027"/>
                <a:gd name="T189" fmla="*/ 1027 h 10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7" h="1027">
                  <a:moveTo>
                    <a:pt x="719" y="581"/>
                  </a:moveTo>
                  <a:lnTo>
                    <a:pt x="749" y="628"/>
                  </a:lnTo>
                  <a:lnTo>
                    <a:pt x="750" y="629"/>
                  </a:lnTo>
                  <a:lnTo>
                    <a:pt x="753" y="630"/>
                  </a:lnTo>
                  <a:lnTo>
                    <a:pt x="760" y="632"/>
                  </a:lnTo>
                  <a:lnTo>
                    <a:pt x="769" y="632"/>
                  </a:lnTo>
                  <a:lnTo>
                    <a:pt x="781" y="630"/>
                  </a:lnTo>
                  <a:lnTo>
                    <a:pt x="796" y="627"/>
                  </a:lnTo>
                  <a:lnTo>
                    <a:pt x="813" y="620"/>
                  </a:lnTo>
                  <a:lnTo>
                    <a:pt x="834" y="610"/>
                  </a:lnTo>
                  <a:lnTo>
                    <a:pt x="851" y="598"/>
                  </a:lnTo>
                  <a:lnTo>
                    <a:pt x="865" y="587"/>
                  </a:lnTo>
                  <a:lnTo>
                    <a:pt x="875" y="574"/>
                  </a:lnTo>
                  <a:lnTo>
                    <a:pt x="883" y="561"/>
                  </a:lnTo>
                  <a:lnTo>
                    <a:pt x="888" y="548"/>
                  </a:lnTo>
                  <a:lnTo>
                    <a:pt x="890" y="534"/>
                  </a:lnTo>
                  <a:lnTo>
                    <a:pt x="891" y="521"/>
                  </a:lnTo>
                  <a:lnTo>
                    <a:pt x="890" y="507"/>
                  </a:lnTo>
                  <a:lnTo>
                    <a:pt x="886" y="489"/>
                  </a:lnTo>
                  <a:lnTo>
                    <a:pt x="876" y="470"/>
                  </a:lnTo>
                  <a:lnTo>
                    <a:pt x="865" y="451"/>
                  </a:lnTo>
                  <a:lnTo>
                    <a:pt x="851" y="434"/>
                  </a:lnTo>
                  <a:lnTo>
                    <a:pt x="838" y="419"/>
                  </a:lnTo>
                  <a:lnTo>
                    <a:pt x="827" y="406"/>
                  </a:lnTo>
                  <a:lnTo>
                    <a:pt x="820" y="398"/>
                  </a:lnTo>
                  <a:lnTo>
                    <a:pt x="817" y="396"/>
                  </a:lnTo>
                  <a:lnTo>
                    <a:pt x="660" y="488"/>
                  </a:lnTo>
                  <a:lnTo>
                    <a:pt x="719" y="581"/>
                  </a:lnTo>
                  <a:lnTo>
                    <a:pt x="635" y="611"/>
                  </a:lnTo>
                  <a:lnTo>
                    <a:pt x="635" y="564"/>
                  </a:lnTo>
                  <a:lnTo>
                    <a:pt x="514" y="749"/>
                  </a:lnTo>
                  <a:lnTo>
                    <a:pt x="547" y="801"/>
                  </a:lnTo>
                  <a:lnTo>
                    <a:pt x="474" y="801"/>
                  </a:lnTo>
                  <a:lnTo>
                    <a:pt x="474" y="658"/>
                  </a:lnTo>
                  <a:lnTo>
                    <a:pt x="320" y="658"/>
                  </a:lnTo>
                  <a:lnTo>
                    <a:pt x="318" y="660"/>
                  </a:lnTo>
                  <a:lnTo>
                    <a:pt x="311" y="668"/>
                  </a:lnTo>
                  <a:lnTo>
                    <a:pt x="302" y="682"/>
                  </a:lnTo>
                  <a:lnTo>
                    <a:pt x="294" y="702"/>
                  </a:lnTo>
                  <a:lnTo>
                    <a:pt x="257" y="680"/>
                  </a:lnTo>
                  <a:lnTo>
                    <a:pt x="265" y="662"/>
                  </a:lnTo>
                  <a:lnTo>
                    <a:pt x="275" y="640"/>
                  </a:lnTo>
                  <a:lnTo>
                    <a:pt x="288" y="618"/>
                  </a:lnTo>
                  <a:lnTo>
                    <a:pt x="299" y="596"/>
                  </a:lnTo>
                  <a:lnTo>
                    <a:pt x="311" y="576"/>
                  </a:lnTo>
                  <a:lnTo>
                    <a:pt x="320" y="561"/>
                  </a:lnTo>
                  <a:lnTo>
                    <a:pt x="326" y="550"/>
                  </a:lnTo>
                  <a:lnTo>
                    <a:pt x="328" y="546"/>
                  </a:lnTo>
                  <a:lnTo>
                    <a:pt x="410" y="595"/>
                  </a:lnTo>
                  <a:lnTo>
                    <a:pt x="320" y="403"/>
                  </a:lnTo>
                  <a:lnTo>
                    <a:pt x="260" y="406"/>
                  </a:lnTo>
                  <a:lnTo>
                    <a:pt x="298" y="333"/>
                  </a:lnTo>
                  <a:lnTo>
                    <a:pt x="409" y="407"/>
                  </a:lnTo>
                  <a:lnTo>
                    <a:pt x="499" y="272"/>
                  </a:lnTo>
                  <a:lnTo>
                    <a:pt x="499" y="271"/>
                  </a:lnTo>
                  <a:lnTo>
                    <a:pt x="497" y="267"/>
                  </a:lnTo>
                  <a:lnTo>
                    <a:pt x="495" y="260"/>
                  </a:lnTo>
                  <a:lnTo>
                    <a:pt x="492" y="251"/>
                  </a:lnTo>
                  <a:lnTo>
                    <a:pt x="487" y="240"/>
                  </a:lnTo>
                  <a:lnTo>
                    <a:pt x="480" y="229"/>
                  </a:lnTo>
                  <a:lnTo>
                    <a:pt x="470" y="217"/>
                  </a:lnTo>
                  <a:lnTo>
                    <a:pt x="457" y="205"/>
                  </a:lnTo>
                  <a:lnTo>
                    <a:pt x="492" y="178"/>
                  </a:lnTo>
                  <a:lnTo>
                    <a:pt x="497" y="184"/>
                  </a:lnTo>
                  <a:lnTo>
                    <a:pt x="503" y="191"/>
                  </a:lnTo>
                  <a:lnTo>
                    <a:pt x="508" y="198"/>
                  </a:lnTo>
                  <a:lnTo>
                    <a:pt x="514" y="205"/>
                  </a:lnTo>
                  <a:lnTo>
                    <a:pt x="524" y="222"/>
                  </a:lnTo>
                  <a:lnTo>
                    <a:pt x="535" y="241"/>
                  </a:lnTo>
                  <a:lnTo>
                    <a:pt x="547" y="264"/>
                  </a:lnTo>
                  <a:lnTo>
                    <a:pt x="559" y="286"/>
                  </a:lnTo>
                  <a:lnTo>
                    <a:pt x="569" y="306"/>
                  </a:lnTo>
                  <a:lnTo>
                    <a:pt x="577" y="323"/>
                  </a:lnTo>
                  <a:lnTo>
                    <a:pt x="583" y="333"/>
                  </a:lnTo>
                  <a:lnTo>
                    <a:pt x="585" y="338"/>
                  </a:lnTo>
                  <a:lnTo>
                    <a:pt x="491" y="388"/>
                  </a:lnTo>
                  <a:lnTo>
                    <a:pt x="709" y="412"/>
                  </a:lnTo>
                  <a:lnTo>
                    <a:pt x="827" y="218"/>
                  </a:lnTo>
                  <a:lnTo>
                    <a:pt x="746" y="259"/>
                  </a:lnTo>
                  <a:lnTo>
                    <a:pt x="745" y="255"/>
                  </a:lnTo>
                  <a:lnTo>
                    <a:pt x="741" y="244"/>
                  </a:lnTo>
                  <a:lnTo>
                    <a:pt x="734" y="229"/>
                  </a:lnTo>
                  <a:lnTo>
                    <a:pt x="723" y="210"/>
                  </a:lnTo>
                  <a:lnTo>
                    <a:pt x="711" y="192"/>
                  </a:lnTo>
                  <a:lnTo>
                    <a:pt x="696" y="172"/>
                  </a:lnTo>
                  <a:lnTo>
                    <a:pt x="678" y="156"/>
                  </a:lnTo>
                  <a:lnTo>
                    <a:pt x="658" y="145"/>
                  </a:lnTo>
                  <a:lnTo>
                    <a:pt x="651" y="141"/>
                  </a:lnTo>
                  <a:lnTo>
                    <a:pt x="643" y="139"/>
                  </a:lnTo>
                  <a:lnTo>
                    <a:pt x="635" y="137"/>
                  </a:lnTo>
                  <a:lnTo>
                    <a:pt x="626" y="133"/>
                  </a:lnTo>
                  <a:lnTo>
                    <a:pt x="618" y="131"/>
                  </a:lnTo>
                  <a:lnTo>
                    <a:pt x="609" y="129"/>
                  </a:lnTo>
                  <a:lnTo>
                    <a:pt x="601" y="127"/>
                  </a:lnTo>
                  <a:lnTo>
                    <a:pt x="592" y="125"/>
                  </a:lnTo>
                  <a:lnTo>
                    <a:pt x="616" y="10"/>
                  </a:lnTo>
                  <a:lnTo>
                    <a:pt x="660" y="20"/>
                  </a:lnTo>
                  <a:lnTo>
                    <a:pt x="701" y="35"/>
                  </a:lnTo>
                  <a:lnTo>
                    <a:pt x="742" y="54"/>
                  </a:lnTo>
                  <a:lnTo>
                    <a:pt x="780" y="74"/>
                  </a:lnTo>
                  <a:lnTo>
                    <a:pt x="815" y="99"/>
                  </a:lnTo>
                  <a:lnTo>
                    <a:pt x="850" y="125"/>
                  </a:lnTo>
                  <a:lnTo>
                    <a:pt x="881" y="155"/>
                  </a:lnTo>
                  <a:lnTo>
                    <a:pt x="910" y="187"/>
                  </a:lnTo>
                  <a:lnTo>
                    <a:pt x="936" y="222"/>
                  </a:lnTo>
                  <a:lnTo>
                    <a:pt x="959" y="258"/>
                  </a:lnTo>
                  <a:lnTo>
                    <a:pt x="979" y="297"/>
                  </a:lnTo>
                  <a:lnTo>
                    <a:pt x="996" y="337"/>
                  </a:lnTo>
                  <a:lnTo>
                    <a:pt x="1010" y="378"/>
                  </a:lnTo>
                  <a:lnTo>
                    <a:pt x="1019" y="422"/>
                  </a:lnTo>
                  <a:lnTo>
                    <a:pt x="1025" y="467"/>
                  </a:lnTo>
                  <a:lnTo>
                    <a:pt x="1027" y="513"/>
                  </a:lnTo>
                  <a:lnTo>
                    <a:pt x="1025" y="566"/>
                  </a:lnTo>
                  <a:lnTo>
                    <a:pt x="1017" y="617"/>
                  </a:lnTo>
                  <a:lnTo>
                    <a:pt x="1004" y="666"/>
                  </a:lnTo>
                  <a:lnTo>
                    <a:pt x="987" y="712"/>
                  </a:lnTo>
                  <a:lnTo>
                    <a:pt x="965" y="757"/>
                  </a:lnTo>
                  <a:lnTo>
                    <a:pt x="940" y="800"/>
                  </a:lnTo>
                  <a:lnTo>
                    <a:pt x="910" y="840"/>
                  </a:lnTo>
                  <a:lnTo>
                    <a:pt x="876" y="876"/>
                  </a:lnTo>
                  <a:lnTo>
                    <a:pt x="840" y="909"/>
                  </a:lnTo>
                  <a:lnTo>
                    <a:pt x="800" y="939"/>
                  </a:lnTo>
                  <a:lnTo>
                    <a:pt x="758" y="964"/>
                  </a:lnTo>
                  <a:lnTo>
                    <a:pt x="713" y="986"/>
                  </a:lnTo>
                  <a:lnTo>
                    <a:pt x="666" y="1003"/>
                  </a:lnTo>
                  <a:lnTo>
                    <a:pt x="616" y="1016"/>
                  </a:lnTo>
                  <a:lnTo>
                    <a:pt x="565" y="1024"/>
                  </a:lnTo>
                  <a:lnTo>
                    <a:pt x="512" y="1027"/>
                  </a:lnTo>
                  <a:lnTo>
                    <a:pt x="461" y="1024"/>
                  </a:lnTo>
                  <a:lnTo>
                    <a:pt x="410" y="1016"/>
                  </a:lnTo>
                  <a:lnTo>
                    <a:pt x="360" y="1003"/>
                  </a:lnTo>
                  <a:lnTo>
                    <a:pt x="313" y="986"/>
                  </a:lnTo>
                  <a:lnTo>
                    <a:pt x="268" y="964"/>
                  </a:lnTo>
                  <a:lnTo>
                    <a:pt x="227" y="939"/>
                  </a:lnTo>
                  <a:lnTo>
                    <a:pt x="186" y="909"/>
                  </a:lnTo>
                  <a:lnTo>
                    <a:pt x="151" y="876"/>
                  </a:lnTo>
                  <a:lnTo>
                    <a:pt x="117" y="840"/>
                  </a:lnTo>
                  <a:lnTo>
                    <a:pt x="87" y="800"/>
                  </a:lnTo>
                  <a:lnTo>
                    <a:pt x="62" y="757"/>
                  </a:lnTo>
                  <a:lnTo>
                    <a:pt x="40" y="712"/>
                  </a:lnTo>
                  <a:lnTo>
                    <a:pt x="23" y="666"/>
                  </a:lnTo>
                  <a:lnTo>
                    <a:pt x="10" y="617"/>
                  </a:lnTo>
                  <a:lnTo>
                    <a:pt x="2" y="566"/>
                  </a:lnTo>
                  <a:lnTo>
                    <a:pt x="0" y="513"/>
                  </a:lnTo>
                  <a:lnTo>
                    <a:pt x="2" y="460"/>
                  </a:lnTo>
                  <a:lnTo>
                    <a:pt x="10" y="409"/>
                  </a:lnTo>
                  <a:lnTo>
                    <a:pt x="23" y="360"/>
                  </a:lnTo>
                  <a:lnTo>
                    <a:pt x="40" y="314"/>
                  </a:lnTo>
                  <a:lnTo>
                    <a:pt x="62" y="269"/>
                  </a:lnTo>
                  <a:lnTo>
                    <a:pt x="87" y="226"/>
                  </a:lnTo>
                  <a:lnTo>
                    <a:pt x="117" y="186"/>
                  </a:lnTo>
                  <a:lnTo>
                    <a:pt x="151" y="150"/>
                  </a:lnTo>
                  <a:lnTo>
                    <a:pt x="186" y="117"/>
                  </a:lnTo>
                  <a:lnTo>
                    <a:pt x="227" y="87"/>
                  </a:lnTo>
                  <a:lnTo>
                    <a:pt x="268" y="62"/>
                  </a:lnTo>
                  <a:lnTo>
                    <a:pt x="313" y="40"/>
                  </a:lnTo>
                  <a:lnTo>
                    <a:pt x="360" y="23"/>
                  </a:lnTo>
                  <a:lnTo>
                    <a:pt x="410" y="10"/>
                  </a:lnTo>
                  <a:lnTo>
                    <a:pt x="461" y="2"/>
                  </a:lnTo>
                  <a:lnTo>
                    <a:pt x="512" y="0"/>
                  </a:lnTo>
                  <a:lnTo>
                    <a:pt x="526" y="0"/>
                  </a:lnTo>
                  <a:lnTo>
                    <a:pt x="539" y="1"/>
                  </a:lnTo>
                  <a:lnTo>
                    <a:pt x="552" y="1"/>
                  </a:lnTo>
                  <a:lnTo>
                    <a:pt x="565" y="2"/>
                  </a:lnTo>
                  <a:lnTo>
                    <a:pt x="578" y="4"/>
                  </a:lnTo>
                  <a:lnTo>
                    <a:pt x="591" y="5"/>
                  </a:lnTo>
                  <a:lnTo>
                    <a:pt x="603" y="8"/>
                  </a:lnTo>
                  <a:lnTo>
                    <a:pt x="616" y="10"/>
                  </a:lnTo>
                  <a:lnTo>
                    <a:pt x="592" y="125"/>
                  </a:lnTo>
                  <a:lnTo>
                    <a:pt x="579" y="123"/>
                  </a:lnTo>
                  <a:lnTo>
                    <a:pt x="565" y="121"/>
                  </a:lnTo>
                  <a:lnTo>
                    <a:pt x="552" y="119"/>
                  </a:lnTo>
                  <a:lnTo>
                    <a:pt x="538" y="117"/>
                  </a:lnTo>
                  <a:lnTo>
                    <a:pt x="523" y="117"/>
                  </a:lnTo>
                  <a:lnTo>
                    <a:pt x="509" y="116"/>
                  </a:lnTo>
                  <a:lnTo>
                    <a:pt x="494" y="116"/>
                  </a:lnTo>
                  <a:lnTo>
                    <a:pt x="480" y="116"/>
                  </a:lnTo>
                  <a:lnTo>
                    <a:pt x="458" y="117"/>
                  </a:lnTo>
                  <a:lnTo>
                    <a:pt x="438" y="118"/>
                  </a:lnTo>
                  <a:lnTo>
                    <a:pt x="420" y="122"/>
                  </a:lnTo>
                  <a:lnTo>
                    <a:pt x="405" y="125"/>
                  </a:lnTo>
                  <a:lnTo>
                    <a:pt x="393" y="129"/>
                  </a:lnTo>
                  <a:lnTo>
                    <a:pt x="383" y="131"/>
                  </a:lnTo>
                  <a:lnTo>
                    <a:pt x="378" y="133"/>
                  </a:lnTo>
                  <a:lnTo>
                    <a:pt x="375" y="134"/>
                  </a:lnTo>
                  <a:lnTo>
                    <a:pt x="379" y="134"/>
                  </a:lnTo>
                  <a:lnTo>
                    <a:pt x="387" y="134"/>
                  </a:lnTo>
                  <a:lnTo>
                    <a:pt x="398" y="134"/>
                  </a:lnTo>
                  <a:lnTo>
                    <a:pt x="415" y="137"/>
                  </a:lnTo>
                  <a:lnTo>
                    <a:pt x="433" y="142"/>
                  </a:lnTo>
                  <a:lnTo>
                    <a:pt x="453" y="149"/>
                  </a:lnTo>
                  <a:lnTo>
                    <a:pt x="472" y="162"/>
                  </a:lnTo>
                  <a:lnTo>
                    <a:pt x="492" y="178"/>
                  </a:lnTo>
                  <a:lnTo>
                    <a:pt x="457" y="205"/>
                  </a:lnTo>
                  <a:lnTo>
                    <a:pt x="453" y="200"/>
                  </a:lnTo>
                  <a:lnTo>
                    <a:pt x="448" y="196"/>
                  </a:lnTo>
                  <a:lnTo>
                    <a:pt x="443" y="193"/>
                  </a:lnTo>
                  <a:lnTo>
                    <a:pt x="439" y="190"/>
                  </a:lnTo>
                  <a:lnTo>
                    <a:pt x="420" y="179"/>
                  </a:lnTo>
                  <a:lnTo>
                    <a:pt x="404" y="173"/>
                  </a:lnTo>
                  <a:lnTo>
                    <a:pt x="389" y="172"/>
                  </a:lnTo>
                  <a:lnTo>
                    <a:pt x="375" y="173"/>
                  </a:lnTo>
                  <a:lnTo>
                    <a:pt x="363" y="178"/>
                  </a:lnTo>
                  <a:lnTo>
                    <a:pt x="350" y="184"/>
                  </a:lnTo>
                  <a:lnTo>
                    <a:pt x="339" y="191"/>
                  </a:lnTo>
                  <a:lnTo>
                    <a:pt x="327" y="198"/>
                  </a:lnTo>
                  <a:lnTo>
                    <a:pt x="313" y="210"/>
                  </a:lnTo>
                  <a:lnTo>
                    <a:pt x="299" y="226"/>
                  </a:lnTo>
                  <a:lnTo>
                    <a:pt x="288" y="244"/>
                  </a:lnTo>
                  <a:lnTo>
                    <a:pt x="277" y="262"/>
                  </a:lnTo>
                  <a:lnTo>
                    <a:pt x="269" y="279"/>
                  </a:lnTo>
                  <a:lnTo>
                    <a:pt x="264" y="293"/>
                  </a:lnTo>
                  <a:lnTo>
                    <a:pt x="259" y="304"/>
                  </a:lnTo>
                  <a:lnTo>
                    <a:pt x="258" y="307"/>
                  </a:lnTo>
                  <a:lnTo>
                    <a:pt x="298" y="333"/>
                  </a:lnTo>
                  <a:lnTo>
                    <a:pt x="260" y="406"/>
                  </a:lnTo>
                  <a:lnTo>
                    <a:pt x="99" y="415"/>
                  </a:lnTo>
                  <a:lnTo>
                    <a:pt x="174" y="456"/>
                  </a:lnTo>
                  <a:lnTo>
                    <a:pt x="171" y="459"/>
                  </a:lnTo>
                  <a:lnTo>
                    <a:pt x="165" y="468"/>
                  </a:lnTo>
                  <a:lnTo>
                    <a:pt x="157" y="483"/>
                  </a:lnTo>
                  <a:lnTo>
                    <a:pt x="146" y="500"/>
                  </a:lnTo>
                  <a:lnTo>
                    <a:pt x="137" y="522"/>
                  </a:lnTo>
                  <a:lnTo>
                    <a:pt x="130" y="545"/>
                  </a:lnTo>
                  <a:lnTo>
                    <a:pt x="127" y="568"/>
                  </a:lnTo>
                  <a:lnTo>
                    <a:pt x="128" y="591"/>
                  </a:lnTo>
                  <a:lnTo>
                    <a:pt x="132" y="611"/>
                  </a:lnTo>
                  <a:lnTo>
                    <a:pt x="138" y="632"/>
                  </a:lnTo>
                  <a:lnTo>
                    <a:pt x="145" y="652"/>
                  </a:lnTo>
                  <a:lnTo>
                    <a:pt x="154" y="673"/>
                  </a:lnTo>
                  <a:lnTo>
                    <a:pt x="165" y="694"/>
                  </a:lnTo>
                  <a:lnTo>
                    <a:pt x="175" y="716"/>
                  </a:lnTo>
                  <a:lnTo>
                    <a:pt x="188" y="735"/>
                  </a:lnTo>
                  <a:lnTo>
                    <a:pt x="200" y="756"/>
                  </a:lnTo>
                  <a:lnTo>
                    <a:pt x="213" y="773"/>
                  </a:lnTo>
                  <a:lnTo>
                    <a:pt x="227" y="789"/>
                  </a:lnTo>
                  <a:lnTo>
                    <a:pt x="238" y="802"/>
                  </a:lnTo>
                  <a:lnTo>
                    <a:pt x="250" y="814"/>
                  </a:lnTo>
                  <a:lnTo>
                    <a:pt x="260" y="822"/>
                  </a:lnTo>
                  <a:lnTo>
                    <a:pt x="267" y="829"/>
                  </a:lnTo>
                  <a:lnTo>
                    <a:pt x="272" y="832"/>
                  </a:lnTo>
                  <a:lnTo>
                    <a:pt x="274" y="833"/>
                  </a:lnTo>
                  <a:lnTo>
                    <a:pt x="272" y="830"/>
                  </a:lnTo>
                  <a:lnTo>
                    <a:pt x="266" y="822"/>
                  </a:lnTo>
                  <a:lnTo>
                    <a:pt x="259" y="808"/>
                  </a:lnTo>
                  <a:lnTo>
                    <a:pt x="251" y="789"/>
                  </a:lnTo>
                  <a:lnTo>
                    <a:pt x="245" y="766"/>
                  </a:lnTo>
                  <a:lnTo>
                    <a:pt x="243" y="740"/>
                  </a:lnTo>
                  <a:lnTo>
                    <a:pt x="246" y="711"/>
                  </a:lnTo>
                  <a:lnTo>
                    <a:pt x="257" y="680"/>
                  </a:lnTo>
                  <a:lnTo>
                    <a:pt x="294" y="702"/>
                  </a:lnTo>
                  <a:lnTo>
                    <a:pt x="290" y="713"/>
                  </a:lnTo>
                  <a:lnTo>
                    <a:pt x="287" y="725"/>
                  </a:lnTo>
                  <a:lnTo>
                    <a:pt x="286" y="739"/>
                  </a:lnTo>
                  <a:lnTo>
                    <a:pt x="284" y="754"/>
                  </a:lnTo>
                  <a:lnTo>
                    <a:pt x="284" y="774"/>
                  </a:lnTo>
                  <a:lnTo>
                    <a:pt x="288" y="791"/>
                  </a:lnTo>
                  <a:lnTo>
                    <a:pt x="291" y="803"/>
                  </a:lnTo>
                  <a:lnTo>
                    <a:pt x="298" y="812"/>
                  </a:lnTo>
                  <a:lnTo>
                    <a:pt x="305" y="820"/>
                  </a:lnTo>
                  <a:lnTo>
                    <a:pt x="314" y="827"/>
                  </a:lnTo>
                  <a:lnTo>
                    <a:pt x="325" y="833"/>
                  </a:lnTo>
                  <a:lnTo>
                    <a:pt x="336" y="838"/>
                  </a:lnTo>
                  <a:lnTo>
                    <a:pt x="355" y="843"/>
                  </a:lnTo>
                  <a:lnTo>
                    <a:pt x="377" y="846"/>
                  </a:lnTo>
                  <a:lnTo>
                    <a:pt x="400" y="847"/>
                  </a:lnTo>
                  <a:lnTo>
                    <a:pt x="421" y="846"/>
                  </a:lnTo>
                  <a:lnTo>
                    <a:pt x="442" y="845"/>
                  </a:lnTo>
                  <a:lnTo>
                    <a:pt x="459" y="842"/>
                  </a:lnTo>
                  <a:lnTo>
                    <a:pt x="470" y="841"/>
                  </a:lnTo>
                  <a:lnTo>
                    <a:pt x="474" y="840"/>
                  </a:lnTo>
                  <a:lnTo>
                    <a:pt x="474" y="801"/>
                  </a:lnTo>
                  <a:lnTo>
                    <a:pt x="547" y="801"/>
                  </a:lnTo>
                  <a:lnTo>
                    <a:pt x="636" y="940"/>
                  </a:lnTo>
                  <a:lnTo>
                    <a:pt x="633" y="850"/>
                  </a:lnTo>
                  <a:lnTo>
                    <a:pt x="638" y="850"/>
                  </a:lnTo>
                  <a:lnTo>
                    <a:pt x="648" y="852"/>
                  </a:lnTo>
                  <a:lnTo>
                    <a:pt x="666" y="852"/>
                  </a:lnTo>
                  <a:lnTo>
                    <a:pt x="686" y="852"/>
                  </a:lnTo>
                  <a:lnTo>
                    <a:pt x="709" y="848"/>
                  </a:lnTo>
                  <a:lnTo>
                    <a:pt x="732" y="843"/>
                  </a:lnTo>
                  <a:lnTo>
                    <a:pt x="755" y="834"/>
                  </a:lnTo>
                  <a:lnTo>
                    <a:pt x="775" y="822"/>
                  </a:lnTo>
                  <a:lnTo>
                    <a:pt x="790" y="808"/>
                  </a:lnTo>
                  <a:lnTo>
                    <a:pt x="805" y="793"/>
                  </a:lnTo>
                  <a:lnTo>
                    <a:pt x="819" y="776"/>
                  </a:lnTo>
                  <a:lnTo>
                    <a:pt x="833" y="757"/>
                  </a:lnTo>
                  <a:lnTo>
                    <a:pt x="845" y="738"/>
                  </a:lnTo>
                  <a:lnTo>
                    <a:pt x="858" y="718"/>
                  </a:lnTo>
                  <a:lnTo>
                    <a:pt x="870" y="697"/>
                  </a:lnTo>
                  <a:lnTo>
                    <a:pt x="880" y="675"/>
                  </a:lnTo>
                  <a:lnTo>
                    <a:pt x="896" y="636"/>
                  </a:lnTo>
                  <a:lnTo>
                    <a:pt x="905" y="604"/>
                  </a:lnTo>
                  <a:lnTo>
                    <a:pt x="909" y="582"/>
                  </a:lnTo>
                  <a:lnTo>
                    <a:pt x="910" y="574"/>
                  </a:lnTo>
                  <a:lnTo>
                    <a:pt x="909" y="578"/>
                  </a:lnTo>
                  <a:lnTo>
                    <a:pt x="904" y="587"/>
                  </a:lnTo>
                  <a:lnTo>
                    <a:pt x="896" y="601"/>
                  </a:lnTo>
                  <a:lnTo>
                    <a:pt x="883" y="616"/>
                  </a:lnTo>
                  <a:lnTo>
                    <a:pt x="866" y="632"/>
                  </a:lnTo>
                  <a:lnTo>
                    <a:pt x="845" y="647"/>
                  </a:lnTo>
                  <a:lnTo>
                    <a:pt x="819" y="658"/>
                  </a:lnTo>
                  <a:lnTo>
                    <a:pt x="787" y="665"/>
                  </a:lnTo>
                  <a:lnTo>
                    <a:pt x="767" y="667"/>
                  </a:lnTo>
                  <a:lnTo>
                    <a:pt x="743" y="668"/>
                  </a:lnTo>
                  <a:lnTo>
                    <a:pt x="717" y="668"/>
                  </a:lnTo>
                  <a:lnTo>
                    <a:pt x="693" y="670"/>
                  </a:lnTo>
                  <a:lnTo>
                    <a:pt x="670" y="670"/>
                  </a:lnTo>
                  <a:lnTo>
                    <a:pt x="652" y="670"/>
                  </a:lnTo>
                  <a:lnTo>
                    <a:pt x="639" y="670"/>
                  </a:lnTo>
                  <a:lnTo>
                    <a:pt x="635" y="670"/>
                  </a:lnTo>
                  <a:lnTo>
                    <a:pt x="635" y="611"/>
                  </a:lnTo>
                  <a:lnTo>
                    <a:pt x="719" y="581"/>
                  </a:lnTo>
                  <a:close/>
                </a:path>
              </a:pathLst>
            </a:custGeom>
            <a:solidFill>
              <a:srgbClr val="0099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Benefícios</a:t>
            </a:r>
          </a:p>
        </p:txBody>
      </p:sp>
      <p:pic>
        <p:nvPicPr>
          <p:cNvPr id="68611" name="Picture 4" descr="j0300840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62000" contrast="34000"/>
          </a:blip>
          <a:srcRect/>
          <a:stretch>
            <a:fillRect/>
          </a:stretch>
        </p:blipFill>
        <p:spPr>
          <a:xfrm>
            <a:off x="323850" y="1484313"/>
            <a:ext cx="7993063" cy="5373687"/>
          </a:xfrm>
          <a:noFill/>
        </p:spPr>
      </p:pic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395288" y="5048250"/>
            <a:ext cx="4248150" cy="16208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Benefícios: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Cumprimento da legislação;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Marketing Ambiental;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Vantagem competitiva;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Atendimento aos clientes;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Desenvolvimento Sustentável.</a:t>
            </a: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3851275" y="1700213"/>
            <a:ext cx="5076825" cy="16208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Dificuldades: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Problemas culturais;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Legislação ambiental genérica;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Parques industriais antigos;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Falta de incentivos;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Difícil acesso a tecnologias ambientais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animBg="1"/>
      <p:bldP spid="37376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Elementos</a:t>
            </a:r>
          </a:p>
        </p:txBody>
      </p:sp>
      <p:sp>
        <p:nvSpPr>
          <p:cNvPr id="69635" name="AutoShape 6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 rot="-2048307">
            <a:off x="2339975" y="1844675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6" name="AutoShape 7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 rot="1806205">
            <a:off x="5219700" y="1844675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7" name="AutoShape 8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 rot="5400000">
            <a:off x="6012656" y="3645695"/>
            <a:ext cx="1584325" cy="10080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8" name="AutoShape 9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 rot="-5400000">
            <a:off x="1331119" y="3572669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9" name="AutoShape 10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 rot="-9487679">
            <a:off x="2411413" y="5373688"/>
            <a:ext cx="1584325" cy="10080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40" name="AutoShape 11">
            <a:hlinkClick r:id="rId7" action="ppaction://hlinkpres?slideindex=1&amp;slidetitle="/>
          </p:cNvPr>
          <p:cNvSpPr>
            <a:spLocks noChangeArrowheads="1"/>
          </p:cNvSpPr>
          <p:nvPr/>
        </p:nvSpPr>
        <p:spPr bwMode="auto">
          <a:xfrm rot="8870935">
            <a:off x="4932363" y="5445125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41" name="AutoShape 12">
            <a:hlinkClick r:id="rId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492500" y="3284538"/>
            <a:ext cx="2089150" cy="1512887"/>
          </a:xfrm>
          <a:prstGeom prst="hexagon">
            <a:avLst>
              <a:gd name="adj" fmla="val 34523"/>
              <a:gd name="vf" fmla="val 115470"/>
            </a:avLst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3995738" y="3835400"/>
            <a:ext cx="1023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PDCA</a:t>
            </a: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6010275" y="1766888"/>
            <a:ext cx="22336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Política Ambiental</a:t>
            </a: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7142163" y="3789363"/>
            <a:ext cx="175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</a:t>
            </a: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5651500" y="6230938"/>
            <a:ext cx="33543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Implementação e Operação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179388" y="6302375"/>
            <a:ext cx="3838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e ação corretiva</a:t>
            </a: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688975" y="3854450"/>
            <a:ext cx="1003300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ts val="100"/>
              </a:spcAft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Análise</a:t>
            </a:r>
          </a:p>
          <a:p>
            <a:pPr marL="342900" indent="-342900">
              <a:spcAft>
                <a:spcPts val="100"/>
              </a:spcAft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Crítica</a:t>
            </a: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904875" y="1700213"/>
            <a:ext cx="2259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ts val="100"/>
              </a:spcAft>
              <a:buFont typeface="Wingdings" pitchFamily="2" charset="2"/>
              <a:buNone/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Melhoria Contínua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1908175" y="1336675"/>
            <a:ext cx="5400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>
                <a:solidFill>
                  <a:schemeClr val="bg1"/>
                </a:solidFill>
              </a:rPr>
              <a:t>O SGA representa um ciclo contínuo de planejamento, implementação, revisão melhoria e melhoria das ações da organização para que possam ser cumpridas as obrigações ambientais. A maioria dos modelos de gerenciamento baseiam-se no princípio de melhoria contínua no conhecido ciclo da qualidade ou PDCA: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2700338" y="2706688"/>
            <a:ext cx="3024187" cy="504825"/>
          </a:xfrm>
          <a:prstGeom prst="flowChartTerminator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39750" y="404813"/>
            <a:ext cx="719138" cy="1223962"/>
          </a:xfrm>
          <a:prstGeom prst="curvedRightArrow">
            <a:avLst>
              <a:gd name="adj1" fmla="val 34040"/>
              <a:gd name="adj2" fmla="val 68079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82625" y="677863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P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1546225" y="1123950"/>
            <a:ext cx="3024188" cy="504825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rgbClr val="CEFEF1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28813" y="1123950"/>
            <a:ext cx="242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- Planejar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692275" y="1987550"/>
            <a:ext cx="720725" cy="1223963"/>
          </a:xfrm>
          <a:prstGeom prst="curvedRightArrow">
            <a:avLst>
              <a:gd name="adj1" fmla="val 33965"/>
              <a:gd name="adj2" fmla="val 67930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836738" y="22621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D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276600" y="2708275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- Fazer</a:t>
            </a: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995738" y="4219575"/>
            <a:ext cx="3024187" cy="504825"/>
          </a:xfrm>
          <a:prstGeom prst="flowChartTerminator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2987675" y="3500438"/>
            <a:ext cx="720725" cy="1223962"/>
          </a:xfrm>
          <a:prstGeom prst="curvedRightArrow">
            <a:avLst>
              <a:gd name="adj1" fmla="val 33965"/>
              <a:gd name="adj2" fmla="val 67929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132138" y="37734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C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067175" y="422116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 - Controlar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5435600" y="5803900"/>
            <a:ext cx="3024188" cy="504825"/>
          </a:xfrm>
          <a:prstGeom prst="flowChartTerminator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4427538" y="5084763"/>
            <a:ext cx="720725" cy="1223962"/>
          </a:xfrm>
          <a:prstGeom prst="curvedRightArrow">
            <a:avLst>
              <a:gd name="adj1" fmla="val 33965"/>
              <a:gd name="adj2" fmla="val 67929"/>
              <a:gd name="adj3" fmla="val 33333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572000" y="5357813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011863" y="5805488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FF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 - Atuar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3082" grpId="0" animBg="1"/>
      <p:bldP spid="3083" grpId="0"/>
      <p:bldP spid="3084" grpId="0" animBg="1"/>
      <p:bldP spid="3085" grpId="0"/>
      <p:bldP spid="3086" grpId="0" animBg="1"/>
      <p:bldP spid="3089" grpId="0"/>
      <p:bldP spid="3091" grpId="0"/>
      <p:bldP spid="3093" grpId="0" animBg="1"/>
      <p:bldP spid="3094" grpId="0" animBg="1"/>
      <p:bldP spid="3095" grpId="0"/>
      <p:bldP spid="3096" grpId="0"/>
      <p:bldP spid="3097" grpId="0" animBg="1"/>
      <p:bldP spid="3098" grpId="0" animBg="1"/>
      <p:bldP spid="3099" grpId="0"/>
      <p:bldP spid="31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205038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POLÍTICA AMBIENTAL: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Declaração da organização, expondo suas intenções e princípios, em relação ao seu desempenho ambiental global, que prevê uma estrutura para ação e definição de seus objetivos e metas ambientais.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00563" y="3141663"/>
            <a:ext cx="4403725" cy="158273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	Este é o primeiro elemento do contexto da NBR ISO 14001. Representa o compromisso da alta administração e da empresa com o meio ambiente.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BR" sz="200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	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Política Ambiental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2565400"/>
          <a:ext cx="3889375" cy="2606675"/>
        </p:xfrm>
        <a:graphic>
          <a:graphicData uri="http://schemas.openxmlformats.org/presentationml/2006/ole">
            <p:oleObj spid="_x0000_s1026" name="Foto do Photo Editor" r:id="rId3" imgW="1733333" imgH="1162212" progId="MSPhotoEd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9388" y="2565400"/>
          <a:ext cx="3967162" cy="2592388"/>
        </p:xfrm>
        <a:graphic>
          <a:graphicData uri="http://schemas.openxmlformats.org/presentationml/2006/ole">
            <p:oleObj spid="_x0000_s1027" name="Foto do Photo Editor" r:id="rId4" imgW="1733333" imgH="1162212" progId="MSPhotoEd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9388" y="2565400"/>
          <a:ext cx="3967162" cy="2592388"/>
        </p:xfrm>
        <a:graphic>
          <a:graphicData uri="http://schemas.openxmlformats.org/presentationml/2006/ole">
            <p:oleObj spid="_x0000_s1028" name="Foto do Photo Editor" r:id="rId5" imgW="1733333" imgH="1162212" progId="MSPhotoEd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79388" y="2565400"/>
          <a:ext cx="3962400" cy="2592388"/>
        </p:xfrm>
        <a:graphic>
          <a:graphicData uri="http://schemas.openxmlformats.org/presentationml/2006/ole">
            <p:oleObj spid="_x0000_s1029" name="Foto do Photo Editor" r:id="rId6" imgW="1733333" imgH="1162212" progId="MSPhotoEd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79388" y="2565400"/>
          <a:ext cx="3967162" cy="2592388"/>
        </p:xfrm>
        <a:graphic>
          <a:graphicData uri="http://schemas.openxmlformats.org/presentationml/2006/ole">
            <p:oleObj spid="_x0000_s1030" name="Foto do Photo Editor" r:id="rId7" imgW="1733333" imgH="1162212" progId="MSPhotoEd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79388" y="2565400"/>
          <a:ext cx="4518025" cy="2951163"/>
        </p:xfrm>
        <a:graphic>
          <a:graphicData uri="http://schemas.openxmlformats.org/presentationml/2006/ole">
            <p:oleObj spid="_x0000_s1031" name="Foto do Photo Editor" r:id="rId8" imgW="1733333" imgH="116221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>
                <a:solidFill>
                  <a:schemeClr val="hlink"/>
                </a:solidFill>
                <a:latin typeface="Verdana" pitchFamily="34" charset="0"/>
              </a:rPr>
              <a:t>DIREITO AMBIENTAL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63800"/>
            <a:ext cx="8229600" cy="30527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mtClean="0"/>
              <a:t>	O objetivo é defender o direito de toda a sociedade. É considerado Direito Difuso por pertencer a uma pluralidade de sujeitos não identificáveis, onde os bens protegidos são de todos e são de uso comum: ar, água, biodiversidade,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3"/>
          <p:cNvSpPr>
            <a:spLocks noGrp="1" noChangeArrowheads="1"/>
          </p:cNvSpPr>
          <p:nvPr>
            <p:ph idx="1"/>
          </p:nvPr>
        </p:nvSpPr>
        <p:spPr>
          <a:xfrm>
            <a:off x="4356100" y="2133600"/>
            <a:ext cx="4403725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	Este é o primeiro elemento do contexto da NBR ISO 14001. Representa o compromisso da alta administração e da empresa com o meio ambiente.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	A política fundamenta o SGA, promovendo uma visão unificada dos princípios empregados e deve servir de base para o cumprimento dos objetivos e metas. Todos na empresa devem entendê-la.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Política Ambiental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95288" y="1773238"/>
          <a:ext cx="1873250" cy="1255712"/>
        </p:xfrm>
        <a:graphic>
          <a:graphicData uri="http://schemas.openxmlformats.org/presentationml/2006/ole">
            <p:oleObj spid="_x0000_s2050" name="Foto do Photo Editor" r:id="rId3" imgW="1733333" imgH="1162212" progId="MSPhotoEd.3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411413" y="2420938"/>
          <a:ext cx="1873250" cy="1223962"/>
        </p:xfrm>
        <a:graphic>
          <a:graphicData uri="http://schemas.openxmlformats.org/presentationml/2006/ole">
            <p:oleObj spid="_x0000_s2051" name="Foto do Photo Editor" r:id="rId4" imgW="1733333" imgH="1162212" progId="MSPhotoEd.3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395288" y="3141663"/>
          <a:ext cx="1873250" cy="1223962"/>
        </p:xfrm>
        <a:graphic>
          <a:graphicData uri="http://schemas.openxmlformats.org/presentationml/2006/ole">
            <p:oleObj spid="_x0000_s2052" name="Foto do Photo Editor" r:id="rId5" imgW="1733333" imgH="1162212" progId="MSPhotoEd.3">
              <p:embed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2411413" y="3789363"/>
          <a:ext cx="1873250" cy="1225550"/>
        </p:xfrm>
        <a:graphic>
          <a:graphicData uri="http://schemas.openxmlformats.org/presentationml/2006/ole">
            <p:oleObj spid="_x0000_s2053" name="Foto do Photo Editor" r:id="rId6" imgW="1733333" imgH="1162212" progId="MSPhotoEd.3">
              <p:embed/>
            </p:oleObj>
          </a:graphicData>
        </a:graphic>
      </p:graphicFrame>
      <p:graphicFrame>
        <p:nvGraphicFramePr>
          <p:cNvPr id="2054" name="Object 9"/>
          <p:cNvGraphicFramePr>
            <a:graphicFrameLocks noChangeAspect="1"/>
          </p:cNvGraphicFramePr>
          <p:nvPr/>
        </p:nvGraphicFramePr>
        <p:xfrm>
          <a:off x="395288" y="4508500"/>
          <a:ext cx="1873250" cy="1223963"/>
        </p:xfrm>
        <a:graphic>
          <a:graphicData uri="http://schemas.openxmlformats.org/presentationml/2006/ole">
            <p:oleObj spid="_x0000_s2054" name="Foto do Photo Editor" r:id="rId7" imgW="1733333" imgH="1162212" progId="MSPhotoEd.3">
              <p:embed/>
            </p:oleObj>
          </a:graphicData>
        </a:graphic>
      </p:graphicFrame>
      <p:graphicFrame>
        <p:nvGraphicFramePr>
          <p:cNvPr id="2055" name="Object 10"/>
          <p:cNvGraphicFramePr>
            <a:graphicFrameLocks noChangeAspect="1"/>
          </p:cNvGraphicFramePr>
          <p:nvPr/>
        </p:nvGraphicFramePr>
        <p:xfrm>
          <a:off x="2411413" y="5157788"/>
          <a:ext cx="1873250" cy="1223962"/>
        </p:xfrm>
        <a:graphic>
          <a:graphicData uri="http://schemas.openxmlformats.org/presentationml/2006/ole">
            <p:oleObj spid="_x0000_s2055" name="Foto do Photo Editor" r:id="rId8" imgW="1733333" imgH="116221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</a:pPr>
            <a:r>
              <a:rPr lang="pt-BR" sz="4400" b="1">
                <a:solidFill>
                  <a:schemeClr val="tx2"/>
                </a:solidFill>
                <a:latin typeface="Garamond" pitchFamily="18" charset="0"/>
              </a:rPr>
              <a:t>Introdução ao SGA</a:t>
            </a:r>
            <a:br>
              <a:rPr lang="pt-BR" sz="4400" b="1">
                <a:solidFill>
                  <a:schemeClr val="tx2"/>
                </a:solidFill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Política Ambiental</a:t>
            </a: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395288" y="3644900"/>
            <a:ext cx="3240087" cy="720725"/>
          </a:xfrm>
          <a:prstGeom prst="ellipse">
            <a:avLst/>
          </a:prstGeom>
          <a:gradFill rotWithShape="1">
            <a:gsLst>
              <a:gs pos="0">
                <a:srgbClr val="96AB94">
                  <a:alpha val="98000"/>
                </a:srgbClr>
              </a:gs>
              <a:gs pos="17000">
                <a:srgbClr val="D4DEFF">
                  <a:alpha val="98340"/>
                </a:srgbClr>
              </a:gs>
              <a:gs pos="47000">
                <a:srgbClr val="D4DEFF">
                  <a:alpha val="98940"/>
                </a:srgbClr>
              </a:gs>
              <a:gs pos="100000">
                <a:srgbClr val="8488C4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538163" y="3763963"/>
            <a:ext cx="291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Política Ambiental</a:t>
            </a:r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4427538" y="3789363"/>
            <a:ext cx="436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Visão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: Ideal a ser buscado</a:t>
            </a:r>
          </a:p>
        </p:txBody>
      </p:sp>
      <p:sp>
        <p:nvSpPr>
          <p:cNvPr id="380937" name="Text Box 9"/>
          <p:cNvSpPr txBox="1">
            <a:spLocks noChangeArrowheads="1"/>
          </p:cNvSpPr>
          <p:nvPr/>
        </p:nvSpPr>
        <p:spPr bwMode="auto">
          <a:xfrm>
            <a:off x="3132138" y="5661025"/>
            <a:ext cx="5505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Missão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: Por que a empresa existe</a:t>
            </a:r>
          </a:p>
        </p:txBody>
      </p:sp>
      <p:sp>
        <p:nvSpPr>
          <p:cNvPr id="380938" name="Text Box 10"/>
          <p:cNvSpPr txBox="1">
            <a:spLocks noChangeArrowheads="1"/>
          </p:cNvSpPr>
          <p:nvPr/>
        </p:nvSpPr>
        <p:spPr bwMode="auto">
          <a:xfrm>
            <a:off x="3068638" y="2035175"/>
            <a:ext cx="4743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Valores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: Cultura da empresa</a:t>
            </a:r>
          </a:p>
        </p:txBody>
      </p:sp>
      <p:sp>
        <p:nvSpPr>
          <p:cNvPr id="73738" name="AutoShape 14"/>
          <p:cNvSpPr>
            <a:spLocks noChangeArrowheads="1"/>
          </p:cNvSpPr>
          <p:nvPr/>
        </p:nvSpPr>
        <p:spPr bwMode="auto">
          <a:xfrm rot="-2332355">
            <a:off x="2339975" y="4724400"/>
            <a:ext cx="504825" cy="1081088"/>
          </a:xfrm>
          <a:prstGeom prst="downArrow">
            <a:avLst>
              <a:gd name="adj1" fmla="val 50000"/>
              <a:gd name="adj2" fmla="val 53538"/>
            </a:avLst>
          </a:prstGeom>
          <a:noFill/>
          <a:ln w="57150" cmpd="thinThick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3739" name="AutoShape 15"/>
          <p:cNvSpPr>
            <a:spLocks noChangeArrowheads="1"/>
          </p:cNvSpPr>
          <p:nvPr/>
        </p:nvSpPr>
        <p:spPr bwMode="auto">
          <a:xfrm rot="-7762599">
            <a:off x="2267744" y="2275682"/>
            <a:ext cx="504825" cy="1081087"/>
          </a:xfrm>
          <a:prstGeom prst="downArrow">
            <a:avLst>
              <a:gd name="adj1" fmla="val 50000"/>
              <a:gd name="adj2" fmla="val 53538"/>
            </a:avLst>
          </a:prstGeom>
          <a:noFill/>
          <a:ln w="57150" cmpd="thickThin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3740" name="AutoShape 16"/>
          <p:cNvSpPr>
            <a:spLocks noChangeArrowheads="1"/>
          </p:cNvSpPr>
          <p:nvPr/>
        </p:nvSpPr>
        <p:spPr bwMode="auto">
          <a:xfrm rot="-5400000">
            <a:off x="3886994" y="3752057"/>
            <a:ext cx="361950" cy="576262"/>
          </a:xfrm>
          <a:prstGeom prst="downArrow">
            <a:avLst>
              <a:gd name="adj1" fmla="val 50000"/>
              <a:gd name="adj2" fmla="val 39803"/>
            </a:avLst>
          </a:prstGeom>
          <a:noFill/>
          <a:ln w="57150" cmpd="thickThin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Estudo de Caso</a:t>
            </a:r>
            <a:br>
              <a:rPr lang="pt-BR" sz="4000"/>
            </a:br>
            <a:r>
              <a:rPr lang="pt-BR" sz="4000"/>
              <a:t>Política Ambiental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6963" y="3284538"/>
            <a:ext cx="5111750" cy="2736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1800" smtClean="0"/>
              <a:t>	A Política Ambiental é a declaração da organização, expondo suas intenções e princípios em relação ao seu desempenho ambiental global, que prevê uma estrutura para ações e definição de seus objetivos e metas.</a:t>
            </a: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775" y="2565400"/>
            <a:ext cx="3095625" cy="3017838"/>
          </a:xfrm>
          <a:noFill/>
          <a:ln cap="flat" algn="ctr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Estudo de Caso</a:t>
            </a:r>
            <a:br>
              <a:rPr lang="pt-BR" sz="4000"/>
            </a:br>
            <a:r>
              <a:rPr lang="pt-BR" sz="4000"/>
              <a:t>Método - Política Ambiental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3900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pt-BR" sz="18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/>
          </a:p>
          <a:p>
            <a:pPr algn="just" eaLnBrk="1" hangingPunct="1">
              <a:lnSpc>
                <a:spcPct val="90000"/>
              </a:lnSpc>
            </a:pPr>
            <a:r>
              <a:rPr lang="pt-BR" sz="1800" smtClean="0"/>
              <a:t>Para a efetiva implantação do SGA, após a sensibilização da alta gerência sobre a necessidade de investimentos no gerenciamento ambiental, a direção do hotel viu-se imbuída em estabelecer uma política voltada a posicionar a empresa na busca da excelência na qualidade ambiental.  A metodologia adotada para a elaboração desta política ambiental foi a abordagem dos requisitos ambientais estabelecidos pela embratur para hotéis cinco estrelas, embora o referido hotel em que o estudo foi desenvolvido seja três estrelas. Baseado nestes requisitos foram estabelecidos, em reunião entre o gerente e o dono do hotel juntamente com o eco-time, os quesitos da política ambiental.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Estudo de Caso</a:t>
            </a:r>
            <a:br>
              <a:rPr lang="pt-BR" sz="4000"/>
            </a:br>
            <a:r>
              <a:rPr lang="pt-BR" sz="4000"/>
              <a:t>Resultados - Política Ambiental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36700"/>
            <a:ext cx="4038600" cy="3341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pt-BR" sz="1800" smtClean="0"/>
          </a:p>
          <a:p>
            <a:pPr algn="just" eaLnBrk="1" hangingPunct="1">
              <a:lnSpc>
                <a:spcPct val="90000"/>
              </a:lnSpc>
            </a:pPr>
            <a:r>
              <a:rPr lang="pt-BR" sz="1800" smtClean="0"/>
              <a:t>Implementação e manutenção de um Sistema de Gestão Ambiental;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1800" smtClean="0"/>
              <a:t>Aplicar práticas e tecnologias, que minimizem o impacto ambiental e poluição gerada pelas atividades na prestação de serviços hoteleiros;</a:t>
            </a:r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7600" y="1968500"/>
            <a:ext cx="3605213" cy="1960563"/>
          </a:xfrm>
          <a:noFill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95288" y="4200525"/>
            <a:ext cx="8353425" cy="2757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/>
              <a:t>Manter-se em conformidade com a legislação ambiental referente à atividade da empresa, assim como outras exigências relevantes as quais a empresa possa estar submetida;</a:t>
            </a:r>
          </a:p>
          <a:p>
            <a:pPr marL="342900" indent="-342900">
              <a:spcAft>
                <a:spcPct val="0"/>
              </a:spcAft>
            </a:pPr>
            <a:r>
              <a:rPr lang="pt-BR"/>
              <a:t>Implementar procedimentos que busquem a melhoria contínua de seu SGA;</a:t>
            </a:r>
          </a:p>
          <a:p>
            <a:pPr marL="342900" indent="-342900">
              <a:spcAft>
                <a:spcPct val="0"/>
              </a:spcAft>
            </a:pPr>
            <a:r>
              <a:rPr lang="pt-BR"/>
              <a:t>Capacitar o pessoal operacional do hotel em todas as atividades relacionadas aos aspectos ambientais levantados;</a:t>
            </a:r>
          </a:p>
          <a:p>
            <a:pPr marL="342900" indent="-342900">
              <a:spcAft>
                <a:spcPct val="0"/>
              </a:spcAft>
            </a:pPr>
            <a:r>
              <a:rPr lang="pt-BR"/>
              <a:t>Revisar os objetivos e metas através de auditorias internas anuais;</a:t>
            </a:r>
          </a:p>
          <a:p>
            <a:pPr marL="342900" indent="-342900">
              <a:spcAft>
                <a:spcPct val="0"/>
              </a:spcAft>
            </a:pPr>
            <a:endParaRPr lang="pt-BR"/>
          </a:p>
          <a:p>
            <a:pPr marL="342900" indent="-342900">
              <a:spcAft>
                <a:spcPct val="0"/>
              </a:spcAft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Estudo de Caso</a:t>
            </a:r>
            <a:br>
              <a:rPr lang="pt-BR" sz="4000"/>
            </a:br>
            <a:r>
              <a:rPr lang="pt-BR" sz="4000"/>
              <a:t>Resultados - Política Ambiental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1025"/>
            <a:ext cx="5770563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Aperfeiçoar o processo de comunicação interna e externa visando a conscientização dos colaboradores e de práticas de boa vizinhança.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um programa interno de treinamento de colaboradores para redução do desperdício de energia elétrica e do desperdício de água;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um programa interno de separação de resíduos sólidos, em recipientes nas cores internacionalmente indicadas para coleta seletiva;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um local adequado para armazenamento de resíduos sólidos até que sejam devidamente recolhidos;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Dispor de critérios específicos para destinação adequada dos resíduos sólidos;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monitoramento específico sobre consumo de energia elétrica;</a:t>
            </a:r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1925638"/>
            <a:ext cx="1706562" cy="179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/>
              <a:t>Estudo de Caso</a:t>
            </a:r>
            <a:br>
              <a:rPr lang="pt-BR" sz="4000"/>
            </a:br>
            <a:r>
              <a:rPr lang="pt-BR" sz="4000"/>
              <a:t>Resultados - Política Ambiental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16100"/>
            <a:ext cx="8075613" cy="34845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critérios especiais e privilegiados para aquisição de produtos e equipamentos que se apresentem com melhor eficiência energética;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monitoramento específico sobre o consumo de água;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critérios especiais e privilegiados para aquisição e uso de equipamentos e complementos que promovam a redução do consumo de água;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registro específico e local adequado para armazenamento de produtos nocivos e poluentes;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critérios especiais e privilegiados para aquisição e uso de produtos biodegradáveis;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1800" smtClean="0"/>
              <a:t>Manter critérios de qualificação de fornecedores levando em consideração as “ações ambientais” por eles realizadas.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5135563"/>
            <a:ext cx="3889375" cy="1462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8400" y="2060575"/>
            <a:ext cx="5040313" cy="4392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	Segundo Custódio, 1996 (adaptado):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1800" smtClean="0"/>
              <a:t>		“O conjunto de princípios e regras impostos, coercitivamente, pelo Poder Público competente, e disciplinadores de todas as atividades direta ou indiretamente relacionadas com o uso racional dos recursos naturais, bem como a promoção dos bens culturais, tendo por objeto a defesa e a preservação do patrimônio ambiental (natural e ambiental) e por finalidade a incolumidade da vida em geral, tanto a presente como a futura”.</a:t>
            </a:r>
          </a:p>
        </p:txBody>
      </p:sp>
      <p:pic>
        <p:nvPicPr>
          <p:cNvPr id="20483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852738"/>
            <a:ext cx="2879725" cy="2300287"/>
          </a:xfrm>
          <a:noFill/>
        </p:spPr>
      </p:pic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457200" y="1285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3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96875" y="2997200"/>
            <a:ext cx="2951163" cy="863600"/>
          </a:xfrm>
          <a:prstGeom prst="ellipse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7" name="Oval 3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79613" y="5373688"/>
            <a:ext cx="2160587" cy="576262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Oval 31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580063" y="5157788"/>
            <a:ext cx="2087562" cy="8636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9" name="Oval 30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292725" y="3644900"/>
            <a:ext cx="3384550" cy="7921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0" name="Oval 29"/>
          <p:cNvSpPr>
            <a:spLocks noChangeArrowheads="1"/>
          </p:cNvSpPr>
          <p:nvPr/>
        </p:nvSpPr>
        <p:spPr bwMode="auto">
          <a:xfrm>
            <a:off x="3852863" y="1916113"/>
            <a:ext cx="2087562" cy="6477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0457" name="Rectangle 9"/>
          <p:cNvSpPr>
            <a:spLocks noGrp="1" noChangeArrowheads="1"/>
          </p:cNvSpPr>
          <p:nvPr>
            <p:ph idx="1"/>
          </p:nvPr>
        </p:nvSpPr>
        <p:spPr>
          <a:xfrm>
            <a:off x="3924300" y="1990725"/>
            <a:ext cx="1871663" cy="574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Hierarquia</a:t>
            </a:r>
          </a:p>
        </p:txBody>
      </p:sp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457200" y="488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Direito Ambiental</a:t>
            </a:r>
            <a:b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pt-BR" sz="4400">
                <a:solidFill>
                  <a:schemeClr val="tx2"/>
                </a:solidFill>
                <a:latin typeface="Garamond" pitchFamily="18" charset="0"/>
              </a:rPr>
              <a:t>Princípios Gerais do Direito</a:t>
            </a: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5435600" y="3790950"/>
            <a:ext cx="32400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Discricionariedade</a:t>
            </a:r>
          </a:p>
        </p:txBody>
      </p:sp>
      <p:sp>
        <p:nvSpPr>
          <p:cNvPr id="360461" name="Rectangle 13"/>
          <p:cNvSpPr>
            <a:spLocks noChangeArrowheads="1"/>
          </p:cNvSpPr>
          <p:nvPr/>
        </p:nvSpPr>
        <p:spPr bwMode="auto">
          <a:xfrm>
            <a:off x="5580063" y="5302250"/>
            <a:ext cx="2087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Legalidade</a:t>
            </a: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2052638" y="5373688"/>
            <a:ext cx="2087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400"/>
              <a:t>Finalidade</a:t>
            </a:r>
          </a:p>
        </p:txBody>
      </p:sp>
      <p:sp>
        <p:nvSpPr>
          <p:cNvPr id="360464" name="Rectangle 16"/>
          <p:cNvSpPr>
            <a:spLocks noChangeArrowheads="1"/>
          </p:cNvSpPr>
          <p:nvPr/>
        </p:nvSpPr>
        <p:spPr bwMode="auto">
          <a:xfrm>
            <a:off x="539750" y="3214688"/>
            <a:ext cx="27368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Poder de Polícia</a:t>
            </a:r>
          </a:p>
        </p:txBody>
      </p:sp>
      <p:cxnSp>
        <p:nvCxnSpPr>
          <p:cNvPr id="21517" name="AutoShape 22"/>
          <p:cNvCxnSpPr>
            <a:cxnSpLocks noChangeShapeType="1"/>
            <a:stCxn id="360457" idx="2"/>
          </p:cNvCxnSpPr>
          <p:nvPr/>
        </p:nvCxnSpPr>
        <p:spPr bwMode="auto">
          <a:xfrm rot="16200000" flipH="1">
            <a:off x="5400675" y="2025650"/>
            <a:ext cx="1079500" cy="2159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8" name="AutoShape 23"/>
          <p:cNvCxnSpPr>
            <a:cxnSpLocks noChangeShapeType="1"/>
            <a:endCxn id="360461" idx="3"/>
          </p:cNvCxnSpPr>
          <p:nvPr/>
        </p:nvCxnSpPr>
        <p:spPr bwMode="auto">
          <a:xfrm rot="16200000" flipH="1">
            <a:off x="6767512" y="4689476"/>
            <a:ext cx="1152525" cy="647700"/>
          </a:xfrm>
          <a:prstGeom prst="curvedConnector4">
            <a:avLst>
              <a:gd name="adj1" fmla="val 37468"/>
              <a:gd name="adj2" fmla="val 1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9" name="AutoShape 24"/>
          <p:cNvCxnSpPr>
            <a:cxnSpLocks noChangeShapeType="1"/>
            <a:stCxn id="360461" idx="1"/>
          </p:cNvCxnSpPr>
          <p:nvPr/>
        </p:nvCxnSpPr>
        <p:spPr bwMode="auto">
          <a:xfrm rot="10800000" flipV="1">
            <a:off x="4140200" y="5589588"/>
            <a:ext cx="1439863" cy="34925"/>
          </a:xfrm>
          <a:prstGeom prst="curvedConnector3">
            <a:avLst>
              <a:gd name="adj1" fmla="val 49944"/>
            </a:avLst>
          </a:prstGeom>
          <a:noFill/>
          <a:ln w="9525">
            <a:noFill/>
            <a:round/>
            <a:headEnd/>
            <a:tailEnd type="triangle" w="med" len="med"/>
          </a:ln>
        </p:spPr>
      </p:cxnSp>
      <p:cxnSp>
        <p:nvCxnSpPr>
          <p:cNvPr id="21520" name="AutoShape 25"/>
          <p:cNvCxnSpPr>
            <a:cxnSpLocks noChangeShapeType="1"/>
            <a:stCxn id="360461" idx="1"/>
            <a:endCxn id="21515" idx="2"/>
          </p:cNvCxnSpPr>
          <p:nvPr/>
        </p:nvCxnSpPr>
        <p:spPr bwMode="auto">
          <a:xfrm rot="10800000" flipV="1">
            <a:off x="3097213" y="5589588"/>
            <a:ext cx="2482850" cy="358775"/>
          </a:xfrm>
          <a:prstGeom prst="curvedConnector4">
            <a:avLst>
              <a:gd name="adj1" fmla="val 28963"/>
              <a:gd name="adj2" fmla="val 163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1" name="AutoShape 27"/>
          <p:cNvCxnSpPr>
            <a:cxnSpLocks noChangeShapeType="1"/>
          </p:cNvCxnSpPr>
          <p:nvPr/>
        </p:nvCxnSpPr>
        <p:spPr bwMode="auto">
          <a:xfrm rot="10800000">
            <a:off x="900113" y="3717925"/>
            <a:ext cx="1081087" cy="1943100"/>
          </a:xfrm>
          <a:prstGeom prst="curvedConnector3">
            <a:avLst>
              <a:gd name="adj1" fmla="val 1211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2" name="AutoShape 28"/>
          <p:cNvCxnSpPr>
            <a:cxnSpLocks noChangeShapeType="1"/>
            <a:stCxn id="21506" idx="7"/>
            <a:endCxn id="360457" idx="1"/>
          </p:cNvCxnSpPr>
          <p:nvPr/>
        </p:nvCxnSpPr>
        <p:spPr bwMode="auto">
          <a:xfrm rot="-5400000">
            <a:off x="2997200" y="2197101"/>
            <a:ext cx="846137" cy="10080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7"/>
          <p:cNvSpPr>
            <a:spLocks noChangeArrowheads="1"/>
          </p:cNvSpPr>
          <p:nvPr/>
        </p:nvSpPr>
        <p:spPr bwMode="auto">
          <a:xfrm>
            <a:off x="250825" y="260350"/>
            <a:ext cx="8642350" cy="62642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58888" y="981075"/>
            <a:ext cx="7058025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HIERARQUIA:</a:t>
            </a:r>
          </a:p>
          <a:p>
            <a:pPr algn="ctr" eaLnBrk="1" hangingPunct="1">
              <a:buFontTx/>
              <a:buNone/>
              <a:defRPr/>
            </a:pPr>
            <a:endParaRPr lang="pt-BR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buFontTx/>
              <a:buChar char="-"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Respeito as normas: Federal, Estadual, Municipal;</a:t>
            </a:r>
          </a:p>
          <a:p>
            <a:pPr algn="ctr" eaLnBrk="1" hangingPunct="1">
              <a:buFontTx/>
              <a:buChar char="-"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Evita antagonismo entre normas;</a:t>
            </a:r>
          </a:p>
          <a:p>
            <a:pPr algn="ctr" eaLnBrk="1" hangingPunct="1">
              <a:buFontTx/>
              <a:buChar char="-"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legislação inferior pode ser mais restritiva que a superior, nunca o contrário, e a restritiva deverá ser respeitada.</a:t>
            </a:r>
          </a:p>
          <a:p>
            <a:pPr algn="ctr" eaLnBrk="1" hangingPunct="1">
              <a:buFontTx/>
              <a:buNone/>
              <a:defRPr/>
            </a:pPr>
            <a:endParaRPr lang="pt-BR" sz="28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03-Políticas públicas ambientais e Princípios da gestão ambiental pública</Template>
  <TotalTime>3047</TotalTime>
  <Words>2056</Words>
  <Application>Microsoft Office PowerPoint</Application>
  <PresentationFormat>Apresentação na tela (4:3)</PresentationFormat>
  <Paragraphs>267</Paragraphs>
  <Slides>66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4" baseType="lpstr">
      <vt:lpstr>Verdana</vt:lpstr>
      <vt:lpstr>Wingdings</vt:lpstr>
      <vt:lpstr>Arial</vt:lpstr>
      <vt:lpstr>Calibri</vt:lpstr>
      <vt:lpstr>Garamond</vt:lpstr>
      <vt:lpstr>Microsoft Sans Serif</vt:lpstr>
      <vt:lpstr>Rede</vt:lpstr>
      <vt:lpstr>Foto do Microsoft Photo Editor 3.0</vt:lpstr>
      <vt:lpstr>Disciplina de Impactos Ambientais Professor Msc. Leonardo Pivôtto Nicodemo</vt:lpstr>
      <vt:lpstr>Direito Ambiental</vt:lpstr>
      <vt:lpstr>DIREITO PÚBLICO</vt:lpstr>
      <vt:lpstr>DIREITO PRIVADO</vt:lpstr>
      <vt:lpstr>DIREITO DIFUSO</vt:lpstr>
      <vt:lpstr>DIREITO AMBIENTAL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DESENVOLVIMENTO SUSTENTÁVEL</vt:lpstr>
      <vt:lpstr>PREVENÇÃO</vt:lpstr>
      <vt:lpstr>INFORMAÇÃO</vt:lpstr>
      <vt:lpstr>COOPERAÇÃO</vt:lpstr>
      <vt:lpstr>COOPERAÇÃO</vt:lpstr>
      <vt:lpstr>EDUCAÇÃO</vt:lpstr>
      <vt:lpstr>EDUCAÇÃO</vt:lpstr>
      <vt:lpstr>EDUCAÇÃO</vt:lpstr>
      <vt:lpstr>EDUCAÇÃO</vt:lpstr>
      <vt:lpstr>EDUCAÇÃO</vt:lpstr>
      <vt:lpstr>PARTICIPAÇÃO</vt:lpstr>
      <vt:lpstr>POLUIDOR-PAGADOR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Estudo de Caso Política Ambiental</vt:lpstr>
      <vt:lpstr>Estudo de Caso Método - Política Ambiental</vt:lpstr>
      <vt:lpstr>Estudo de Caso Resultados - Política Ambiental</vt:lpstr>
      <vt:lpstr>Estudo de Caso Resultados - Política Ambiental</vt:lpstr>
      <vt:lpstr>Estudo de Caso Resultados - Política Ambiental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Gestão Ambiental para pequenas e médias empresas</dc:title>
  <dc:creator>Sinara Cybelle</dc:creator>
  <cp:lastModifiedBy>Leonardo</cp:lastModifiedBy>
  <cp:revision>79</cp:revision>
  <dcterms:created xsi:type="dcterms:W3CDTF">2005-12-26T12:22:41Z</dcterms:created>
  <dcterms:modified xsi:type="dcterms:W3CDTF">2010-09-16T01:57:26Z</dcterms:modified>
</cp:coreProperties>
</file>