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36"/>
  </p:notesMasterIdLst>
  <p:sldIdLst>
    <p:sldId id="413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379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55" r:id="rId35"/>
  </p:sldIdLst>
  <p:sldSz cx="9144000" cy="6858000" type="screen4x3"/>
  <p:notesSz cx="6858000" cy="9144000"/>
  <p:defaultTextStyle>
    <a:defPPr>
      <a:defRPr lang="pt-BR"/>
    </a:defPPr>
    <a:lvl1pPr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C40"/>
    <a:srgbClr val="FFCCFF"/>
    <a:srgbClr val="00CCFF"/>
    <a:srgbClr val="FF7C80"/>
    <a:srgbClr val="CC3300"/>
    <a:srgbClr val="DCB9FF"/>
    <a:srgbClr val="8CE4E2"/>
    <a:srgbClr val="C6C6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217" autoAdjust="0"/>
  </p:normalViewPr>
  <p:slideViewPr>
    <p:cSldViewPr>
      <p:cViewPr>
        <p:scale>
          <a:sx n="50" d="100"/>
          <a:sy n="50" d="100"/>
        </p:scale>
        <p:origin x="-172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62F4F4-C654-4501-9B4F-6AB65D9DD1AB}" type="datetimeFigureOut">
              <a:rPr lang="pt-BR"/>
              <a:pPr>
                <a:defRPr/>
              </a:pPr>
              <a:t>16/09/2010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679C6E-02C2-4083-AAE4-E766A6B95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0" y="3911600"/>
            <a:ext cx="7812088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6" name="Picture 49" descr="Logo_IF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6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060575"/>
            <a:ext cx="6983412" cy="1728788"/>
          </a:xfrm>
        </p:spPr>
        <p:txBody>
          <a:bodyPr/>
          <a:lstStyle>
            <a:lvl1pPr>
              <a:defRPr sz="4700"/>
            </a:lvl1pPr>
          </a:lstStyle>
          <a:p>
            <a:r>
              <a:rPr lang="pt-BR" altLang="en-US" smtClean="0"/>
              <a:t>Clique para editar o estilo do título mestre</a:t>
            </a:r>
            <a:endParaRPr lang="pt-BR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0088" y="4076700"/>
            <a:ext cx="5527675" cy="1296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pt-BR" altLang="en-US" smtClean="0"/>
              <a:t>Clique para editar o estilo do subtítulo mestre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122238"/>
            <a:ext cx="2160587" cy="64754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122238"/>
            <a:ext cx="6329363" cy="64754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8"/>
            <a:ext cx="7632700" cy="13620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9688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FFB4-E509-4DF4-B098-900C06E8B1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55DBE-9117-4331-AE7F-311DA900E8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8886-082D-4DE8-9A9F-49EDD71ABF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5" y="1643050"/>
            <a:ext cx="7500991" cy="2428892"/>
          </a:xfrm>
        </p:spPr>
        <p:txBody>
          <a:bodyPr anchor="t"/>
          <a:lstStyle>
            <a:lvl1pPr algn="r">
              <a:defRPr sz="4400" b="1" cap="none" baseline="0"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07950" y="188913"/>
            <a:ext cx="2592388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2238"/>
            <a:ext cx="7632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</p:txBody>
      </p:sp>
      <p:pic>
        <p:nvPicPr>
          <p:cNvPr id="9222" name="Picture 4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188913"/>
            <a:ext cx="930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1127125" y="1557338"/>
            <a:ext cx="7993063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0" y="6453188"/>
            <a:ext cx="2987675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7" r:id="rId13"/>
    <p:sldLayoutId id="2147483988" r:id="rId14"/>
    <p:sldLayoutId id="2147483989" r:id="rId15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110000"/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link%2039.ppt" TargetMode="External"/><Relationship Id="rId3" Type="http://schemas.openxmlformats.org/officeDocument/2006/relationships/hyperlink" Target="link%2033.ppt" TargetMode="External"/><Relationship Id="rId7" Type="http://schemas.openxmlformats.org/officeDocument/2006/relationships/hyperlink" Target="link%2035.ppt" TargetMode="External"/><Relationship Id="rId2" Type="http://schemas.openxmlformats.org/officeDocument/2006/relationships/hyperlink" Target="link%2038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nk%2036.ppt" TargetMode="External"/><Relationship Id="rId5" Type="http://schemas.openxmlformats.org/officeDocument/2006/relationships/hyperlink" Target="link%2037.ppt" TargetMode="External"/><Relationship Id="rId4" Type="http://schemas.openxmlformats.org/officeDocument/2006/relationships/hyperlink" Target="link%2034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.br/imgres?imgurl=http://members.tripod.com/~AMEFE/planejamento.jpg&amp;imgrefurl=http://members.tripod.com/~AMEFE/menu1.htm&amp;h=226&amp;w=280&amp;sz=51&amp;tbnid=d2NyI6Xx_IcJ:&amp;tbnh=87&amp;tbnw=109&amp;hl=pt-BR&amp;start=4&amp;prev=/images?q=planejamento&amp;svnum=10&amp;hl=pt-BR&amp;lr=" TargetMode="Externa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link%2044.ppt" TargetMode="External"/><Relationship Id="rId2" Type="http://schemas.openxmlformats.org/officeDocument/2006/relationships/hyperlink" Target="link%2043.ppt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wmf"/><Relationship Id="rId5" Type="http://schemas.openxmlformats.org/officeDocument/2006/relationships/hyperlink" Target="link%2046.ppt" TargetMode="External"/><Relationship Id="rId4" Type="http://schemas.openxmlformats.org/officeDocument/2006/relationships/hyperlink" Target="link%2045.pp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link%2043.ppt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link%2044.ppt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link%2045.ppt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link%2046.ppt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link%2046.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ink%2040.ppt" TargetMode="External"/><Relationship Id="rId2" Type="http://schemas.openxmlformats.org/officeDocument/2006/relationships/hyperlink" Target="link%2042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ink%2041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embers.tripod.com/~cdelmundo/objetivo.gi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br/imgres?imgurl=http://www.webformat.com.br/root/img/av0036-001.jpg&amp;imgrefurl=http://www.webformat.com.br/root/txt_objetivo.asp&amp;h=141&amp;w=180&amp;sz=11&amp;tbnid=LliI4FfPgjhwTM:&amp;tbnh=75&amp;tbnw=96&amp;hl=pt-BR&amp;start=4&amp;prev=/images?q=objetivo&amp;svnum=10&amp;hl=pt-BR&amp;lr=&amp;sa=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.br/imgres?imgurl=http://www.guadarrama-enred.com/paginas/images/proy-obj-nor/objetivo.jpg&amp;imgrefurl=http://www.guadarrama-enred.com/paginas/proy-ob-nor.htm&amp;h=251&amp;w=184&amp;sz=21&amp;tbnid=ddeL0QVqAC_4QM:&amp;tbnh=106&amp;tbnw=77&amp;hl=pt-BR&amp;start=60&amp;prev=/images?q=objetivo&amp;start=40&amp;svnum=10&amp;hl=pt-BR&amp;lr=&amp;sa=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fmg.br/online/arquivos/MINI%20PALESTRA%20ODONTOLOGIA%20(2)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join.es/images/auditoria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Elementos</a:t>
            </a:r>
          </a:p>
        </p:txBody>
      </p:sp>
      <p:sp>
        <p:nvSpPr>
          <p:cNvPr id="69635" name="AutoShape 6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 rot="-2048307">
            <a:off x="2339975" y="1844675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6" name="AutoShape 7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 rot="1806205">
            <a:off x="5219700" y="1844675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7" name="AutoShape 8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 rot="5400000">
            <a:off x="6012656" y="3645695"/>
            <a:ext cx="1584325" cy="10080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8" name="AutoShape 9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 rot="-5400000">
            <a:off x="1331119" y="3572669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9" name="AutoShape 10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 rot="-9487679">
            <a:off x="2411413" y="5373688"/>
            <a:ext cx="1584325" cy="10080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40" name="AutoShape 11">
            <a:hlinkClick r:id="rId7" action="ppaction://hlinkpres?slideindex=1&amp;slidetitle="/>
          </p:cNvPr>
          <p:cNvSpPr>
            <a:spLocks noChangeArrowheads="1"/>
          </p:cNvSpPr>
          <p:nvPr/>
        </p:nvSpPr>
        <p:spPr bwMode="auto">
          <a:xfrm rot="8870935">
            <a:off x="4932363" y="5445125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41" name="AutoShape 12">
            <a:hlinkClick r:id="rId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492500" y="3284538"/>
            <a:ext cx="2089150" cy="1512887"/>
          </a:xfrm>
          <a:prstGeom prst="hexagon">
            <a:avLst>
              <a:gd name="adj" fmla="val 34523"/>
              <a:gd name="vf" fmla="val 115470"/>
            </a:avLst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3995738" y="3835400"/>
            <a:ext cx="1023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PDCA</a:t>
            </a: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6010275" y="1766888"/>
            <a:ext cx="22336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Política Ambiental</a:t>
            </a: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7142163" y="3789363"/>
            <a:ext cx="175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5651500" y="6230938"/>
            <a:ext cx="33543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Implementação e Operação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179388" y="6302375"/>
            <a:ext cx="3838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ação corretiva</a:t>
            </a: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688975" y="3854450"/>
            <a:ext cx="1003300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ts val="100"/>
              </a:spcAft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Análise</a:t>
            </a:r>
          </a:p>
          <a:p>
            <a:pPr marL="342900" indent="-342900">
              <a:spcAft>
                <a:spcPts val="100"/>
              </a:spcAft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Crítica</a:t>
            </a: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904875" y="1700213"/>
            <a:ext cx="2259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ts val="100"/>
              </a:spcAft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Melhoria Contínua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/>
              <a:t>SGA Passo a Passo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2565400"/>
            <a:ext cx="5292725" cy="360045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3200" smtClean="0"/>
              <a:t>		</a:t>
            </a:r>
            <a:r>
              <a:rPr lang="pt-BR" sz="2400" b="1" smtClean="0"/>
              <a:t>Para que o SGA seja melhor compreendido e incorporado pelas pessoas que trabalham na implementação, é necessário que ele seja simples e flexível, permitindo a rápida adaptação às mudanças nos negócios ambientais. </a:t>
            </a:r>
          </a:p>
        </p:txBody>
      </p:sp>
      <p:pic>
        <p:nvPicPr>
          <p:cNvPr id="93188" name="Picture 5" descr="flexibilida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068638"/>
            <a:ext cx="3311525" cy="2417762"/>
          </a:xfrm>
          <a:noFill/>
        </p:spPr>
      </p:pic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1835150" y="1700213"/>
            <a:ext cx="5761038" cy="585787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3600"/>
              <a:t>1° DICA IMPORTANTE: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/>
              <a:t>SGA Passo a Passo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60375"/>
          </a:xfrm>
        </p:spPr>
        <p:txBody>
          <a:bodyPr/>
          <a:lstStyle/>
          <a:p>
            <a:pPr algn="just" eaLnBrk="1" hangingPunct="1"/>
            <a:r>
              <a:rPr lang="pt-BR" sz="1800" smtClean="0"/>
              <a:t>Agora veremos as etapas que compõe um SGA (ISO 14001):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2420938"/>
          <a:ext cx="850900" cy="936625"/>
        </p:xfrm>
        <a:graphic>
          <a:graphicData uri="http://schemas.openxmlformats.org/presentationml/2006/ole">
            <p:oleObj spid="_x0000_s164866" name="Foto do Photo Editor" r:id="rId3" imgW="2000000" imgH="2200582" progId="">
              <p:embed/>
            </p:oleObj>
          </a:graphicData>
        </a:graphic>
      </p:graphicFrame>
      <p:graphicFrame>
        <p:nvGraphicFramePr>
          <p:cNvPr id="3075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539750" y="3825875"/>
          <a:ext cx="863600" cy="863600"/>
        </p:xfrm>
        <a:graphic>
          <a:graphicData uri="http://schemas.openxmlformats.org/presentationml/2006/ole">
            <p:oleObj spid="_x0000_s164867" name="Foto do Photo Editor" r:id="rId4" imgW="4296375" imgH="4296375" progId="">
              <p:embed/>
            </p:oleObj>
          </a:graphicData>
        </a:graphic>
      </p:graphicFrame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157913" y="4141788"/>
            <a:ext cx="2590800" cy="36671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b="1">
                <a:solidFill>
                  <a:srgbClr val="A86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Política Ambiental</a:t>
            </a:r>
          </a:p>
        </p:txBody>
      </p:sp>
      <p:sp>
        <p:nvSpPr>
          <p:cNvPr id="468998" name="Rectangle 6"/>
          <p:cNvSpPr>
            <a:spLocks noChangeArrowheads="1"/>
          </p:cNvSpPr>
          <p:nvPr/>
        </p:nvSpPr>
        <p:spPr bwMode="auto">
          <a:xfrm>
            <a:off x="5651500" y="2781300"/>
            <a:ext cx="2303463" cy="366713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b="1">
                <a:solidFill>
                  <a:srgbClr val="A86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Inicial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908175" y="2708275"/>
            <a:ext cx="243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pt-BR"/>
              <a:t>Onde nós estamos?</a:t>
            </a:r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4500563" y="29241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1476375" y="4076700"/>
            <a:ext cx="3584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Aonde nós queremos chegar?</a:t>
            </a: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5148263" y="4292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195513" y="5229225"/>
            <a:ext cx="21066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Como chegar lá?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500563" y="54451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5724525" y="5092700"/>
            <a:ext cx="2592388" cy="91598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b="1">
                <a:solidFill>
                  <a:srgbClr val="A86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Planejamento, Implantação           	e operação</a:t>
            </a:r>
          </a:p>
        </p:txBody>
      </p:sp>
      <p:pic>
        <p:nvPicPr>
          <p:cNvPr id="3087" name="Picture 15" descr="planejament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013325"/>
            <a:ext cx="12461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747838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>
                <a:latin typeface="Verdana" pitchFamily="34" charset="0"/>
              </a:rPr>
              <a:t>PLANEJAMENTO:</a:t>
            </a:r>
          </a:p>
          <a:p>
            <a:pPr eaLnBrk="1" hangingPunct="1">
              <a:lnSpc>
                <a:spcPct val="80000"/>
              </a:lnSpc>
            </a:pPr>
            <a:endParaRPr lang="pt-BR" sz="2400" smtClean="0"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pt-BR" sz="2400" smtClean="0">
                <a:latin typeface="Verdana" pitchFamily="34" charset="0"/>
              </a:rPr>
              <a:t>É um conjunto de procedimentos  importantes para a implementação e operação do SGA e que completam sua política ambiental, contendo: Identificação dos Aspectos e Impactos Ambientais da empresa, Indicadores Internos de desempenho e Elaboração de planos para cumprimento dos Objetivos e Metas.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/>
          <a:p>
            <a:pPr eaLnBrk="1" hangingPunct="1"/>
            <a:r>
              <a:rPr lang="pt-BR" sz="1800" smtClean="0"/>
              <a:t>Planejamento</a:t>
            </a:r>
          </a:p>
          <a:p>
            <a:pPr eaLnBrk="1" hangingPunct="1">
              <a:buFont typeface="Wingdings" pitchFamily="2" charset="2"/>
              <a:buNone/>
            </a:pPr>
            <a:endParaRPr lang="pt-BR" sz="18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t-BR" sz="1800" smtClean="0"/>
              <a:t>	Dividi-se esta etapa em duas fases: Avaliação Ambiental Inicial e tomada de decisões.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18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t-BR" sz="1800" smtClean="0"/>
              <a:t>	O objetivo da análise ambiental é a realização de um inventário e avaliação da situação ambiental da empresa e seus aspectos e impactos mais relevantes.</a:t>
            </a:r>
            <a:r>
              <a:rPr lang="pt-BR" sz="2400" smtClean="0"/>
              <a:t> </a:t>
            </a:r>
          </a:p>
        </p:txBody>
      </p:sp>
      <p:pic>
        <p:nvPicPr>
          <p:cNvPr id="942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7425" y="2420938"/>
            <a:ext cx="3951288" cy="2717800"/>
          </a:xfrm>
          <a:noFill/>
        </p:spPr>
      </p:pic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SGA Passo a Passo 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Planejamento</a:t>
            </a: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395288" y="5589588"/>
            <a:ext cx="83534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/>
              <a:t>	Com base nesta análise, são definidos os objetivos, metas e programas que devem ser seguidos, devendo as linhas gerais estar definidas na política ambiental.</a:t>
            </a:r>
          </a:p>
          <a:p>
            <a:pPr marL="342900" indent="-342900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SGA Passo a Passo 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Planejamento</a:t>
            </a:r>
          </a:p>
        </p:txBody>
      </p:sp>
      <p:sp>
        <p:nvSpPr>
          <p:cNvPr id="95235" name="AutoShape 1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2276475"/>
            <a:ext cx="3527425" cy="647700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5236" name="AutoShape 1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84438" y="3213100"/>
            <a:ext cx="5975350" cy="6477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5237" name="AutoShape 13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221163"/>
            <a:ext cx="3168650" cy="647700"/>
          </a:xfrm>
          <a:prstGeom prst="beve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5238" name="AutoShape 14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76600" y="5229225"/>
            <a:ext cx="5183188" cy="6477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2991" name="Text Box 15"/>
          <p:cNvSpPr txBox="1">
            <a:spLocks noChangeArrowheads="1"/>
          </p:cNvSpPr>
          <p:nvPr/>
        </p:nvSpPr>
        <p:spPr bwMode="auto">
          <a:xfrm>
            <a:off x="611188" y="2349500"/>
            <a:ext cx="33543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Ambientais</a:t>
            </a:r>
          </a:p>
        </p:txBody>
      </p:sp>
      <p:sp>
        <p:nvSpPr>
          <p:cNvPr id="382992" name="Text Box 16"/>
          <p:cNvSpPr txBox="1">
            <a:spLocks noChangeArrowheads="1"/>
          </p:cNvSpPr>
          <p:nvPr/>
        </p:nvSpPr>
        <p:spPr bwMode="auto">
          <a:xfrm>
            <a:off x="2555875" y="3284538"/>
            <a:ext cx="5795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Requisitos Legais e outros requisitos</a:t>
            </a:r>
          </a:p>
        </p:txBody>
      </p:sp>
      <p:sp>
        <p:nvSpPr>
          <p:cNvPr id="382994" name="Text Box 18"/>
          <p:cNvSpPr txBox="1">
            <a:spLocks noChangeArrowheads="1"/>
          </p:cNvSpPr>
          <p:nvPr/>
        </p:nvSpPr>
        <p:spPr bwMode="auto">
          <a:xfrm>
            <a:off x="611188" y="4292600"/>
            <a:ext cx="292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 e Metas</a:t>
            </a:r>
          </a:p>
        </p:txBody>
      </p:sp>
      <p:sp>
        <p:nvSpPr>
          <p:cNvPr id="382997" name="Text Box 21"/>
          <p:cNvSpPr txBox="1">
            <a:spLocks noChangeArrowheads="1"/>
          </p:cNvSpPr>
          <p:nvPr/>
        </p:nvSpPr>
        <p:spPr bwMode="auto">
          <a:xfrm>
            <a:off x="3348038" y="5300663"/>
            <a:ext cx="4968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Programa de Gestão Ambiental</a:t>
            </a:r>
          </a:p>
        </p:txBody>
      </p:sp>
      <p:pic>
        <p:nvPicPr>
          <p:cNvPr id="95243" name="Picture 22" descr="j0293844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9750" y="5013325"/>
            <a:ext cx="1506538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641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1125538"/>
            <a:ext cx="8351838" cy="4102100"/>
          </a:xfrm>
        </p:spPr>
        <p:txBody>
          <a:bodyPr/>
          <a:lstStyle/>
          <a:p>
            <a:pPr eaLnBrk="1" hangingPunct="1">
              <a:defRPr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Para planejar e controlar seus impactos ambientais, uma organização tem que saber, primeiramente, quais são estes impactos, além de saber, também, como eles são gerados.</a:t>
            </a:r>
          </a:p>
          <a:p>
            <a:pPr eaLnBrk="1" hangingPunct="1">
              <a:defRPr/>
            </a:pPr>
            <a:endParaRPr lang="pt-BR" sz="29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SGA inclui procedimentos para identificar os aspectos ambientais da organização que ela possa controlar ou sobre os quais ela possa ter influência.</a:t>
            </a:r>
          </a:p>
        </p:txBody>
      </p:sp>
      <p:sp>
        <p:nvSpPr>
          <p:cNvPr id="96260" name="AutoShape 1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68313" y="476250"/>
            <a:ext cx="3527425" cy="647700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9750" y="549275"/>
            <a:ext cx="3354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Ambientais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641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1198563"/>
            <a:ext cx="8351838" cy="4102100"/>
          </a:xfrm>
        </p:spPr>
        <p:txBody>
          <a:bodyPr/>
          <a:lstStyle/>
          <a:p>
            <a:pPr eaLnBrk="1" hangingPunct="1">
              <a:defRPr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Paralelamente aos aspectos e impactos ambientais, deve-se considerar os diversos requisitos que são impostos pela legislação, pelos órgãos públicos e por instituições que sejam importantes para esta organização.</a:t>
            </a:r>
          </a:p>
          <a:p>
            <a:pPr eaLnBrk="1" hangingPunct="1">
              <a:defRPr/>
            </a:pPr>
            <a:endParaRPr lang="pt-BR" sz="29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É importante considerar também que os custos do não cumprimentos desses requisitos, em termos de dinheiro, imagem pública ou danos ao meio ambiente podem ser muito elevados.</a:t>
            </a:r>
          </a:p>
        </p:txBody>
      </p:sp>
      <p:sp>
        <p:nvSpPr>
          <p:cNvPr id="97284" name="AutoShape 1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68313" y="476250"/>
            <a:ext cx="5975350" cy="6477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39750" y="547688"/>
            <a:ext cx="5795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Requisitos Legais e outros requisitos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641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1343025"/>
            <a:ext cx="8351838" cy="41021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 objetivos gerais da política ambiental estabelecem um quadro para as decisões e ações ambientais no plano executivo. Porém os objetivos são genéricos e para que se tornem aplicáveis é preciso que sejam convertidos em metas concretas em áreas pré-definidas pela organização.</a:t>
            </a:r>
          </a:p>
          <a:p>
            <a:pPr eaLnBrk="1" hangingPunct="1"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 objetivos e metas tem a função de transformar propostas em ação. São levados em consideração para a escolha os requisitos legais e outros, aspectos ambientais relevantes, opções tecnológicas e financeiras, considerações operacionais e de negócios e nas partes interessadas e afetadas.</a:t>
            </a:r>
          </a:p>
        </p:txBody>
      </p:sp>
      <p:sp>
        <p:nvSpPr>
          <p:cNvPr id="98308" name="AutoShape 1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68313" y="476250"/>
            <a:ext cx="3168650" cy="647700"/>
          </a:xfrm>
          <a:prstGeom prst="beve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39750" y="547688"/>
            <a:ext cx="292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 e Metas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641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839788"/>
            <a:ext cx="7632700" cy="41021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Até o momento, os fundamentos do SGA foram verificados definindo o que a organização quer atingir na área ambiental. Para que os objetivos e metas sejam atingidos, é preciso implantar o Programa de Gestão Ambiental – PGA, que:</a:t>
            </a:r>
          </a:p>
          <a:p>
            <a:pPr eaLnBrk="1" hangingPunct="1"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Descreve como os objetivos e metas são atingidos;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determina os níveis de autoridade e responsabilidade para todas as funções relevantes;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determina o prazo para que os objetivos sejam atingidos;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identifica os recursos necessários.</a:t>
            </a:r>
          </a:p>
        </p:txBody>
      </p:sp>
      <p:sp>
        <p:nvSpPr>
          <p:cNvPr id="99332" name="AutoShape 1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5438" y="115888"/>
            <a:ext cx="5183187" cy="6477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96875" y="187325"/>
            <a:ext cx="4968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Programa de Gestão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641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82663"/>
            <a:ext cx="7632700" cy="41021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Produção mais Limpa – P+L</a:t>
            </a:r>
          </a:p>
          <a:p>
            <a:pPr eaLnBrk="1" hangingPunct="1"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princípio básico da metodologia de Produção mais Limpa (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PmaisL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é eliminar a poluição durante o processo de produção, não no final. A razão: todos os resíduos que a empresa gera custaram-lhe dinheiro, pois foram comprados a preço de matéria-prima e consumiram insumos como água e energia. Uma vez gerados, continuam a consumir dinheiro, seja sob a forma de gastos de tratamento e armazenamento, seja sob a forma de multas pela falta desses cuidados, ou ainda pelos danos imagem e à reputação da empresa.</a:t>
            </a:r>
          </a:p>
          <a:p>
            <a:pPr eaLnBrk="1" hangingPunct="1"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00356" name="AutoShape 1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5438" y="117475"/>
            <a:ext cx="5183187" cy="64770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96875" y="188913"/>
            <a:ext cx="4968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Programa de Gestão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9"/>
          <p:cNvSpPr>
            <a:spLocks noChangeArrowheads="1"/>
          </p:cNvSpPr>
          <p:nvPr/>
        </p:nvSpPr>
        <p:spPr bwMode="auto">
          <a:xfrm>
            <a:off x="3060700" y="3284538"/>
            <a:ext cx="2952750" cy="25193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4995" name="Oval 1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65750" y="4652963"/>
            <a:ext cx="2374900" cy="2016125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4000"/>
              <a:t>Introdução ao SGA</a:t>
            </a:r>
            <a:br>
              <a:rPr lang="pt-BR" sz="4000"/>
            </a:br>
            <a:r>
              <a:rPr lang="pt-BR" sz="4000"/>
              <a:t>Elementos</a:t>
            </a:r>
          </a:p>
        </p:txBody>
      </p:sp>
      <p:sp>
        <p:nvSpPr>
          <p:cNvPr id="84997" name="Oval 1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348038" y="1555750"/>
            <a:ext cx="2305050" cy="2016125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4998" name="Oval 12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403350" y="4652963"/>
            <a:ext cx="2305050" cy="2016125"/>
          </a:xfrm>
          <a:prstGeom prst="ellipse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2844800" y="4292600"/>
            <a:ext cx="3455988" cy="44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 Fundamentais</a:t>
            </a:r>
          </a:p>
          <a:p>
            <a:pPr marL="342900" indent="-342900" algn="ctr">
              <a:lnSpc>
                <a:spcPct val="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NBR ISO 14001:1996</a:t>
            </a:r>
          </a:p>
        </p:txBody>
      </p:sp>
      <p:sp>
        <p:nvSpPr>
          <p:cNvPr id="378895" name="Text Box 15"/>
          <p:cNvSpPr txBox="1">
            <a:spLocks noChangeArrowheads="1"/>
          </p:cNvSpPr>
          <p:nvPr/>
        </p:nvSpPr>
        <p:spPr bwMode="auto">
          <a:xfrm>
            <a:off x="2916238" y="2403475"/>
            <a:ext cx="3167062" cy="44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Auto-</a:t>
            </a:r>
          </a:p>
          <a:p>
            <a:pPr marL="342900" indent="-342900" algn="ctr">
              <a:lnSpc>
                <a:spcPct val="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responsabilidade</a:t>
            </a:r>
          </a:p>
        </p:txBody>
      </p:sp>
      <p:sp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1476375" y="5308600"/>
            <a:ext cx="24479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Responsabilidade da direção</a:t>
            </a:r>
          </a:p>
        </p:txBody>
      </p:sp>
      <p:sp>
        <p:nvSpPr>
          <p:cNvPr id="378899" name="Text Box 19"/>
          <p:cNvSpPr txBox="1">
            <a:spLocks noChangeArrowheads="1"/>
          </p:cNvSpPr>
          <p:nvPr/>
        </p:nvSpPr>
        <p:spPr bwMode="auto">
          <a:xfrm>
            <a:off x="5437188" y="5510213"/>
            <a:ext cx="2447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Melhoria Contínua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 Planejamento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93900"/>
            <a:ext cx="5770562" cy="4530725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0" b="1" smtClean="0"/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pt-BR" sz="2000" smtClean="0"/>
              <a:t>Os Fatores – Chave desta etapa são: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2000" smtClean="0"/>
              <a:t>Identificar os requisitos legais e outros requisitos;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2000" smtClean="0"/>
              <a:t>Analisar os impactos,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2000" smtClean="0"/>
              <a:t>Comunicar; e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2000" smtClean="0"/>
              <a:t>Agir.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0" smtClean="0"/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pt-BR" sz="2000" smtClean="0"/>
              <a:t>Outros Requisitos: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2000" smtClean="0"/>
              <a:t>Códigos específicos da Empresa;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2000" smtClean="0"/>
              <a:t>Padrões dos locais onde os produtos são comercializados;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t-BR" sz="2000" smtClean="0"/>
              <a:t>Carta para o Desenvolvimento sustentável, Câmara de comércio Internacional (ICC)</a:t>
            </a:r>
          </a:p>
        </p:txBody>
      </p:sp>
      <p:pic>
        <p:nvPicPr>
          <p:cNvPr id="101380" name="Picture 5" descr="justiç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57925" y="3151188"/>
            <a:ext cx="819150" cy="1428750"/>
          </a:xfrm>
          <a:noFill/>
        </p:spPr>
      </p:pic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1023938" y="3516313"/>
            <a:ext cx="2827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endParaRPr lang="pt-BR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73453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 b="1"/>
              <a:t>Requisitos legais e outros requisitos:</a:t>
            </a:r>
          </a:p>
          <a:p>
            <a:pPr marL="342900" indent="-342900">
              <a:buFont typeface="Wingdings" pitchFamily="2" charset="2"/>
              <a:buNone/>
            </a:pPr>
            <a:endParaRPr lang="pt-B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 Planejamento</a:t>
            </a:r>
          </a:p>
        </p:txBody>
      </p:sp>
      <p:pic>
        <p:nvPicPr>
          <p:cNvPr id="102403" name="Picture 4" descr="objetivo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700213"/>
            <a:ext cx="2244725" cy="1452562"/>
          </a:xfrm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280400" cy="424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sz="2400" b="1"/>
              <a:t>Objetivos e Metas</a:t>
            </a:r>
          </a:p>
          <a:p>
            <a:pPr marL="342900" indent="-342900">
              <a:buFont typeface="Wingdings" pitchFamily="2" charset="2"/>
              <a:buNone/>
            </a:pPr>
            <a:endParaRPr lang="pt-BR" sz="2400"/>
          </a:p>
          <a:p>
            <a:pPr marL="342900" indent="-342900"/>
            <a:r>
              <a:rPr lang="pt-BR"/>
              <a:t>A   NBR ISO 14001 estabelece que: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/>
              <a:t>A organização deve manter objetivos e metas ambientais documentados em cada nível e função pertinente da organização;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/>
              <a:t>Deve considerar os requisitos legais e outros requisitos, seus aspectos ambientais significativos, suas opções tecnológicas, seus recursos financeiros, operacionais e comerciais, bem como a visão das partes interessadas;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/>
              <a:t>Devem ser compatíveis com a política ambiental, incluindo o comprometimento com a prevenção da poluição.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 Planejamento</a:t>
            </a:r>
          </a:p>
        </p:txBody>
      </p:sp>
      <p:pic>
        <p:nvPicPr>
          <p:cNvPr id="103427" name="Picture 4" descr="av0036-00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1700213"/>
            <a:ext cx="2105025" cy="1476375"/>
          </a:xfrm>
        </p:spPr>
      </p:pic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8280400" cy="471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sz="2400" b="1"/>
              <a:t>Objetivos e Metas</a:t>
            </a:r>
          </a:p>
          <a:p>
            <a:pPr marL="342900" indent="-342900">
              <a:buFont typeface="Wingdings" pitchFamily="2" charset="2"/>
              <a:buNone/>
            </a:pPr>
            <a:endParaRPr lang="pt-BR" sz="2400"/>
          </a:p>
          <a:p>
            <a:pPr marL="342900" indent="-342900"/>
            <a:r>
              <a:rPr lang="pt-BR"/>
              <a:t>Como Identificar quais objetivos e metas são 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apropriados para a empresa?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/>
              <a:t>Você deverá identificar aqueles que refletem o que a organização faz e o que ela pretende atingir em termos de meio ambiente, para isso precisará ter em mente a Política Ambiental e seus três compromissos básicos: comprometimento, melhoria e prevenção.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/>
              <a:t>Os Objetivos e Metas podem ser direcionados a toda a empresa ou aplicados a unidades ou atividades individuais em cada nível e função da organização.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Programa de Gestão Ambiental</a:t>
            </a:r>
          </a:p>
        </p:txBody>
      </p:sp>
      <p:pic>
        <p:nvPicPr>
          <p:cNvPr id="104451" name="Picture 6" descr="j0233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844675"/>
            <a:ext cx="2574925" cy="2614613"/>
          </a:xfrm>
          <a:noFill/>
        </p:spPr>
      </p:pic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56165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		Para que os objetivos e metas sejam atingidos, é preciso implantar o PGA- programa de gestão ambiental, ou seja, deve-se estabelecer através de programas concretos o caminho pelo qual os objetivos devem ser alcançados.</a:t>
            </a:r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539750" y="3998913"/>
            <a:ext cx="31194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b="1"/>
              <a:t>PGA – NBR ISO 14001:</a:t>
            </a:r>
          </a:p>
        </p:txBody>
      </p:sp>
      <p:sp>
        <p:nvSpPr>
          <p:cNvPr id="104454" name="Text Box 5"/>
          <p:cNvSpPr txBox="1">
            <a:spLocks noChangeArrowheads="1"/>
          </p:cNvSpPr>
          <p:nvPr/>
        </p:nvSpPr>
        <p:spPr bwMode="auto">
          <a:xfrm>
            <a:off x="611188" y="4605338"/>
            <a:ext cx="8137525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/>
              <a:t>A organização deve estabelecer programas incluindo: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/>
              <a:t>As atribuições de responsabilidades, em cada função e nível da organização, visando atingir os objetivos e metas;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/>
              <a:t>Os meios e o prazo dentro do qual eles devem ser atingidos;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Programa de Gestão Ambiental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42941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sz="2400" b="1"/>
              <a:t>Afinal, o que é um PGA?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611188" y="2997200"/>
            <a:ext cx="7848600" cy="239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		Estabelecem como devem ser atingidos os objetivos ambientais da organização.  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		Têm a função de realização dos objetivos por meio de medidas concretas e diretamente operáveis em locais claramente definidos dentro da empresa.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		Deve ser entendido como um  processo de concretização progressiva.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781300"/>
            <a:ext cx="8229600" cy="31686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	No PGA, a organização deve ser capaz de responder as seguintes questões: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- </a:t>
            </a:r>
            <a:r>
              <a:rPr lang="pt-BR" sz="1800" b="1" smtClean="0"/>
              <a:t>O que?</a:t>
            </a:r>
            <a:r>
              <a:rPr lang="pt-BR" sz="1800" smtClean="0"/>
              <a:t> (objetivos e metas)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- </a:t>
            </a:r>
            <a:r>
              <a:rPr lang="pt-BR" sz="1800" b="1" smtClean="0"/>
              <a:t>Por que?</a:t>
            </a:r>
            <a:r>
              <a:rPr lang="pt-BR" sz="1800" smtClean="0"/>
              <a:t> (o porquê desses objetivos e metas)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- </a:t>
            </a:r>
            <a:r>
              <a:rPr lang="pt-BR" sz="1800" b="1" smtClean="0"/>
              <a:t>Onde?</a:t>
            </a:r>
            <a:r>
              <a:rPr lang="pt-BR" sz="1800" smtClean="0"/>
              <a:t> (onde será implementado)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- </a:t>
            </a:r>
            <a:r>
              <a:rPr lang="pt-BR" sz="1800" b="1" smtClean="0"/>
              <a:t>Como?</a:t>
            </a:r>
            <a:r>
              <a:rPr lang="pt-BR" sz="1800" smtClean="0"/>
              <a:t> (como será implementado)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- </a:t>
            </a:r>
            <a:r>
              <a:rPr lang="pt-BR" sz="1800" b="1" smtClean="0"/>
              <a:t>Quem?</a:t>
            </a:r>
            <a:r>
              <a:rPr lang="pt-BR" sz="1800" smtClean="0"/>
              <a:t> (quem será responsável pela sua execução)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- </a:t>
            </a:r>
            <a:r>
              <a:rPr lang="pt-BR" sz="1800" b="1" smtClean="0"/>
              <a:t>Quando?</a:t>
            </a:r>
            <a:r>
              <a:rPr lang="pt-BR" sz="1800" smtClean="0"/>
              <a:t> (qual o prazo para atingir)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- </a:t>
            </a:r>
            <a:r>
              <a:rPr lang="pt-BR" sz="1800" b="1" smtClean="0"/>
              <a:t>Quanto?</a:t>
            </a:r>
            <a:r>
              <a:rPr lang="pt-BR" sz="1800" smtClean="0"/>
              <a:t> (qual o custo dessa ação)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SGA Passo a Passo 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Planejamento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836738" y="1906588"/>
            <a:ext cx="5543550" cy="585787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3600"/>
              <a:t> Dicas sobre os PGA´s!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86800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smtClean="0"/>
              <a:t>Método - Requisitos Legais e Outros Requisitos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smtClean="0"/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Metodologia para Levantamento dos requisitos legais e outros requisitos: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/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A obtenção destes requisitos legais, foi feita através de pesquisa nos órgãos ambientais competentes das três esferas do governo: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/>
          </a:p>
          <a:p>
            <a:pPr algn="just" eaLnBrk="1" hangingPunct="1">
              <a:lnSpc>
                <a:spcPct val="80000"/>
              </a:lnSpc>
            </a:pPr>
            <a:r>
              <a:rPr lang="pt-BR" sz="1800" b="1" i="1" smtClean="0">
                <a:solidFill>
                  <a:srgbClr val="336600"/>
                </a:solidFill>
              </a:rPr>
              <a:t>Federal</a:t>
            </a:r>
            <a:r>
              <a:rPr lang="pt-BR" sz="1800" smtClean="0"/>
              <a:t> - Instituto Brasileiro do Meio Ambiente e dos Recursos Renováveis – IBAMA;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b="1" i="1" smtClean="0">
                <a:solidFill>
                  <a:schemeClr val="hlink"/>
                </a:solidFill>
              </a:rPr>
              <a:t>Estadual</a:t>
            </a:r>
            <a:r>
              <a:rPr lang="pt-BR" sz="1800" smtClean="0"/>
              <a:t> - Instituto de Desenvolvimento Econômico e Meio Ambiente – IDEMA;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b="1" i="1" smtClean="0">
                <a:solidFill>
                  <a:srgbClr val="0000CC"/>
                </a:solidFill>
              </a:rPr>
              <a:t>Municipal</a:t>
            </a:r>
            <a:r>
              <a:rPr lang="pt-BR" sz="1800" smtClean="0"/>
              <a:t> - Secretaria de Meio Ambiente e Urbanismo – SEMURB; 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além de contatos com o IBAMA de Brasília, a Associação Brasileira de Indústria Hoteleira - ABIH Nacional, sediada na cidade do Rio de Janeiro e a ABIH do Rio Grande do Norte, sediada em Natal/RN.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490663"/>
            <a:ext cx="8893175" cy="45307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400" b="1" smtClean="0"/>
              <a:t>Resultados - Requisitos Legais e Outros Requisitos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39750" y="2074863"/>
            <a:ext cx="8281988" cy="423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b="1" i="1">
                <a:solidFill>
                  <a:srgbClr val="336600"/>
                </a:solidFill>
              </a:rPr>
              <a:t>Constituição 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Art. 225; todos têm direito ao meio ambiente ecologicamente equilibrado, bem de uso comum do povo e essencial à sadia qualidade de vida, impondo-se ao poder público e à coletividade o dever de defender e preservá-lo para as presentes e futuras gerações.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Lei nº 6803, de 2 de julho de 1980, dispõe sobre as diretrizes básicas para o Zoneamento Industrial, prevê que os Estados estabeleçam leis de zoneamento, nas áreas críticas de poluição, que compatibilize as atividades industriais com a proteção ambiental. 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Lei nº 6938, de 31 de agosto de 1981 - Dispõe sobre a Política Nacional do Meio Ambiente, seus fins e mecanismos de formulação, e dá outras providências.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490663"/>
            <a:ext cx="8893175" cy="45307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400" b="1" smtClean="0"/>
              <a:t>Resultados - Requisitos Legais e Outros Requisitos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280400" cy="442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b="1" i="1">
                <a:solidFill>
                  <a:srgbClr val="336600"/>
                </a:solidFill>
              </a:rPr>
              <a:t>Constituição</a:t>
            </a:r>
            <a:endParaRPr lang="pt-BR"/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Art. 2 - dispõe que a Política Nacional do Meio Ambiente tem por objetivos a preservação, melhoria e recuperação da qualidade ambiental. 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Art. 14 § 3 - Princípio de Poluidor Pagador ou da Responsabilidade "sem obstar a aplicação das penalidades previstas neste artigo, é o poluidor obrigado, independentemente da existência de culpa, a indenizar ou reparar os danos causados ao meio ambiente e a terceiros, afetados por sua atividade". </a:t>
            </a:r>
          </a:p>
          <a:p>
            <a:pPr marL="342900" indent="-342900"/>
            <a:r>
              <a:rPr lang="pt-BR" b="1" i="1">
                <a:solidFill>
                  <a:srgbClr val="336600"/>
                </a:solidFill>
              </a:rPr>
              <a:t>CONAMA - Conselho Nacional do Meio Ambiente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Resolução CONAMA nº 1, de 23 de janeiro de 1986 - Define Impacto Ambiental, Estudo de Impacto Ambiental e Relatório de Impacto Ambiental e demais disposições gerais.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490663"/>
            <a:ext cx="8893175" cy="45307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400" b="1" smtClean="0"/>
              <a:t>Resultados - Requisitos Legais e Outros Requisitos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280400" cy="406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b="1" i="1">
                <a:solidFill>
                  <a:srgbClr val="336600"/>
                </a:solidFill>
              </a:rPr>
              <a:t>CONAMA - Conselho Nacional do Meio Ambiente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Resolução CONAMA nº 6, de 15 de junho de 1988 - No processo de Licenciamento ambiental de Atividades Industriais os resíduos gerados e/ou existentes deverão ser objetos de controle específico. </a:t>
            </a:r>
          </a:p>
          <a:p>
            <a:pPr marL="342900" indent="-342900"/>
            <a:r>
              <a:rPr lang="pt-BR" b="1" i="1">
                <a:solidFill>
                  <a:srgbClr val="336600"/>
                </a:solidFill>
              </a:rPr>
              <a:t>ABNT - Associação Brasileira de Normas Técnicas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NR 9:1994 – Esta, norma regulamentadora – NR, estabelece a obrigatoriedade do Programa de Prevenção de Riscos Ambientais – PPRA.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NBR ISO 14001:1996 - Sistema de Gestão Ambiental - especificações e diretrizes para uso.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628775"/>
            <a:ext cx="8064500" cy="41021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sistema cria um estímulo para a percepção da qualidade ambiental da organização através do estabelecimento de um procedimento estruturado que permita o controle dos efeitos ambientais, bem como a melhoria do desempenho ambiental nas atividades, produtos e serviços da organização.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490663"/>
            <a:ext cx="8893175" cy="45307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400" b="1" smtClean="0"/>
              <a:t>Resultados - Requisitos Legais e Outros Requisitos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39750" y="2492375"/>
            <a:ext cx="8280400" cy="3325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b="1" i="1">
                <a:solidFill>
                  <a:srgbClr val="336600"/>
                </a:solidFill>
              </a:rPr>
              <a:t>ABNT - Associação Brasileira de Normas Técnicas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NBR ISO 14004:1996 - Diretrizes gerais sobre princípios, sistemas e técnicas de apoio.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NBR ISO 14010:1996 - Diretrizes para auditoria ambiental - princípios gerais.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/>
              <a:t>NBR ISO 14011:1996 - Diretrizes para auditoria ambiental - procedimentos de auditoria - Auditoria de Sistemas de Gestão Ambiental.</a:t>
            </a:r>
          </a:p>
          <a:p>
            <a:pPr marL="342900" indent="-342900"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773238"/>
            <a:ext cx="8893175" cy="498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smtClean="0"/>
              <a:t>Metodologia - Objetivos e Metas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6016" y="4581525"/>
            <a:ext cx="82804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dirty="0"/>
              <a:t>		O </a:t>
            </a:r>
            <a:r>
              <a:rPr lang="pt-BR" dirty="0">
                <a:solidFill>
                  <a:srgbClr val="0000CC"/>
                </a:solidFill>
              </a:rPr>
              <a:t>objetivo</a:t>
            </a:r>
            <a:r>
              <a:rPr lang="pt-BR" dirty="0"/>
              <a:t> do SGA é o melhoramento do desempenho do hotel referente à sua eco-eficiência, tendo como </a:t>
            </a:r>
            <a:r>
              <a:rPr lang="pt-BR" dirty="0">
                <a:solidFill>
                  <a:srgbClr val="0000CC"/>
                </a:solidFill>
              </a:rPr>
              <a:t>meta</a:t>
            </a:r>
            <a:r>
              <a:rPr lang="pt-BR" dirty="0"/>
              <a:t> o desenvolvimento, implantação e implementação em 100% do primeiro programa de gestão referente às questões ambientais do hotel, o PICS, tendo o objetivo de servir como base para os programas que virem a ser posteriormente desenvolvidos.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58775" y="4083050"/>
            <a:ext cx="88931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 b="1"/>
              <a:t>Resultado - Objetivos e Metas</a:t>
            </a:r>
          </a:p>
        </p:txBody>
      </p:sp>
      <p:pic>
        <p:nvPicPr>
          <p:cNvPr id="112646" name="Picture 6" descr="objetiv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1901478" cy="251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-36512" y="2420938"/>
            <a:ext cx="640873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dirty="0"/>
              <a:t>		Cada programa deverá ter objetivos e metas definidos. O principal objetivo do SGA foi definido como a criação de um programa para controle dos resíduos sólidos gerados pelo hotel;</a:t>
            </a:r>
          </a:p>
          <a:p>
            <a:pPr marL="342900" indent="-342900"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820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b="1" smtClean="0"/>
              <a:t>Metodologia - Programa de Gestão Ambiental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084168" y="2348880"/>
          <a:ext cx="2759179" cy="1295747"/>
        </p:xfrm>
        <a:graphic>
          <a:graphicData uri="http://schemas.openxmlformats.org/presentationml/2006/ole">
            <p:oleObj spid="_x0000_s163842" name="Imagem de bitmap" r:id="rId3" imgW="1724266" imgH="809738" progId="PBrush">
              <p:embed/>
            </p:oleObj>
          </a:graphicData>
        </a:graphic>
      </p:graphicFrame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23529" y="2204864"/>
            <a:ext cx="5112567" cy="4439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pt-BR" b="1" dirty="0"/>
              <a:t>	</a:t>
            </a:r>
            <a:r>
              <a:rPr lang="pt-BR" dirty="0"/>
              <a:t>O conjunto de objetivos e metas para cada programa deve ser levado à alta administração e analisado sobre a ótica dos recursos tecnológicos disponíveis, a viabilidade operacional dos controles previstos e da existência de recursos financeiros e humanos compatíveis, a ser cumprido em um determinado período.</a:t>
            </a:r>
          </a:p>
          <a:p>
            <a:pPr marL="342900" indent="-342900"/>
            <a:r>
              <a:rPr lang="pt-BR" dirty="0"/>
              <a:t>	A consolidação dos objetivos e metas deve ser assegurada pelo desdobramento em Planos de Ação, com revisão anual e acompanhamento nas reuniões de análise crítica pela administração.</a:t>
            </a:r>
          </a:p>
        </p:txBody>
      </p:sp>
      <p:graphicFrame>
        <p:nvGraphicFramePr>
          <p:cNvPr id="163846" name="Object 4"/>
          <p:cNvGraphicFramePr>
            <a:graphicFrameLocks noChangeAspect="1"/>
          </p:cNvGraphicFramePr>
          <p:nvPr/>
        </p:nvGraphicFramePr>
        <p:xfrm>
          <a:off x="5940152" y="3788643"/>
          <a:ext cx="2912409" cy="1368549"/>
        </p:xfrm>
        <a:graphic>
          <a:graphicData uri="http://schemas.openxmlformats.org/presentationml/2006/ole">
            <p:oleObj spid="_x0000_s163846" name="Imagem de bitmap" r:id="rId4" imgW="1724266" imgH="809738" progId="PBrush">
              <p:embed/>
            </p:oleObj>
          </a:graphicData>
        </a:graphic>
      </p:graphicFrame>
      <p:graphicFrame>
        <p:nvGraphicFramePr>
          <p:cNvPr id="163847" name="Object 4"/>
          <p:cNvGraphicFramePr>
            <a:graphicFrameLocks noChangeAspect="1"/>
          </p:cNvGraphicFramePr>
          <p:nvPr/>
        </p:nvGraphicFramePr>
        <p:xfrm>
          <a:off x="5940152" y="5300811"/>
          <a:ext cx="2912409" cy="1368549"/>
        </p:xfrm>
        <a:graphic>
          <a:graphicData uri="http://schemas.openxmlformats.org/presentationml/2006/ole">
            <p:oleObj spid="_x0000_s163847" name="Imagem de bitmap" r:id="rId5" imgW="1724266" imgH="8097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17191"/>
            <a:ext cx="8893175" cy="503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2400" b="1" dirty="0" smtClean="0"/>
              <a:t>Resultados - Plano de Ação do PICS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51520" y="2248123"/>
            <a:ext cx="8568630" cy="269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dirty="0"/>
              <a:t>		Estabeleceu-se como objetivo do PICS sua Implementação para 100% dos resíduos sólidos gerados no hotel.</a:t>
            </a:r>
          </a:p>
          <a:p>
            <a:pPr marL="342900" indent="-342900">
              <a:buFont typeface="Wingdings" pitchFamily="2" charset="2"/>
              <a:buNone/>
            </a:pPr>
            <a:r>
              <a:rPr lang="pt-BR" dirty="0"/>
              <a:t>		Foram estabelecidas as seguintes metas em janeiro de 2004:</a:t>
            </a:r>
          </a:p>
          <a:p>
            <a:pPr marL="342900" indent="-342900"/>
            <a:r>
              <a:rPr lang="pt-BR" dirty="0"/>
              <a:t>Fevereiro, realizar-se-ão os diagnósticos ambientais I e II para 100% os resíduos gerados no estabelecimento, além de educação ambiental, referente à coleta seletiva, envolvendo: 100 % dos setores, incluindo divulgação do programa a 100 % dos clientes e fornecedores</a:t>
            </a:r>
            <a:r>
              <a:rPr lang="pt-BR" dirty="0" smtClean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SGA Passo a Passo</a:t>
            </a:r>
            <a:br>
              <a:rPr lang="pt-BR" sz="4000"/>
            </a:br>
            <a:r>
              <a:rPr lang="pt-BR" sz="4000"/>
              <a:t>Estudo de Caso - Planejamento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01830"/>
            <a:ext cx="8893175" cy="503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2400" b="1" dirty="0" smtClean="0"/>
              <a:t>Resultados - Plano de Ação do PICS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51520" y="2332762"/>
            <a:ext cx="8568630" cy="2608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dirty="0"/>
              <a:t>	</a:t>
            </a:r>
            <a:endParaRPr lang="pt-BR" dirty="0" smtClean="0"/>
          </a:p>
          <a:p>
            <a:pPr marL="342900" indent="-342900"/>
            <a:r>
              <a:rPr lang="pt-BR" dirty="0" smtClean="0"/>
              <a:t>Março, realizar-se-á colocação de 100 % dos coletores em locais estratégicos;</a:t>
            </a:r>
          </a:p>
          <a:p>
            <a:pPr marL="342900" indent="-342900"/>
            <a:r>
              <a:rPr lang="pt-BR" dirty="0" smtClean="0"/>
              <a:t>Junho</a:t>
            </a:r>
            <a:r>
              <a:rPr lang="pt-BR" dirty="0"/>
              <a:t>, realizar-se-á renovação no processo de conscientização para 100% dos setores do hotel;</a:t>
            </a:r>
          </a:p>
          <a:p>
            <a:pPr marL="342900" indent="-342900"/>
            <a:r>
              <a:rPr lang="pt-BR" dirty="0"/>
              <a:t>A divulgação e marketing do PICS será realizada para 100% dos fornecedores e sub-contratados.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1412875"/>
            <a:ext cx="8351838" cy="41021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reconhecimento da responsabilidade ambiental da organização está no início de um círculo de direção, controle e auditoria, e com a obrigação de checar e avaliar periodicamente a eficácia das medidas, bem como a constante adequação das metas e medidas de proteção ambiental, sendo o círculo novamente fechado pela alta administração.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981075"/>
            <a:ext cx="8351838" cy="41021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objetivo desse processo é                      a melhoria do desempenho ambiental,     no qual se consideram resultados mensuráveis relativos ao desempenho ambiental causados pela organização e não propriamente a melhoria do SGA.</a:t>
            </a:r>
          </a:p>
          <a:p>
            <a:pPr algn="ctr" eaLnBrk="1" hangingPunct="1">
              <a:defRPr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As melhorias não precisam necessariamente acontecer em todas as áreas da atividade simultaneamente, cabendo a organização indicar as prioridades.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Elementos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877888" y="1558925"/>
            <a:ext cx="5472112" cy="647700"/>
          </a:xfrm>
          <a:prstGeom prst="flowChartInternalStorag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1454150" y="2206625"/>
            <a:ext cx="5472113" cy="6477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2462213" y="3503613"/>
            <a:ext cx="5472112" cy="647700"/>
          </a:xfrm>
          <a:prstGeom prst="flowChartInternalStorag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1957388" y="2854325"/>
            <a:ext cx="5472112" cy="647700"/>
          </a:xfrm>
          <a:prstGeom prst="flowChartInternalStorag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2965450" y="4149725"/>
            <a:ext cx="5472113" cy="647700"/>
          </a:xfrm>
          <a:prstGeom prst="flowChartInternalStorage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2460625" y="4799013"/>
            <a:ext cx="5472113" cy="647700"/>
          </a:xfrm>
          <a:prstGeom prst="flowChartInternalStorage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1957388" y="5446713"/>
            <a:ext cx="5472112" cy="647700"/>
          </a:xfrm>
          <a:prstGeom prst="flowChartInternalStorag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1454150" y="6094413"/>
            <a:ext cx="5472113" cy="647700"/>
          </a:xfrm>
          <a:prstGeom prst="flowChartInternalStorag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5035" name="Text Box 11"/>
          <p:cNvSpPr txBox="1">
            <a:spLocks noChangeArrowheads="1"/>
          </p:cNvSpPr>
          <p:nvPr/>
        </p:nvSpPr>
        <p:spPr bwMode="auto">
          <a:xfrm>
            <a:off x="1219200" y="1676400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385036" name="Text Box 12"/>
          <p:cNvSpPr txBox="1">
            <a:spLocks noChangeArrowheads="1"/>
          </p:cNvSpPr>
          <p:nvPr/>
        </p:nvSpPr>
        <p:spPr bwMode="auto">
          <a:xfrm>
            <a:off x="1935163" y="1676400"/>
            <a:ext cx="3046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Comprometimento</a:t>
            </a:r>
          </a:p>
        </p:txBody>
      </p:sp>
      <p:sp>
        <p:nvSpPr>
          <p:cNvPr id="385037" name="Text Box 13"/>
          <p:cNvSpPr txBox="1">
            <a:spLocks noChangeArrowheads="1"/>
          </p:cNvSpPr>
          <p:nvPr/>
        </p:nvSpPr>
        <p:spPr bwMode="auto">
          <a:xfrm>
            <a:off x="1741488" y="2325688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385038" name="Text Box 14"/>
          <p:cNvSpPr txBox="1">
            <a:spLocks noChangeArrowheads="1"/>
          </p:cNvSpPr>
          <p:nvPr/>
        </p:nvSpPr>
        <p:spPr bwMode="auto">
          <a:xfrm>
            <a:off x="2546350" y="2325688"/>
            <a:ext cx="4306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 Ambiental Inicial</a:t>
            </a:r>
          </a:p>
        </p:txBody>
      </p:sp>
      <p:sp>
        <p:nvSpPr>
          <p:cNvPr id="385039" name="Text Box 15"/>
          <p:cNvSpPr txBox="1">
            <a:spLocks noChangeArrowheads="1"/>
          </p:cNvSpPr>
          <p:nvPr/>
        </p:nvSpPr>
        <p:spPr bwMode="auto">
          <a:xfrm>
            <a:off x="2317750" y="2998788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385040" name="Text Box 16"/>
          <p:cNvSpPr txBox="1">
            <a:spLocks noChangeArrowheads="1"/>
          </p:cNvSpPr>
          <p:nvPr/>
        </p:nvSpPr>
        <p:spPr bwMode="auto">
          <a:xfrm>
            <a:off x="3071813" y="2998788"/>
            <a:ext cx="291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Política Ambiental</a:t>
            </a:r>
          </a:p>
        </p:txBody>
      </p:sp>
      <p:sp>
        <p:nvSpPr>
          <p:cNvPr id="385041" name="Text Box 17"/>
          <p:cNvSpPr txBox="1">
            <a:spLocks noChangeArrowheads="1"/>
          </p:cNvSpPr>
          <p:nvPr/>
        </p:nvSpPr>
        <p:spPr bwMode="auto">
          <a:xfrm>
            <a:off x="2749550" y="3621088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385042" name="Text Box 18"/>
          <p:cNvSpPr txBox="1">
            <a:spLocks noChangeArrowheads="1"/>
          </p:cNvSpPr>
          <p:nvPr/>
        </p:nvSpPr>
        <p:spPr bwMode="auto">
          <a:xfrm>
            <a:off x="3576638" y="3646488"/>
            <a:ext cx="2274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</p:txBody>
      </p:sp>
      <p:sp>
        <p:nvSpPr>
          <p:cNvPr id="385043" name="Text Box 19"/>
          <p:cNvSpPr txBox="1">
            <a:spLocks noChangeArrowheads="1"/>
          </p:cNvSpPr>
          <p:nvPr/>
        </p:nvSpPr>
        <p:spPr bwMode="auto">
          <a:xfrm>
            <a:off x="3325813" y="4294188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385044" name="Text Box 20"/>
          <p:cNvSpPr txBox="1">
            <a:spLocks noChangeArrowheads="1"/>
          </p:cNvSpPr>
          <p:nvPr/>
        </p:nvSpPr>
        <p:spPr bwMode="auto">
          <a:xfrm>
            <a:off x="4044950" y="4267200"/>
            <a:ext cx="4414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Implementação e Operação</a:t>
            </a:r>
          </a:p>
        </p:txBody>
      </p:sp>
      <p:sp>
        <p:nvSpPr>
          <p:cNvPr id="385045" name="Text Box 21"/>
          <p:cNvSpPr txBox="1">
            <a:spLocks noChangeArrowheads="1"/>
          </p:cNvSpPr>
          <p:nvPr/>
        </p:nvSpPr>
        <p:spPr bwMode="auto">
          <a:xfrm>
            <a:off x="2820988" y="4989513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385046" name="Text Box 22"/>
          <p:cNvSpPr txBox="1">
            <a:spLocks noChangeArrowheads="1"/>
          </p:cNvSpPr>
          <p:nvPr/>
        </p:nvSpPr>
        <p:spPr bwMode="auto">
          <a:xfrm>
            <a:off x="3541713" y="4943475"/>
            <a:ext cx="3784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Monit. e Ação Corretiva</a:t>
            </a:r>
          </a:p>
        </p:txBody>
      </p:sp>
      <p:sp>
        <p:nvSpPr>
          <p:cNvPr id="385047" name="Text Box 23"/>
          <p:cNvSpPr txBox="1">
            <a:spLocks noChangeArrowheads="1"/>
          </p:cNvSpPr>
          <p:nvPr/>
        </p:nvSpPr>
        <p:spPr bwMode="auto">
          <a:xfrm>
            <a:off x="2244725" y="5565775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385048" name="Text Box 24"/>
          <p:cNvSpPr txBox="1">
            <a:spLocks noChangeArrowheads="1"/>
          </p:cNvSpPr>
          <p:nvPr/>
        </p:nvSpPr>
        <p:spPr bwMode="auto">
          <a:xfrm>
            <a:off x="3109913" y="5565775"/>
            <a:ext cx="23574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Análise Crítica</a:t>
            </a:r>
          </a:p>
        </p:txBody>
      </p:sp>
      <p:sp>
        <p:nvSpPr>
          <p:cNvPr id="385049" name="Text Box 25"/>
          <p:cNvSpPr txBox="1">
            <a:spLocks noChangeArrowheads="1"/>
          </p:cNvSpPr>
          <p:nvPr/>
        </p:nvSpPr>
        <p:spPr bwMode="auto">
          <a:xfrm>
            <a:off x="1795463" y="6237288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385050" name="Text Box 26"/>
          <p:cNvSpPr txBox="1">
            <a:spLocks noChangeArrowheads="1"/>
          </p:cNvSpPr>
          <p:nvPr/>
        </p:nvSpPr>
        <p:spPr bwMode="auto">
          <a:xfrm>
            <a:off x="2528888" y="6238875"/>
            <a:ext cx="2957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Melhoria Contínua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611188" y="1484313"/>
            <a:ext cx="7848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/>
              <a:t>ISO 14001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1025"/>
            <a:ext cx="4835525" cy="45307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</a:pPr>
            <a:r>
              <a:rPr lang="pt-BR" sz="1800" smtClean="0"/>
              <a:t>As exigências do SGA, NBR ISO 14001, são basicamente: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/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	Análise dos efeitos ambientais das atividades, produtos e serviços, para uma avaliação e fiscalização sistemática dos aspectos ambientais relevantes;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	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	Cumprimento permanente de todos os requisitos legais e outros requisitos da área ambiental;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	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800" smtClean="0"/>
              <a:t>		Fixação de objetivos e programas continuados;</a:t>
            </a:r>
          </a:p>
        </p:txBody>
      </p:sp>
      <p:pic>
        <p:nvPicPr>
          <p:cNvPr id="90116" name="Picture 4" descr="obj_ac_033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13" y="1600200"/>
            <a:ext cx="1531937" cy="1684338"/>
          </a:xfrm>
          <a:noFill/>
        </p:spPr>
      </p:pic>
      <p:pic>
        <p:nvPicPr>
          <p:cNvPr id="90117" name="Picture 5" descr="la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67375" y="3284538"/>
            <a:ext cx="1560513" cy="1727200"/>
          </a:xfrm>
          <a:noFill/>
        </p:spPr>
      </p:pic>
      <p:pic>
        <p:nvPicPr>
          <p:cNvPr id="90118" name="Picture 6" descr="objeti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5157788"/>
            <a:ext cx="151288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/>
              <a:t>ISO 14001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924425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</a:pPr>
            <a:r>
              <a:rPr lang="pt-BR" sz="1800" smtClean="0"/>
              <a:t>As exigências do SGA, NBR ISO 14001, são basicamente: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/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		Criação de condições organizacionais e de pessoal necessárias para atingir, plena e efetivamente, os objetivos;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/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		Realização regular de auditorias ambientais para julgar a validade de todo o SGA e possibilitar a avaliação de seu desempenho pela alta administração;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/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		Garantia de melhoria contínua do SGA e do desempenho ambiental desejado</a:t>
            </a:r>
          </a:p>
        </p:txBody>
      </p:sp>
      <p:pic>
        <p:nvPicPr>
          <p:cNvPr id="91140" name="Picture 4" descr="MINI PALESTRA ODONTOLOGIA (2)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1700213"/>
            <a:ext cx="2232025" cy="1671637"/>
          </a:xfrm>
        </p:spPr>
      </p:pic>
      <p:pic>
        <p:nvPicPr>
          <p:cNvPr id="91141" name="Picture 5" descr="auditoria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8263" y="3429000"/>
            <a:ext cx="2087562" cy="1579563"/>
          </a:xfrm>
        </p:spPr>
      </p:pic>
      <p:pic>
        <p:nvPicPr>
          <p:cNvPr id="91142" name="Picture 6" descr="Melhoria contínua S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437063"/>
            <a:ext cx="24479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/>
              <a:t>ISO 14001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sz="1800" smtClean="0"/>
              <a:t>Para construir e sustentar um SGA efetivo é preciso que todos os colaboradores da empresa conheçam a importância de: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808038" y="3011488"/>
            <a:ext cx="3403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39750" y="2525713"/>
            <a:ext cx="5183188" cy="11906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	Fazer do meio ambiente uma prioridade da organização, pensando na gestão ambiental como um fator fundamental para a sua sobrevivência.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908175" y="4221163"/>
            <a:ext cx="5400675" cy="6413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	Construir a gestão ambiental pensando nas atividades produtos e serviços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492500" y="5334000"/>
            <a:ext cx="5327650" cy="11906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	Encarar os problemas como oportunidades, de forma a identificá-los, determinar suas causas e prevenir recorrências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03-Políticas públicas ambientais e Princípios da gestão ambiental pública</Template>
  <TotalTime>3069</TotalTime>
  <Words>1691</Words>
  <Application>Microsoft Office PowerPoint</Application>
  <PresentationFormat>Apresentação na tela (4:3)</PresentationFormat>
  <Paragraphs>213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Rede</vt:lpstr>
      <vt:lpstr>Foto do Photo Editor</vt:lpstr>
      <vt:lpstr>Imagem de bitmap</vt:lpstr>
      <vt:lpstr>Slide 1</vt:lpstr>
      <vt:lpstr>Introdução ao SGA Elementos</vt:lpstr>
      <vt:lpstr>Slide 3</vt:lpstr>
      <vt:lpstr>Slide 4</vt:lpstr>
      <vt:lpstr>Slide 5</vt:lpstr>
      <vt:lpstr>Slide 6</vt:lpstr>
      <vt:lpstr>ISO 14001</vt:lpstr>
      <vt:lpstr>ISO 14001</vt:lpstr>
      <vt:lpstr>ISO 14001</vt:lpstr>
      <vt:lpstr>SGA Passo a Passo</vt:lpstr>
      <vt:lpstr>SGA Passo a Passo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SGA Passo a Passo  Planejamento</vt:lpstr>
      <vt:lpstr>SGA Passo a Passo  Planejamento</vt:lpstr>
      <vt:lpstr>SGA Passo a Passo  Planejamento</vt:lpstr>
      <vt:lpstr>SGA Passo a Passo Programa de Gestão Ambiental</vt:lpstr>
      <vt:lpstr>SGA Passo a Passo Programa de Gestão Ambiental</vt:lpstr>
      <vt:lpstr>Slide 25</vt:lpstr>
      <vt:lpstr>SGA Passo a Passo Estudo de Caso - Planejamento</vt:lpstr>
      <vt:lpstr>SGA Passo a Passo Estudo de Caso - Planejamento</vt:lpstr>
      <vt:lpstr>SGA Passo a Passo Estudo de Caso - Planejamento</vt:lpstr>
      <vt:lpstr>SGA Passo a Passo Estudo de Caso - Planejamento</vt:lpstr>
      <vt:lpstr>SGA Passo a Passo Estudo de Caso - Planejamento</vt:lpstr>
      <vt:lpstr>SGA Passo a Passo Estudo de Caso - Planejamento</vt:lpstr>
      <vt:lpstr>SGA Passo a Passo Estudo de Caso - Planejamento</vt:lpstr>
      <vt:lpstr>SGA Passo a Passo Estudo de Caso - Planejamento</vt:lpstr>
      <vt:lpstr>SGA Passo a Passo Estudo de Caso - Planejamento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Gestão Ambiental para pequenas e médias empresas</dc:title>
  <dc:creator>Sinara Cybelle</dc:creator>
  <cp:lastModifiedBy>Leonardo</cp:lastModifiedBy>
  <cp:revision>83</cp:revision>
  <dcterms:created xsi:type="dcterms:W3CDTF">2005-12-26T12:22:41Z</dcterms:created>
  <dcterms:modified xsi:type="dcterms:W3CDTF">2010-09-16T03:21:57Z</dcterms:modified>
</cp:coreProperties>
</file>