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41"/>
  </p:notesMasterIdLst>
  <p:sldIdLst>
    <p:sldId id="455" r:id="rId2"/>
    <p:sldId id="380" r:id="rId3"/>
    <p:sldId id="281" r:id="rId4"/>
    <p:sldId id="394" r:id="rId5"/>
    <p:sldId id="395" r:id="rId6"/>
    <p:sldId id="396" r:id="rId7"/>
    <p:sldId id="397" r:id="rId8"/>
    <p:sldId id="398" r:id="rId9"/>
    <p:sldId id="399" r:id="rId10"/>
    <p:sldId id="400" r:id="rId11"/>
    <p:sldId id="456" r:id="rId12"/>
    <p:sldId id="457" r:id="rId13"/>
    <p:sldId id="458" r:id="rId14"/>
    <p:sldId id="459" r:id="rId15"/>
    <p:sldId id="460" r:id="rId16"/>
    <p:sldId id="461" r:id="rId17"/>
    <p:sldId id="462" r:id="rId18"/>
    <p:sldId id="463" r:id="rId19"/>
    <p:sldId id="464" r:id="rId20"/>
    <p:sldId id="465" r:id="rId21"/>
    <p:sldId id="466" r:id="rId22"/>
    <p:sldId id="467" r:id="rId23"/>
    <p:sldId id="468" r:id="rId24"/>
    <p:sldId id="469" r:id="rId25"/>
    <p:sldId id="470" r:id="rId26"/>
    <p:sldId id="471" r:id="rId27"/>
    <p:sldId id="472" r:id="rId28"/>
    <p:sldId id="473" r:id="rId29"/>
    <p:sldId id="474" r:id="rId30"/>
    <p:sldId id="475" r:id="rId31"/>
    <p:sldId id="476" r:id="rId32"/>
    <p:sldId id="477" r:id="rId33"/>
    <p:sldId id="478" r:id="rId34"/>
    <p:sldId id="479" r:id="rId35"/>
    <p:sldId id="480" r:id="rId36"/>
    <p:sldId id="481" r:id="rId37"/>
    <p:sldId id="482" r:id="rId38"/>
    <p:sldId id="483" r:id="rId39"/>
    <p:sldId id="485" r:id="rId40"/>
  </p:sldIdLst>
  <p:sldSz cx="9144000" cy="6858000" type="screen4x3"/>
  <p:notesSz cx="6858000" cy="9144000"/>
  <p:defaultTextStyle>
    <a:defPPr>
      <a:defRPr lang="pt-BR"/>
    </a:defPPr>
    <a:lvl1pPr algn="just" rtl="0" fontAlgn="base">
      <a:spcBef>
        <a:spcPct val="0"/>
      </a:spcBef>
      <a:spcAft>
        <a:spcPts val="1500"/>
      </a:spcAft>
      <a:buClr>
        <a:schemeClr val="bg2"/>
      </a:buClr>
      <a:buSzPct val="75000"/>
      <a:buFont typeface="Wingdings" pitchFamily="2" charset="2"/>
      <a:buChar char="p"/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just" rtl="0" fontAlgn="base">
      <a:spcBef>
        <a:spcPct val="0"/>
      </a:spcBef>
      <a:spcAft>
        <a:spcPts val="1500"/>
      </a:spcAft>
      <a:buClr>
        <a:schemeClr val="bg2"/>
      </a:buClr>
      <a:buSzPct val="75000"/>
      <a:buFont typeface="Wingdings" pitchFamily="2" charset="2"/>
      <a:buChar char="p"/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just" rtl="0" fontAlgn="base">
      <a:spcBef>
        <a:spcPct val="0"/>
      </a:spcBef>
      <a:spcAft>
        <a:spcPts val="1500"/>
      </a:spcAft>
      <a:buClr>
        <a:schemeClr val="bg2"/>
      </a:buClr>
      <a:buSzPct val="75000"/>
      <a:buFont typeface="Wingdings" pitchFamily="2" charset="2"/>
      <a:buChar char="p"/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just" rtl="0" fontAlgn="base">
      <a:spcBef>
        <a:spcPct val="0"/>
      </a:spcBef>
      <a:spcAft>
        <a:spcPts val="1500"/>
      </a:spcAft>
      <a:buClr>
        <a:schemeClr val="bg2"/>
      </a:buClr>
      <a:buSzPct val="75000"/>
      <a:buFont typeface="Wingdings" pitchFamily="2" charset="2"/>
      <a:buChar char="p"/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just" rtl="0" fontAlgn="base">
      <a:spcBef>
        <a:spcPct val="0"/>
      </a:spcBef>
      <a:spcAft>
        <a:spcPts val="1500"/>
      </a:spcAft>
      <a:buClr>
        <a:schemeClr val="bg2"/>
      </a:buClr>
      <a:buSzPct val="75000"/>
      <a:buFont typeface="Wingdings" pitchFamily="2" charset="2"/>
      <a:buChar char="p"/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CC40"/>
    <a:srgbClr val="FFCCFF"/>
    <a:srgbClr val="00CCFF"/>
    <a:srgbClr val="FF7C80"/>
    <a:srgbClr val="CC3300"/>
    <a:srgbClr val="DCB9FF"/>
    <a:srgbClr val="8CE4E2"/>
    <a:srgbClr val="C6C6C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217" autoAdjust="0"/>
  </p:normalViewPr>
  <p:slideViewPr>
    <p:cSldViewPr>
      <p:cViewPr>
        <p:scale>
          <a:sx n="75" d="100"/>
          <a:sy n="75" d="100"/>
        </p:scale>
        <p:origin x="-45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262F4F4-C654-4501-9B4F-6AB65D9DD1AB}" type="datetimeFigureOut">
              <a:rPr lang="pt-BR"/>
              <a:pPr>
                <a:defRPr/>
              </a:pPr>
              <a:t>20/10/2010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2679C6E-02C2-4083-AAE4-E766A6B9554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1A3EFB-3C31-49A4-A673-BE63B2E217FD}" type="slidenum">
              <a:rPr lang="pt-BR" smtClean="0"/>
              <a:pPr/>
              <a:t>24</a:t>
            </a:fld>
            <a:endParaRPr lang="pt-BR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A155E0-B718-4844-AE90-5F8EE2E52F9A}" type="slidenum">
              <a:rPr lang="pt-BR" smtClean="0"/>
              <a:pPr/>
              <a:t>25</a:t>
            </a:fld>
            <a:endParaRPr lang="pt-BR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9525"/>
            <a:ext cx="9140825" cy="683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Line 45"/>
          <p:cNvSpPr>
            <a:spLocks noChangeShapeType="1"/>
          </p:cNvSpPr>
          <p:nvPr/>
        </p:nvSpPr>
        <p:spPr bwMode="auto">
          <a:xfrm>
            <a:off x="0" y="3911600"/>
            <a:ext cx="7812088" cy="0"/>
          </a:xfrm>
          <a:prstGeom prst="line">
            <a:avLst/>
          </a:prstGeom>
          <a:noFill/>
          <a:ln w="12700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pic>
        <p:nvPicPr>
          <p:cNvPr id="6" name="Picture 49" descr="Logo_IF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211638" cy="183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2060575"/>
            <a:ext cx="6983412" cy="1728788"/>
          </a:xfrm>
        </p:spPr>
        <p:txBody>
          <a:bodyPr/>
          <a:lstStyle>
            <a:lvl1pPr>
              <a:defRPr sz="4700"/>
            </a:lvl1pPr>
          </a:lstStyle>
          <a:p>
            <a:r>
              <a:rPr lang="pt-BR" altLang="en-US" smtClean="0"/>
              <a:t>Clique para editar o estilo do título mestre</a:t>
            </a:r>
            <a:endParaRPr lang="pt-BR" altLang="en-US" dirty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00088" y="4076700"/>
            <a:ext cx="5527675" cy="1296988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200"/>
            </a:lvl1pPr>
          </a:lstStyle>
          <a:p>
            <a:r>
              <a:rPr lang="pt-BR" altLang="en-US" smtClean="0"/>
              <a:t>Clique para editar o estilo do subtítulo mestre</a:t>
            </a:r>
            <a:endParaRPr lang="pt-B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32588" y="122238"/>
            <a:ext cx="2160587" cy="64754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0825" y="122238"/>
            <a:ext cx="6329363" cy="64754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450" y="122238"/>
            <a:ext cx="7632700" cy="136207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250825" y="1628775"/>
            <a:ext cx="8642350" cy="4968875"/>
          </a:xfrm>
        </p:spPr>
        <p:txBody>
          <a:bodyPr/>
          <a:lstStyle/>
          <a:p>
            <a:pPr lvl="0"/>
            <a:r>
              <a:rPr lang="pt-BR" noProof="0" smtClean="0"/>
              <a:t>Clique no ícone para adicionar tabela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EEF4A-2B5D-497F-8F51-E8028627917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2975" y="1643050"/>
            <a:ext cx="7500991" cy="2428892"/>
          </a:xfrm>
        </p:spPr>
        <p:txBody>
          <a:bodyPr anchor="t"/>
          <a:lstStyle>
            <a:lvl1pPr algn="r">
              <a:defRPr sz="4400" b="1" cap="none" baseline="0">
                <a:latin typeface="+mn-lt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0825" y="1628775"/>
            <a:ext cx="4244975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244975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88" y="9525"/>
            <a:ext cx="9140825" cy="683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9738" name="Rectangle 42"/>
          <p:cNvSpPr>
            <a:spLocks noChangeArrowheads="1"/>
          </p:cNvSpPr>
          <p:nvPr/>
        </p:nvSpPr>
        <p:spPr bwMode="auto">
          <a:xfrm>
            <a:off x="107950" y="188913"/>
            <a:ext cx="2592388" cy="10080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22238"/>
            <a:ext cx="76327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 estilo do título mestre</a:t>
            </a:r>
          </a:p>
        </p:txBody>
      </p:sp>
      <p:sp>
        <p:nvSpPr>
          <p:cNvPr id="922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28775"/>
            <a:ext cx="864235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os estilos do texto mestre</a:t>
            </a:r>
          </a:p>
          <a:p>
            <a:pPr lvl="1"/>
            <a:r>
              <a:rPr lang="pt-BR" altLang="en-US" smtClean="0"/>
              <a:t>Segundo nível</a:t>
            </a:r>
          </a:p>
          <a:p>
            <a:pPr lvl="2"/>
            <a:r>
              <a:rPr lang="pt-BR" altLang="en-US" smtClean="0"/>
              <a:t>Terceiro nível</a:t>
            </a:r>
          </a:p>
        </p:txBody>
      </p:sp>
      <p:pic>
        <p:nvPicPr>
          <p:cNvPr id="9222" name="Picture 40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07950" y="188913"/>
            <a:ext cx="930275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39" name="Line 43"/>
          <p:cNvSpPr>
            <a:spLocks noChangeShapeType="1"/>
          </p:cNvSpPr>
          <p:nvPr/>
        </p:nvSpPr>
        <p:spPr bwMode="auto">
          <a:xfrm>
            <a:off x="1127125" y="1557338"/>
            <a:ext cx="7993063" cy="0"/>
          </a:xfrm>
          <a:prstGeom prst="line">
            <a:avLst/>
          </a:prstGeom>
          <a:noFill/>
          <a:ln w="12700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9742" name="Rectangle 46"/>
          <p:cNvSpPr>
            <a:spLocks noChangeArrowheads="1"/>
          </p:cNvSpPr>
          <p:nvPr/>
        </p:nvSpPr>
        <p:spPr bwMode="auto">
          <a:xfrm>
            <a:off x="0" y="6453188"/>
            <a:ext cx="2987675" cy="4048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75" r:id="rId2"/>
    <p:sldLayoutId id="2147483976" r:id="rId3"/>
    <p:sldLayoutId id="2147483977" r:id="rId4"/>
    <p:sldLayoutId id="2147483978" r:id="rId5"/>
    <p:sldLayoutId id="2147483979" r:id="rId6"/>
    <p:sldLayoutId id="2147483980" r:id="rId7"/>
    <p:sldLayoutId id="2147483981" r:id="rId8"/>
    <p:sldLayoutId id="2147483982" r:id="rId9"/>
    <p:sldLayoutId id="2147483983" r:id="rId10"/>
    <p:sldLayoutId id="2147483984" r:id="rId11"/>
    <p:sldLayoutId id="2147483985" r:id="rId12"/>
    <p:sldLayoutId id="2147483987" r:id="rId13"/>
  </p:sldLayoutIdLst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9900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rgbClr val="669900"/>
        </a:buClr>
        <a:buSzPct val="110000"/>
        <a:buFont typeface="Arial" charset="0"/>
        <a:buChar char="–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rgbClr val="669900"/>
        </a:buClr>
        <a:buFont typeface="Wingdings" pitchFamily="2" charset="2"/>
        <a:buChar char="§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link%2039.ppt" TargetMode="External"/><Relationship Id="rId3" Type="http://schemas.openxmlformats.org/officeDocument/2006/relationships/hyperlink" Target="link%2033.ppt" TargetMode="External"/><Relationship Id="rId7" Type="http://schemas.openxmlformats.org/officeDocument/2006/relationships/hyperlink" Target="link%2035.ppt" TargetMode="External"/><Relationship Id="rId2" Type="http://schemas.openxmlformats.org/officeDocument/2006/relationships/hyperlink" Target="link%2038.pp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link%2036.ppt" TargetMode="External"/><Relationship Id="rId5" Type="http://schemas.openxmlformats.org/officeDocument/2006/relationships/hyperlink" Target="link%2037.ppt" TargetMode="External"/><Relationship Id="rId4" Type="http://schemas.openxmlformats.org/officeDocument/2006/relationships/hyperlink" Target="link%2034.ppt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link3-1.ppt" TargetMode="External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Relationship Id="rId5" Type="http://schemas.openxmlformats.org/officeDocument/2006/relationships/hyperlink" Target="link3-3.ppt" TargetMode="External"/><Relationship Id="rId4" Type="http://schemas.openxmlformats.org/officeDocument/2006/relationships/hyperlink" Target="link3-2.ppt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link3-1.ppt" TargetMode="Externa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link3-2.ppt" TargetMode="Externa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link3-3.ppt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link%2053.ppt" TargetMode="External"/><Relationship Id="rId3" Type="http://schemas.openxmlformats.org/officeDocument/2006/relationships/hyperlink" Target="link%2048.ppt" TargetMode="External"/><Relationship Id="rId7" Type="http://schemas.openxmlformats.org/officeDocument/2006/relationships/hyperlink" Target="link%2052.ppt" TargetMode="External"/><Relationship Id="rId2" Type="http://schemas.openxmlformats.org/officeDocument/2006/relationships/hyperlink" Target="link%2047.pp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link%2051.ppt" TargetMode="External"/><Relationship Id="rId5" Type="http://schemas.openxmlformats.org/officeDocument/2006/relationships/hyperlink" Target="link%2050.ppt" TargetMode="External"/><Relationship Id="rId4" Type="http://schemas.openxmlformats.org/officeDocument/2006/relationships/hyperlink" Target="link%2049.ppt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link3-5.ppt" TargetMode="External"/><Relationship Id="rId2" Type="http://schemas.openxmlformats.org/officeDocument/2006/relationships/hyperlink" Target="link3-4.ppt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ChangeArrowheads="1"/>
          </p:cNvSpPr>
          <p:nvPr/>
        </p:nvSpPr>
        <p:spPr bwMode="auto">
          <a:xfrm>
            <a:off x="457200" y="48895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pt-BR" sz="4400" b="1">
                <a:solidFill>
                  <a:schemeClr val="tx2"/>
                </a:solidFill>
                <a:latin typeface="Garamond" pitchFamily="18" charset="0"/>
              </a:rPr>
              <a:t>Introdução ao SGA</a:t>
            </a:r>
            <a:br>
              <a:rPr lang="pt-BR" sz="4400" b="1">
                <a:solidFill>
                  <a:schemeClr val="tx2"/>
                </a:solidFill>
                <a:latin typeface="Garamond" pitchFamily="18" charset="0"/>
              </a:rPr>
            </a:br>
            <a:r>
              <a:rPr lang="pt-BR" sz="4400">
                <a:solidFill>
                  <a:schemeClr val="tx2"/>
                </a:solidFill>
                <a:latin typeface="Garamond" pitchFamily="18" charset="0"/>
              </a:rPr>
              <a:t>Elementos</a:t>
            </a:r>
          </a:p>
        </p:txBody>
      </p:sp>
      <p:sp>
        <p:nvSpPr>
          <p:cNvPr id="69635" name="AutoShape 6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 rot="-2048307">
            <a:off x="2339975" y="1844675"/>
            <a:ext cx="1584325" cy="10080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69636" name="AutoShape 7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 rot="1806205">
            <a:off x="5219700" y="1844675"/>
            <a:ext cx="1584325" cy="10080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33CC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69637" name="AutoShape 8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auto">
          <a:xfrm rot="5400000">
            <a:off x="6012656" y="3645695"/>
            <a:ext cx="1584325" cy="10080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69638" name="AutoShape 9">
            <a:hlinkClick r:id="rId5" action="ppaction://hlinkpres?slideindex=1&amp;slidetitle="/>
          </p:cNvPr>
          <p:cNvSpPr>
            <a:spLocks noChangeArrowheads="1"/>
          </p:cNvSpPr>
          <p:nvPr/>
        </p:nvSpPr>
        <p:spPr bwMode="auto">
          <a:xfrm rot="-5400000">
            <a:off x="1331119" y="3572669"/>
            <a:ext cx="1584325" cy="10080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69639" name="AutoShape 10">
            <a:hlinkClick r:id="rId6" action="ppaction://hlinkpres?slideindex=1&amp;slidetitle="/>
          </p:cNvPr>
          <p:cNvSpPr>
            <a:spLocks noChangeArrowheads="1"/>
          </p:cNvSpPr>
          <p:nvPr/>
        </p:nvSpPr>
        <p:spPr bwMode="auto">
          <a:xfrm rot="-9487679">
            <a:off x="2411413" y="5373688"/>
            <a:ext cx="1584325" cy="10080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7C8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69640" name="AutoShape 11">
            <a:hlinkClick r:id="rId7" action="ppaction://hlinkpres?slideindex=1&amp;slidetitle="/>
          </p:cNvPr>
          <p:cNvSpPr>
            <a:spLocks noChangeArrowheads="1"/>
          </p:cNvSpPr>
          <p:nvPr/>
        </p:nvSpPr>
        <p:spPr bwMode="auto">
          <a:xfrm rot="8870935">
            <a:off x="4932363" y="5445125"/>
            <a:ext cx="1584325" cy="1008063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69641" name="AutoShape 12">
            <a:hlinkClick r:id="rId8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3492500" y="3284538"/>
            <a:ext cx="2089150" cy="1512887"/>
          </a:xfrm>
          <a:prstGeom prst="hexagon">
            <a:avLst>
              <a:gd name="adj" fmla="val 34523"/>
              <a:gd name="vf" fmla="val 115470"/>
            </a:avLst>
          </a:prstGeom>
          <a:solidFill>
            <a:srgbClr val="9933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75821" name="Text Box 13"/>
          <p:cNvSpPr txBox="1">
            <a:spLocks noChangeArrowheads="1"/>
          </p:cNvSpPr>
          <p:nvPr/>
        </p:nvSpPr>
        <p:spPr bwMode="auto">
          <a:xfrm>
            <a:off x="3995738" y="3835400"/>
            <a:ext cx="102393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PDCA</a:t>
            </a:r>
          </a:p>
        </p:txBody>
      </p:sp>
      <p:sp>
        <p:nvSpPr>
          <p:cNvPr id="375822" name="Text Box 14"/>
          <p:cNvSpPr txBox="1">
            <a:spLocks noChangeArrowheads="1"/>
          </p:cNvSpPr>
          <p:nvPr/>
        </p:nvSpPr>
        <p:spPr bwMode="auto">
          <a:xfrm>
            <a:off x="6010275" y="1766888"/>
            <a:ext cx="2233613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Política Ambiental</a:t>
            </a:r>
          </a:p>
        </p:txBody>
      </p:sp>
      <p:sp>
        <p:nvSpPr>
          <p:cNvPr id="375823" name="Text Box 15"/>
          <p:cNvSpPr txBox="1">
            <a:spLocks noChangeArrowheads="1"/>
          </p:cNvSpPr>
          <p:nvPr/>
        </p:nvSpPr>
        <p:spPr bwMode="auto">
          <a:xfrm>
            <a:off x="7142163" y="3789363"/>
            <a:ext cx="175101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Planejamento</a:t>
            </a:r>
          </a:p>
        </p:txBody>
      </p:sp>
      <p:sp>
        <p:nvSpPr>
          <p:cNvPr id="375824" name="Text Box 16"/>
          <p:cNvSpPr txBox="1">
            <a:spLocks noChangeArrowheads="1"/>
          </p:cNvSpPr>
          <p:nvPr/>
        </p:nvSpPr>
        <p:spPr bwMode="auto">
          <a:xfrm>
            <a:off x="5651500" y="6230938"/>
            <a:ext cx="33543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Implementação e Operação</a:t>
            </a:r>
          </a:p>
        </p:txBody>
      </p:sp>
      <p:sp>
        <p:nvSpPr>
          <p:cNvPr id="375825" name="Text Box 17"/>
          <p:cNvSpPr txBox="1">
            <a:spLocks noChangeArrowheads="1"/>
          </p:cNvSpPr>
          <p:nvPr/>
        </p:nvSpPr>
        <p:spPr bwMode="auto">
          <a:xfrm>
            <a:off x="179388" y="6302375"/>
            <a:ext cx="38385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Monitoramento e ação corretiva</a:t>
            </a:r>
          </a:p>
        </p:txBody>
      </p:sp>
      <p:sp>
        <p:nvSpPr>
          <p:cNvPr id="375826" name="Text Box 18"/>
          <p:cNvSpPr txBox="1">
            <a:spLocks noChangeArrowheads="1"/>
          </p:cNvSpPr>
          <p:nvPr/>
        </p:nvSpPr>
        <p:spPr bwMode="auto">
          <a:xfrm>
            <a:off x="688975" y="3854450"/>
            <a:ext cx="1003300" cy="654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Aft>
                <a:spcPts val="100"/>
              </a:spcAft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Análise</a:t>
            </a:r>
          </a:p>
          <a:p>
            <a:pPr marL="342900" indent="-342900">
              <a:spcAft>
                <a:spcPts val="100"/>
              </a:spcAft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Crítica</a:t>
            </a:r>
          </a:p>
        </p:txBody>
      </p:sp>
      <p:sp>
        <p:nvSpPr>
          <p:cNvPr id="375827" name="Text Box 19"/>
          <p:cNvSpPr txBox="1">
            <a:spLocks noChangeArrowheads="1"/>
          </p:cNvSpPr>
          <p:nvPr/>
        </p:nvSpPr>
        <p:spPr bwMode="auto">
          <a:xfrm>
            <a:off x="904875" y="1700213"/>
            <a:ext cx="2259013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spcAft>
                <a:spcPts val="100"/>
              </a:spcAft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Melhoria Contínua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6412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839788"/>
            <a:ext cx="7632700" cy="4102100"/>
          </a:xfrm>
        </p:spPr>
        <p:txBody>
          <a:bodyPr/>
          <a:lstStyle/>
          <a:p>
            <a:pPr eaLnBrk="1" hangingPunct="1"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PREPARAÇÃO E ATENDIMENTO A EMERGÊNCIAS</a:t>
            </a:r>
          </a:p>
          <a:p>
            <a:pPr eaLnBrk="1" hangingPunct="1">
              <a:defRPr/>
            </a:pPr>
            <a:endParaRPr lang="pt-BR" sz="24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spcAft>
                <a:spcPct val="50000"/>
              </a:spcAft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Significa minimizar os impactos em eventos sem controle.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O planejamento e a preparação efetiva podem reduzir os danos, proteger os colaboradores e a vizinhança, minimizar as perdas e o tempo de paralisação da produção.</a:t>
            </a:r>
          </a:p>
          <a:p>
            <a:pPr eaLnBrk="1" hangingPunct="1">
              <a:spcAft>
                <a:spcPct val="50000"/>
              </a:spcAft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Devem ser regularmente previstos e realizados testes periódicos e pró-ativos dos planos e após a ocorrências de acidente – emergência, revisar os planos para a melhoria contínua.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br>
              <a:rPr lang="pt-BR" sz="4000" dirty="0"/>
            </a:br>
            <a:r>
              <a:rPr lang="pt-BR" sz="2800" dirty="0"/>
              <a:t>Estrutura e Responsabilidade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8353425" cy="4530725"/>
          </a:xfrm>
        </p:spPr>
        <p:txBody>
          <a:bodyPr/>
          <a:lstStyle/>
          <a:p>
            <a:pPr algn="just" eaLnBrk="1" hangingPunct="1"/>
            <a:r>
              <a:rPr lang="pt-BR" sz="1800" dirty="0" smtClean="0"/>
              <a:t>De acordo com a ISO 14001:96: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A administração deve fornecer recursos essenciais para implementação e controle do SGA, abrangendo recursos humanos, qualificações específicas, tecnologias e recursos financeiros.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A alta administração deve nomear representante(s) específico(s), que, independente de outras atribuições, deve(m) ter funções, responsabilidades e autoridades definidas para: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/>
            <a:r>
              <a:rPr lang="pt-BR" sz="1800" dirty="0" smtClean="0"/>
              <a:t>Assegurar que os requisitos do SGA sejam estabelecidos, implementados e mantidos de acordo com A ISO 14001;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/>
            <a:r>
              <a:rPr lang="pt-BR" sz="1800" dirty="0" smtClean="0"/>
              <a:t>Relatar a alta administração o desempenho do SGA, para análise crítica, como base do aprimoramento do SGA.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8"/>
          <p:cNvSpPr>
            <a:spLocks noChangeArrowheads="1"/>
          </p:cNvSpPr>
          <p:nvPr/>
        </p:nvSpPr>
        <p:spPr bwMode="auto">
          <a:xfrm>
            <a:off x="3348038" y="2852738"/>
            <a:ext cx="1368425" cy="792162"/>
          </a:xfrm>
          <a:custGeom>
            <a:avLst/>
            <a:gdLst>
              <a:gd name="T0" fmla="*/ 65072529 w 21600"/>
              <a:gd name="T1" fmla="*/ 0 h 21600"/>
              <a:gd name="T2" fmla="*/ 0 w 21600"/>
              <a:gd name="T3" fmla="*/ 14525940 h 21600"/>
              <a:gd name="T4" fmla="*/ 65072529 w 21600"/>
              <a:gd name="T5" fmla="*/ 29051880 h 21600"/>
              <a:gd name="T6" fmla="*/ 86693842 w 21600"/>
              <a:gd name="T7" fmla="*/ 1452594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082 h 21600"/>
              <a:gd name="T14" fmla="*/ 18748 w 21600"/>
              <a:gd name="T15" fmla="*/ 1651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13" y="0"/>
                </a:moveTo>
                <a:lnTo>
                  <a:pt x="16213" y="5082"/>
                </a:lnTo>
                <a:lnTo>
                  <a:pt x="3375" y="5082"/>
                </a:lnTo>
                <a:lnTo>
                  <a:pt x="3375" y="16518"/>
                </a:lnTo>
                <a:lnTo>
                  <a:pt x="16213" y="16518"/>
                </a:lnTo>
                <a:lnTo>
                  <a:pt x="16213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082"/>
                </a:moveTo>
                <a:lnTo>
                  <a:pt x="1350" y="16518"/>
                </a:lnTo>
                <a:lnTo>
                  <a:pt x="2700" y="16518"/>
                </a:lnTo>
                <a:lnTo>
                  <a:pt x="2700" y="5082"/>
                </a:lnTo>
                <a:close/>
              </a:path>
              <a:path w="21600" h="21600">
                <a:moveTo>
                  <a:pt x="0" y="5082"/>
                </a:moveTo>
                <a:lnTo>
                  <a:pt x="0" y="16518"/>
                </a:lnTo>
                <a:lnTo>
                  <a:pt x="675" y="16518"/>
                </a:lnTo>
                <a:lnTo>
                  <a:pt x="675" y="5082"/>
                </a:lnTo>
                <a:close/>
              </a:path>
            </a:pathLst>
          </a:custGeom>
          <a:solidFill>
            <a:srgbClr val="008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405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br>
              <a:rPr lang="pt-BR" sz="4000" dirty="0"/>
            </a:br>
            <a:r>
              <a:rPr lang="pt-BR" sz="2800" dirty="0"/>
              <a:t>Estrutura e Responsabilidade</a:t>
            </a:r>
          </a:p>
        </p:txBody>
      </p:sp>
      <p:sp>
        <p:nvSpPr>
          <p:cNvPr id="21508" name="Oval 5"/>
          <p:cNvSpPr>
            <a:spLocks noChangeArrowheads="1"/>
          </p:cNvSpPr>
          <p:nvPr/>
        </p:nvSpPr>
        <p:spPr bwMode="auto">
          <a:xfrm>
            <a:off x="539750" y="1916113"/>
            <a:ext cx="2735263" cy="2592387"/>
          </a:xfrm>
          <a:prstGeom prst="ellipse">
            <a:avLst/>
          </a:prstGeom>
          <a:solidFill>
            <a:srgbClr val="CCFFCC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323850" y="2862263"/>
            <a:ext cx="3168650" cy="782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pt-BR" dirty="0"/>
              <a:t>Definindo</a:t>
            </a:r>
          </a:p>
          <a:p>
            <a:pPr marL="342900" indent="-342900" algn="ctr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pt-BR" dirty="0"/>
              <a:t>Estrutura e</a:t>
            </a:r>
          </a:p>
          <a:p>
            <a:pPr marL="342900" indent="-342900" algn="ctr">
              <a:lnSpc>
                <a:spcPct val="5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pt-BR" dirty="0"/>
              <a:t>Responsabilidade</a:t>
            </a:r>
          </a:p>
        </p:txBody>
      </p:sp>
      <p:sp>
        <p:nvSpPr>
          <p:cNvPr id="21510" name="AutoShape 11"/>
          <p:cNvSpPr>
            <a:spLocks noChangeArrowheads="1"/>
          </p:cNvSpPr>
          <p:nvPr/>
        </p:nvSpPr>
        <p:spPr bwMode="auto">
          <a:xfrm>
            <a:off x="4716463" y="1700213"/>
            <a:ext cx="3889375" cy="3168650"/>
          </a:xfrm>
          <a:prstGeom prst="foldedCorner">
            <a:avLst>
              <a:gd name="adj" fmla="val 26491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1511" name="Text Box 12"/>
          <p:cNvSpPr txBox="1">
            <a:spLocks noChangeArrowheads="1"/>
          </p:cNvSpPr>
          <p:nvPr/>
        </p:nvSpPr>
        <p:spPr bwMode="auto">
          <a:xfrm>
            <a:off x="4772849" y="2273300"/>
            <a:ext cx="3703578" cy="18184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>
              <a:spcAft>
                <a:spcPts val="100"/>
              </a:spcAft>
            </a:pPr>
            <a:r>
              <a:rPr lang="pt-BR" b="0" dirty="0"/>
              <a:t>O sucesso na implantação </a:t>
            </a:r>
            <a:endParaRPr lang="pt-BR" dirty="0" smtClean="0"/>
          </a:p>
          <a:p>
            <a:pPr marL="342900" indent="-342900" algn="just">
              <a:spcAft>
                <a:spcPts val="100"/>
              </a:spcAft>
              <a:buNone/>
            </a:pPr>
            <a:r>
              <a:rPr lang="pt-BR" b="0" dirty="0" smtClean="0"/>
              <a:t>de </a:t>
            </a:r>
            <a:r>
              <a:rPr lang="pt-BR" b="0" dirty="0"/>
              <a:t>um SGA depende de:</a:t>
            </a:r>
          </a:p>
          <a:p>
            <a:pPr marL="342900" indent="-342900" algn="just">
              <a:spcAft>
                <a:spcPts val="100"/>
              </a:spcAft>
            </a:pPr>
            <a:endParaRPr lang="pt-BR" b="0" dirty="0"/>
          </a:p>
          <a:p>
            <a:pPr marL="342900" indent="-342900" algn="just">
              <a:spcAft>
                <a:spcPts val="100"/>
              </a:spcAft>
              <a:buFontTx/>
              <a:buChar char="-"/>
            </a:pPr>
            <a:r>
              <a:rPr lang="pt-BR" b="0" dirty="0"/>
              <a:t>Da efetiva conscientização;</a:t>
            </a:r>
          </a:p>
          <a:p>
            <a:pPr marL="342900" indent="-342900" algn="just">
              <a:spcAft>
                <a:spcPts val="100"/>
              </a:spcAft>
              <a:buFontTx/>
              <a:buChar char="-"/>
            </a:pPr>
            <a:r>
              <a:rPr lang="pt-BR" b="0" dirty="0"/>
              <a:t>Do comprometimento dos </a:t>
            </a:r>
          </a:p>
          <a:p>
            <a:pPr marL="342900" indent="-342900" algn="just">
              <a:spcAft>
                <a:spcPts val="100"/>
              </a:spcAft>
              <a:buFontTx/>
              <a:buNone/>
            </a:pPr>
            <a:r>
              <a:rPr lang="pt-BR" b="0" dirty="0"/>
              <a:t>colaboradores da empresa.</a:t>
            </a:r>
          </a:p>
        </p:txBody>
      </p:sp>
      <p:sp>
        <p:nvSpPr>
          <p:cNvPr id="21512" name="AutoShape 13"/>
          <p:cNvSpPr>
            <a:spLocks noChangeArrowheads="1"/>
          </p:cNvSpPr>
          <p:nvPr/>
        </p:nvSpPr>
        <p:spPr bwMode="auto">
          <a:xfrm>
            <a:off x="539750" y="5372100"/>
            <a:ext cx="8064500" cy="1152525"/>
          </a:xfrm>
          <a:prstGeom prst="flowChartAlternateProcess">
            <a:avLst/>
          </a:prstGeom>
          <a:solidFill>
            <a:srgbClr val="0080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1513" name="Text Box 14"/>
          <p:cNvSpPr txBox="1">
            <a:spLocks noChangeArrowheads="1"/>
          </p:cNvSpPr>
          <p:nvPr/>
        </p:nvSpPr>
        <p:spPr bwMode="auto">
          <a:xfrm>
            <a:off x="611188" y="5667375"/>
            <a:ext cx="7921625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None/>
            </a:pPr>
            <a:r>
              <a:rPr lang="pt-BR" dirty="0">
                <a:solidFill>
                  <a:schemeClr val="bg1"/>
                </a:solidFill>
              </a:rPr>
              <a:t>Nesse sentido, as pequenas e médias empresas geralmente apresentam vantagem sobre as maiores.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15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8" grpId="0" animBg="1"/>
      <p:bldP spid="21509" grpId="0"/>
      <p:bldP spid="21510" grpId="0" animBg="1"/>
      <p:bldP spid="21512" grpId="0" animBg="1"/>
      <p:bldP spid="215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br>
              <a:rPr lang="pt-BR" sz="4000" dirty="0"/>
            </a:br>
            <a:r>
              <a:rPr lang="pt-BR" sz="2800" dirty="0"/>
              <a:t>Estrutura e Responsabilidade</a:t>
            </a:r>
          </a:p>
        </p:txBody>
      </p:sp>
      <p:pic>
        <p:nvPicPr>
          <p:cNvPr id="22531" name="Picture 5" descr="caixa_instrucao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924050"/>
            <a:ext cx="8424862" cy="4529138"/>
          </a:xfrm>
          <a:noFill/>
        </p:spPr>
      </p:pic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684213" y="2895600"/>
            <a:ext cx="7991475" cy="327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None/>
            </a:pPr>
            <a:r>
              <a:rPr lang="pt-BR" dirty="0" smtClean="0"/>
              <a:t>Nas </a:t>
            </a:r>
            <a:r>
              <a:rPr lang="pt-BR" dirty="0"/>
              <a:t>pequenas e médias organizações a integração das responsabilidades ambientais é mais simples pelos seguintes motivos: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/>
              <a:t>As linhas de comunicação são pequenas;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/>
              <a:t>A organização é menos complexa;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/>
              <a:t>As delegações são limitadas;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dirty="0"/>
              <a:t>O acesso à alta administração é mais simples.</a:t>
            </a:r>
          </a:p>
          <a:p>
            <a:pPr marL="342900" indent="-342900" algn="l">
              <a:buFontTx/>
              <a:buChar char="-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br>
              <a:rPr lang="pt-BR" sz="4000" dirty="0"/>
            </a:br>
            <a:r>
              <a:rPr lang="pt-BR" sz="2800" dirty="0"/>
              <a:t>Estrutura e Responsabilidade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60563"/>
            <a:ext cx="10163175" cy="820737"/>
          </a:xfrm>
        </p:spPr>
        <p:txBody>
          <a:bodyPr/>
          <a:lstStyle/>
          <a:p>
            <a:pPr eaLnBrk="1" hangingPunct="1"/>
            <a:r>
              <a:rPr lang="pt-BR" sz="2000" smtClean="0"/>
              <a:t>Agora, os diferentes papéis e funções e responsabilidades:</a:t>
            </a:r>
          </a:p>
        </p:txBody>
      </p:sp>
      <p:pic>
        <p:nvPicPr>
          <p:cNvPr id="23556" name="Picture 14" descr="j021295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51513" y="3290888"/>
            <a:ext cx="1831975" cy="1149350"/>
          </a:xfrm>
          <a:noFill/>
        </p:spPr>
      </p:pic>
      <p:sp>
        <p:nvSpPr>
          <p:cNvPr id="23557" name="AutoShape 7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27088" y="2997200"/>
            <a:ext cx="3311525" cy="719138"/>
          </a:xfrm>
          <a:prstGeom prst="foldedCorner">
            <a:avLst>
              <a:gd name="adj" fmla="val 25838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3558" name="AutoShape 8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27088" y="4149725"/>
            <a:ext cx="3311525" cy="719138"/>
          </a:xfrm>
          <a:prstGeom prst="foldedCorner">
            <a:avLst>
              <a:gd name="adj" fmla="val 25838"/>
            </a:avLst>
          </a:prstGeom>
          <a:solidFill>
            <a:srgbClr val="00FFFF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3559" name="AutoShape 9">
            <a:hlinkClick r:id="rId5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27088" y="5302250"/>
            <a:ext cx="3311525" cy="719138"/>
          </a:xfrm>
          <a:prstGeom prst="foldedCorner">
            <a:avLst>
              <a:gd name="adj" fmla="val 25838"/>
            </a:avLst>
          </a:prstGeom>
          <a:solidFill>
            <a:srgbClr val="FF99CC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3560" name="Text Box 11"/>
          <p:cNvSpPr txBox="1">
            <a:spLocks noChangeArrowheads="1"/>
          </p:cNvSpPr>
          <p:nvPr/>
        </p:nvSpPr>
        <p:spPr bwMode="auto">
          <a:xfrm>
            <a:off x="939800" y="3206750"/>
            <a:ext cx="26241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/>
              <a:t>Alta Administração</a:t>
            </a:r>
          </a:p>
        </p:txBody>
      </p:sp>
      <p:sp>
        <p:nvSpPr>
          <p:cNvPr id="23561" name="Text Box 12"/>
          <p:cNvSpPr txBox="1">
            <a:spLocks noChangeArrowheads="1"/>
          </p:cNvSpPr>
          <p:nvPr/>
        </p:nvSpPr>
        <p:spPr bwMode="auto">
          <a:xfrm>
            <a:off x="900113" y="4357688"/>
            <a:ext cx="302736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/>
              <a:t>Responsável pelo SGA</a:t>
            </a:r>
          </a:p>
        </p:txBody>
      </p:sp>
      <p:sp>
        <p:nvSpPr>
          <p:cNvPr id="23562" name="Text Box 13"/>
          <p:cNvSpPr txBox="1">
            <a:spLocks noChangeArrowheads="1"/>
          </p:cNvSpPr>
          <p:nvPr/>
        </p:nvSpPr>
        <p:spPr bwMode="auto">
          <a:xfrm>
            <a:off x="900113" y="5510213"/>
            <a:ext cx="214788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/>
              <a:t>Áreas em Geral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br>
              <a:rPr lang="pt-BR" sz="4000" dirty="0"/>
            </a:br>
            <a:r>
              <a:rPr lang="pt-BR" sz="2800" dirty="0"/>
              <a:t>Estrutura e Responsabilidade</a:t>
            </a:r>
          </a:p>
        </p:txBody>
      </p:sp>
      <p:sp>
        <p:nvSpPr>
          <p:cNvPr id="24579" name="AutoShape 7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323850" y="1773238"/>
            <a:ext cx="3311525" cy="719137"/>
          </a:xfrm>
          <a:prstGeom prst="foldedCorner">
            <a:avLst>
              <a:gd name="adj" fmla="val 25838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4580" name="Text Box 11"/>
          <p:cNvSpPr txBox="1">
            <a:spLocks noChangeArrowheads="1"/>
          </p:cNvSpPr>
          <p:nvPr/>
        </p:nvSpPr>
        <p:spPr bwMode="auto">
          <a:xfrm>
            <a:off x="612775" y="1917700"/>
            <a:ext cx="26241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/>
              <a:t>Alta Administração</a:t>
            </a:r>
          </a:p>
        </p:txBody>
      </p:sp>
      <p:sp>
        <p:nvSpPr>
          <p:cNvPr id="24581" name="AutoShape 4"/>
          <p:cNvSpPr>
            <a:spLocks noChangeArrowheads="1"/>
          </p:cNvSpPr>
          <p:nvPr/>
        </p:nvSpPr>
        <p:spPr bwMode="auto">
          <a:xfrm>
            <a:off x="250825" y="1700213"/>
            <a:ext cx="8642350" cy="4824412"/>
          </a:xfrm>
          <a:prstGeom prst="foldedCorner">
            <a:avLst>
              <a:gd name="adj" fmla="val 12500"/>
            </a:avLst>
          </a:prstGeom>
          <a:noFill/>
          <a:ln w="88900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24582" name="Picture 14" descr="j021295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277100" y="1558925"/>
            <a:ext cx="1831975" cy="1149350"/>
          </a:xfrm>
          <a:noFill/>
        </p:spPr>
      </p:pic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01638" y="3213100"/>
            <a:ext cx="7770812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l"/>
              <a:defRPr/>
            </a:pPr>
            <a:endParaRPr lang="pt-BR" sz="2000" b="0" kern="0" dirty="0"/>
          </a:p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Integrar a proteção ambiental no planejamento estratégico da organização;</a:t>
            </a:r>
          </a:p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Garantir que o SGA seja estabelecido e implementado;</a:t>
            </a:r>
          </a:p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Estabelecer a Política Ambiental;</a:t>
            </a:r>
          </a:p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Deliberar os objetivos, metas e programas ambientais;</a:t>
            </a:r>
          </a:p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Definir as competências;</a:t>
            </a:r>
          </a:p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Avaliar e reportar o desempenho continuamente e definir medidas para a melhoria contínua.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395288" y="2551113"/>
            <a:ext cx="82804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l"/>
              <a:defRPr/>
            </a:pPr>
            <a:r>
              <a:rPr lang="pt-BR" b="0" kern="0" dirty="0"/>
              <a:t>Além de garantir recursos financeiros e humanos para a implementação e manutenção do sistema, ela deve indicar um representante com as seguintes funções: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br>
              <a:rPr lang="pt-BR" sz="4000" dirty="0"/>
            </a:br>
            <a:r>
              <a:rPr lang="pt-BR" sz="2800" dirty="0"/>
              <a:t>Estrutura e Responsabilidade</a:t>
            </a:r>
          </a:p>
        </p:txBody>
      </p:sp>
      <p:sp>
        <p:nvSpPr>
          <p:cNvPr id="25603" name="AutoShape 8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327025" y="1716088"/>
            <a:ext cx="3311525" cy="719137"/>
          </a:xfrm>
          <a:prstGeom prst="foldedCorner">
            <a:avLst>
              <a:gd name="adj" fmla="val 25838"/>
            </a:avLst>
          </a:prstGeom>
          <a:solidFill>
            <a:srgbClr val="00FFFF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5604" name="Text Box 12"/>
          <p:cNvSpPr txBox="1">
            <a:spLocks noChangeArrowheads="1"/>
          </p:cNvSpPr>
          <p:nvPr/>
        </p:nvSpPr>
        <p:spPr bwMode="auto">
          <a:xfrm>
            <a:off x="400050" y="1924050"/>
            <a:ext cx="302736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/>
              <a:t>Responsável pelo SGA</a:t>
            </a:r>
          </a:p>
        </p:txBody>
      </p:sp>
      <p:sp>
        <p:nvSpPr>
          <p:cNvPr id="25605" name="AutoShape 4"/>
          <p:cNvSpPr>
            <a:spLocks noChangeArrowheads="1"/>
          </p:cNvSpPr>
          <p:nvPr/>
        </p:nvSpPr>
        <p:spPr bwMode="auto">
          <a:xfrm>
            <a:off x="250825" y="1628775"/>
            <a:ext cx="8642350" cy="4968875"/>
          </a:xfrm>
          <a:prstGeom prst="foldedCorner">
            <a:avLst>
              <a:gd name="adj" fmla="val 12500"/>
            </a:avLst>
          </a:prstGeom>
          <a:noFill/>
          <a:ln w="88900">
            <a:solidFill>
              <a:srgbClr val="33CC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01638" y="3362325"/>
            <a:ext cx="8272462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Analisar os pontos fortes e fracos, das oportunidades e ameaças e relatá-los à alta administração;</a:t>
            </a:r>
          </a:p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Analisar e detectar as fragilidades organizacionais, técnicas e de qualificação dos colaboradores;</a:t>
            </a:r>
          </a:p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Avaliar clientes e fornecedores e a comunicação;</a:t>
            </a:r>
          </a:p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Apoiar o trabalho dos consultores e colaboradores;</a:t>
            </a:r>
          </a:p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Definir e promover treinamentos para os colaboradores;</a:t>
            </a:r>
          </a:p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Realizar auditorias ambientais e de fornecedores;</a:t>
            </a:r>
          </a:p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Realizar contato com órgãos públicos;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395288" y="2492375"/>
            <a:ext cx="6913562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l"/>
              <a:defRPr/>
            </a:pPr>
            <a:r>
              <a:rPr lang="pt-BR" b="0" kern="0" dirty="0"/>
              <a:t>O responsável pelo SGA deve ser capaz de realizar tarefas distintas, tais como:</a:t>
            </a:r>
          </a:p>
        </p:txBody>
      </p:sp>
      <p:pic>
        <p:nvPicPr>
          <p:cNvPr id="25608" name="Picture 14" descr="j021295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312025" y="1628775"/>
            <a:ext cx="1831975" cy="11493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br>
              <a:rPr lang="pt-BR" sz="4000" dirty="0"/>
            </a:br>
            <a:r>
              <a:rPr lang="pt-BR" sz="2800" dirty="0"/>
              <a:t>Estrutura e Responsabilidade</a:t>
            </a:r>
          </a:p>
        </p:txBody>
      </p:sp>
      <p:sp>
        <p:nvSpPr>
          <p:cNvPr id="26627" name="AutoShape 9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339725" y="1719263"/>
            <a:ext cx="3311525" cy="719137"/>
          </a:xfrm>
          <a:prstGeom prst="foldedCorner">
            <a:avLst>
              <a:gd name="adj" fmla="val 25838"/>
            </a:avLst>
          </a:prstGeom>
          <a:solidFill>
            <a:srgbClr val="FF99CC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26628" name="Text Box 13"/>
          <p:cNvSpPr txBox="1">
            <a:spLocks noChangeArrowheads="1"/>
          </p:cNvSpPr>
          <p:nvPr/>
        </p:nvSpPr>
        <p:spPr bwMode="auto">
          <a:xfrm>
            <a:off x="711200" y="1855788"/>
            <a:ext cx="21478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/>
              <a:t>Áreas em Geral</a:t>
            </a:r>
          </a:p>
        </p:txBody>
      </p:sp>
      <p:sp>
        <p:nvSpPr>
          <p:cNvPr id="26629" name="AutoShape 4"/>
          <p:cNvSpPr>
            <a:spLocks noChangeArrowheads="1"/>
          </p:cNvSpPr>
          <p:nvPr/>
        </p:nvSpPr>
        <p:spPr bwMode="auto">
          <a:xfrm>
            <a:off x="250825" y="1628775"/>
            <a:ext cx="8569325" cy="4968875"/>
          </a:xfrm>
          <a:prstGeom prst="foldedCorner">
            <a:avLst>
              <a:gd name="adj" fmla="val 12500"/>
            </a:avLst>
          </a:prstGeom>
          <a:noFill/>
          <a:ln w="889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23850" y="3500438"/>
            <a:ext cx="8064500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Cumprir as leis ambientais;</a:t>
            </a:r>
          </a:p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Desenvolver e alcançar objetivos e programas ambientais;</a:t>
            </a:r>
          </a:p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Avaliar clientes e fornecedores e a comunicação;</a:t>
            </a:r>
          </a:p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Manter os procedimentos;</a:t>
            </a:r>
          </a:p>
          <a:p>
            <a:pPr marL="342900" indent="-342900" algn="just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r>
              <a:rPr lang="pt-BR" sz="2000" b="0" kern="0" dirty="0"/>
              <a:t> Introduzir medidas corretivas necessárias e controlar a execução.</a:t>
            </a:r>
          </a:p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Tx/>
              <a:buChar char="-"/>
              <a:defRPr/>
            </a:pPr>
            <a:endParaRPr lang="pt-BR" sz="2000" b="0" kern="0" dirty="0"/>
          </a:p>
        </p:txBody>
      </p:sp>
      <p:pic>
        <p:nvPicPr>
          <p:cNvPr id="26631" name="Picture 14" descr="j021295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277100" y="1628775"/>
            <a:ext cx="1831975" cy="1149350"/>
          </a:xfrm>
          <a:noFill/>
        </p:spPr>
      </p:pic>
      <p:sp>
        <p:nvSpPr>
          <p:cNvPr id="14" name="Retângulo 13"/>
          <p:cNvSpPr/>
          <p:nvPr/>
        </p:nvSpPr>
        <p:spPr>
          <a:xfrm>
            <a:off x="539750" y="2782888"/>
            <a:ext cx="7848600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spcBef>
                <a:spcPct val="20000"/>
              </a:spcBef>
              <a:spcAft>
                <a:spcPct val="0"/>
              </a:spcAft>
              <a:buClr>
                <a:srgbClr val="669900"/>
              </a:buClr>
              <a:buSzPct val="70000"/>
              <a:buFont typeface="Wingdings" pitchFamily="2" charset="2"/>
              <a:buChar char="l"/>
              <a:defRPr/>
            </a:pPr>
            <a:r>
              <a:rPr lang="pt-BR" b="0" kern="0" dirty="0"/>
              <a:t>As responsabilidades e funções das demais área consistem em: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4" name="Rectangle 4"/>
          <p:cNvSpPr>
            <a:spLocks noGrp="1" noChangeArrowheads="1"/>
          </p:cNvSpPr>
          <p:nvPr>
            <p:ph type="title"/>
          </p:nvPr>
        </p:nvSpPr>
        <p:spPr>
          <a:xfrm>
            <a:off x="1042988" y="50800"/>
            <a:ext cx="7777162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pt-BR" sz="3600" dirty="0"/>
              <a:t>Implementação e Operação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>Treinamento, conscientização e competência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73225"/>
            <a:ext cx="8147050" cy="3916363"/>
          </a:xfrm>
        </p:spPr>
        <p:txBody>
          <a:bodyPr/>
          <a:lstStyle/>
          <a:p>
            <a:pPr algn="just" eaLnBrk="1" hangingPunct="1"/>
            <a:r>
              <a:rPr lang="pt-BR" sz="1800" dirty="0" smtClean="0"/>
              <a:t>De acordo com a ISO 14001:96: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As pessoas cujas tarefas possam criar impacto significativo para o meio ambiente devem receber treinamento apropriado.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Os procedimentos devem fazer com que os colaboradores ou membros estejam conscientes: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/>
            <a:r>
              <a:rPr lang="pt-BR" sz="1800" dirty="0" smtClean="0"/>
              <a:t>Da importância da conformidade com Política Ambiental, procedimentos e requisitos do SGA;</a:t>
            </a:r>
          </a:p>
          <a:p>
            <a:pPr algn="just" eaLnBrk="1" hangingPunct="1"/>
            <a:r>
              <a:rPr lang="pt-BR" sz="1800" dirty="0" smtClean="0"/>
              <a:t>Dos impactos ambientais significativos, reais ou potenciais, de suas atividades e dos benefícios ao meio ambiente resultantes da melhoria do seu desempenho ambiental;</a:t>
            </a:r>
          </a:p>
          <a:p>
            <a:pPr algn="just" eaLnBrk="1" hangingPunct="1"/>
            <a:r>
              <a:rPr lang="pt-BR" sz="1800" dirty="0" smtClean="0"/>
              <a:t>De suas funções e responsabilidades em relação ao SGA;</a:t>
            </a:r>
          </a:p>
          <a:p>
            <a:pPr algn="just" eaLnBrk="1" hangingPunct="1"/>
            <a:r>
              <a:rPr lang="pt-BR" sz="1800" dirty="0" smtClean="0"/>
              <a:t>Das potenciais conseqüências da inobservância de procedimentos operacionais especificados;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br>
              <a:rPr lang="pt-BR" sz="4000" dirty="0"/>
            </a:br>
            <a:r>
              <a:rPr lang="pt-BR" sz="2800" dirty="0"/>
              <a:t>Estrutura e Responsabilidade</a:t>
            </a:r>
          </a:p>
        </p:txBody>
      </p:sp>
      <p:sp>
        <p:nvSpPr>
          <p:cNvPr id="28675" name="AutoShape 6"/>
          <p:cNvSpPr>
            <a:spLocks noChangeArrowheads="1"/>
          </p:cNvSpPr>
          <p:nvPr/>
        </p:nvSpPr>
        <p:spPr bwMode="auto">
          <a:xfrm>
            <a:off x="611188" y="1700213"/>
            <a:ext cx="7994650" cy="3168650"/>
          </a:xfrm>
          <a:prstGeom prst="foldedCorner">
            <a:avLst>
              <a:gd name="adj" fmla="val 26491"/>
            </a:avLst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8676" name="Text Box 7"/>
          <p:cNvSpPr txBox="1">
            <a:spLocks noChangeArrowheads="1"/>
          </p:cNvSpPr>
          <p:nvPr/>
        </p:nvSpPr>
        <p:spPr bwMode="auto">
          <a:xfrm>
            <a:off x="684213" y="2252663"/>
            <a:ext cx="7488237" cy="20399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Aft>
                <a:spcPts val="100"/>
              </a:spcAft>
            </a:pPr>
            <a:r>
              <a:rPr lang="pt-BR" b="0" dirty="0"/>
              <a:t>	</a:t>
            </a:r>
            <a:r>
              <a:rPr lang="pt-BR" dirty="0"/>
              <a:t>Quais as razões para investir no treinamento dos colaboradores em um SGA, além do fato de ser uma exigência da norma?</a:t>
            </a:r>
          </a:p>
          <a:p>
            <a:pPr marL="342900" indent="-342900" algn="just">
              <a:spcAft>
                <a:spcPts val="100"/>
              </a:spcAft>
            </a:pPr>
            <a:endParaRPr lang="pt-BR" dirty="0"/>
          </a:p>
          <a:p>
            <a:pPr marL="342900" indent="-342900" algn="just">
              <a:spcAft>
                <a:spcPts val="100"/>
              </a:spcAft>
              <a:buFontTx/>
              <a:buNone/>
            </a:pPr>
            <a:r>
              <a:rPr lang="pt-BR" b="0" dirty="0"/>
              <a:t>	Todo colaborador pode gerar impacto ambiental, além de poder ter boas idéias de como melhorar os procedimentos para a implementação do SGA. </a:t>
            </a:r>
          </a:p>
        </p:txBody>
      </p:sp>
      <p:sp>
        <p:nvSpPr>
          <p:cNvPr id="28677" name="AutoShape 8"/>
          <p:cNvSpPr>
            <a:spLocks noChangeArrowheads="1"/>
          </p:cNvSpPr>
          <p:nvPr/>
        </p:nvSpPr>
        <p:spPr bwMode="auto">
          <a:xfrm>
            <a:off x="539750" y="5372100"/>
            <a:ext cx="8064500" cy="1152525"/>
          </a:xfrm>
          <a:prstGeom prst="flowChartAlternateProcess">
            <a:avLst/>
          </a:prstGeom>
          <a:solidFill>
            <a:srgbClr val="99336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8678" name="Text Box 9"/>
          <p:cNvSpPr txBox="1">
            <a:spLocks noChangeArrowheads="1"/>
          </p:cNvSpPr>
          <p:nvPr/>
        </p:nvSpPr>
        <p:spPr bwMode="auto">
          <a:xfrm>
            <a:off x="611188" y="5516563"/>
            <a:ext cx="7921625" cy="915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pt-BR">
                <a:solidFill>
                  <a:schemeClr val="bg1"/>
                </a:solidFill>
              </a:rPr>
              <a:t>Outras razões são: motivação, comprometimento, competência, desempenho, habilidades/capacidades, conscientização e cumprimento.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  <p:bldP spid="286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177925" y="2133600"/>
            <a:ext cx="7354888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IMPLEMENTAÇÃO E OPERAÇÃO	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	Na etapa de Implementação e Operação, a empresa deverá capacitar - se e desenvolver mecanismos de apoio necessários para a efetiva implementação de sua Política Ambiental e cumprimento dos seus objetivos e Metas.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pt-BR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16100"/>
            <a:ext cx="8075613" cy="749300"/>
          </a:xfrm>
        </p:spPr>
        <p:txBody>
          <a:bodyPr/>
          <a:lstStyle/>
          <a:p>
            <a:pPr algn="just" eaLnBrk="1" hangingPunct="1"/>
            <a:r>
              <a:rPr lang="pt-BR" sz="1800" smtClean="0"/>
              <a:t>Definindo os passos para a realização dos treinamentos relativos ao SGA: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smtClean="0"/>
              <a:t>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smtClean="0"/>
              <a:t>	</a:t>
            </a:r>
          </a:p>
        </p:txBody>
      </p:sp>
      <p:sp>
        <p:nvSpPr>
          <p:cNvPr id="29699" name="AutoShape 5"/>
          <p:cNvSpPr>
            <a:spLocks noChangeArrowheads="1"/>
          </p:cNvSpPr>
          <p:nvPr/>
        </p:nvSpPr>
        <p:spPr bwMode="auto">
          <a:xfrm>
            <a:off x="827088" y="3716338"/>
            <a:ext cx="7129462" cy="360362"/>
          </a:xfrm>
          <a:prstGeom prst="chevron">
            <a:avLst>
              <a:gd name="adj" fmla="val 77122"/>
            </a:avLst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0" name="AutoShape 11"/>
          <p:cNvSpPr>
            <a:spLocks noChangeArrowheads="1"/>
          </p:cNvSpPr>
          <p:nvPr/>
        </p:nvSpPr>
        <p:spPr bwMode="auto">
          <a:xfrm>
            <a:off x="682625" y="3284538"/>
            <a:ext cx="7129463" cy="360362"/>
          </a:xfrm>
          <a:prstGeom prst="chevron">
            <a:avLst>
              <a:gd name="adj" fmla="val 77122"/>
            </a:avLst>
          </a:prstGeom>
          <a:solidFill>
            <a:srgbClr val="FFCC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1" name="AutoShape 12"/>
          <p:cNvSpPr>
            <a:spLocks noChangeArrowheads="1"/>
          </p:cNvSpPr>
          <p:nvPr/>
        </p:nvSpPr>
        <p:spPr bwMode="auto">
          <a:xfrm>
            <a:off x="539750" y="2852738"/>
            <a:ext cx="7129463" cy="360362"/>
          </a:xfrm>
          <a:prstGeom prst="chevron">
            <a:avLst>
              <a:gd name="adj" fmla="val 77122"/>
            </a:avLst>
          </a:prstGeom>
          <a:solidFill>
            <a:srgbClr val="FF99CC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2" name="AutoShape 13"/>
          <p:cNvSpPr>
            <a:spLocks noChangeArrowheads="1"/>
          </p:cNvSpPr>
          <p:nvPr/>
        </p:nvSpPr>
        <p:spPr bwMode="auto">
          <a:xfrm>
            <a:off x="1474788" y="5445125"/>
            <a:ext cx="7129462" cy="360363"/>
          </a:xfrm>
          <a:prstGeom prst="chevron">
            <a:avLst>
              <a:gd name="adj" fmla="val 77121"/>
            </a:avLst>
          </a:prstGeom>
          <a:solidFill>
            <a:srgbClr val="00CCFF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3" name="AutoShape 14"/>
          <p:cNvSpPr>
            <a:spLocks noChangeArrowheads="1"/>
          </p:cNvSpPr>
          <p:nvPr/>
        </p:nvSpPr>
        <p:spPr bwMode="auto">
          <a:xfrm>
            <a:off x="1258888" y="5013325"/>
            <a:ext cx="7129462" cy="360363"/>
          </a:xfrm>
          <a:prstGeom prst="chevron">
            <a:avLst>
              <a:gd name="adj" fmla="val 77121"/>
            </a:avLst>
          </a:prstGeom>
          <a:solidFill>
            <a:srgbClr val="CC99FF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4" name="AutoShape 15"/>
          <p:cNvSpPr>
            <a:spLocks noChangeArrowheads="1"/>
          </p:cNvSpPr>
          <p:nvPr/>
        </p:nvSpPr>
        <p:spPr bwMode="auto">
          <a:xfrm>
            <a:off x="1114425" y="4579938"/>
            <a:ext cx="7129463" cy="360362"/>
          </a:xfrm>
          <a:prstGeom prst="chevron">
            <a:avLst>
              <a:gd name="adj" fmla="val 77122"/>
            </a:avLst>
          </a:prstGeom>
          <a:solidFill>
            <a:srgbClr val="CCCCFF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5" name="AutoShape 16"/>
          <p:cNvSpPr>
            <a:spLocks noChangeArrowheads="1"/>
          </p:cNvSpPr>
          <p:nvPr/>
        </p:nvSpPr>
        <p:spPr bwMode="auto">
          <a:xfrm>
            <a:off x="969963" y="4148138"/>
            <a:ext cx="7129462" cy="360362"/>
          </a:xfrm>
          <a:prstGeom prst="chevron">
            <a:avLst>
              <a:gd name="adj" fmla="val 77122"/>
            </a:avLst>
          </a:prstGeom>
          <a:solidFill>
            <a:srgbClr val="FFCC99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29706" name="Text Box 17"/>
          <p:cNvSpPr txBox="1">
            <a:spLocks noChangeArrowheads="1"/>
          </p:cNvSpPr>
          <p:nvPr/>
        </p:nvSpPr>
        <p:spPr bwMode="auto">
          <a:xfrm>
            <a:off x="809625" y="2852738"/>
            <a:ext cx="649763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 b="0"/>
              <a:t>Determinar necessidades de treinamento e requisitos  </a:t>
            </a:r>
          </a:p>
        </p:txBody>
      </p:sp>
      <p:sp>
        <p:nvSpPr>
          <p:cNvPr id="29707" name="Text Box 18"/>
          <p:cNvSpPr txBox="1">
            <a:spLocks noChangeArrowheads="1"/>
          </p:cNvSpPr>
          <p:nvPr/>
        </p:nvSpPr>
        <p:spPr bwMode="auto">
          <a:xfrm>
            <a:off x="971550" y="3278188"/>
            <a:ext cx="47894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 b="0"/>
              <a:t>Determinar os objetivos do treinamento</a:t>
            </a:r>
          </a:p>
        </p:txBody>
      </p:sp>
      <p:sp>
        <p:nvSpPr>
          <p:cNvPr id="29708" name="Text Box 19"/>
          <p:cNvSpPr txBox="1">
            <a:spLocks noChangeArrowheads="1"/>
          </p:cNvSpPr>
          <p:nvPr/>
        </p:nvSpPr>
        <p:spPr bwMode="auto">
          <a:xfrm>
            <a:off x="1077913" y="3716338"/>
            <a:ext cx="514508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 b="0"/>
              <a:t>Selecionar programas e métodos eficientes</a:t>
            </a:r>
          </a:p>
        </p:txBody>
      </p:sp>
      <p:sp>
        <p:nvSpPr>
          <p:cNvPr id="29709" name="Text Box 20"/>
          <p:cNvSpPr txBox="1">
            <a:spLocks noChangeArrowheads="1"/>
          </p:cNvSpPr>
          <p:nvPr/>
        </p:nvSpPr>
        <p:spPr bwMode="auto">
          <a:xfrm>
            <a:off x="1227138" y="4141788"/>
            <a:ext cx="393223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 b="0"/>
              <a:t>Preparar o plano de treinamento</a:t>
            </a:r>
          </a:p>
        </p:txBody>
      </p:sp>
      <p:sp>
        <p:nvSpPr>
          <p:cNvPr id="29710" name="Text Box 21"/>
          <p:cNvSpPr txBox="1">
            <a:spLocks noChangeArrowheads="1"/>
          </p:cNvSpPr>
          <p:nvPr/>
        </p:nvSpPr>
        <p:spPr bwMode="auto">
          <a:xfrm>
            <a:off x="1358900" y="4573588"/>
            <a:ext cx="45688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 b="0"/>
              <a:t>Implantar o programa de treinamento</a:t>
            </a:r>
          </a:p>
        </p:txBody>
      </p:sp>
      <p:sp>
        <p:nvSpPr>
          <p:cNvPr id="29711" name="Text Box 22"/>
          <p:cNvSpPr txBox="1">
            <a:spLocks noChangeArrowheads="1"/>
          </p:cNvSpPr>
          <p:nvPr/>
        </p:nvSpPr>
        <p:spPr bwMode="auto">
          <a:xfrm>
            <a:off x="1514475" y="5005388"/>
            <a:ext cx="55467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 b="0"/>
              <a:t>Rastrear e manter os registros do treinamento</a:t>
            </a:r>
          </a:p>
        </p:txBody>
      </p:sp>
      <p:sp>
        <p:nvSpPr>
          <p:cNvPr id="29712" name="Text Box 23"/>
          <p:cNvSpPr txBox="1">
            <a:spLocks noChangeArrowheads="1"/>
          </p:cNvSpPr>
          <p:nvPr/>
        </p:nvSpPr>
        <p:spPr bwMode="auto">
          <a:xfrm>
            <a:off x="1760538" y="5438775"/>
            <a:ext cx="43783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r>
              <a:rPr lang="pt-BR" b="0"/>
              <a:t>Avaliar a efetividade do treinamento</a:t>
            </a:r>
          </a:p>
        </p:txBody>
      </p:sp>
      <p:sp>
        <p:nvSpPr>
          <p:cNvPr id="29713" name="AutoShape 24"/>
          <p:cNvSpPr>
            <a:spLocks noChangeArrowheads="1"/>
          </p:cNvSpPr>
          <p:nvPr/>
        </p:nvSpPr>
        <p:spPr bwMode="auto">
          <a:xfrm>
            <a:off x="1619250" y="5872441"/>
            <a:ext cx="7345238" cy="369332"/>
          </a:xfrm>
          <a:prstGeom prst="chevron">
            <a:avLst>
              <a:gd name="adj" fmla="val 77121"/>
            </a:avLst>
          </a:prstGeom>
          <a:solidFill>
            <a:srgbClr val="33CCCC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pt-BR"/>
          </a:p>
        </p:txBody>
      </p:sp>
      <p:sp>
        <p:nvSpPr>
          <p:cNvPr id="29714" name="Text Box 25"/>
          <p:cNvSpPr txBox="1">
            <a:spLocks noChangeArrowheads="1"/>
          </p:cNvSpPr>
          <p:nvPr/>
        </p:nvSpPr>
        <p:spPr bwMode="auto">
          <a:xfrm>
            <a:off x="1908175" y="5870575"/>
            <a:ext cx="705631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/>
            <a:r>
              <a:rPr lang="pt-BR" b="0" dirty="0"/>
              <a:t>Melhorar o programa de treinamento </a:t>
            </a:r>
            <a:r>
              <a:rPr lang="pt-BR" b="0" dirty="0" smtClean="0"/>
              <a:t>quando necessário</a:t>
            </a:r>
            <a:endParaRPr lang="pt-BR" b="0" dirty="0"/>
          </a:p>
        </p:txBody>
      </p:sp>
      <p:sp>
        <p:nvSpPr>
          <p:cNvPr id="21" name="Rectangle 4"/>
          <p:cNvSpPr>
            <a:spLocks noGrp="1" noChangeArrowheads="1"/>
          </p:cNvSpPr>
          <p:nvPr>
            <p:ph type="title"/>
          </p:nvPr>
        </p:nvSpPr>
        <p:spPr>
          <a:xfrm>
            <a:off x="1042988" y="50800"/>
            <a:ext cx="8101012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800" dirty="0"/>
              <a:t>Treinamento, conscientização e competência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nimBg="1"/>
      <p:bldP spid="29700" grpId="0" animBg="1"/>
      <p:bldP spid="29701" grpId="0" animBg="1"/>
      <p:bldP spid="29702" grpId="0" animBg="1"/>
      <p:bldP spid="29703" grpId="0" animBg="1"/>
      <p:bldP spid="29704" grpId="0" animBg="1"/>
      <p:bldP spid="29705" grpId="0" animBg="1"/>
      <p:bldP spid="29706" grpId="0"/>
      <p:bldP spid="29707" grpId="0"/>
      <p:bldP spid="29708" grpId="0"/>
      <p:bldP spid="29709" grpId="0"/>
      <p:bldP spid="29710" grpId="0"/>
      <p:bldP spid="29711" grpId="0"/>
      <p:bldP spid="29712" grpId="0"/>
      <p:bldP spid="29713" grpId="0" animBg="1"/>
      <p:bldP spid="297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92500" y="2133600"/>
            <a:ext cx="4038600" cy="1079500"/>
          </a:xfrm>
          <a:noFill/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pt-BR" sz="2000" b="1" dirty="0" smtClean="0"/>
              <a:t>	Em que situações a organização deve </a:t>
            </a:r>
            <a:r>
              <a:rPr lang="pt-BR" sz="2000" b="1" dirty="0" smtClean="0"/>
              <a:t>TREINAR </a:t>
            </a:r>
            <a:r>
              <a:rPr lang="pt-BR" sz="2000" b="1" dirty="0" smtClean="0"/>
              <a:t>os colaboradores?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pt-BR" sz="2000" b="1" dirty="0" smtClean="0"/>
              <a:t>	</a:t>
            </a:r>
          </a:p>
        </p:txBody>
      </p:sp>
      <p:pic>
        <p:nvPicPr>
          <p:cNvPr id="30723" name="Picture 7" descr="watermark_300x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63713" y="1773238"/>
            <a:ext cx="1584325" cy="1584325"/>
          </a:xfrm>
          <a:noFill/>
        </p:spPr>
      </p:pic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468313" y="3573463"/>
            <a:ext cx="8207375" cy="2776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buFont typeface="Wingdings" pitchFamily="2" charset="2"/>
              <a:buChar char="p"/>
            </a:pPr>
            <a:r>
              <a:rPr lang="pt-BR" b="0" dirty="0"/>
              <a:t>Quando novos colaboradores forem contratados ou transferidos;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b="0" dirty="0"/>
              <a:t>Os colaboradores não seguirem os procedimentos do SGA corretamente;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b="0" dirty="0"/>
              <a:t>Os procedimentos forem modificados ou novos equipamentos e processos introduzidos;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b="0" dirty="0"/>
              <a:t>Os objetivos e metas forem modificados;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b="0" dirty="0"/>
              <a:t>Novas legislações entrarem em vigor.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1042988" y="50800"/>
            <a:ext cx="7777162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pt-BR" sz="3600" dirty="0"/>
              <a:t>Implementação e Operação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>Treinamento, conscientização e competência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br>
              <a:rPr lang="pt-BR" sz="4000" dirty="0"/>
            </a:br>
            <a:r>
              <a:rPr lang="pt-BR" sz="2800" dirty="0"/>
              <a:t>Comunicação Interna e Externa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66925"/>
            <a:ext cx="4038600" cy="4530725"/>
          </a:xfrm>
          <a:noFill/>
        </p:spPr>
        <p:txBody>
          <a:bodyPr/>
          <a:lstStyle/>
          <a:p>
            <a:pPr algn="just" eaLnBrk="1" hangingPunct="1"/>
            <a:r>
              <a:rPr lang="pt-BR" sz="1800" dirty="0" smtClean="0"/>
              <a:t>De acordo com a ISO 14001:96: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Com relação aos seus aspectos ambientais e o SGA, a organização deve </a:t>
            </a:r>
            <a:r>
              <a:rPr lang="pt-BR" sz="1800" dirty="0" smtClean="0"/>
              <a:t>estabelecer</a:t>
            </a:r>
            <a:r>
              <a:rPr lang="pt-BR" sz="1800" dirty="0" smtClean="0"/>
              <a:t>: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/>
            <a:r>
              <a:rPr lang="pt-BR" sz="1800" dirty="0" smtClean="0"/>
              <a:t>Comunicação interna entre os vários níveis da organização;</a:t>
            </a:r>
          </a:p>
          <a:p>
            <a:pPr algn="just" eaLnBrk="1" hangingPunct="1"/>
            <a:r>
              <a:rPr lang="pt-BR" sz="1800" dirty="0" smtClean="0"/>
              <a:t>Recebimento, documentação e resposta a comunicações pertinentes </a:t>
            </a:r>
            <a:r>
              <a:rPr lang="pt-BR" sz="1800" dirty="0" smtClean="0"/>
              <a:t>da parte interessada “interna”;</a:t>
            </a:r>
            <a:endParaRPr lang="pt-BR" sz="1800" dirty="0" smtClean="0"/>
          </a:p>
        </p:txBody>
      </p:sp>
      <p:pic>
        <p:nvPicPr>
          <p:cNvPr id="31748" name="Picture 4" descr="img13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64163" y="2205038"/>
            <a:ext cx="3517900" cy="32400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Comunicação Interna e Externa</a:t>
            </a:r>
          </a:p>
        </p:txBody>
      </p:sp>
      <p:pic>
        <p:nvPicPr>
          <p:cNvPr id="32771" name="Picture 13" descr="por_do_so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70000" contrast="-40000"/>
          </a:blip>
          <a:srcRect/>
          <a:stretch>
            <a:fillRect/>
          </a:stretch>
        </p:blipFill>
        <p:spPr>
          <a:xfrm>
            <a:off x="2281238" y="2589213"/>
            <a:ext cx="4581525" cy="3048000"/>
          </a:xfrm>
          <a:noFill/>
        </p:spPr>
      </p:pic>
      <p:sp>
        <p:nvSpPr>
          <p:cNvPr id="32772" name="AutoShape 14"/>
          <p:cNvSpPr>
            <a:spLocks noChangeArrowheads="1"/>
          </p:cNvSpPr>
          <p:nvPr/>
        </p:nvSpPr>
        <p:spPr bwMode="auto">
          <a:xfrm>
            <a:off x="2700338" y="1700213"/>
            <a:ext cx="3600450" cy="1728787"/>
          </a:xfrm>
          <a:prstGeom prst="flowChartTerminator">
            <a:avLst/>
          </a:prstGeom>
          <a:solidFill>
            <a:srgbClr val="FFF3C1"/>
          </a:solidFill>
          <a:ln w="889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2773" name="Text Box 15"/>
          <p:cNvSpPr txBox="1">
            <a:spLocks noChangeArrowheads="1"/>
          </p:cNvSpPr>
          <p:nvPr/>
        </p:nvSpPr>
        <p:spPr bwMode="auto">
          <a:xfrm>
            <a:off x="2771800" y="2204864"/>
            <a:ext cx="3456383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buNone/>
            </a:pPr>
            <a:r>
              <a:rPr lang="pt-BR" dirty="0" smtClean="0"/>
              <a:t>A </a:t>
            </a:r>
            <a:r>
              <a:rPr lang="pt-BR" dirty="0"/>
              <a:t>comunicação efetiva pode ajudar a organização a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32774" name="Text Box 16"/>
          <p:cNvSpPr txBox="1">
            <a:spLocks noChangeArrowheads="1"/>
          </p:cNvSpPr>
          <p:nvPr/>
        </p:nvSpPr>
        <p:spPr bwMode="auto">
          <a:xfrm>
            <a:off x="2411413" y="3644900"/>
            <a:ext cx="184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/>
            <a:endParaRPr lang="pt-BR"/>
          </a:p>
        </p:txBody>
      </p:sp>
      <p:sp>
        <p:nvSpPr>
          <p:cNvPr id="32775" name="Text Box 17"/>
          <p:cNvSpPr txBox="1">
            <a:spLocks noChangeArrowheads="1"/>
          </p:cNvSpPr>
          <p:nvPr/>
        </p:nvSpPr>
        <p:spPr bwMode="auto">
          <a:xfrm>
            <a:off x="539750" y="3573463"/>
            <a:ext cx="8135938" cy="3897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Motivar a força de trabalho;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Explicar a Política Ambiental e como esta se relaciona com a visão e estratégia global dos negócios;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Garantir o entendimento de papéis e expectativas;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Demonstrar comprometimento da alta administração;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Monitorar desempenho;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Identificar melhorias potenciais do SGA.</a:t>
            </a:r>
          </a:p>
          <a:p>
            <a:pPr marL="342900" indent="-342900" algn="just">
              <a:buFont typeface="Wingdings" pitchFamily="2" charset="2"/>
              <a:buChar char="p"/>
            </a:pPr>
            <a:endParaRPr lang="pt-BR" dirty="0"/>
          </a:p>
          <a:p>
            <a:pPr marL="342900" indent="-342900" algn="just">
              <a:buFont typeface="Wingdings" pitchFamily="2" charset="2"/>
              <a:buChar char="p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7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7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7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27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Comunicação Interna e Externa</a:t>
            </a:r>
          </a:p>
        </p:txBody>
      </p:sp>
      <p:pic>
        <p:nvPicPr>
          <p:cNvPr id="33795" name="Picture 14" descr="quadro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411413" y="4076700"/>
            <a:ext cx="5040312" cy="2520950"/>
          </a:xfrm>
          <a:noFill/>
        </p:spPr>
      </p:pic>
      <p:sp>
        <p:nvSpPr>
          <p:cNvPr id="33796" name="AutoShape 6"/>
          <p:cNvSpPr>
            <a:spLocks noChangeArrowheads="1"/>
          </p:cNvSpPr>
          <p:nvPr/>
        </p:nvSpPr>
        <p:spPr bwMode="auto">
          <a:xfrm>
            <a:off x="1042988" y="2060575"/>
            <a:ext cx="2808287" cy="1368425"/>
          </a:xfrm>
          <a:prstGeom prst="rightArrowCallout">
            <a:avLst>
              <a:gd name="adj1" fmla="val 16278"/>
              <a:gd name="adj2" fmla="val 25000"/>
              <a:gd name="adj3" fmla="val 26888"/>
              <a:gd name="adj4" fmla="val 70556"/>
            </a:avLst>
          </a:prstGeom>
          <a:solidFill>
            <a:srgbClr val="99CCFF"/>
          </a:solidFill>
          <a:ln w="635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3797" name="Text Box 7"/>
          <p:cNvSpPr txBox="1">
            <a:spLocks noChangeArrowheads="1"/>
          </p:cNvSpPr>
          <p:nvPr/>
        </p:nvSpPr>
        <p:spPr bwMode="auto">
          <a:xfrm>
            <a:off x="1095375" y="2427288"/>
            <a:ext cx="18923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buNone/>
            </a:pPr>
            <a:r>
              <a:rPr lang="pt-BR" dirty="0" smtClean="0"/>
              <a:t>Comunicação Interna</a:t>
            </a:r>
            <a:endParaRPr lang="pt-BR" dirty="0"/>
          </a:p>
        </p:txBody>
      </p:sp>
      <p:sp>
        <p:nvSpPr>
          <p:cNvPr id="33798" name="AutoShape 9"/>
          <p:cNvSpPr>
            <a:spLocks noChangeArrowheads="1"/>
          </p:cNvSpPr>
          <p:nvPr/>
        </p:nvSpPr>
        <p:spPr bwMode="auto">
          <a:xfrm>
            <a:off x="4067175" y="1916113"/>
            <a:ext cx="3889375" cy="1655762"/>
          </a:xfrm>
          <a:prstGeom prst="foldedCorner">
            <a:avLst>
              <a:gd name="adj" fmla="val 25019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3799" name="Text Box 11"/>
          <p:cNvSpPr txBox="1">
            <a:spLocks noChangeArrowheads="1"/>
          </p:cNvSpPr>
          <p:nvPr/>
        </p:nvSpPr>
        <p:spPr bwMode="auto">
          <a:xfrm>
            <a:off x="4211960" y="1989138"/>
            <a:ext cx="3744590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buNone/>
            </a:pPr>
            <a:r>
              <a:rPr lang="pt-BR" dirty="0" smtClean="0"/>
              <a:t>Possibilita </a:t>
            </a:r>
            <a:r>
              <a:rPr lang="pt-BR" dirty="0"/>
              <a:t>a implantação do SGA em todos os níveis, já que os colaboradores conhecerão os procedimentos. </a:t>
            </a:r>
          </a:p>
        </p:txBody>
      </p:sp>
      <p:sp>
        <p:nvSpPr>
          <p:cNvPr id="33800" name="Text Box 16"/>
          <p:cNvSpPr txBox="1">
            <a:spLocks noChangeArrowheads="1"/>
          </p:cNvSpPr>
          <p:nvPr/>
        </p:nvSpPr>
        <p:spPr bwMode="auto">
          <a:xfrm>
            <a:off x="2843213" y="4748213"/>
            <a:ext cx="3096939" cy="120032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  <a:buNone/>
            </a:pPr>
            <a:r>
              <a:rPr lang="pt-BR" dirty="0" smtClean="0"/>
              <a:t>Métodos</a:t>
            </a:r>
            <a:r>
              <a:rPr lang="pt-BR" dirty="0"/>
              <a:t>: periódicos, reuniões, informativos, quadros de aviso,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nimBg="1"/>
      <p:bldP spid="33799" grpId="0"/>
      <p:bldP spid="3380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9"/>
          <p:cNvSpPr>
            <a:spLocks noChangeArrowheads="1"/>
          </p:cNvSpPr>
          <p:nvPr/>
        </p:nvSpPr>
        <p:spPr bwMode="auto">
          <a:xfrm>
            <a:off x="4067175" y="1773238"/>
            <a:ext cx="4249738" cy="2017712"/>
          </a:xfrm>
          <a:prstGeom prst="foldedCorner">
            <a:avLst>
              <a:gd name="adj" fmla="val 16958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Comunicação Interna e Externa</a:t>
            </a:r>
          </a:p>
        </p:txBody>
      </p:sp>
      <p:pic>
        <p:nvPicPr>
          <p:cNvPr id="34820" name="Picture 7" descr="quadro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411413" y="4076700"/>
            <a:ext cx="5154612" cy="2520950"/>
          </a:xfrm>
          <a:noFill/>
        </p:spPr>
      </p:pic>
      <p:sp>
        <p:nvSpPr>
          <p:cNvPr id="34821" name="AutoShape 3"/>
          <p:cNvSpPr>
            <a:spLocks noChangeArrowheads="1"/>
          </p:cNvSpPr>
          <p:nvPr/>
        </p:nvSpPr>
        <p:spPr bwMode="auto">
          <a:xfrm>
            <a:off x="1042988" y="2060575"/>
            <a:ext cx="2808287" cy="1368425"/>
          </a:xfrm>
          <a:prstGeom prst="rightArrowCallout">
            <a:avLst>
              <a:gd name="adj1" fmla="val 16278"/>
              <a:gd name="adj2" fmla="val 25000"/>
              <a:gd name="adj3" fmla="val 26888"/>
              <a:gd name="adj4" fmla="val 70556"/>
            </a:avLst>
          </a:prstGeom>
          <a:solidFill>
            <a:srgbClr val="FF9900"/>
          </a:solidFill>
          <a:ln w="635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4822" name="Text Box 4"/>
          <p:cNvSpPr txBox="1">
            <a:spLocks noChangeArrowheads="1"/>
          </p:cNvSpPr>
          <p:nvPr/>
        </p:nvSpPr>
        <p:spPr bwMode="auto">
          <a:xfrm>
            <a:off x="1095375" y="2427288"/>
            <a:ext cx="18923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buNone/>
            </a:pPr>
            <a:r>
              <a:rPr lang="pt-BR" dirty="0" smtClean="0"/>
              <a:t>Comunicação Externa</a:t>
            </a:r>
            <a:endParaRPr lang="pt-BR" dirty="0"/>
          </a:p>
        </p:txBody>
      </p:sp>
      <p:sp>
        <p:nvSpPr>
          <p:cNvPr id="34823" name="Text Box 6"/>
          <p:cNvSpPr txBox="1">
            <a:spLocks noChangeArrowheads="1"/>
          </p:cNvSpPr>
          <p:nvPr/>
        </p:nvSpPr>
        <p:spPr bwMode="auto">
          <a:xfrm>
            <a:off x="3924300" y="2035175"/>
            <a:ext cx="4176713" cy="1465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None/>
            </a:pPr>
            <a:r>
              <a:rPr lang="pt-BR" dirty="0" smtClean="0"/>
              <a:t>Proporciona </a:t>
            </a:r>
            <a:r>
              <a:rPr lang="pt-BR" dirty="0"/>
              <a:t>transparência e aumenta a credibilidade do SGA externamente, junto aos vizinhos, organismos oficiais e fiscalizadores, etc. 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2700338" y="4759325"/>
            <a:ext cx="3384550" cy="11906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buNone/>
            </a:pPr>
            <a:r>
              <a:rPr lang="pt-BR" dirty="0" smtClean="0"/>
              <a:t>Métodos</a:t>
            </a:r>
            <a:r>
              <a:rPr lang="pt-BR" dirty="0"/>
              <a:t>: visitações, imprensa, relatórios anuais, entrevista coletiva,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  <p:bldP spid="34823" grpId="0"/>
      <p:bldP spid="3482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Documentação</a:t>
            </a:r>
          </a:p>
        </p:txBody>
      </p:sp>
      <p:sp>
        <p:nvSpPr>
          <p:cNvPr id="3584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465388"/>
            <a:ext cx="8147050" cy="39163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pt-BR" sz="1800" dirty="0" smtClean="0"/>
              <a:t>De acordo com a ISO 14001:96: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1800" dirty="0" smtClean="0"/>
              <a:t>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1800" dirty="0" smtClean="0"/>
              <a:t>	A organização deve estabelecer e manter informações em papel ou meio eletrônico para: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1800" dirty="0" smtClean="0"/>
              <a:t>	- Descrever os principais elementos do sistema de gestão e a interação entre eles;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1800" dirty="0" smtClean="0"/>
              <a:t>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1800" dirty="0" smtClean="0"/>
              <a:t>	- Fornecer orientação sobre a documentação relacionada.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Documentação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92363"/>
            <a:ext cx="7931150" cy="39163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pt-BR" smtClean="0"/>
              <a:t>	A documentação está relacionada aos registros. Enquanto o que a documentação descreve em que consiste o SGA (o que a organização faz), os registros demonstram o que a organização está realmente fazendo e o que ela se propôs a fazer.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Documentação</a:t>
            </a:r>
          </a:p>
        </p:txBody>
      </p:sp>
      <p:sp>
        <p:nvSpPr>
          <p:cNvPr id="37891" name="AutoShape 5"/>
          <p:cNvSpPr>
            <a:spLocks noChangeArrowheads="1"/>
          </p:cNvSpPr>
          <p:nvPr/>
        </p:nvSpPr>
        <p:spPr bwMode="auto">
          <a:xfrm>
            <a:off x="3348038" y="3357563"/>
            <a:ext cx="1368425" cy="792162"/>
          </a:xfrm>
          <a:custGeom>
            <a:avLst/>
            <a:gdLst>
              <a:gd name="T0" fmla="*/ 65072529 w 21600"/>
              <a:gd name="T1" fmla="*/ 0 h 21600"/>
              <a:gd name="T2" fmla="*/ 0 w 21600"/>
              <a:gd name="T3" fmla="*/ 14525940 h 21600"/>
              <a:gd name="T4" fmla="*/ 65072529 w 21600"/>
              <a:gd name="T5" fmla="*/ 29051880 h 21600"/>
              <a:gd name="T6" fmla="*/ 86693842 w 21600"/>
              <a:gd name="T7" fmla="*/ 1452594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082 h 21600"/>
              <a:gd name="T14" fmla="*/ 18748 w 21600"/>
              <a:gd name="T15" fmla="*/ 1651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13" y="0"/>
                </a:moveTo>
                <a:lnTo>
                  <a:pt x="16213" y="5082"/>
                </a:lnTo>
                <a:lnTo>
                  <a:pt x="3375" y="5082"/>
                </a:lnTo>
                <a:lnTo>
                  <a:pt x="3375" y="16518"/>
                </a:lnTo>
                <a:lnTo>
                  <a:pt x="16213" y="16518"/>
                </a:lnTo>
                <a:lnTo>
                  <a:pt x="16213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082"/>
                </a:moveTo>
                <a:lnTo>
                  <a:pt x="1350" y="16518"/>
                </a:lnTo>
                <a:lnTo>
                  <a:pt x="2700" y="16518"/>
                </a:lnTo>
                <a:lnTo>
                  <a:pt x="2700" y="5082"/>
                </a:lnTo>
                <a:close/>
              </a:path>
              <a:path w="21600" h="21600">
                <a:moveTo>
                  <a:pt x="0" y="5082"/>
                </a:moveTo>
                <a:lnTo>
                  <a:pt x="0" y="16518"/>
                </a:lnTo>
                <a:lnTo>
                  <a:pt x="675" y="16518"/>
                </a:lnTo>
                <a:lnTo>
                  <a:pt x="675" y="5082"/>
                </a:lnTo>
                <a:close/>
              </a:path>
            </a:pathLst>
          </a:custGeom>
          <a:solidFill>
            <a:srgbClr val="00336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7892" name="Oval 6"/>
          <p:cNvSpPr>
            <a:spLocks noChangeArrowheads="1"/>
          </p:cNvSpPr>
          <p:nvPr/>
        </p:nvSpPr>
        <p:spPr bwMode="auto">
          <a:xfrm>
            <a:off x="539750" y="2420938"/>
            <a:ext cx="2735263" cy="2592387"/>
          </a:xfrm>
          <a:prstGeom prst="ellipse">
            <a:avLst/>
          </a:prstGeom>
          <a:solidFill>
            <a:srgbClr val="666699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7893" name="Text Box 7"/>
          <p:cNvSpPr txBox="1">
            <a:spLocks noChangeArrowheads="1"/>
          </p:cNvSpPr>
          <p:nvPr/>
        </p:nvSpPr>
        <p:spPr bwMode="auto">
          <a:xfrm>
            <a:off x="539428" y="3286125"/>
            <a:ext cx="2736428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  <a:spcAft>
                <a:spcPct val="0"/>
              </a:spcAft>
              <a:buNone/>
            </a:pPr>
            <a:r>
              <a:rPr lang="pt-BR" dirty="0" smtClean="0">
                <a:solidFill>
                  <a:schemeClr val="bg1"/>
                </a:solidFill>
              </a:rPr>
              <a:t>A </a:t>
            </a:r>
            <a:r>
              <a:rPr lang="pt-BR" dirty="0">
                <a:solidFill>
                  <a:schemeClr val="bg1"/>
                </a:solidFill>
              </a:rPr>
              <a:t>documentação do SGA deve ser composta de:</a:t>
            </a:r>
          </a:p>
        </p:txBody>
      </p:sp>
      <p:sp>
        <p:nvSpPr>
          <p:cNvPr id="37894" name="AutoShape 8"/>
          <p:cNvSpPr>
            <a:spLocks noChangeArrowheads="1"/>
          </p:cNvSpPr>
          <p:nvPr/>
        </p:nvSpPr>
        <p:spPr bwMode="auto">
          <a:xfrm>
            <a:off x="4716463" y="2492375"/>
            <a:ext cx="3889375" cy="3529013"/>
          </a:xfrm>
          <a:prstGeom prst="foldedCorner">
            <a:avLst>
              <a:gd name="adj" fmla="val 14736"/>
            </a:avLst>
          </a:prstGeom>
          <a:solidFill>
            <a:srgbClr val="66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7895" name="Text Box 9"/>
          <p:cNvSpPr txBox="1">
            <a:spLocks noChangeArrowheads="1"/>
          </p:cNvSpPr>
          <p:nvPr/>
        </p:nvSpPr>
        <p:spPr bwMode="auto">
          <a:xfrm>
            <a:off x="4500563" y="2565400"/>
            <a:ext cx="4175125" cy="3163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Aft>
                <a:spcPts val="100"/>
              </a:spcAft>
            </a:pPr>
            <a:endParaRPr lang="pt-BR" b="0">
              <a:solidFill>
                <a:schemeClr val="bg1"/>
              </a:solidFill>
            </a:endParaRPr>
          </a:p>
          <a:p>
            <a:pPr marL="342900" indent="-342900" algn="ctr">
              <a:spcAft>
                <a:spcPts val="100"/>
              </a:spcAft>
              <a:buFontTx/>
              <a:buNone/>
            </a:pPr>
            <a:r>
              <a:rPr lang="pt-BR" b="0">
                <a:solidFill>
                  <a:schemeClr val="bg1"/>
                </a:solidFill>
              </a:rPr>
              <a:t>- Política Ambiental;</a:t>
            </a:r>
          </a:p>
          <a:p>
            <a:pPr marL="342900" indent="-342900" algn="ctr">
              <a:spcAft>
                <a:spcPts val="100"/>
              </a:spcAft>
              <a:buFontTx/>
              <a:buNone/>
            </a:pPr>
            <a:r>
              <a:rPr lang="pt-BR" b="0">
                <a:solidFill>
                  <a:schemeClr val="bg1"/>
                </a:solidFill>
              </a:rPr>
              <a:t>- Estrutura organizacional e principais responsabilidades;</a:t>
            </a:r>
          </a:p>
          <a:p>
            <a:pPr marL="342900" indent="-342900" algn="ctr">
              <a:spcAft>
                <a:spcPts val="100"/>
              </a:spcAft>
              <a:buFontTx/>
              <a:buNone/>
            </a:pPr>
            <a:r>
              <a:rPr lang="pt-BR" b="0">
                <a:solidFill>
                  <a:schemeClr val="bg1"/>
                </a:solidFill>
              </a:rPr>
              <a:t>- Descrição de como a organização mantém a conformidade com a ISO 14001;</a:t>
            </a:r>
          </a:p>
          <a:p>
            <a:pPr marL="342900" indent="-342900" algn="ctr">
              <a:spcAft>
                <a:spcPts val="100"/>
              </a:spcAft>
              <a:buFontTx/>
              <a:buNone/>
            </a:pPr>
            <a:r>
              <a:rPr lang="pt-BR" b="0">
                <a:solidFill>
                  <a:schemeClr val="bg1"/>
                </a:solidFill>
              </a:rPr>
              <a:t>- Referências aos procedimentos e controles e documentos correlatos.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2" grpId="0" animBg="1"/>
      <p:bldP spid="37893" grpId="0"/>
      <p:bldP spid="37894" grpId="0" animBg="1"/>
      <p:bldP spid="3789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Documentação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2354263"/>
            <a:ext cx="8229600" cy="453072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A documentação do SGA deve preocupar-se basicamente com: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/>
            <a:r>
              <a:rPr lang="pt-BR" sz="1800" dirty="0" smtClean="0"/>
              <a:t>A clareza e os compromissos com as prescrições em todos os níveis da organização;</a:t>
            </a:r>
          </a:p>
          <a:p>
            <a:pPr algn="just" eaLnBrk="1" hangingPunct="1"/>
            <a:r>
              <a:rPr lang="pt-BR" sz="1800" dirty="0" smtClean="0"/>
              <a:t>A continuidade dos procedimentos praticados;</a:t>
            </a:r>
          </a:p>
          <a:p>
            <a:pPr algn="just" eaLnBrk="1" hangingPunct="1"/>
            <a:r>
              <a:rPr lang="pt-BR" sz="1800" dirty="0" smtClean="0"/>
              <a:t>A apresentação do funcionamento do SGA perante órgãos internos;</a:t>
            </a:r>
          </a:p>
          <a:p>
            <a:pPr algn="just" eaLnBrk="1" hangingPunct="1"/>
            <a:r>
              <a:rPr lang="pt-BR" sz="1800" dirty="0" smtClean="0"/>
              <a:t>A revisão do SGA.</a:t>
            </a:r>
          </a:p>
          <a:p>
            <a:pPr algn="just" eaLnBrk="1" hangingPunct="1"/>
            <a:endParaRPr lang="pt-BR" sz="1800" dirty="0" smtClean="0"/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1" name="AutoShape 3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68313" y="2060575"/>
            <a:ext cx="8064500" cy="574675"/>
          </a:xfrm>
          <a:prstGeom prst="bevel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86052" name="AutoShape 4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68313" y="2636838"/>
            <a:ext cx="8064500" cy="574675"/>
          </a:xfrm>
          <a:prstGeom prst="bevel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86053" name="AutoShape 5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68313" y="3214688"/>
            <a:ext cx="8064500" cy="574675"/>
          </a:xfrm>
          <a:prstGeom prst="beve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86054" name="AutoShape 6">
            <a:hlinkClick r:id="rId5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68313" y="3789363"/>
            <a:ext cx="8064500" cy="574675"/>
          </a:xfrm>
          <a:prstGeom prst="bevel">
            <a:avLst>
              <a:gd name="adj" fmla="val 12500"/>
            </a:avLst>
          </a:prstGeom>
          <a:solidFill>
            <a:srgbClr val="8CE4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86055" name="AutoShape 7">
            <a:hlinkClick r:id="rId6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68313" y="4365625"/>
            <a:ext cx="8064500" cy="574675"/>
          </a:xfrm>
          <a:prstGeom prst="bevel">
            <a:avLst>
              <a:gd name="adj" fmla="val 12500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86056" name="AutoShape 8">
            <a:hlinkClick r:id="rId7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68313" y="4940300"/>
            <a:ext cx="8064500" cy="574675"/>
          </a:xfrm>
          <a:prstGeom prst="bevel">
            <a:avLst>
              <a:gd name="adj" fmla="val 12500"/>
            </a:avLst>
          </a:prstGeom>
          <a:solidFill>
            <a:srgbClr val="DCB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86057" name="AutoShape 9">
            <a:hlinkClick r:id="rId8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68313" y="5518150"/>
            <a:ext cx="8064500" cy="574675"/>
          </a:xfrm>
          <a:prstGeom prst="bevel">
            <a:avLst>
              <a:gd name="adj" fmla="val 125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386059" name="Text Box 11"/>
          <p:cNvSpPr txBox="1">
            <a:spLocks noChangeArrowheads="1"/>
          </p:cNvSpPr>
          <p:nvPr/>
        </p:nvSpPr>
        <p:spPr bwMode="auto">
          <a:xfrm>
            <a:off x="533400" y="2198688"/>
            <a:ext cx="353377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Estrutura e Responsabilidade</a:t>
            </a:r>
          </a:p>
        </p:txBody>
      </p:sp>
      <p:sp>
        <p:nvSpPr>
          <p:cNvPr id="386060" name="Text Box 12"/>
          <p:cNvSpPr txBox="1">
            <a:spLocks noChangeArrowheads="1"/>
          </p:cNvSpPr>
          <p:nvPr/>
        </p:nvSpPr>
        <p:spPr bwMode="auto">
          <a:xfrm>
            <a:off x="523875" y="2773363"/>
            <a:ext cx="541813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Treinamento, Conscientização e Competência</a:t>
            </a:r>
          </a:p>
        </p:txBody>
      </p:sp>
      <p:sp>
        <p:nvSpPr>
          <p:cNvPr id="386061" name="Text Box 13"/>
          <p:cNvSpPr txBox="1">
            <a:spLocks noChangeArrowheads="1"/>
          </p:cNvSpPr>
          <p:nvPr/>
        </p:nvSpPr>
        <p:spPr bwMode="auto">
          <a:xfrm>
            <a:off x="496888" y="3349625"/>
            <a:ext cx="17065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Comunicação</a:t>
            </a:r>
          </a:p>
        </p:txBody>
      </p:sp>
      <p:sp>
        <p:nvSpPr>
          <p:cNvPr id="386062" name="Text Box 14"/>
          <p:cNvSpPr txBox="1">
            <a:spLocks noChangeArrowheads="1"/>
          </p:cNvSpPr>
          <p:nvPr/>
        </p:nvSpPr>
        <p:spPr bwMode="auto">
          <a:xfrm>
            <a:off x="496888" y="3932238"/>
            <a:ext cx="281781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Documentação do SGA</a:t>
            </a:r>
          </a:p>
        </p:txBody>
      </p:sp>
      <p:sp>
        <p:nvSpPr>
          <p:cNvPr id="386063" name="Text Box 15"/>
          <p:cNvSpPr txBox="1">
            <a:spLocks noChangeArrowheads="1"/>
          </p:cNvSpPr>
          <p:nvPr/>
        </p:nvSpPr>
        <p:spPr bwMode="auto">
          <a:xfrm>
            <a:off x="508000" y="4508500"/>
            <a:ext cx="3022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Controle de Documentos</a:t>
            </a:r>
          </a:p>
        </p:txBody>
      </p:sp>
      <p:sp>
        <p:nvSpPr>
          <p:cNvPr id="386064" name="Text Box 16"/>
          <p:cNvSpPr txBox="1">
            <a:spLocks noChangeArrowheads="1"/>
          </p:cNvSpPr>
          <p:nvPr/>
        </p:nvSpPr>
        <p:spPr bwMode="auto">
          <a:xfrm>
            <a:off x="501650" y="5084763"/>
            <a:ext cx="25908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Controle Operacional</a:t>
            </a:r>
          </a:p>
        </p:txBody>
      </p:sp>
      <p:sp>
        <p:nvSpPr>
          <p:cNvPr id="386065" name="Text Box 17"/>
          <p:cNvSpPr txBox="1">
            <a:spLocks noChangeArrowheads="1"/>
          </p:cNvSpPr>
          <p:nvPr/>
        </p:nvSpPr>
        <p:spPr bwMode="auto">
          <a:xfrm>
            <a:off x="530225" y="5661025"/>
            <a:ext cx="49863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None/>
              <a:defRPr/>
            </a:pPr>
            <a:r>
              <a:rPr lang="pt-BR">
                <a:effectLst>
                  <a:outerShdw blurRad="38100" dist="38100" dir="2700000" algn="tl">
                    <a:srgbClr val="C0C0C0"/>
                  </a:outerShdw>
                </a:effectLst>
              </a:rPr>
              <a:t>Preparação e Atendimento a Emergências</a:t>
            </a:r>
          </a:p>
        </p:txBody>
      </p:sp>
      <p:sp>
        <p:nvSpPr>
          <p:cNvPr id="114704" name="Rectangle 19"/>
          <p:cNvSpPr>
            <a:spLocks noChangeArrowheads="1"/>
          </p:cNvSpPr>
          <p:nvPr/>
        </p:nvSpPr>
        <p:spPr bwMode="auto">
          <a:xfrm>
            <a:off x="457200" y="48895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pt-BR" sz="4400" b="1">
                <a:solidFill>
                  <a:schemeClr val="tx2"/>
                </a:solidFill>
                <a:latin typeface="Garamond" pitchFamily="18" charset="0"/>
              </a:rPr>
              <a:t>SGA Passo a Passo </a:t>
            </a:r>
            <a:br>
              <a:rPr lang="pt-BR" sz="4400" b="1">
                <a:solidFill>
                  <a:schemeClr val="tx2"/>
                </a:solidFill>
                <a:latin typeface="Garamond" pitchFamily="18" charset="0"/>
              </a:rPr>
            </a:br>
            <a:r>
              <a:rPr lang="pt-BR" sz="4400">
                <a:solidFill>
                  <a:schemeClr val="tx2"/>
                </a:solidFill>
                <a:latin typeface="Garamond" pitchFamily="18" charset="0"/>
              </a:rPr>
              <a:t>Implementação e Operação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6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6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6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6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6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6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6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86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6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6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6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6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6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6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6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6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6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6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86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86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86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86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6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6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86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86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86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86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051" grpId="0" animBg="1"/>
      <p:bldP spid="386052" grpId="0" animBg="1"/>
      <p:bldP spid="386053" grpId="0" animBg="1"/>
      <p:bldP spid="386054" grpId="0" animBg="1"/>
      <p:bldP spid="386055" grpId="0" animBg="1"/>
      <p:bldP spid="386056" grpId="0" animBg="1"/>
      <p:bldP spid="386057" grpId="0" animBg="1"/>
      <p:bldP spid="386059" grpId="0"/>
      <p:bldP spid="386060" grpId="0"/>
      <p:bldP spid="386061" grpId="0"/>
      <p:bldP spid="386062" grpId="0"/>
      <p:bldP spid="386063" grpId="0"/>
      <p:bldP spid="386064" grpId="0"/>
      <p:bldP spid="38606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sz="4000" dirty="0"/>
              <a:t>Implementação e Operação</a:t>
            </a:r>
            <a:br>
              <a:rPr lang="pt-BR" sz="4000" dirty="0"/>
            </a:br>
            <a:r>
              <a:rPr lang="pt-BR" sz="2800" dirty="0"/>
              <a:t>Documentação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075613" cy="749300"/>
          </a:xfrm>
        </p:spPr>
        <p:txBody>
          <a:bodyPr/>
          <a:lstStyle/>
          <a:p>
            <a:pPr algn="just" eaLnBrk="1" hangingPunct="1"/>
            <a:r>
              <a:rPr lang="pt-BR" sz="1800" dirty="0" smtClean="0"/>
              <a:t>Etapas para a elaboração da documentação do SGA: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</a:t>
            </a:r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682625" y="4149725"/>
            <a:ext cx="7705725" cy="358775"/>
          </a:xfrm>
          <a:prstGeom prst="chevron">
            <a:avLst>
              <a:gd name="adj" fmla="val 83724"/>
            </a:avLst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538163" y="3717925"/>
            <a:ext cx="7705725" cy="358775"/>
          </a:xfrm>
          <a:prstGeom prst="chevron">
            <a:avLst>
              <a:gd name="adj" fmla="val 83724"/>
            </a:avLst>
          </a:prstGeom>
          <a:solidFill>
            <a:srgbClr val="FFCC00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9942" name="AutoShape 6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395288" y="3284538"/>
            <a:ext cx="7704137" cy="361950"/>
          </a:xfrm>
          <a:prstGeom prst="chevron">
            <a:avLst>
              <a:gd name="adj" fmla="val 82972"/>
            </a:avLst>
          </a:prstGeom>
          <a:solidFill>
            <a:srgbClr val="FF99CC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9943" name="AutoShape 9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969963" y="5013325"/>
            <a:ext cx="7778750" cy="360363"/>
          </a:xfrm>
          <a:prstGeom prst="chevron">
            <a:avLst>
              <a:gd name="adj" fmla="val 84145"/>
            </a:avLst>
          </a:prstGeom>
          <a:solidFill>
            <a:srgbClr val="CCCCFF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9944" name="AutoShape 10"/>
          <p:cNvSpPr>
            <a:spLocks noChangeArrowheads="1"/>
          </p:cNvSpPr>
          <p:nvPr/>
        </p:nvSpPr>
        <p:spPr bwMode="auto">
          <a:xfrm>
            <a:off x="825500" y="4581525"/>
            <a:ext cx="7778750" cy="358775"/>
          </a:xfrm>
          <a:prstGeom prst="chevron">
            <a:avLst>
              <a:gd name="adj" fmla="val 84517"/>
            </a:avLst>
          </a:prstGeom>
          <a:solidFill>
            <a:srgbClr val="FFCC99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39945" name="Text Box 11"/>
          <p:cNvSpPr txBox="1">
            <a:spLocks noChangeArrowheads="1"/>
          </p:cNvSpPr>
          <p:nvPr/>
        </p:nvSpPr>
        <p:spPr bwMode="auto">
          <a:xfrm>
            <a:off x="665163" y="3286125"/>
            <a:ext cx="7380287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>
              <a:buNone/>
            </a:pPr>
            <a:r>
              <a:rPr lang="pt-BR" b="0" dirty="0"/>
              <a:t>Definição dos níveis de documentação exigidos pelo SGA     </a:t>
            </a:r>
            <a:r>
              <a:rPr lang="pt-BR" b="0" dirty="0">
                <a:sym typeface="Wingdings" pitchFamily="2" charset="2"/>
              </a:rPr>
              <a:t></a:t>
            </a:r>
            <a:endParaRPr lang="pt-BR" b="0" dirty="0"/>
          </a:p>
        </p:txBody>
      </p:sp>
      <p:sp>
        <p:nvSpPr>
          <p:cNvPr id="39946" name="Text Box 12"/>
          <p:cNvSpPr txBox="1">
            <a:spLocks noChangeArrowheads="1"/>
          </p:cNvSpPr>
          <p:nvPr/>
        </p:nvSpPr>
        <p:spPr bwMode="auto">
          <a:xfrm>
            <a:off x="827088" y="3711575"/>
            <a:ext cx="67611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>
              <a:buNone/>
            </a:pPr>
            <a:r>
              <a:rPr lang="pt-BR" b="0" dirty="0"/>
              <a:t>Integração com os outros documentos (Manuais) do SGA</a:t>
            </a:r>
          </a:p>
        </p:txBody>
      </p:sp>
      <p:sp>
        <p:nvSpPr>
          <p:cNvPr id="39947" name="Text Box 13"/>
          <p:cNvSpPr txBox="1">
            <a:spLocks noChangeArrowheads="1"/>
          </p:cNvSpPr>
          <p:nvPr/>
        </p:nvSpPr>
        <p:spPr bwMode="auto">
          <a:xfrm>
            <a:off x="933450" y="4149725"/>
            <a:ext cx="31210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>
              <a:buNone/>
            </a:pPr>
            <a:r>
              <a:rPr lang="pt-BR" b="0" dirty="0"/>
              <a:t>Elaboração das propostas</a:t>
            </a:r>
          </a:p>
        </p:txBody>
      </p:sp>
      <p:sp>
        <p:nvSpPr>
          <p:cNvPr id="39948" name="Text Box 14"/>
          <p:cNvSpPr txBox="1">
            <a:spLocks noChangeArrowheads="1"/>
          </p:cNvSpPr>
          <p:nvPr/>
        </p:nvSpPr>
        <p:spPr bwMode="auto">
          <a:xfrm>
            <a:off x="1082675" y="4575175"/>
            <a:ext cx="4171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>
              <a:buNone/>
            </a:pPr>
            <a:r>
              <a:rPr lang="pt-BR" b="0" dirty="0"/>
              <a:t>Verificação, aprovação e correções</a:t>
            </a:r>
          </a:p>
        </p:txBody>
      </p:sp>
      <p:sp>
        <p:nvSpPr>
          <p:cNvPr id="39949" name="Text Box 15"/>
          <p:cNvSpPr txBox="1">
            <a:spLocks noChangeArrowheads="1"/>
          </p:cNvSpPr>
          <p:nvPr/>
        </p:nvSpPr>
        <p:spPr bwMode="auto">
          <a:xfrm>
            <a:off x="1214438" y="5006975"/>
            <a:ext cx="75358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>
              <a:buNone/>
            </a:pPr>
            <a:r>
              <a:rPr lang="pt-BR" b="0" dirty="0"/>
              <a:t>Disponibilização e entrada em vigor                                    </a:t>
            </a:r>
            <a:r>
              <a:rPr lang="pt-BR" b="0" dirty="0" smtClean="0"/>
              <a:t> </a:t>
            </a:r>
            <a:r>
              <a:rPr lang="pt-BR" b="0" dirty="0" smtClean="0">
                <a:sym typeface="Wingdings" pitchFamily="2" charset="2"/>
              </a:rPr>
              <a:t></a:t>
            </a:r>
            <a:endParaRPr lang="pt-BR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/>
      <p:bldP spid="39946" grpId="0"/>
      <p:bldP spid="39947" grpId="0"/>
      <p:bldP spid="3994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19475" y="1700213"/>
            <a:ext cx="5256213" cy="3238500"/>
          </a:xfrm>
        </p:spPr>
        <p:txBody>
          <a:bodyPr/>
          <a:lstStyle/>
          <a:p>
            <a:pPr eaLnBrk="1" hangingPunct="1"/>
            <a:r>
              <a:rPr lang="pt-BR" sz="2400" b="1" smtClean="0">
                <a:latin typeface="Verdana" pitchFamily="34" charset="0"/>
              </a:rPr>
              <a:t>Elaboração do MANUAL DO SGA, que pode servir de guia para o mesmo. Neste Manual devem ser descritos os principais conceitos do SGA e como esses elementos se relacionam com os outros, além ser feitas referências a outros documentos e procedimentos.</a:t>
            </a:r>
          </a:p>
        </p:txBody>
      </p:sp>
      <p:pic>
        <p:nvPicPr>
          <p:cNvPr id="40964" name="Picture 6" descr="j02991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688" y="1052513"/>
            <a:ext cx="2982912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CCFF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19475" y="2276475"/>
            <a:ext cx="5256213" cy="2592388"/>
          </a:xfrm>
        </p:spPr>
        <p:txBody>
          <a:bodyPr/>
          <a:lstStyle/>
          <a:p>
            <a:pPr eaLnBrk="1" hangingPunct="1"/>
            <a:r>
              <a:rPr lang="pt-BR" sz="2400" b="1" smtClean="0">
                <a:latin typeface="Verdana" pitchFamily="34" charset="0"/>
              </a:rPr>
              <a:t>Após a disponibilização e a entrada em vigor, é preciso assegurar que a documentação do SGA seja distribuída, mantida, melhorada e atualizada.</a:t>
            </a:r>
          </a:p>
        </p:txBody>
      </p:sp>
      <p:pic>
        <p:nvPicPr>
          <p:cNvPr id="41988" name="Picture 6" descr="j02991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688" y="1052513"/>
            <a:ext cx="2982912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Controle de Documentos</a:t>
            </a:r>
          </a:p>
        </p:txBody>
      </p:sp>
      <p:sp>
        <p:nvSpPr>
          <p:cNvPr id="43011" name="AutoShape 3"/>
          <p:cNvSpPr>
            <a:spLocks noChangeArrowheads="1"/>
          </p:cNvSpPr>
          <p:nvPr/>
        </p:nvSpPr>
        <p:spPr bwMode="auto">
          <a:xfrm>
            <a:off x="3348038" y="3357563"/>
            <a:ext cx="1368425" cy="792162"/>
          </a:xfrm>
          <a:custGeom>
            <a:avLst/>
            <a:gdLst>
              <a:gd name="T0" fmla="*/ 65072529 w 21600"/>
              <a:gd name="T1" fmla="*/ 0 h 21600"/>
              <a:gd name="T2" fmla="*/ 0 w 21600"/>
              <a:gd name="T3" fmla="*/ 14525940 h 21600"/>
              <a:gd name="T4" fmla="*/ 65072529 w 21600"/>
              <a:gd name="T5" fmla="*/ 29051880 h 21600"/>
              <a:gd name="T6" fmla="*/ 86693842 w 21600"/>
              <a:gd name="T7" fmla="*/ 1452594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082 h 21600"/>
              <a:gd name="T14" fmla="*/ 18748 w 21600"/>
              <a:gd name="T15" fmla="*/ 1651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13" y="0"/>
                </a:moveTo>
                <a:lnTo>
                  <a:pt x="16213" y="5082"/>
                </a:lnTo>
                <a:lnTo>
                  <a:pt x="3375" y="5082"/>
                </a:lnTo>
                <a:lnTo>
                  <a:pt x="3375" y="16518"/>
                </a:lnTo>
                <a:lnTo>
                  <a:pt x="16213" y="16518"/>
                </a:lnTo>
                <a:lnTo>
                  <a:pt x="16213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082"/>
                </a:moveTo>
                <a:lnTo>
                  <a:pt x="1350" y="16518"/>
                </a:lnTo>
                <a:lnTo>
                  <a:pt x="2700" y="16518"/>
                </a:lnTo>
                <a:lnTo>
                  <a:pt x="2700" y="5082"/>
                </a:lnTo>
                <a:close/>
              </a:path>
              <a:path w="21600" h="21600">
                <a:moveTo>
                  <a:pt x="0" y="5082"/>
                </a:moveTo>
                <a:lnTo>
                  <a:pt x="0" y="16518"/>
                </a:lnTo>
                <a:lnTo>
                  <a:pt x="675" y="16518"/>
                </a:lnTo>
                <a:lnTo>
                  <a:pt x="675" y="5082"/>
                </a:lnTo>
                <a:close/>
              </a:path>
            </a:pathLst>
          </a:custGeom>
          <a:solidFill>
            <a:srgbClr val="99336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539750" y="2420938"/>
            <a:ext cx="2735263" cy="2592387"/>
          </a:xfrm>
          <a:prstGeom prst="ellipse">
            <a:avLst/>
          </a:prstGeom>
          <a:solidFill>
            <a:srgbClr val="FF3399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539552" y="2996952"/>
            <a:ext cx="2592288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  <a:spcAft>
                <a:spcPct val="0"/>
              </a:spcAft>
              <a:buNone/>
            </a:pPr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dirty="0" smtClean="0">
                <a:solidFill>
                  <a:schemeClr val="bg1"/>
                </a:solidFill>
              </a:rPr>
              <a:t>  </a:t>
            </a:r>
            <a:r>
              <a:rPr lang="pt-BR" dirty="0" smtClean="0">
                <a:solidFill>
                  <a:schemeClr val="bg1"/>
                </a:solidFill>
              </a:rPr>
              <a:t>A implementação deste </a:t>
            </a:r>
            <a:r>
              <a:rPr lang="pt-BR" dirty="0">
                <a:solidFill>
                  <a:schemeClr val="bg1"/>
                </a:solidFill>
              </a:rPr>
              <a:t>controle </a:t>
            </a:r>
            <a:r>
              <a:rPr lang="pt-BR" dirty="0" smtClean="0">
                <a:solidFill>
                  <a:schemeClr val="bg1"/>
                </a:solidFill>
              </a:rPr>
              <a:t>deve garantir </a:t>
            </a:r>
            <a:r>
              <a:rPr lang="pt-BR" dirty="0">
                <a:solidFill>
                  <a:schemeClr val="bg1"/>
                </a:solidFill>
              </a:rPr>
              <a:t>que </a:t>
            </a:r>
            <a:r>
              <a:rPr lang="pt-BR" dirty="0" smtClean="0">
                <a:solidFill>
                  <a:schemeClr val="bg1"/>
                </a:solidFill>
              </a:rPr>
              <a:t>os documentos do SGA</a:t>
            </a:r>
            <a:r>
              <a:rPr lang="pt-BR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4716463" y="2492375"/>
            <a:ext cx="3889375" cy="3529013"/>
          </a:xfrm>
          <a:prstGeom prst="foldedCorner">
            <a:avLst>
              <a:gd name="adj" fmla="val 14736"/>
            </a:avLst>
          </a:prstGeom>
          <a:solidFill>
            <a:srgbClr val="FF33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4500563" y="2687638"/>
            <a:ext cx="4175125" cy="2901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Aft>
                <a:spcPts val="100"/>
              </a:spcAft>
            </a:pPr>
            <a:endParaRPr lang="pt-BR" b="0" dirty="0">
              <a:solidFill>
                <a:schemeClr val="bg1"/>
              </a:solidFill>
            </a:endParaRPr>
          </a:p>
          <a:p>
            <a:pPr marL="342900" indent="-342900" algn="ctr">
              <a:spcAft>
                <a:spcPts val="100"/>
              </a:spcAft>
              <a:buFontTx/>
              <a:buNone/>
            </a:pPr>
            <a:r>
              <a:rPr lang="pt-BR" b="0" dirty="0">
                <a:solidFill>
                  <a:schemeClr val="bg1"/>
                </a:solidFill>
              </a:rPr>
              <a:t>- Possam ser localizados;</a:t>
            </a:r>
          </a:p>
          <a:p>
            <a:pPr marL="342900" indent="-342900" algn="ctr">
              <a:spcAft>
                <a:spcPts val="100"/>
              </a:spcAft>
              <a:buFontTx/>
              <a:buNone/>
            </a:pPr>
            <a:r>
              <a:rPr lang="pt-BR" b="0" dirty="0">
                <a:solidFill>
                  <a:schemeClr val="bg1"/>
                </a:solidFill>
              </a:rPr>
              <a:t>- Estejam acessíveis a todos os níveis da organização;</a:t>
            </a:r>
          </a:p>
          <a:p>
            <a:pPr marL="342900" indent="-342900" algn="ctr">
              <a:spcAft>
                <a:spcPts val="100"/>
              </a:spcAft>
              <a:buFontTx/>
              <a:buNone/>
            </a:pPr>
            <a:r>
              <a:rPr lang="pt-BR" b="0" dirty="0">
                <a:solidFill>
                  <a:schemeClr val="bg1"/>
                </a:solidFill>
              </a:rPr>
              <a:t>- Sejam periodicamente revisados;</a:t>
            </a:r>
          </a:p>
          <a:p>
            <a:pPr marL="342900" indent="-342900" algn="ctr">
              <a:spcAft>
                <a:spcPts val="100"/>
              </a:spcAft>
              <a:buFontTx/>
              <a:buNone/>
            </a:pPr>
            <a:r>
              <a:rPr lang="pt-BR" b="0" dirty="0">
                <a:solidFill>
                  <a:schemeClr val="bg1"/>
                </a:solidFill>
              </a:rPr>
              <a:t>- Tenham versões atualizadas disponíveis;</a:t>
            </a:r>
          </a:p>
          <a:p>
            <a:pPr marL="342900" indent="-342900" algn="ctr">
              <a:spcAft>
                <a:spcPts val="100"/>
              </a:spcAft>
              <a:buFontTx/>
              <a:buNone/>
            </a:pPr>
            <a:r>
              <a:rPr lang="pt-BR" b="0" dirty="0">
                <a:solidFill>
                  <a:schemeClr val="bg1"/>
                </a:solidFill>
              </a:rPr>
              <a:t>- Sejam removidas quando obsoletas.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30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30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30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30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30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/>
      <p:bldP spid="43012" grpId="0" animBg="1"/>
      <p:bldP spid="43013" grpId="0"/>
      <p:bldP spid="4301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Controle de Documentos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1993900"/>
            <a:ext cx="8229600" cy="453072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</a:t>
            </a:r>
          </a:p>
          <a:p>
            <a:pPr algn="just" eaLnBrk="1" hangingPunct="1"/>
            <a:r>
              <a:rPr lang="pt-BR" sz="1800" dirty="0" smtClean="0"/>
              <a:t>Os procedimentos para o controle de documentos devem ser simples, principalmente nas pequenas  e médias empresas</a:t>
            </a:r>
            <a:r>
              <a:rPr lang="pt-BR" sz="1800" dirty="0" smtClean="0"/>
              <a:t>;</a:t>
            </a:r>
          </a:p>
          <a:p>
            <a:pPr algn="just" eaLnBrk="1" hangingPunct="1">
              <a:buNone/>
            </a:pPr>
            <a:endParaRPr lang="pt-BR" sz="1800" dirty="0" smtClean="0"/>
          </a:p>
          <a:p>
            <a:pPr algn="just" eaLnBrk="1" hangingPunct="1"/>
            <a:r>
              <a:rPr lang="pt-BR" sz="1800" dirty="0" smtClean="0"/>
              <a:t>É importante preparar um índice de controle de documentos que mostre todos os documentos do SGA e o histórico de suas revisões, devendo ser este índice estar anexado ao Manual do SGA</a:t>
            </a:r>
            <a:r>
              <a:rPr lang="pt-BR" sz="1800" dirty="0" smtClean="0"/>
              <a:t>;</a:t>
            </a:r>
          </a:p>
          <a:p>
            <a:pPr algn="just" eaLnBrk="1" hangingPunct="1"/>
            <a:endParaRPr lang="pt-BR" sz="1800" dirty="0" smtClean="0"/>
          </a:p>
          <a:p>
            <a:pPr algn="just" eaLnBrk="1" hangingPunct="1"/>
            <a:r>
              <a:rPr lang="pt-BR" sz="1800" dirty="0" smtClean="0"/>
              <a:t>Se existe a possibilidade de manter as pessoas informadas por meio de rede de computadores, pode ser desenvolvido um sistema de controle em meio eletrônico, facilitando o acesso e a atualização do documento.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Controle Operacional</a:t>
            </a:r>
          </a:p>
        </p:txBody>
      </p:sp>
      <p:sp>
        <p:nvSpPr>
          <p:cNvPr id="45059" name="Rectangle 5"/>
          <p:cNvSpPr>
            <a:spLocks noGrp="1" noChangeArrowheads="1"/>
          </p:cNvSpPr>
          <p:nvPr>
            <p:ph idx="1"/>
          </p:nvPr>
        </p:nvSpPr>
        <p:spPr>
          <a:xfrm>
            <a:off x="395288" y="1484313"/>
            <a:ext cx="8362950" cy="3916362"/>
          </a:xfrm>
        </p:spPr>
        <p:txBody>
          <a:bodyPr/>
          <a:lstStyle/>
          <a:p>
            <a:pPr algn="just" eaLnBrk="1" hangingPunct="1"/>
            <a:r>
              <a:rPr lang="pt-BR" sz="1800" dirty="0" smtClean="0"/>
              <a:t>De acordo com a ISO 14001:96: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A organização deve identificar aquelas operações e atividades associadas aos aspectos ambientais significativos identificados de acordo com a sua política, objetivos e metas.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/>
              <a:t>	A organização deve planejar tais atividades, inclusive manutenção, de forma a assegurar que sejam executadas sob condições específicas através: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/>
            <a:r>
              <a:rPr lang="pt-BR" sz="1800" dirty="0" smtClean="0"/>
              <a:t>Do estabelecimento e manutenção de procedimentos documentados;</a:t>
            </a:r>
          </a:p>
          <a:p>
            <a:pPr algn="just" eaLnBrk="1" hangingPunct="1"/>
            <a:r>
              <a:rPr lang="pt-BR" sz="1800" dirty="0" smtClean="0"/>
              <a:t>Da estipulação de critérios operacionais nos procedimentos;</a:t>
            </a:r>
          </a:p>
          <a:p>
            <a:pPr algn="just" eaLnBrk="1" hangingPunct="1"/>
            <a:r>
              <a:rPr lang="pt-BR" sz="1800" dirty="0" smtClean="0"/>
              <a:t>Do estabelecimento e manutenção de procedimentos relativos aos aspectos ambientais significativos;</a:t>
            </a:r>
          </a:p>
          <a:p>
            <a:pPr algn="just" eaLnBrk="1" hangingPunct="1"/>
            <a:r>
              <a:rPr lang="pt-BR" sz="1800" dirty="0" smtClean="0"/>
              <a:t>Da comunicação dos procedimentos e requisitos pertinentes a serem atendidos por fornecedores e prestadores de serviço.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  <a:p>
            <a:pPr algn="just" eaLnBrk="1" hangingPunct="1">
              <a:buFont typeface="Wingdings" pitchFamily="2" charset="2"/>
              <a:buNone/>
            </a:pPr>
            <a:endParaRPr lang="pt-B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Controle Operacional</a:t>
            </a:r>
          </a:p>
        </p:txBody>
      </p:sp>
      <p:sp>
        <p:nvSpPr>
          <p:cNvPr id="46084" name="AutoShape 6"/>
          <p:cNvSpPr>
            <a:spLocks noChangeArrowheads="1"/>
          </p:cNvSpPr>
          <p:nvPr/>
        </p:nvSpPr>
        <p:spPr bwMode="auto">
          <a:xfrm>
            <a:off x="611188" y="2277021"/>
            <a:ext cx="7848600" cy="649287"/>
          </a:xfrm>
          <a:prstGeom prst="foldedCorner">
            <a:avLst>
              <a:gd name="adj" fmla="val 25838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46085" name="AutoShape 7"/>
          <p:cNvSpPr>
            <a:spLocks noChangeArrowheads="1"/>
          </p:cNvSpPr>
          <p:nvPr/>
        </p:nvSpPr>
        <p:spPr bwMode="auto">
          <a:xfrm>
            <a:off x="611188" y="3069183"/>
            <a:ext cx="7848600" cy="649288"/>
          </a:xfrm>
          <a:prstGeom prst="foldedCorner">
            <a:avLst>
              <a:gd name="adj" fmla="val 25838"/>
            </a:avLst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46087" name="Text Box 9"/>
          <p:cNvSpPr txBox="1">
            <a:spLocks noChangeArrowheads="1"/>
          </p:cNvSpPr>
          <p:nvPr/>
        </p:nvSpPr>
        <p:spPr bwMode="auto">
          <a:xfrm>
            <a:off x="1003230" y="2421483"/>
            <a:ext cx="604851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>
              <a:buNone/>
            </a:pPr>
            <a:r>
              <a:rPr lang="pt-BR" dirty="0"/>
              <a:t>Elaboração da visão geral das atividades avaliadas</a:t>
            </a:r>
          </a:p>
        </p:txBody>
      </p:sp>
      <p:sp>
        <p:nvSpPr>
          <p:cNvPr id="46088" name="Text Box 10"/>
          <p:cNvSpPr txBox="1">
            <a:spLocks noChangeArrowheads="1"/>
          </p:cNvSpPr>
          <p:nvPr/>
        </p:nvSpPr>
        <p:spPr bwMode="auto">
          <a:xfrm>
            <a:off x="1046971" y="3207296"/>
            <a:ext cx="694369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>
              <a:buNone/>
            </a:pPr>
            <a:r>
              <a:rPr lang="pt-BR" dirty="0"/>
              <a:t>Elaboração e Manutenção de descrições de procedimentos</a:t>
            </a:r>
          </a:p>
        </p:txBody>
      </p:sp>
      <p:sp>
        <p:nvSpPr>
          <p:cNvPr id="46089" name="AutoShape 11"/>
          <p:cNvSpPr>
            <a:spLocks noChangeArrowheads="1"/>
          </p:cNvSpPr>
          <p:nvPr/>
        </p:nvSpPr>
        <p:spPr bwMode="auto">
          <a:xfrm>
            <a:off x="611188" y="3861346"/>
            <a:ext cx="7848600" cy="649287"/>
          </a:xfrm>
          <a:prstGeom prst="foldedCorner">
            <a:avLst>
              <a:gd name="adj" fmla="val 25838"/>
            </a:avLst>
          </a:pr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46090" name="AutoShape 12"/>
          <p:cNvSpPr>
            <a:spLocks noChangeArrowheads="1"/>
          </p:cNvSpPr>
          <p:nvPr/>
        </p:nvSpPr>
        <p:spPr bwMode="auto">
          <a:xfrm>
            <a:off x="611188" y="4651921"/>
            <a:ext cx="7848600" cy="649287"/>
          </a:xfrm>
          <a:prstGeom prst="foldedCorner">
            <a:avLst>
              <a:gd name="adj" fmla="val 25838"/>
            </a:avLst>
          </a:prstGeom>
          <a:solidFill>
            <a:srgbClr val="99CCFF"/>
          </a:soli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pt-BR"/>
          </a:p>
        </p:txBody>
      </p:sp>
      <p:sp>
        <p:nvSpPr>
          <p:cNvPr id="46091" name="Text Box 13"/>
          <p:cNvSpPr txBox="1">
            <a:spLocks noChangeArrowheads="1"/>
          </p:cNvSpPr>
          <p:nvPr/>
        </p:nvSpPr>
        <p:spPr bwMode="auto">
          <a:xfrm>
            <a:off x="902843" y="4005808"/>
            <a:ext cx="408393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>
              <a:buNone/>
            </a:pPr>
            <a:r>
              <a:rPr lang="pt-BR" dirty="0"/>
              <a:t>Consideração de aspectos críticos</a:t>
            </a:r>
          </a:p>
        </p:txBody>
      </p:sp>
      <p:sp>
        <p:nvSpPr>
          <p:cNvPr id="46092" name="Text Box 14"/>
          <p:cNvSpPr txBox="1">
            <a:spLocks noChangeArrowheads="1"/>
          </p:cNvSpPr>
          <p:nvPr/>
        </p:nvSpPr>
        <p:spPr bwMode="auto">
          <a:xfrm>
            <a:off x="977276" y="4791621"/>
            <a:ext cx="502727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just">
              <a:buNone/>
            </a:pPr>
            <a:r>
              <a:rPr lang="pt-BR" dirty="0"/>
              <a:t>Procedimentos para controle operacionais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Preparação e Atendimento à Emergências</a:t>
            </a:r>
          </a:p>
        </p:txBody>
      </p:sp>
      <p:pic>
        <p:nvPicPr>
          <p:cNvPr id="47107" name="Picture 5" descr="j023524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64000" contrast="-76000"/>
          </a:blip>
          <a:srcRect/>
          <a:stretch>
            <a:fillRect/>
          </a:stretch>
        </p:blipFill>
        <p:spPr>
          <a:xfrm>
            <a:off x="684213" y="1606550"/>
            <a:ext cx="7634287" cy="5251450"/>
          </a:xfrm>
          <a:noFill/>
        </p:spPr>
      </p:pic>
      <p:sp>
        <p:nvSpPr>
          <p:cNvPr id="47108" name="Text Box 7"/>
          <p:cNvSpPr txBox="1">
            <a:spLocks noChangeArrowheads="1"/>
          </p:cNvSpPr>
          <p:nvPr/>
        </p:nvSpPr>
        <p:spPr bwMode="auto">
          <a:xfrm>
            <a:off x="827088" y="2353811"/>
            <a:ext cx="7472362" cy="373948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buNone/>
            </a:pPr>
            <a:r>
              <a:rPr lang="pt-BR" dirty="0"/>
              <a:t>Deve incluir: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Avaliação do potencial para acidentes e emergências;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Prevenção de incidentes e seus impactos ambientais;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Planos e procedimentos para responder aos incidentes;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Teste periódico dos planos e procedimentos de emergência;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Mitigação dos impactos associados a estes incidentes;</a:t>
            </a:r>
          </a:p>
          <a:p>
            <a:pPr marL="342900" indent="-342900" algn="just">
              <a:buFont typeface="Wingdings" pitchFamily="2" charset="2"/>
              <a:buChar char="p"/>
            </a:pPr>
            <a:r>
              <a:rPr lang="pt-BR" dirty="0"/>
              <a:t>Avaliação do desempenho da resposta a emergência após a ocorrência de incidentes, visando a adequação e a melhoria de planos.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Preparação e Atendimento à Emergências</a:t>
            </a:r>
          </a:p>
        </p:txBody>
      </p:sp>
      <p:pic>
        <p:nvPicPr>
          <p:cNvPr id="48131" name="Picture 4" descr="Acidente ambienta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64000" contrast="-70000"/>
          </a:blip>
          <a:srcRect/>
          <a:stretch>
            <a:fillRect/>
          </a:stretch>
        </p:blipFill>
        <p:spPr>
          <a:xfrm>
            <a:off x="1907704" y="1628800"/>
            <a:ext cx="5472608" cy="5041894"/>
          </a:xfrm>
          <a:noFill/>
        </p:spPr>
      </p:pic>
      <p:sp>
        <p:nvSpPr>
          <p:cNvPr id="48132" name="Text Box 8"/>
          <p:cNvSpPr txBox="1">
            <a:spLocks noChangeArrowheads="1"/>
          </p:cNvSpPr>
          <p:nvPr/>
        </p:nvSpPr>
        <p:spPr bwMode="auto">
          <a:xfrm>
            <a:off x="395289" y="1844824"/>
            <a:ext cx="8281167" cy="47397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buNone/>
            </a:pPr>
            <a:r>
              <a:rPr lang="pt-BR" dirty="0" err="1"/>
              <a:t>Check-list</a:t>
            </a:r>
            <a:r>
              <a:rPr lang="pt-BR" dirty="0"/>
              <a:t> de um plano de preparação a atendimento à emergências (o plano deve conter):</a:t>
            </a:r>
          </a:p>
          <a:p>
            <a:pPr marL="342900" indent="-342900" algn="ctr"/>
            <a:endParaRPr lang="pt-BR" dirty="0"/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r>
              <a:rPr lang="pt-BR" b="0" dirty="0"/>
              <a:t>Situações de emergências potenciais, como incêndios, explosões, </a:t>
            </a:r>
            <a:r>
              <a:rPr lang="pt-BR" b="0" dirty="0" err="1"/>
              <a:t>etc</a:t>
            </a:r>
            <a:r>
              <a:rPr lang="pt-BR" b="0" dirty="0"/>
              <a:t>;</a:t>
            </a:r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r>
              <a:rPr lang="pt-BR" b="0" dirty="0"/>
              <a:t>Materiais perigosos utilizados na organização e sua localização;</a:t>
            </a:r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r>
              <a:rPr lang="pt-BR" b="0" dirty="0"/>
              <a:t>Responsabilidades na organização, incluindo o coordenador para emergências;</a:t>
            </a:r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r>
              <a:rPr lang="pt-BR" b="0" dirty="0"/>
              <a:t>Parcerias com prestadores de serviços referentes a emergências locais;</a:t>
            </a:r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r>
              <a:rPr lang="pt-BR" b="0" dirty="0"/>
              <a:t>Procedimentos de atendimento a emergências, incluindo os de comunicação;</a:t>
            </a:r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endParaRPr lang="pt-BR" b="0" dirty="0"/>
          </a:p>
          <a:p>
            <a:pPr marL="342900" indent="-342900" algn="just">
              <a:buFontTx/>
              <a:buChar char="-"/>
            </a:pPr>
            <a:endParaRPr lang="pt-BR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pt-BR" dirty="0"/>
              <a:t>Implementação e Operação</a:t>
            </a:r>
            <a:br>
              <a:rPr lang="pt-BR" dirty="0"/>
            </a:br>
            <a:r>
              <a:rPr lang="pt-BR" sz="2800" dirty="0"/>
              <a:t>Preparação e Atendimento à Emergências</a:t>
            </a:r>
          </a:p>
        </p:txBody>
      </p:sp>
      <p:pic>
        <p:nvPicPr>
          <p:cNvPr id="48131" name="Picture 4" descr="Acidente ambienta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64000" contrast="-70000"/>
          </a:blip>
          <a:srcRect/>
          <a:stretch>
            <a:fillRect/>
          </a:stretch>
        </p:blipFill>
        <p:spPr>
          <a:xfrm>
            <a:off x="1907704" y="1628800"/>
            <a:ext cx="5472608" cy="5041894"/>
          </a:xfrm>
          <a:noFill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67544" y="1844824"/>
            <a:ext cx="8136904" cy="378052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buNone/>
            </a:pPr>
            <a:r>
              <a:rPr lang="pt-BR" dirty="0" err="1"/>
              <a:t>Check-list</a:t>
            </a:r>
            <a:r>
              <a:rPr lang="pt-BR" dirty="0"/>
              <a:t> de um plano de preparação a atendimento à emergências (o plano deve conter):</a:t>
            </a:r>
          </a:p>
          <a:p>
            <a:pPr marL="342900" indent="-342900" algn="ctr"/>
            <a:endParaRPr lang="pt-BR" b="0" dirty="0"/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r>
              <a:rPr lang="pt-BR" b="0" dirty="0"/>
              <a:t>Localização e tipo de equipamentos para atendimento à emergências e sistema de segurança;</a:t>
            </a:r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r>
              <a:rPr lang="pt-BR" b="0" dirty="0"/>
              <a:t>Manutenção dos equipamentos para atendimento à emergências;</a:t>
            </a:r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r>
              <a:rPr lang="pt-BR" b="0" dirty="0"/>
              <a:t>Treinamento e teste do pessoal;</a:t>
            </a:r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r>
              <a:rPr lang="pt-BR" b="0" dirty="0"/>
              <a:t>Testes dos alarmes públicos e dos endereços dos sistemas públicos;</a:t>
            </a:r>
          </a:p>
          <a:p>
            <a:pPr marL="342900" indent="-342900" algn="just">
              <a:spcAft>
                <a:spcPts val="500"/>
              </a:spcAft>
              <a:buFontTx/>
              <a:buChar char="-"/>
            </a:pPr>
            <a:r>
              <a:rPr lang="pt-BR" b="0" dirty="0"/>
              <a:t>Mapas e rotas de fuga, assim como saídas e pontos de segurança.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6412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695325"/>
            <a:ext cx="7632700" cy="4102100"/>
          </a:xfrm>
        </p:spPr>
        <p:txBody>
          <a:bodyPr/>
          <a:lstStyle/>
          <a:p>
            <a:pPr eaLnBrk="1" hangingPunct="1">
              <a:defRPr/>
            </a:pPr>
            <a:r>
              <a:rPr lang="pt-BR" sz="23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ESTRUTURA E RESPONSABILIDADE</a:t>
            </a:r>
          </a:p>
          <a:p>
            <a:pPr eaLnBrk="1" hangingPunct="1">
              <a:defRPr/>
            </a:pPr>
            <a:endParaRPr lang="pt-BR" sz="23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spcAft>
                <a:spcPct val="50000"/>
              </a:spcAft>
              <a:buFontTx/>
              <a:buChar char="-"/>
              <a:defRPr/>
            </a:pPr>
            <a:r>
              <a:rPr lang="pt-BR" sz="23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Define, documenta e comunica a estrutura do SGA;</a:t>
            </a:r>
          </a:p>
          <a:p>
            <a:pPr eaLnBrk="1" hangingPunct="1">
              <a:spcAft>
                <a:spcPct val="50000"/>
              </a:spcAft>
              <a:buFontTx/>
              <a:buChar char="-"/>
              <a:defRPr/>
            </a:pPr>
            <a:r>
              <a:rPr lang="pt-BR" sz="23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Prove recursos (recursos humanos), tecnologias (constante revisão das opções tecnológicas), financeiros (fazer parte do orçamento anual, incorporação do SGA nos Planos de Negócios, relatar os gastos para vários investimentos);</a:t>
            </a:r>
          </a:p>
          <a:p>
            <a:pPr eaLnBrk="1" hangingPunct="1">
              <a:spcAft>
                <a:spcPct val="50000"/>
              </a:spcAft>
              <a:buFontTx/>
              <a:buChar char="-"/>
              <a:defRPr/>
            </a:pPr>
            <a:r>
              <a:rPr lang="pt-BR" sz="23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Estabelece o(s) representante(s) do SGA;</a:t>
            </a:r>
          </a:p>
          <a:p>
            <a:pPr eaLnBrk="1" hangingPunct="1">
              <a:spcAft>
                <a:spcPct val="50000"/>
              </a:spcAft>
              <a:buFontTx/>
              <a:buChar char="-"/>
              <a:defRPr/>
            </a:pPr>
            <a:r>
              <a:rPr lang="pt-BR" sz="23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Define os responsáveis pela destinação dos resíduos, pela comunicação, acompanhamento da legislação,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6412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765175"/>
            <a:ext cx="7632700" cy="4102100"/>
          </a:xfrm>
        </p:spPr>
        <p:txBody>
          <a:bodyPr/>
          <a:lstStyle/>
          <a:p>
            <a:pPr eaLnBrk="1" hangingPunct="1"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TREINAMENTO, CONSCIENTIZAÇÃO E COMPETÊNCIA</a:t>
            </a:r>
          </a:p>
          <a:p>
            <a:pPr eaLnBrk="1" hangingPunct="1">
              <a:defRPr/>
            </a:pPr>
            <a:endParaRPr lang="pt-BR" sz="24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A execução da política e dos objetivos ambientais somente terá êxito se a possibilidade de pensar, propor e agir for estendida a todos na organização. E a condição fundamental para isto ocorra é o treinamento e a conscientização de forma global.</a:t>
            </a:r>
          </a:p>
          <a:p>
            <a:pPr eaLnBrk="1" hangingPunct="1">
              <a:defRPr/>
            </a:pPr>
            <a:endParaRPr lang="pt-BR" sz="24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Pode-se dizer que o treinamento é um dos elementos que estabelecem a competência, que é baseada na combinação de educação, treinamento e experiência.</a:t>
            </a:r>
          </a:p>
          <a:p>
            <a:pPr eaLnBrk="1" hangingPunct="1">
              <a:defRPr/>
            </a:pPr>
            <a:endParaRPr lang="pt-BR" sz="24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641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695325"/>
            <a:ext cx="7632700" cy="4102100"/>
          </a:xfrm>
        </p:spPr>
        <p:txBody>
          <a:bodyPr/>
          <a:lstStyle/>
          <a:p>
            <a:pPr eaLnBrk="1" hangingPunct="1"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COMUNICAÇÃO</a:t>
            </a:r>
          </a:p>
          <a:p>
            <a:pPr eaLnBrk="1" hangingPunct="1">
              <a:defRPr/>
            </a:pPr>
            <a:endParaRPr lang="pt-BR" sz="24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A comunicação interna representa um mecanismo que possibilita a implantação do SGA em todos os níveis, pois permite que todos os colaboradores, excelentes fontes de informações e idéias, percebam e conheçam sua responsabilidade pessoal.</a:t>
            </a:r>
          </a:p>
          <a:p>
            <a:pPr eaLnBrk="1" hangingPunct="1">
              <a:defRPr/>
            </a:pPr>
            <a:endParaRPr lang="pt-BR" sz="24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pt-BR" sz="24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A comunicação externa proporciona a transparência e aumenta a credibilidade do SGA externamente, pois estar ciente da visão dos clientes pode ajudar a empresa a entender como a mesma é percebida pelos outros.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6412"/>
            </a:avLst>
          </a:prstGeom>
          <a:solidFill>
            <a:srgbClr val="62DB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765175"/>
            <a:ext cx="7632700" cy="5470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DOCUMENTAÇÃO DO SGA</a:t>
            </a:r>
          </a:p>
          <a:p>
            <a:pPr eaLnBrk="1" hangingPunct="1">
              <a:lnSpc>
                <a:spcPct val="90000"/>
              </a:lnSpc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A documentação deve ser vista como uma série de explicações a respeito de como os critérios do SGA se aplicam à organização:</a:t>
            </a:r>
          </a:p>
          <a:p>
            <a:pPr eaLnBrk="1" hangingPunct="1">
              <a:lnSpc>
                <a:spcPct val="90000"/>
              </a:lnSpc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buFontTx/>
              <a:buChar char="-"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Pode estar em forma eletrônica ou papel;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buFontTx/>
              <a:buChar char="-"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Devem ser elaborados e mantidos (de          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maneira simples e direta, objetiva, método de dizer “dizer o que faz” e “fazer o que diz”;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buFontTx/>
              <a:buChar char="-"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Descrever os elementos centrais;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  <a:buFontTx/>
              <a:buChar char="-"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Promover relação com os demais documentos da organização.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6412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557338"/>
            <a:ext cx="7632700" cy="3671887"/>
          </a:xfrm>
        </p:spPr>
        <p:txBody>
          <a:bodyPr/>
          <a:lstStyle/>
          <a:p>
            <a:pPr eaLnBrk="1" hangingPunct="1">
              <a:defRPr/>
            </a:pPr>
            <a:r>
              <a:rPr lang="pt-BR" sz="28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CONTROLE DE DOCUMENTOS</a:t>
            </a:r>
          </a:p>
          <a:p>
            <a:pPr eaLnBrk="1" hangingPunct="1">
              <a:defRPr/>
            </a:pPr>
            <a:endParaRPr lang="pt-BR" sz="28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defRPr/>
            </a:pPr>
            <a:r>
              <a:rPr lang="pt-BR" sz="280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É um controle para assegurar que os documentos estejam acessíveis e disponíveis numa versão atualizada e sejam revisados (quando necessário) e autorizados por autoridade apropriada.</a:t>
            </a:r>
          </a:p>
          <a:p>
            <a:pPr eaLnBrk="1" hangingPunct="1">
              <a:defRPr/>
            </a:pPr>
            <a:endParaRPr lang="pt-BR" sz="28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defRPr/>
            </a:pPr>
            <a:endParaRPr lang="pt-BR" sz="280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6412"/>
            </a:avLst>
          </a:prstGeom>
          <a:solidFill>
            <a:srgbClr val="D6AD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620713"/>
            <a:ext cx="7632700" cy="62372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CONTROLE OPERACIONAL</a:t>
            </a:r>
          </a:p>
          <a:p>
            <a:pPr eaLnBrk="1" hangingPunct="1">
              <a:lnSpc>
                <a:spcPct val="80000"/>
              </a:lnSpc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A organização precisa conhecer e controlar as atividades que causam impactos ambientais significativos, a fim de garantir o cumprimento da política e das exigências ambientais.</a:t>
            </a:r>
          </a:p>
          <a:p>
            <a:pPr eaLnBrk="1" hangingPunct="1">
              <a:lnSpc>
                <a:spcPct val="80000"/>
              </a:lnSpc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Requisitos relacionados: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Char char="-"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Necessário para todas as operações que tenham impacto ambiental significativo;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Char char="-"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Importante incluir os parâmetros chaves relevantes para a performance ambiental;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Char char="-"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Comunicar as diretrizes para os fornecedores e clientes;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Char char="-"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 Os procedimentos devem ser revisados com melhoria da performance ambiental.</a:t>
            </a:r>
          </a:p>
          <a:p>
            <a:pPr eaLnBrk="1" hangingPunct="1">
              <a:lnSpc>
                <a:spcPct val="80000"/>
              </a:lnSpc>
              <a:spcAft>
                <a:spcPct val="50000"/>
              </a:spcAft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de">
  <a:themeElements>
    <a:clrScheme name="Red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d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Aula 03-Políticas públicas ambientais e Princípios da gestão ambiental pública</Template>
  <TotalTime>3119</TotalTime>
  <Words>1658</Words>
  <Application>Microsoft Office PowerPoint</Application>
  <PresentationFormat>Apresentação na tela (4:3)</PresentationFormat>
  <Paragraphs>272</Paragraphs>
  <Slides>39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39</vt:i4>
      </vt:variant>
    </vt:vector>
  </HeadingPairs>
  <TitlesOfParts>
    <vt:vector size="40" baseType="lpstr">
      <vt:lpstr>Rede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Implementação e Operação Estrutura e Responsabilidade</vt:lpstr>
      <vt:lpstr>Implementação e Operação Estrutura e Responsabilidade</vt:lpstr>
      <vt:lpstr>Implementação e Operação Estrutura e Responsabilidade</vt:lpstr>
      <vt:lpstr>Implementação e Operação Estrutura e Responsabilidade</vt:lpstr>
      <vt:lpstr>Implementação e Operação Estrutura e Responsabilidade</vt:lpstr>
      <vt:lpstr>Implementação e Operação Estrutura e Responsabilidade</vt:lpstr>
      <vt:lpstr>Implementação e Operação Estrutura e Responsabilidade</vt:lpstr>
      <vt:lpstr>Implementação e Operação Treinamento, conscientização e competência</vt:lpstr>
      <vt:lpstr>Implementação e Operação Estrutura e Responsabilidade</vt:lpstr>
      <vt:lpstr>Implementação e Operação Treinamento, conscientização e competência</vt:lpstr>
      <vt:lpstr>Implementação e Operação Treinamento, conscientização e competência</vt:lpstr>
      <vt:lpstr>Implementação e Operação Comunicação Interna e Externa</vt:lpstr>
      <vt:lpstr>Implementação e Operação Comunicação Interna e Externa</vt:lpstr>
      <vt:lpstr>Implementação e Operação Comunicação Interna e Externa</vt:lpstr>
      <vt:lpstr>Implementação e Operação Comunicação Interna e Externa</vt:lpstr>
      <vt:lpstr>Implementação e Operação Documentação</vt:lpstr>
      <vt:lpstr>Implementação e Operação Documentação</vt:lpstr>
      <vt:lpstr>Implementação e Operação Documentação</vt:lpstr>
      <vt:lpstr>Implementação e Operação Documentação</vt:lpstr>
      <vt:lpstr>Implementação e Operação Documentação</vt:lpstr>
      <vt:lpstr>Slide 31</vt:lpstr>
      <vt:lpstr>Slide 32</vt:lpstr>
      <vt:lpstr>Implementação e Operação Controle de Documentos</vt:lpstr>
      <vt:lpstr>Implementação e Operação Controle de Documentos</vt:lpstr>
      <vt:lpstr>Implementação e Operação Controle Operacional</vt:lpstr>
      <vt:lpstr>Implementação e Operação Controle Operacional</vt:lpstr>
      <vt:lpstr>Implementação e Operação Preparação e Atendimento à Emergências</vt:lpstr>
      <vt:lpstr>Implementação e Operação Preparação e Atendimento à Emergências</vt:lpstr>
      <vt:lpstr>Implementação e Operação Preparação e Atendimento à Emergências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de Gestão Ambiental para pequenas e médias empresas</dc:title>
  <dc:creator>Sinara Cybelle</dc:creator>
  <cp:lastModifiedBy>Leonardo</cp:lastModifiedBy>
  <cp:revision>89</cp:revision>
  <dcterms:created xsi:type="dcterms:W3CDTF">2005-12-26T12:22:41Z</dcterms:created>
  <dcterms:modified xsi:type="dcterms:W3CDTF">2010-10-20T15:39:17Z</dcterms:modified>
</cp:coreProperties>
</file>