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81"/>
  </p:notesMasterIdLst>
  <p:sldIdLst>
    <p:sldId id="459" r:id="rId2"/>
    <p:sldId id="456" r:id="rId3"/>
    <p:sldId id="282" r:id="rId4"/>
    <p:sldId id="283" r:id="rId5"/>
    <p:sldId id="401" r:id="rId6"/>
    <p:sldId id="402" r:id="rId7"/>
    <p:sldId id="403" r:id="rId8"/>
    <p:sldId id="404" r:id="rId9"/>
    <p:sldId id="462" r:id="rId10"/>
    <p:sldId id="463" r:id="rId11"/>
    <p:sldId id="464" r:id="rId12"/>
    <p:sldId id="465" r:id="rId13"/>
    <p:sldId id="466" r:id="rId14"/>
    <p:sldId id="467" r:id="rId15"/>
    <p:sldId id="468" r:id="rId16"/>
    <p:sldId id="469" r:id="rId17"/>
    <p:sldId id="470" r:id="rId18"/>
    <p:sldId id="471" r:id="rId19"/>
    <p:sldId id="472" r:id="rId20"/>
    <p:sldId id="509" r:id="rId21"/>
    <p:sldId id="510" r:id="rId22"/>
    <p:sldId id="511" r:id="rId23"/>
    <p:sldId id="514" r:id="rId24"/>
    <p:sldId id="515" r:id="rId25"/>
    <p:sldId id="512" r:id="rId26"/>
    <p:sldId id="513" r:id="rId27"/>
    <p:sldId id="475" r:id="rId28"/>
    <p:sldId id="476" r:id="rId29"/>
    <p:sldId id="477" r:id="rId30"/>
    <p:sldId id="478"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495" r:id="rId48"/>
    <p:sldId id="496" r:id="rId49"/>
    <p:sldId id="497" r:id="rId50"/>
    <p:sldId id="498" r:id="rId51"/>
    <p:sldId id="499" r:id="rId52"/>
    <p:sldId id="500" r:id="rId53"/>
    <p:sldId id="501" r:id="rId54"/>
    <p:sldId id="502" r:id="rId55"/>
    <p:sldId id="503" r:id="rId56"/>
    <p:sldId id="504" r:id="rId57"/>
    <p:sldId id="505" r:id="rId58"/>
    <p:sldId id="506" r:id="rId59"/>
    <p:sldId id="507" r:id="rId60"/>
    <p:sldId id="508" r:id="rId61"/>
    <p:sldId id="285" r:id="rId62"/>
    <p:sldId id="336" r:id="rId63"/>
    <p:sldId id="286" r:id="rId64"/>
    <p:sldId id="288" r:id="rId65"/>
    <p:sldId id="306" r:id="rId66"/>
    <p:sldId id="307" r:id="rId67"/>
    <p:sldId id="311" r:id="rId68"/>
    <p:sldId id="312" r:id="rId69"/>
    <p:sldId id="313" r:id="rId70"/>
    <p:sldId id="314" r:id="rId71"/>
    <p:sldId id="310" r:id="rId72"/>
    <p:sldId id="315" r:id="rId73"/>
    <p:sldId id="309" r:id="rId74"/>
    <p:sldId id="316" r:id="rId75"/>
    <p:sldId id="289" r:id="rId76"/>
    <p:sldId id="290" r:id="rId77"/>
    <p:sldId id="291" r:id="rId78"/>
    <p:sldId id="292" r:id="rId79"/>
    <p:sldId id="293" r:id="rId80"/>
  </p:sldIdLst>
  <p:sldSz cx="9144000" cy="6858000" type="screen4x3"/>
  <p:notesSz cx="6858000" cy="9144000"/>
  <p:defaultTextStyle>
    <a:defPPr>
      <a:defRPr lang="pt-BR"/>
    </a:defPPr>
    <a:lvl1pPr algn="just" rtl="0" fontAlgn="base">
      <a:spcBef>
        <a:spcPct val="0"/>
      </a:spcBef>
      <a:spcAft>
        <a:spcPts val="1500"/>
      </a:spcAft>
      <a:buClr>
        <a:schemeClr val="bg2"/>
      </a:buClr>
      <a:buSzPct val="75000"/>
      <a:buFont typeface="Wingdings" pitchFamily="2" charset="2"/>
      <a:buChar char="p"/>
      <a:defRPr kern="1200">
        <a:solidFill>
          <a:schemeClr val="tx1"/>
        </a:solidFill>
        <a:latin typeface="Verdana" pitchFamily="34" charset="0"/>
        <a:ea typeface="+mn-ea"/>
        <a:cs typeface="+mn-cs"/>
      </a:defRPr>
    </a:lvl1pPr>
    <a:lvl2pPr marL="457200" algn="just" rtl="0" fontAlgn="base">
      <a:spcBef>
        <a:spcPct val="0"/>
      </a:spcBef>
      <a:spcAft>
        <a:spcPts val="1500"/>
      </a:spcAft>
      <a:buClr>
        <a:schemeClr val="bg2"/>
      </a:buClr>
      <a:buSzPct val="75000"/>
      <a:buFont typeface="Wingdings" pitchFamily="2" charset="2"/>
      <a:buChar char="p"/>
      <a:defRPr kern="1200">
        <a:solidFill>
          <a:schemeClr val="tx1"/>
        </a:solidFill>
        <a:latin typeface="Verdana" pitchFamily="34" charset="0"/>
        <a:ea typeface="+mn-ea"/>
        <a:cs typeface="+mn-cs"/>
      </a:defRPr>
    </a:lvl2pPr>
    <a:lvl3pPr marL="914400" algn="just" rtl="0" fontAlgn="base">
      <a:spcBef>
        <a:spcPct val="0"/>
      </a:spcBef>
      <a:spcAft>
        <a:spcPts val="1500"/>
      </a:spcAft>
      <a:buClr>
        <a:schemeClr val="bg2"/>
      </a:buClr>
      <a:buSzPct val="75000"/>
      <a:buFont typeface="Wingdings" pitchFamily="2" charset="2"/>
      <a:buChar char="p"/>
      <a:defRPr kern="1200">
        <a:solidFill>
          <a:schemeClr val="tx1"/>
        </a:solidFill>
        <a:latin typeface="Verdana" pitchFamily="34" charset="0"/>
        <a:ea typeface="+mn-ea"/>
        <a:cs typeface="+mn-cs"/>
      </a:defRPr>
    </a:lvl3pPr>
    <a:lvl4pPr marL="1371600" algn="just" rtl="0" fontAlgn="base">
      <a:spcBef>
        <a:spcPct val="0"/>
      </a:spcBef>
      <a:spcAft>
        <a:spcPts val="1500"/>
      </a:spcAft>
      <a:buClr>
        <a:schemeClr val="bg2"/>
      </a:buClr>
      <a:buSzPct val="75000"/>
      <a:buFont typeface="Wingdings" pitchFamily="2" charset="2"/>
      <a:buChar char="p"/>
      <a:defRPr kern="1200">
        <a:solidFill>
          <a:schemeClr val="tx1"/>
        </a:solidFill>
        <a:latin typeface="Verdana" pitchFamily="34" charset="0"/>
        <a:ea typeface="+mn-ea"/>
        <a:cs typeface="+mn-cs"/>
      </a:defRPr>
    </a:lvl4pPr>
    <a:lvl5pPr marL="1828800" algn="just" rtl="0" fontAlgn="base">
      <a:spcBef>
        <a:spcPct val="0"/>
      </a:spcBef>
      <a:spcAft>
        <a:spcPts val="1500"/>
      </a:spcAft>
      <a:buClr>
        <a:schemeClr val="bg2"/>
      </a:buClr>
      <a:buSzPct val="75000"/>
      <a:buFont typeface="Wingdings" pitchFamily="2" charset="2"/>
      <a:buChar char="p"/>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C40"/>
    <a:srgbClr val="FFCCFF"/>
    <a:srgbClr val="00CCFF"/>
    <a:srgbClr val="FF7C80"/>
    <a:srgbClr val="CC3300"/>
    <a:srgbClr val="DCB9FF"/>
    <a:srgbClr val="8CE4E2"/>
    <a:srgbClr val="C6C6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217" autoAdjust="0"/>
  </p:normalViewPr>
  <p:slideViewPr>
    <p:cSldViewPr>
      <p:cViewPr>
        <p:scale>
          <a:sx n="50" d="100"/>
          <a:sy n="50" d="100"/>
        </p:scale>
        <p:origin x="-1728"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262F4F4-C654-4501-9B4F-6AB65D9DD1AB}" type="datetimeFigureOut">
              <a:rPr lang="pt-BR"/>
              <a:pPr>
                <a:defRPr/>
              </a:pPr>
              <a:t>21/12/2010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2679C6E-02C2-4083-AAE4-E766A6B9554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41"/>
          <p:cNvPicPr>
            <a:picLocks noChangeAspect="1" noChangeArrowheads="1"/>
          </p:cNvPicPr>
          <p:nvPr/>
        </p:nvPicPr>
        <p:blipFill>
          <a:blip r:embed="rId2" cstate="print"/>
          <a:srcRect/>
          <a:stretch>
            <a:fillRect/>
          </a:stretch>
        </p:blipFill>
        <p:spPr bwMode="auto">
          <a:xfrm>
            <a:off x="1588" y="9525"/>
            <a:ext cx="9140825" cy="6838950"/>
          </a:xfrm>
          <a:prstGeom prst="rect">
            <a:avLst/>
          </a:prstGeom>
          <a:noFill/>
          <a:ln w="9525">
            <a:noFill/>
            <a:round/>
            <a:headEnd/>
            <a:tailEnd/>
          </a:ln>
        </p:spPr>
      </p:pic>
      <p:sp>
        <p:nvSpPr>
          <p:cNvPr id="5" name="Line 45"/>
          <p:cNvSpPr>
            <a:spLocks noChangeShapeType="1"/>
          </p:cNvSpPr>
          <p:nvPr/>
        </p:nvSpPr>
        <p:spPr bwMode="auto">
          <a:xfrm>
            <a:off x="0" y="3911600"/>
            <a:ext cx="7812088" cy="0"/>
          </a:xfrm>
          <a:prstGeom prst="line">
            <a:avLst/>
          </a:prstGeom>
          <a:noFill/>
          <a:ln w="12700">
            <a:solidFill>
              <a:srgbClr val="669900"/>
            </a:solidFill>
            <a:round/>
            <a:headEnd/>
            <a:tailEnd/>
          </a:ln>
          <a:effectLst/>
        </p:spPr>
        <p:txBody>
          <a:bodyPr/>
          <a:lstStyle/>
          <a:p>
            <a:pPr>
              <a:defRPr/>
            </a:pPr>
            <a:endParaRPr lang="pt-BR"/>
          </a:p>
        </p:txBody>
      </p:sp>
      <p:pic>
        <p:nvPicPr>
          <p:cNvPr id="6" name="Picture 49" descr="Logo_IFRN"/>
          <p:cNvPicPr>
            <a:picLocks noChangeAspect="1" noChangeArrowheads="1"/>
          </p:cNvPicPr>
          <p:nvPr/>
        </p:nvPicPr>
        <p:blipFill>
          <a:blip r:embed="rId3" cstate="print"/>
          <a:srcRect/>
          <a:stretch>
            <a:fillRect/>
          </a:stretch>
        </p:blipFill>
        <p:spPr bwMode="auto">
          <a:xfrm>
            <a:off x="0" y="0"/>
            <a:ext cx="4211638" cy="1839913"/>
          </a:xfrm>
          <a:prstGeom prst="rect">
            <a:avLst/>
          </a:prstGeom>
          <a:noFill/>
          <a:ln w="9525">
            <a:noFill/>
            <a:miter lim="800000"/>
            <a:headEnd/>
            <a:tailEnd/>
          </a:ln>
        </p:spPr>
      </p:pic>
      <p:sp>
        <p:nvSpPr>
          <p:cNvPr id="30723" name="Rectangle 3"/>
          <p:cNvSpPr>
            <a:spLocks noGrp="1" noChangeArrowheads="1"/>
          </p:cNvSpPr>
          <p:nvPr>
            <p:ph type="ctrTitle"/>
          </p:nvPr>
        </p:nvSpPr>
        <p:spPr>
          <a:xfrm>
            <a:off x="684213" y="2060575"/>
            <a:ext cx="6983412" cy="1728788"/>
          </a:xfrm>
        </p:spPr>
        <p:txBody>
          <a:bodyPr/>
          <a:lstStyle>
            <a:lvl1pPr>
              <a:defRPr sz="4700"/>
            </a:lvl1pPr>
          </a:lstStyle>
          <a:p>
            <a:r>
              <a:rPr lang="pt-BR" altLang="en-US" smtClean="0"/>
              <a:t>Clique para editar o estilo do título mestre</a:t>
            </a:r>
            <a:endParaRPr lang="pt-BR" altLang="en-US" dirty="0"/>
          </a:p>
        </p:txBody>
      </p:sp>
      <p:sp>
        <p:nvSpPr>
          <p:cNvPr id="30724" name="Rectangle 4"/>
          <p:cNvSpPr>
            <a:spLocks noGrp="1" noChangeArrowheads="1"/>
          </p:cNvSpPr>
          <p:nvPr>
            <p:ph type="subTitle" idx="1"/>
          </p:nvPr>
        </p:nvSpPr>
        <p:spPr>
          <a:xfrm>
            <a:off x="700088" y="4076700"/>
            <a:ext cx="5527675" cy="1296988"/>
          </a:xfrm>
        </p:spPr>
        <p:txBody>
          <a:bodyPr/>
          <a:lstStyle>
            <a:lvl1pPr marL="0" indent="0">
              <a:buFont typeface="Wingdings" pitchFamily="2" charset="2"/>
              <a:buNone/>
              <a:defRPr sz="3200"/>
            </a:lvl1pPr>
          </a:lstStyle>
          <a:p>
            <a:r>
              <a:rPr lang="pt-BR" altLang="en-US" smtClean="0"/>
              <a:t>Clique para editar o estilo do subtítulo mestre</a:t>
            </a:r>
            <a:endParaRPr lang="pt-B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32588" y="122238"/>
            <a:ext cx="2160587" cy="64754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50825" y="122238"/>
            <a:ext cx="6329363" cy="64754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187450" y="122238"/>
            <a:ext cx="7632700" cy="1362075"/>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250825" y="1628775"/>
            <a:ext cx="8642350" cy="4968875"/>
          </a:xfrm>
        </p:spPr>
        <p:txBody>
          <a:bodyPr/>
          <a:lstStyle/>
          <a:p>
            <a:pPr lvl="0"/>
            <a:r>
              <a:rPr lang="pt-BR" noProof="0" smtClean="0"/>
              <a:t>Clique no ícone para adicionar tabela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91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41763"/>
            <a:ext cx="4038600" cy="218916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pt-BR"/>
          </a:p>
        </p:txBody>
      </p:sp>
      <p:sp>
        <p:nvSpPr>
          <p:cNvPr id="7" name="Espaço Reservado para Rodapé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pt-BR"/>
          </a:p>
        </p:txBody>
      </p:sp>
      <p:sp>
        <p:nvSpPr>
          <p:cNvPr id="8" name="Espaço Reservado para Número de Slide 7"/>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1819FFB4-E509-4DF4-B098-900C06E8B16A}"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7813"/>
            <a:ext cx="8229600" cy="585311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pt-BR"/>
          </a:p>
        </p:txBody>
      </p:sp>
      <p:sp>
        <p:nvSpPr>
          <p:cNvPr id="4" name="Espaço Reservado para Rodapé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8CD55DBE-9117-4331-AE7F-311DA900E8FE}"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A71B8886-082D-4DE8-9A9F-49EDD71ABF37}"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142975" y="1643050"/>
            <a:ext cx="7500991" cy="2428892"/>
          </a:xfrm>
        </p:spPr>
        <p:txBody>
          <a:bodyPr anchor="t"/>
          <a:lstStyle>
            <a:lvl1pPr algn="r">
              <a:defRPr sz="4400" b="1" cap="none" baseline="0">
                <a:latin typeface="+mn-lt"/>
              </a:defRPr>
            </a:lvl1pPr>
          </a:lstStyle>
          <a:p>
            <a:r>
              <a:rPr lang="pt-BR" smtClean="0"/>
              <a:t>Clique para editar o estilo do título mestre</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50825" y="1628775"/>
            <a:ext cx="4244975"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28775"/>
            <a:ext cx="4244975"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41"/>
          <p:cNvPicPr>
            <a:picLocks noChangeAspect="1" noChangeArrowheads="1"/>
          </p:cNvPicPr>
          <p:nvPr/>
        </p:nvPicPr>
        <p:blipFill>
          <a:blip r:embed="rId17" cstate="print"/>
          <a:srcRect/>
          <a:stretch>
            <a:fillRect/>
          </a:stretch>
        </p:blipFill>
        <p:spPr bwMode="auto">
          <a:xfrm>
            <a:off x="1588" y="9525"/>
            <a:ext cx="9140825" cy="6838950"/>
          </a:xfrm>
          <a:prstGeom prst="rect">
            <a:avLst/>
          </a:prstGeom>
          <a:noFill/>
          <a:ln w="9525">
            <a:noFill/>
            <a:round/>
            <a:headEnd/>
            <a:tailEnd/>
          </a:ln>
        </p:spPr>
      </p:pic>
      <p:sp>
        <p:nvSpPr>
          <p:cNvPr id="29738" name="Rectangle 42"/>
          <p:cNvSpPr>
            <a:spLocks noChangeArrowheads="1"/>
          </p:cNvSpPr>
          <p:nvPr/>
        </p:nvSpPr>
        <p:spPr bwMode="auto">
          <a:xfrm>
            <a:off x="107950" y="188913"/>
            <a:ext cx="2592388" cy="1008062"/>
          </a:xfrm>
          <a:prstGeom prst="rect">
            <a:avLst/>
          </a:prstGeom>
          <a:solidFill>
            <a:schemeClr val="bg1"/>
          </a:solidFill>
          <a:ln w="9525">
            <a:noFill/>
            <a:miter lim="800000"/>
            <a:headEnd/>
            <a:tailEnd/>
          </a:ln>
          <a:effectLst/>
        </p:spPr>
        <p:txBody>
          <a:bodyPr wrap="none" anchor="ctr"/>
          <a:lstStyle/>
          <a:p>
            <a:pPr>
              <a:defRPr/>
            </a:pPr>
            <a:endParaRPr lang="pt-BR"/>
          </a:p>
        </p:txBody>
      </p:sp>
      <p:sp>
        <p:nvSpPr>
          <p:cNvPr id="29699" name="Rectangle 3"/>
          <p:cNvSpPr>
            <a:spLocks noGrp="1" noChangeArrowheads="1"/>
          </p:cNvSpPr>
          <p:nvPr>
            <p:ph type="title"/>
          </p:nvPr>
        </p:nvSpPr>
        <p:spPr bwMode="auto">
          <a:xfrm>
            <a:off x="1187450" y="122238"/>
            <a:ext cx="7632700" cy="1362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pt-BR" altLang="en-US" smtClean="0"/>
              <a:t>Clique para editar o estilo do título mestre</a:t>
            </a:r>
          </a:p>
        </p:txBody>
      </p:sp>
      <p:sp>
        <p:nvSpPr>
          <p:cNvPr id="9221" name="Rectangle 4"/>
          <p:cNvSpPr>
            <a:spLocks noGrp="1" noChangeArrowheads="1"/>
          </p:cNvSpPr>
          <p:nvPr>
            <p:ph type="body" idx="1"/>
          </p:nvPr>
        </p:nvSpPr>
        <p:spPr bwMode="auto">
          <a:xfrm>
            <a:off x="250825" y="1628775"/>
            <a:ext cx="864235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smtClean="0"/>
              <a:t>Clique para editar os estilos do texto mestre</a:t>
            </a:r>
          </a:p>
          <a:p>
            <a:pPr lvl="1"/>
            <a:r>
              <a:rPr lang="pt-BR" altLang="en-US" smtClean="0"/>
              <a:t>Segundo nível</a:t>
            </a:r>
          </a:p>
          <a:p>
            <a:pPr lvl="2"/>
            <a:r>
              <a:rPr lang="pt-BR" altLang="en-US" smtClean="0"/>
              <a:t>Terceiro nível</a:t>
            </a:r>
          </a:p>
        </p:txBody>
      </p:sp>
      <p:pic>
        <p:nvPicPr>
          <p:cNvPr id="9222" name="Picture 40"/>
          <p:cNvPicPr>
            <a:picLocks noChangeAspect="1" noChangeArrowheads="1"/>
          </p:cNvPicPr>
          <p:nvPr/>
        </p:nvPicPr>
        <p:blipFill>
          <a:blip r:embed="rId18" cstate="print"/>
          <a:srcRect/>
          <a:stretch>
            <a:fillRect/>
          </a:stretch>
        </p:blipFill>
        <p:spPr bwMode="auto">
          <a:xfrm>
            <a:off x="107950" y="188913"/>
            <a:ext cx="930275" cy="1225550"/>
          </a:xfrm>
          <a:prstGeom prst="rect">
            <a:avLst/>
          </a:prstGeom>
          <a:noFill/>
          <a:ln w="9525">
            <a:noFill/>
            <a:miter lim="800000"/>
            <a:headEnd/>
            <a:tailEnd/>
          </a:ln>
        </p:spPr>
      </p:pic>
      <p:sp>
        <p:nvSpPr>
          <p:cNvPr id="29739" name="Line 43"/>
          <p:cNvSpPr>
            <a:spLocks noChangeShapeType="1"/>
          </p:cNvSpPr>
          <p:nvPr/>
        </p:nvSpPr>
        <p:spPr bwMode="auto">
          <a:xfrm>
            <a:off x="1127125" y="1557338"/>
            <a:ext cx="7993063" cy="0"/>
          </a:xfrm>
          <a:prstGeom prst="line">
            <a:avLst/>
          </a:prstGeom>
          <a:noFill/>
          <a:ln w="12700">
            <a:solidFill>
              <a:srgbClr val="669900"/>
            </a:solidFill>
            <a:round/>
            <a:headEnd/>
            <a:tailEnd/>
          </a:ln>
          <a:effectLst/>
        </p:spPr>
        <p:txBody>
          <a:bodyPr/>
          <a:lstStyle/>
          <a:p>
            <a:pPr>
              <a:defRPr/>
            </a:pPr>
            <a:endParaRPr lang="pt-BR"/>
          </a:p>
        </p:txBody>
      </p:sp>
      <p:sp>
        <p:nvSpPr>
          <p:cNvPr id="29742" name="Rectangle 46"/>
          <p:cNvSpPr>
            <a:spLocks noChangeArrowheads="1"/>
          </p:cNvSpPr>
          <p:nvPr/>
        </p:nvSpPr>
        <p:spPr bwMode="auto">
          <a:xfrm>
            <a:off x="0" y="6453188"/>
            <a:ext cx="2987675" cy="404812"/>
          </a:xfrm>
          <a:prstGeom prst="rect">
            <a:avLst/>
          </a:prstGeom>
          <a:solidFill>
            <a:schemeClr val="bg1"/>
          </a:solidFill>
          <a:ln w="9525">
            <a:noFill/>
            <a:miter lim="800000"/>
            <a:headEnd/>
            <a:tailEnd/>
          </a:ln>
          <a:effectLst/>
        </p:spPr>
        <p:txBody>
          <a:bodyPr wrap="none" anchor="ctr"/>
          <a:lstStyle/>
          <a:p>
            <a:pPr>
              <a:defRPr/>
            </a:pPr>
            <a:endParaRPr lang="pt-BR"/>
          </a:p>
        </p:txBody>
      </p:sp>
    </p:spTree>
  </p:cSld>
  <p:clrMap bg1="lt1" tx1="dk1" bg2="lt2" tx2="dk2" accent1="accent1" accent2="accent2" accent3="accent3" accent4="accent4" accent5="accent5" accent6="accent6" hlink="hlink" folHlink="folHlink"/>
  <p:sldLayoutIdLst>
    <p:sldLayoutId id="2147483986"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7" r:id="rId13"/>
    <p:sldLayoutId id="2147483988" r:id="rId14"/>
    <p:sldLayoutId id="2147483989" r:id="rId15"/>
  </p:sldLayoutIdLst>
  <p:timing>
    <p:tnLst>
      <p:par>
        <p:cTn id="1" dur="indefinite" restart="never" nodeType="tmRoot"/>
      </p:par>
    </p:tnLst>
  </p:timing>
  <p:txStyles>
    <p:titleStyle>
      <a:lvl1pPr algn="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a:solidFill>
            <a:schemeClr val="tx1"/>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a:solidFill>
            <a:schemeClr val="tx1"/>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a:solidFill>
            <a:schemeClr val="tx1"/>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a:solidFill>
            <a:schemeClr val="tx1"/>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800" b="1">
          <a:solidFill>
            <a:schemeClr val="tx1"/>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800" b="1">
          <a:solidFill>
            <a:schemeClr val="tx1"/>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800" b="1">
          <a:solidFill>
            <a:schemeClr val="tx1"/>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8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669900"/>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669900"/>
        </a:buClr>
        <a:buSzPct val="110000"/>
        <a:buFont typeface="Arial" charset="0"/>
        <a:buChar char="–"/>
        <a:defRPr sz="2600">
          <a:solidFill>
            <a:schemeClr val="tx1"/>
          </a:solidFill>
          <a:latin typeface="+mn-lt"/>
        </a:defRPr>
      </a:lvl2pPr>
      <a:lvl3pPr marL="987425" indent="-293688" algn="l" rtl="0" eaLnBrk="0" fontAlgn="base" hangingPunct="0">
        <a:spcBef>
          <a:spcPct val="20000"/>
        </a:spcBef>
        <a:spcAft>
          <a:spcPct val="0"/>
        </a:spcAft>
        <a:buClr>
          <a:srgbClr val="669900"/>
        </a:buClr>
        <a:buFont typeface="Wingdings" pitchFamily="2" charset="2"/>
        <a:buChar char="§"/>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link%2039.ppt" TargetMode="External"/><Relationship Id="rId3" Type="http://schemas.openxmlformats.org/officeDocument/2006/relationships/hyperlink" Target="link%2033.ppt" TargetMode="External"/><Relationship Id="rId7" Type="http://schemas.openxmlformats.org/officeDocument/2006/relationships/hyperlink" Target="link%2035.ppt" TargetMode="External"/><Relationship Id="rId2" Type="http://schemas.openxmlformats.org/officeDocument/2006/relationships/hyperlink" Target="link%2038.ppt" TargetMode="External"/><Relationship Id="rId1" Type="http://schemas.openxmlformats.org/officeDocument/2006/relationships/slideLayout" Target="../slideLayouts/slideLayout2.xml"/><Relationship Id="rId6" Type="http://schemas.openxmlformats.org/officeDocument/2006/relationships/hyperlink" Target="link%2036.ppt" TargetMode="External"/><Relationship Id="rId5" Type="http://schemas.openxmlformats.org/officeDocument/2006/relationships/hyperlink" Target="link%2037.ppt" TargetMode="External"/><Relationship Id="rId4" Type="http://schemas.openxmlformats.org/officeDocument/2006/relationships/hyperlink" Target="link%2034.pp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link3-6.ppt" TargetMode="External"/><Relationship Id="rId2" Type="http://schemas.openxmlformats.org/officeDocument/2006/relationships/hyperlink" Target="link3-7.p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link%2039.ppt" TargetMode="External"/><Relationship Id="rId3" Type="http://schemas.openxmlformats.org/officeDocument/2006/relationships/hyperlink" Target="link%2033.ppt" TargetMode="External"/><Relationship Id="rId7" Type="http://schemas.openxmlformats.org/officeDocument/2006/relationships/hyperlink" Target="link%2035.ppt" TargetMode="External"/><Relationship Id="rId2" Type="http://schemas.openxmlformats.org/officeDocument/2006/relationships/hyperlink" Target="link%2038.ppt" TargetMode="External"/><Relationship Id="rId1" Type="http://schemas.openxmlformats.org/officeDocument/2006/relationships/slideLayout" Target="../slideLayouts/slideLayout2.xml"/><Relationship Id="rId6" Type="http://schemas.openxmlformats.org/officeDocument/2006/relationships/hyperlink" Target="link%2036.ppt" TargetMode="External"/><Relationship Id="rId5" Type="http://schemas.openxmlformats.org/officeDocument/2006/relationships/hyperlink" Target="link%2037.ppt" TargetMode="External"/><Relationship Id="rId4" Type="http://schemas.openxmlformats.org/officeDocument/2006/relationships/hyperlink" Target="link%2034.pp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link%2039.ppt" TargetMode="External"/><Relationship Id="rId3" Type="http://schemas.openxmlformats.org/officeDocument/2006/relationships/hyperlink" Target="link%2033.ppt" TargetMode="External"/><Relationship Id="rId7" Type="http://schemas.openxmlformats.org/officeDocument/2006/relationships/hyperlink" Target="link%2035.ppt" TargetMode="External"/><Relationship Id="rId2" Type="http://schemas.openxmlformats.org/officeDocument/2006/relationships/hyperlink" Target="link%2038.ppt" TargetMode="External"/><Relationship Id="rId1" Type="http://schemas.openxmlformats.org/officeDocument/2006/relationships/slideLayout" Target="../slideLayouts/slideLayout2.xml"/><Relationship Id="rId6" Type="http://schemas.openxmlformats.org/officeDocument/2006/relationships/hyperlink" Target="link%2036.ppt" TargetMode="External"/><Relationship Id="rId5" Type="http://schemas.openxmlformats.org/officeDocument/2006/relationships/hyperlink" Target="link%2037.ppt" TargetMode="External"/><Relationship Id="rId4" Type="http://schemas.openxmlformats.org/officeDocument/2006/relationships/hyperlink" Target="link%2034.pp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link%2056.ppt" TargetMode="External"/><Relationship Id="rId2" Type="http://schemas.openxmlformats.org/officeDocument/2006/relationships/hyperlink" Target="link%2054.ppt" TargetMode="External"/><Relationship Id="rId1" Type="http://schemas.openxmlformats.org/officeDocument/2006/relationships/slideLayout" Target="../slideLayouts/slideLayout2.xml"/><Relationship Id="rId5" Type="http://schemas.openxmlformats.org/officeDocument/2006/relationships/hyperlink" Target="link%2055.ppt" TargetMode="External"/><Relationship Id="rId4" Type="http://schemas.openxmlformats.org/officeDocument/2006/relationships/hyperlink" Target="link%2057.pp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1.png"/><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5.xml"/><Relationship Id="rId1" Type="http://schemas.openxmlformats.org/officeDocument/2006/relationships/vmlDrawing" Target="../drawings/vmlDrawing18.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55.jpeg"/></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Introdução ao SGA</a:t>
            </a:r>
            <a:br>
              <a:rPr lang="pt-BR" sz="4400" b="1">
                <a:solidFill>
                  <a:schemeClr val="tx2"/>
                </a:solidFill>
                <a:latin typeface="Garamond" pitchFamily="18" charset="0"/>
              </a:rPr>
            </a:br>
            <a:r>
              <a:rPr lang="pt-BR" sz="4400">
                <a:solidFill>
                  <a:schemeClr val="tx2"/>
                </a:solidFill>
                <a:latin typeface="Garamond" pitchFamily="18" charset="0"/>
              </a:rPr>
              <a:t>Elementos</a:t>
            </a:r>
          </a:p>
        </p:txBody>
      </p:sp>
      <p:sp>
        <p:nvSpPr>
          <p:cNvPr id="69635" name="AutoShape 6">
            <a:hlinkClick r:id="rId2" action="ppaction://hlinkpres?slideindex=1&amp;slidetitle="/>
          </p:cNvPr>
          <p:cNvSpPr>
            <a:spLocks noChangeArrowheads="1"/>
          </p:cNvSpPr>
          <p:nvPr/>
        </p:nvSpPr>
        <p:spPr bwMode="auto">
          <a:xfrm rot="-2048307">
            <a:off x="2339975"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lgn="ctr">
            <a:solidFill>
              <a:schemeClr val="tx1"/>
            </a:solidFill>
            <a:miter lim="800000"/>
            <a:headEnd/>
            <a:tailEnd/>
          </a:ln>
        </p:spPr>
        <p:txBody>
          <a:bodyPr wrap="none" anchor="ctr"/>
          <a:lstStyle/>
          <a:p>
            <a:endParaRPr lang="pt-BR"/>
          </a:p>
        </p:txBody>
      </p:sp>
      <p:sp>
        <p:nvSpPr>
          <p:cNvPr id="69636" name="AutoShape 7">
            <a:hlinkClick r:id="rId3" action="ppaction://hlinkpres?slideindex=1&amp;slidetitle="/>
          </p:cNvPr>
          <p:cNvSpPr>
            <a:spLocks noChangeArrowheads="1"/>
          </p:cNvSpPr>
          <p:nvPr/>
        </p:nvSpPr>
        <p:spPr bwMode="auto">
          <a:xfrm rot="1806205">
            <a:off x="5219700"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lgn="ctr">
            <a:solidFill>
              <a:schemeClr val="tx1"/>
            </a:solidFill>
            <a:miter lim="800000"/>
            <a:headEnd/>
            <a:tailEnd/>
          </a:ln>
        </p:spPr>
        <p:txBody>
          <a:bodyPr wrap="none" anchor="ctr"/>
          <a:lstStyle/>
          <a:p>
            <a:endParaRPr lang="pt-BR"/>
          </a:p>
        </p:txBody>
      </p:sp>
      <p:sp>
        <p:nvSpPr>
          <p:cNvPr id="69637" name="AutoShape 8">
            <a:hlinkClick r:id="rId4" action="ppaction://hlinkpres?slideindex=1&amp;slidetitle="/>
          </p:cNvPr>
          <p:cNvSpPr>
            <a:spLocks noChangeArrowheads="1"/>
          </p:cNvSpPr>
          <p:nvPr/>
        </p:nvSpPr>
        <p:spPr bwMode="auto">
          <a:xfrm rot="5400000">
            <a:off x="6012656" y="3645695"/>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lgn="ctr">
            <a:solidFill>
              <a:schemeClr val="tx1"/>
            </a:solidFill>
            <a:miter lim="800000"/>
            <a:headEnd/>
            <a:tailEnd/>
          </a:ln>
        </p:spPr>
        <p:txBody>
          <a:bodyPr wrap="none" anchor="ctr"/>
          <a:lstStyle/>
          <a:p>
            <a:endParaRPr lang="pt-BR"/>
          </a:p>
        </p:txBody>
      </p:sp>
      <p:sp>
        <p:nvSpPr>
          <p:cNvPr id="69638" name="AutoShape 9">
            <a:hlinkClick r:id="rId5" action="ppaction://hlinkpres?slideindex=1&amp;slidetitle="/>
          </p:cNvPr>
          <p:cNvSpPr>
            <a:spLocks noChangeArrowheads="1"/>
          </p:cNvSpPr>
          <p:nvPr/>
        </p:nvSpPr>
        <p:spPr bwMode="auto">
          <a:xfrm rot="-5400000">
            <a:off x="1331119" y="3572669"/>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lgn="ctr">
            <a:solidFill>
              <a:schemeClr val="tx1"/>
            </a:solidFill>
            <a:miter lim="800000"/>
            <a:headEnd/>
            <a:tailEnd/>
          </a:ln>
        </p:spPr>
        <p:txBody>
          <a:bodyPr wrap="none" anchor="ctr"/>
          <a:lstStyle/>
          <a:p>
            <a:endParaRPr lang="pt-BR"/>
          </a:p>
        </p:txBody>
      </p:sp>
      <p:sp>
        <p:nvSpPr>
          <p:cNvPr id="69639" name="AutoShape 10">
            <a:hlinkClick r:id="rId6" action="ppaction://hlinkpres?slideindex=1&amp;slidetitle="/>
          </p:cNvPr>
          <p:cNvSpPr>
            <a:spLocks noChangeArrowheads="1"/>
          </p:cNvSpPr>
          <p:nvPr/>
        </p:nvSpPr>
        <p:spPr bwMode="auto">
          <a:xfrm rot="-9487679">
            <a:off x="2411413" y="5373688"/>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7C80"/>
          </a:solidFill>
          <a:ln w="9525" algn="ctr">
            <a:solidFill>
              <a:schemeClr val="tx1"/>
            </a:solidFill>
            <a:miter lim="800000"/>
            <a:headEnd/>
            <a:tailEnd/>
          </a:ln>
        </p:spPr>
        <p:txBody>
          <a:bodyPr wrap="none" anchor="ctr"/>
          <a:lstStyle/>
          <a:p>
            <a:endParaRPr lang="pt-BR"/>
          </a:p>
        </p:txBody>
      </p:sp>
      <p:sp>
        <p:nvSpPr>
          <p:cNvPr id="69640" name="AutoShape 11">
            <a:hlinkClick r:id="rId7" action="ppaction://hlinkpres?slideindex=1&amp;slidetitle="/>
          </p:cNvPr>
          <p:cNvSpPr>
            <a:spLocks noChangeArrowheads="1"/>
          </p:cNvSpPr>
          <p:nvPr/>
        </p:nvSpPr>
        <p:spPr bwMode="auto">
          <a:xfrm rot="8870935">
            <a:off x="4932363" y="544512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99FF"/>
          </a:solidFill>
          <a:ln w="9525" algn="ctr">
            <a:solidFill>
              <a:schemeClr val="tx1"/>
            </a:solidFill>
            <a:miter lim="800000"/>
            <a:headEnd/>
            <a:tailEnd/>
          </a:ln>
        </p:spPr>
        <p:txBody>
          <a:bodyPr wrap="none" anchor="ctr"/>
          <a:lstStyle/>
          <a:p>
            <a:endParaRPr lang="pt-BR"/>
          </a:p>
        </p:txBody>
      </p:sp>
      <p:sp>
        <p:nvSpPr>
          <p:cNvPr id="69641" name="AutoShape 12">
            <a:hlinkClick r:id="rId8" action="ppaction://hlinkpres?slideindex=1&amp;slidetitle="/>
          </p:cNvPr>
          <p:cNvSpPr>
            <a:spLocks noChangeArrowheads="1"/>
          </p:cNvSpPr>
          <p:nvPr/>
        </p:nvSpPr>
        <p:spPr bwMode="auto">
          <a:xfrm>
            <a:off x="3492500" y="3284538"/>
            <a:ext cx="2089150" cy="1512887"/>
          </a:xfrm>
          <a:prstGeom prst="hexagon">
            <a:avLst>
              <a:gd name="adj" fmla="val 34523"/>
              <a:gd name="vf" fmla="val 115470"/>
            </a:avLst>
          </a:prstGeom>
          <a:solidFill>
            <a:srgbClr val="993366"/>
          </a:solidFill>
          <a:ln w="9525" algn="ctr">
            <a:solidFill>
              <a:schemeClr val="tx1"/>
            </a:solidFill>
            <a:miter lim="800000"/>
            <a:headEnd/>
            <a:tailEnd/>
          </a:ln>
        </p:spPr>
        <p:txBody>
          <a:bodyPr wrap="none" anchor="ctr"/>
          <a:lstStyle/>
          <a:p>
            <a:endParaRPr lang="pt-BR"/>
          </a:p>
        </p:txBody>
      </p:sp>
      <p:sp>
        <p:nvSpPr>
          <p:cNvPr id="375821" name="Text Box 13"/>
          <p:cNvSpPr txBox="1">
            <a:spLocks noChangeArrowheads="1"/>
          </p:cNvSpPr>
          <p:nvPr/>
        </p:nvSpPr>
        <p:spPr bwMode="auto">
          <a:xfrm>
            <a:off x="3995738" y="3835400"/>
            <a:ext cx="1023937" cy="457200"/>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sz="2400">
                <a:solidFill>
                  <a:schemeClr val="bg1"/>
                </a:solidFill>
                <a:effectLst>
                  <a:outerShdw blurRad="38100" dist="38100" dir="2700000" algn="tl">
                    <a:srgbClr val="C0C0C0"/>
                  </a:outerShdw>
                </a:effectLst>
              </a:rPr>
              <a:t>PDCA</a:t>
            </a:r>
          </a:p>
        </p:txBody>
      </p:sp>
      <p:sp>
        <p:nvSpPr>
          <p:cNvPr id="375822" name="Text Box 14"/>
          <p:cNvSpPr txBox="1">
            <a:spLocks noChangeArrowheads="1"/>
          </p:cNvSpPr>
          <p:nvPr/>
        </p:nvSpPr>
        <p:spPr bwMode="auto">
          <a:xfrm>
            <a:off x="6010275" y="1766888"/>
            <a:ext cx="2233613"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Política Ambiental</a:t>
            </a:r>
          </a:p>
        </p:txBody>
      </p:sp>
      <p:sp>
        <p:nvSpPr>
          <p:cNvPr id="375823" name="Text Box 15"/>
          <p:cNvSpPr txBox="1">
            <a:spLocks noChangeArrowheads="1"/>
          </p:cNvSpPr>
          <p:nvPr/>
        </p:nvSpPr>
        <p:spPr bwMode="auto">
          <a:xfrm>
            <a:off x="7142163" y="3789363"/>
            <a:ext cx="1751012"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Planejamento</a:t>
            </a:r>
          </a:p>
        </p:txBody>
      </p:sp>
      <p:sp>
        <p:nvSpPr>
          <p:cNvPr id="375824" name="Text Box 16"/>
          <p:cNvSpPr txBox="1">
            <a:spLocks noChangeArrowheads="1"/>
          </p:cNvSpPr>
          <p:nvPr/>
        </p:nvSpPr>
        <p:spPr bwMode="auto">
          <a:xfrm>
            <a:off x="5651500" y="6230938"/>
            <a:ext cx="3354388"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Implementação e Operação</a:t>
            </a:r>
          </a:p>
        </p:txBody>
      </p:sp>
      <p:sp>
        <p:nvSpPr>
          <p:cNvPr id="375825" name="Text Box 17"/>
          <p:cNvSpPr txBox="1">
            <a:spLocks noChangeArrowheads="1"/>
          </p:cNvSpPr>
          <p:nvPr/>
        </p:nvSpPr>
        <p:spPr bwMode="auto">
          <a:xfrm>
            <a:off x="179388" y="6302375"/>
            <a:ext cx="3838575" cy="366713"/>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Monitoramento e ação corretiva</a:t>
            </a:r>
          </a:p>
        </p:txBody>
      </p:sp>
      <p:sp>
        <p:nvSpPr>
          <p:cNvPr id="375826" name="Text Box 18"/>
          <p:cNvSpPr txBox="1">
            <a:spLocks noChangeArrowheads="1"/>
          </p:cNvSpPr>
          <p:nvPr/>
        </p:nvSpPr>
        <p:spPr bwMode="auto">
          <a:xfrm>
            <a:off x="688975" y="3854450"/>
            <a:ext cx="1003300" cy="654050"/>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Análise</a:t>
            </a:r>
          </a:p>
          <a:p>
            <a:pPr marL="342900" indent="-342900">
              <a:spcAft>
                <a:spcPts val="100"/>
              </a:spcAft>
              <a:buFont typeface="Wingdings" pitchFamily="2" charset="2"/>
              <a:buNone/>
              <a:defRPr/>
            </a:pPr>
            <a:r>
              <a:rPr lang="pt-BR">
                <a:effectLst>
                  <a:outerShdw blurRad="38100" dist="38100" dir="2700000" algn="tl">
                    <a:srgbClr val="C0C0C0"/>
                  </a:outerShdw>
                </a:effectLst>
              </a:rPr>
              <a:t>Crítica</a:t>
            </a:r>
          </a:p>
        </p:txBody>
      </p:sp>
      <p:sp>
        <p:nvSpPr>
          <p:cNvPr id="375827" name="Text Box 19"/>
          <p:cNvSpPr txBox="1">
            <a:spLocks noChangeArrowheads="1"/>
          </p:cNvSpPr>
          <p:nvPr/>
        </p:nvSpPr>
        <p:spPr bwMode="auto">
          <a:xfrm>
            <a:off x="904875" y="1700213"/>
            <a:ext cx="2259013" cy="366712"/>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Melhoria Contínua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4">
            <a:hlinkClick r:id="rId2" action="ppaction://hlinkpres?slideindex=1&amp;slidetitle="/>
          </p:cNvPr>
          <p:cNvSpPr>
            <a:spLocks noChangeArrowheads="1"/>
          </p:cNvSpPr>
          <p:nvPr/>
        </p:nvSpPr>
        <p:spPr bwMode="auto">
          <a:xfrm>
            <a:off x="1114425" y="4430713"/>
            <a:ext cx="7273925" cy="360362"/>
          </a:xfrm>
          <a:prstGeom prst="chevron">
            <a:avLst>
              <a:gd name="adj" fmla="val 78684"/>
            </a:avLst>
          </a:prstGeom>
          <a:solidFill>
            <a:srgbClr val="FFFF00"/>
          </a:solidFill>
          <a:ln w="9525" algn="ctr">
            <a:noFill/>
            <a:miter lim="800000"/>
            <a:headEnd/>
            <a:tailEnd/>
          </a:ln>
        </p:spPr>
        <p:txBody>
          <a:bodyPr anchor="ctr">
            <a:spAutoFit/>
          </a:bodyPr>
          <a:lstStyle/>
          <a:p>
            <a:endParaRPr lang="pt-BR"/>
          </a:p>
        </p:txBody>
      </p:sp>
      <p:sp>
        <p:nvSpPr>
          <p:cNvPr id="51203" name="AutoShape 5"/>
          <p:cNvSpPr>
            <a:spLocks noChangeArrowheads="1"/>
          </p:cNvSpPr>
          <p:nvPr/>
        </p:nvSpPr>
        <p:spPr bwMode="auto">
          <a:xfrm>
            <a:off x="969963" y="3998913"/>
            <a:ext cx="7273925" cy="360362"/>
          </a:xfrm>
          <a:prstGeom prst="chevron">
            <a:avLst>
              <a:gd name="adj" fmla="val 78684"/>
            </a:avLst>
          </a:prstGeom>
          <a:solidFill>
            <a:srgbClr val="FFCC00"/>
          </a:solidFill>
          <a:ln w="9525" algn="ctr">
            <a:noFill/>
            <a:miter lim="800000"/>
            <a:headEnd/>
            <a:tailEnd/>
          </a:ln>
        </p:spPr>
        <p:txBody>
          <a:bodyPr anchor="ctr">
            <a:spAutoFit/>
          </a:bodyPr>
          <a:lstStyle/>
          <a:p>
            <a:endParaRPr lang="pt-BR"/>
          </a:p>
        </p:txBody>
      </p:sp>
      <p:sp>
        <p:nvSpPr>
          <p:cNvPr id="51204" name="AutoShape 6">
            <a:hlinkClick r:id="rId3" action="ppaction://hlinkpres?slideindex=1&amp;slidetitle="/>
          </p:cNvPr>
          <p:cNvSpPr>
            <a:spLocks noChangeArrowheads="1"/>
          </p:cNvSpPr>
          <p:nvPr/>
        </p:nvSpPr>
        <p:spPr bwMode="auto">
          <a:xfrm>
            <a:off x="827088" y="3567113"/>
            <a:ext cx="7272337" cy="360362"/>
          </a:xfrm>
          <a:prstGeom prst="chevron">
            <a:avLst>
              <a:gd name="adj" fmla="val 78667"/>
            </a:avLst>
          </a:prstGeom>
          <a:solidFill>
            <a:srgbClr val="FF99CC"/>
          </a:solidFill>
          <a:ln w="9525" algn="ctr">
            <a:noFill/>
            <a:miter lim="800000"/>
            <a:headEnd/>
            <a:tailEnd/>
          </a:ln>
        </p:spPr>
        <p:txBody>
          <a:bodyPr anchor="ctr">
            <a:spAutoFit/>
          </a:bodyPr>
          <a:lstStyle/>
          <a:p>
            <a:endParaRPr lang="pt-BR"/>
          </a:p>
        </p:txBody>
      </p:sp>
      <p:sp>
        <p:nvSpPr>
          <p:cNvPr id="51205" name="Text Box 7"/>
          <p:cNvSpPr txBox="1">
            <a:spLocks noChangeArrowheads="1"/>
          </p:cNvSpPr>
          <p:nvPr/>
        </p:nvSpPr>
        <p:spPr bwMode="auto">
          <a:xfrm>
            <a:off x="1096963" y="3567113"/>
            <a:ext cx="6805612" cy="366712"/>
          </a:xfrm>
          <a:prstGeom prst="rect">
            <a:avLst/>
          </a:prstGeom>
          <a:noFill/>
          <a:ln w="9525" algn="ctr">
            <a:noFill/>
            <a:miter lim="800000"/>
            <a:headEnd/>
            <a:tailEnd/>
          </a:ln>
        </p:spPr>
        <p:txBody>
          <a:bodyPr wrap="none">
            <a:spAutoFit/>
          </a:bodyPr>
          <a:lstStyle/>
          <a:p>
            <a:pPr marL="342900" indent="-342900" algn="just"/>
            <a:r>
              <a:rPr lang="pt-BR" b="0"/>
              <a:t>Comprovação da conformidade legal                           </a:t>
            </a:r>
            <a:r>
              <a:rPr lang="pt-BR" b="0">
                <a:sym typeface="Wingdings" pitchFamily="2" charset="2"/>
              </a:rPr>
              <a:t></a:t>
            </a:r>
            <a:endParaRPr lang="pt-BR" b="0"/>
          </a:p>
        </p:txBody>
      </p:sp>
      <p:sp>
        <p:nvSpPr>
          <p:cNvPr id="51206" name="Text Box 8"/>
          <p:cNvSpPr txBox="1">
            <a:spLocks noChangeArrowheads="1"/>
          </p:cNvSpPr>
          <p:nvPr/>
        </p:nvSpPr>
        <p:spPr bwMode="auto">
          <a:xfrm>
            <a:off x="1258888" y="3992563"/>
            <a:ext cx="5540375" cy="366712"/>
          </a:xfrm>
          <a:prstGeom prst="rect">
            <a:avLst/>
          </a:prstGeom>
          <a:noFill/>
          <a:ln w="9525" algn="ctr">
            <a:noFill/>
            <a:miter lim="800000"/>
            <a:headEnd/>
            <a:tailEnd/>
          </a:ln>
        </p:spPr>
        <p:txBody>
          <a:bodyPr wrap="none">
            <a:spAutoFit/>
          </a:bodyPr>
          <a:lstStyle/>
          <a:p>
            <a:pPr marL="342900" indent="-342900" algn="just"/>
            <a:r>
              <a:rPr lang="pt-BR" b="0"/>
              <a:t>Verificação do alcance dos objetivos propostos</a:t>
            </a:r>
          </a:p>
        </p:txBody>
      </p:sp>
      <p:sp>
        <p:nvSpPr>
          <p:cNvPr id="51207" name="Text Box 9"/>
          <p:cNvSpPr txBox="1">
            <a:spLocks noChangeArrowheads="1"/>
          </p:cNvSpPr>
          <p:nvPr/>
        </p:nvSpPr>
        <p:spPr bwMode="auto">
          <a:xfrm>
            <a:off x="1365250" y="4430713"/>
            <a:ext cx="6807200" cy="366712"/>
          </a:xfrm>
          <a:prstGeom prst="rect">
            <a:avLst/>
          </a:prstGeom>
          <a:noFill/>
          <a:ln w="9525" algn="ctr">
            <a:noFill/>
            <a:miter lim="800000"/>
            <a:headEnd/>
            <a:tailEnd/>
          </a:ln>
        </p:spPr>
        <p:txBody>
          <a:bodyPr>
            <a:spAutoFit/>
          </a:bodyPr>
          <a:lstStyle/>
          <a:p>
            <a:pPr marL="342900" indent="-342900" algn="just"/>
            <a:r>
              <a:rPr lang="pt-BR" b="0" dirty="0"/>
              <a:t>Indicadores ambientais e de </a:t>
            </a:r>
            <a:r>
              <a:rPr lang="pt-BR" b="0" dirty="0" smtClean="0"/>
              <a:t>desempenho                             </a:t>
            </a:r>
            <a:endParaRPr lang="pt-BR" b="0" dirty="0"/>
          </a:p>
        </p:txBody>
      </p:sp>
      <p:sp>
        <p:nvSpPr>
          <p:cNvPr id="442378" name="Rectangle 10"/>
          <p:cNvSpPr>
            <a:spLocks noGrp="1" noChangeArrowheads="1"/>
          </p:cNvSpPr>
          <p:nvPr>
            <p:ph type="title"/>
          </p:nvPr>
        </p:nvSpPr>
        <p:spPr/>
        <p:txBody>
          <a:bodyPr/>
          <a:lstStyle/>
          <a:p>
            <a:pPr algn="ctr" eaLnBrk="1" hangingPunct="1">
              <a:defRPr/>
            </a:pPr>
            <a:r>
              <a:rPr lang="pt-BR" dirty="0"/>
              <a:t>Verificação e Ação Corretiva</a:t>
            </a:r>
            <a:br>
              <a:rPr lang="pt-BR" dirty="0"/>
            </a:br>
            <a:r>
              <a:rPr lang="pt-BR" sz="2800" dirty="0"/>
              <a:t>Monitoramento e Medição</a:t>
            </a:r>
          </a:p>
        </p:txBody>
      </p:sp>
      <p:sp>
        <p:nvSpPr>
          <p:cNvPr id="51209" name="Text Box 11"/>
          <p:cNvSpPr txBox="1">
            <a:spLocks noChangeArrowheads="1"/>
          </p:cNvSpPr>
          <p:nvPr/>
        </p:nvSpPr>
        <p:spPr bwMode="auto">
          <a:xfrm>
            <a:off x="860425" y="2630488"/>
            <a:ext cx="1479550" cy="366712"/>
          </a:xfrm>
          <a:prstGeom prst="rect">
            <a:avLst/>
          </a:prstGeom>
          <a:noFill/>
          <a:ln w="9525" algn="ctr">
            <a:noFill/>
            <a:miter lim="800000"/>
            <a:headEnd/>
            <a:tailEnd/>
          </a:ln>
        </p:spPr>
        <p:txBody>
          <a:bodyPr wrap="none">
            <a:spAutoFit/>
          </a:bodyPr>
          <a:lstStyle/>
          <a:p>
            <a:pPr marL="342900" indent="-342900" algn="just">
              <a:buFont typeface="Wingdings" pitchFamily="2" charset="2"/>
              <a:buChar char="p"/>
            </a:pPr>
            <a:r>
              <a:rPr lang="pt-BR"/>
              <a:t>Etapas:</a:t>
            </a:r>
          </a:p>
        </p:txBody>
      </p:sp>
      <p:sp>
        <p:nvSpPr>
          <p:cNvPr id="10" name="Retângulo 9"/>
          <p:cNvSpPr/>
          <p:nvPr/>
        </p:nvSpPr>
        <p:spPr>
          <a:xfrm>
            <a:off x="8033320" y="4437112"/>
            <a:ext cx="513282" cy="369332"/>
          </a:xfrm>
          <a:prstGeom prst="rect">
            <a:avLst/>
          </a:prstGeom>
        </p:spPr>
        <p:txBody>
          <a:bodyPr wrap="none">
            <a:spAutoFit/>
          </a:bodyPr>
          <a:lstStyle/>
          <a:p>
            <a:pPr>
              <a:buNone/>
            </a:pPr>
            <a:r>
              <a:rPr lang="pt-BR" dirty="0" smtClean="0">
                <a:solidFill>
                  <a:srgbClr val="000000"/>
                </a:solidFill>
                <a:sym typeface="Wingdings" pitchFamily="2" charset="2"/>
              </a:rPr>
              <a:t></a:t>
            </a:r>
            <a:r>
              <a:rPr lang="pt-BR" dirty="0" smtClean="0">
                <a:solidFill>
                  <a:srgbClr val="000000"/>
                </a:solidFill>
              </a:rPr>
              <a:t> </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5"/>
          <p:cNvSpPr>
            <a:spLocks noChangeArrowheads="1"/>
          </p:cNvSpPr>
          <p:nvPr/>
        </p:nvSpPr>
        <p:spPr bwMode="auto">
          <a:xfrm>
            <a:off x="0" y="0"/>
            <a:ext cx="9144000" cy="6858000"/>
          </a:xfrm>
          <a:prstGeom prst="chevron">
            <a:avLst>
              <a:gd name="adj" fmla="val 28765"/>
            </a:avLst>
          </a:prstGeom>
          <a:gradFill rotWithShape="1">
            <a:gsLst>
              <a:gs pos="0">
                <a:srgbClr val="FFFFFF"/>
              </a:gs>
              <a:gs pos="50000">
                <a:srgbClr val="FF99CC"/>
              </a:gs>
              <a:gs pos="100000">
                <a:srgbClr val="FFFFFF"/>
              </a:gs>
            </a:gsLst>
            <a:lin ang="5400000" scaled="1"/>
          </a:gradFill>
          <a:ln w="9525">
            <a:solidFill>
              <a:schemeClr val="tx1"/>
            </a:solidFill>
            <a:miter lim="800000"/>
            <a:headEnd/>
            <a:tailEnd/>
          </a:ln>
        </p:spPr>
        <p:txBody>
          <a:bodyPr wrap="none" anchor="ctr"/>
          <a:lstStyle/>
          <a:p>
            <a:endParaRPr lang="pt-BR"/>
          </a:p>
        </p:txBody>
      </p:sp>
      <p:pic>
        <p:nvPicPr>
          <p:cNvPr id="52227" name="Picture 4" descr="j0300840"/>
          <p:cNvPicPr>
            <a:picLocks noChangeAspect="1" noChangeArrowheads="1"/>
          </p:cNvPicPr>
          <p:nvPr/>
        </p:nvPicPr>
        <p:blipFill>
          <a:blip r:embed="rId2" cstate="print"/>
          <a:srcRect/>
          <a:stretch>
            <a:fillRect/>
          </a:stretch>
        </p:blipFill>
        <p:spPr bwMode="auto">
          <a:xfrm>
            <a:off x="323850" y="2420938"/>
            <a:ext cx="2590800" cy="2182812"/>
          </a:xfrm>
          <a:prstGeom prst="rect">
            <a:avLst/>
          </a:prstGeom>
          <a:noFill/>
          <a:ln w="9525">
            <a:noFill/>
            <a:miter lim="800000"/>
            <a:headEnd/>
            <a:tailEnd/>
          </a:ln>
        </p:spPr>
      </p:pic>
      <p:sp>
        <p:nvSpPr>
          <p:cNvPr id="52228" name="Text Box 6"/>
          <p:cNvSpPr txBox="1">
            <a:spLocks noChangeArrowheads="1"/>
          </p:cNvSpPr>
          <p:nvPr/>
        </p:nvSpPr>
        <p:spPr bwMode="auto">
          <a:xfrm>
            <a:off x="2700338" y="1196975"/>
            <a:ext cx="5545137" cy="4652963"/>
          </a:xfrm>
          <a:prstGeom prst="rect">
            <a:avLst/>
          </a:prstGeom>
          <a:noFill/>
          <a:ln w="9525">
            <a:noFill/>
            <a:miter lim="800000"/>
            <a:headEnd/>
            <a:tailEnd/>
          </a:ln>
        </p:spPr>
        <p:txBody>
          <a:bodyPr>
            <a:spAutoFit/>
          </a:bodyPr>
          <a:lstStyle/>
          <a:p>
            <a:pPr algn="ctr">
              <a:spcBef>
                <a:spcPct val="100000"/>
              </a:spcBef>
            </a:pPr>
            <a:r>
              <a:rPr lang="pt-BR" sz="2300"/>
              <a:t>Através de medições, a  empresa verificará  a violação da legislação, as não-conformidades. </a:t>
            </a:r>
          </a:p>
          <a:p>
            <a:pPr algn="ctr">
              <a:spcBef>
                <a:spcPct val="100000"/>
              </a:spcBef>
            </a:pPr>
            <a:r>
              <a:rPr lang="pt-BR" sz="2300"/>
              <a:t>Uma forma para identificar, corrigir e prevenir essas violações seria criar um mecanismo onde os empregados relatem as não-conformidades, sem receio de retaliação por parte da alta administração.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5"/>
          <p:cNvSpPr>
            <a:spLocks noChangeArrowheads="1"/>
          </p:cNvSpPr>
          <p:nvPr/>
        </p:nvSpPr>
        <p:spPr bwMode="auto">
          <a:xfrm>
            <a:off x="0" y="0"/>
            <a:ext cx="9144000" cy="6858000"/>
          </a:xfrm>
          <a:prstGeom prst="chevron">
            <a:avLst>
              <a:gd name="adj" fmla="val 28765"/>
            </a:avLst>
          </a:prstGeom>
          <a:gradFill rotWithShape="1">
            <a:gsLst>
              <a:gs pos="0">
                <a:srgbClr val="FFFFFF"/>
              </a:gs>
              <a:gs pos="50000">
                <a:srgbClr val="FFFF00"/>
              </a:gs>
              <a:gs pos="100000">
                <a:srgbClr val="FFFFFF"/>
              </a:gs>
            </a:gsLst>
            <a:lin ang="5400000" scaled="1"/>
          </a:gradFill>
          <a:ln w="9525">
            <a:solidFill>
              <a:schemeClr val="tx1"/>
            </a:solidFill>
            <a:miter lim="800000"/>
            <a:headEnd/>
            <a:tailEnd/>
          </a:ln>
        </p:spPr>
        <p:txBody>
          <a:bodyPr wrap="none" anchor="ctr"/>
          <a:lstStyle/>
          <a:p>
            <a:endParaRPr lang="pt-BR"/>
          </a:p>
        </p:txBody>
      </p:sp>
      <p:sp>
        <p:nvSpPr>
          <p:cNvPr id="53251" name="Text Box 6"/>
          <p:cNvSpPr txBox="1">
            <a:spLocks noChangeArrowheads="1"/>
          </p:cNvSpPr>
          <p:nvPr/>
        </p:nvSpPr>
        <p:spPr bwMode="auto">
          <a:xfrm>
            <a:off x="2484438" y="908050"/>
            <a:ext cx="5545137" cy="4968875"/>
          </a:xfrm>
          <a:prstGeom prst="rect">
            <a:avLst/>
          </a:prstGeom>
          <a:noFill/>
          <a:ln w="9525">
            <a:noFill/>
            <a:miter lim="800000"/>
            <a:headEnd/>
            <a:tailEnd/>
          </a:ln>
        </p:spPr>
        <p:txBody>
          <a:bodyPr>
            <a:spAutoFit/>
          </a:bodyPr>
          <a:lstStyle/>
          <a:p>
            <a:pPr algn="ctr">
              <a:spcBef>
                <a:spcPct val="100000"/>
              </a:spcBef>
            </a:pPr>
            <a:r>
              <a:rPr lang="pt-BR" sz="2000"/>
              <a:t>Os indicadores de desempenho podem ser:</a:t>
            </a:r>
          </a:p>
          <a:p>
            <a:pPr algn="just">
              <a:spcBef>
                <a:spcPct val="100000"/>
              </a:spcBef>
              <a:buFontTx/>
              <a:buChar char="-"/>
            </a:pPr>
            <a:r>
              <a:rPr lang="pt-BR" sz="2000"/>
              <a:t> Números absolutos dos impactos ambientais (consumo de água por ano);</a:t>
            </a:r>
          </a:p>
          <a:p>
            <a:pPr algn="just">
              <a:spcBef>
                <a:spcPct val="100000"/>
              </a:spcBef>
              <a:buFontTx/>
              <a:buChar char="-"/>
            </a:pPr>
            <a:r>
              <a:rPr lang="pt-BR" sz="2000"/>
              <a:t> Números relativos referentes a outras grandezas da organização (consumo de água por unidade de produto);</a:t>
            </a:r>
          </a:p>
          <a:p>
            <a:pPr algn="just">
              <a:spcBef>
                <a:spcPct val="100000"/>
              </a:spcBef>
              <a:buFontTx/>
              <a:buChar char="-"/>
            </a:pPr>
            <a:r>
              <a:rPr lang="pt-BR" sz="2000"/>
              <a:t> Números relativos referidos aos períodos de levantamento anteriores (redução percentual do consumo de água).</a:t>
            </a:r>
          </a:p>
        </p:txBody>
      </p:sp>
      <p:pic>
        <p:nvPicPr>
          <p:cNvPr id="53252" name="Picture 7" descr="j0285444"/>
          <p:cNvPicPr>
            <a:picLocks noChangeAspect="1" noChangeArrowheads="1"/>
          </p:cNvPicPr>
          <p:nvPr/>
        </p:nvPicPr>
        <p:blipFill>
          <a:blip r:embed="rId2" cstate="print"/>
          <a:srcRect/>
          <a:stretch>
            <a:fillRect/>
          </a:stretch>
        </p:blipFill>
        <p:spPr bwMode="auto">
          <a:xfrm>
            <a:off x="255588" y="2565400"/>
            <a:ext cx="2084387"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Grp="1" noChangeArrowheads="1"/>
          </p:cNvSpPr>
          <p:nvPr>
            <p:ph type="title"/>
          </p:nvPr>
        </p:nvSpPr>
        <p:spPr/>
        <p:txBody>
          <a:bodyPr/>
          <a:lstStyle/>
          <a:p>
            <a:pPr algn="ctr" eaLnBrk="1" hangingPunct="1">
              <a:defRPr/>
            </a:pPr>
            <a:r>
              <a:rPr lang="pt-BR" dirty="0"/>
              <a:t>Verificação e Ação Corretiva</a:t>
            </a:r>
            <a:br>
              <a:rPr lang="pt-BR" dirty="0"/>
            </a:br>
            <a:r>
              <a:rPr lang="pt-BR" sz="2800" dirty="0"/>
              <a:t>Monitoramento e Medição</a:t>
            </a:r>
          </a:p>
        </p:txBody>
      </p:sp>
      <p:sp>
        <p:nvSpPr>
          <p:cNvPr id="54275" name="Rectangle 3"/>
          <p:cNvSpPr>
            <a:spLocks noGrp="1" noChangeArrowheads="1"/>
          </p:cNvSpPr>
          <p:nvPr>
            <p:ph idx="1"/>
          </p:nvPr>
        </p:nvSpPr>
        <p:spPr>
          <a:xfrm>
            <a:off x="457200" y="2032000"/>
            <a:ext cx="8229600" cy="533400"/>
          </a:xfrm>
        </p:spPr>
        <p:txBody>
          <a:bodyPr/>
          <a:lstStyle/>
          <a:p>
            <a:pPr eaLnBrk="1" hangingPunct="1">
              <a:lnSpc>
                <a:spcPct val="90000"/>
              </a:lnSpc>
            </a:pPr>
            <a:r>
              <a:rPr lang="pt-BR" sz="1800" smtClean="0"/>
              <a:t>As características de um programa de monitoramento e medição eficientes são: </a:t>
            </a:r>
          </a:p>
        </p:txBody>
      </p:sp>
      <p:sp>
        <p:nvSpPr>
          <p:cNvPr id="54276" name="AutoShape 6"/>
          <p:cNvSpPr>
            <a:spLocks noChangeArrowheads="1"/>
          </p:cNvSpPr>
          <p:nvPr/>
        </p:nvSpPr>
        <p:spPr bwMode="auto">
          <a:xfrm>
            <a:off x="971550" y="3211513"/>
            <a:ext cx="3167063" cy="649287"/>
          </a:xfrm>
          <a:prstGeom prst="bevel">
            <a:avLst>
              <a:gd name="adj" fmla="val 12500"/>
            </a:avLst>
          </a:prstGeom>
          <a:solidFill>
            <a:srgbClr val="FF99CC"/>
          </a:solidFill>
          <a:ln w="9525">
            <a:noFill/>
            <a:miter lim="800000"/>
            <a:headEnd/>
            <a:tailEnd/>
          </a:ln>
        </p:spPr>
        <p:txBody>
          <a:bodyPr wrap="none" anchor="ctr">
            <a:spAutoFit/>
          </a:bodyPr>
          <a:lstStyle/>
          <a:p>
            <a:endParaRPr lang="pt-BR"/>
          </a:p>
        </p:txBody>
      </p:sp>
      <p:sp>
        <p:nvSpPr>
          <p:cNvPr id="54277" name="AutoShape 7"/>
          <p:cNvSpPr>
            <a:spLocks noChangeArrowheads="1"/>
          </p:cNvSpPr>
          <p:nvPr/>
        </p:nvSpPr>
        <p:spPr bwMode="auto">
          <a:xfrm>
            <a:off x="971550" y="4148138"/>
            <a:ext cx="3167063" cy="649287"/>
          </a:xfrm>
          <a:prstGeom prst="bevel">
            <a:avLst>
              <a:gd name="adj" fmla="val 12500"/>
            </a:avLst>
          </a:prstGeom>
          <a:solidFill>
            <a:srgbClr val="FFCC00"/>
          </a:solidFill>
          <a:ln w="9525">
            <a:noFill/>
            <a:miter lim="800000"/>
            <a:headEnd/>
            <a:tailEnd/>
          </a:ln>
        </p:spPr>
        <p:txBody>
          <a:bodyPr wrap="none" anchor="ctr">
            <a:spAutoFit/>
          </a:bodyPr>
          <a:lstStyle/>
          <a:p>
            <a:endParaRPr lang="pt-BR"/>
          </a:p>
        </p:txBody>
      </p:sp>
      <p:sp>
        <p:nvSpPr>
          <p:cNvPr id="54278" name="AutoShape 8"/>
          <p:cNvSpPr>
            <a:spLocks noChangeArrowheads="1"/>
          </p:cNvSpPr>
          <p:nvPr/>
        </p:nvSpPr>
        <p:spPr bwMode="auto">
          <a:xfrm>
            <a:off x="971550" y="5084763"/>
            <a:ext cx="3167063" cy="649287"/>
          </a:xfrm>
          <a:prstGeom prst="bevel">
            <a:avLst>
              <a:gd name="adj" fmla="val 12500"/>
            </a:avLst>
          </a:prstGeom>
          <a:solidFill>
            <a:srgbClr val="FFFF00"/>
          </a:solidFill>
          <a:ln w="9525">
            <a:noFill/>
            <a:miter lim="800000"/>
            <a:headEnd/>
            <a:tailEnd/>
          </a:ln>
        </p:spPr>
        <p:txBody>
          <a:bodyPr wrap="none" anchor="ctr">
            <a:spAutoFit/>
          </a:bodyPr>
          <a:lstStyle/>
          <a:p>
            <a:endParaRPr lang="pt-BR"/>
          </a:p>
        </p:txBody>
      </p:sp>
      <p:sp>
        <p:nvSpPr>
          <p:cNvPr id="54279" name="AutoShape 9"/>
          <p:cNvSpPr>
            <a:spLocks noChangeArrowheads="1"/>
          </p:cNvSpPr>
          <p:nvPr/>
        </p:nvSpPr>
        <p:spPr bwMode="auto">
          <a:xfrm>
            <a:off x="4860925" y="3211513"/>
            <a:ext cx="3167063" cy="649287"/>
          </a:xfrm>
          <a:prstGeom prst="bevel">
            <a:avLst>
              <a:gd name="adj" fmla="val 12500"/>
            </a:avLst>
          </a:prstGeom>
          <a:solidFill>
            <a:srgbClr val="CC99FF"/>
          </a:solidFill>
          <a:ln w="9525">
            <a:noFill/>
            <a:miter lim="800000"/>
            <a:headEnd/>
            <a:tailEnd/>
          </a:ln>
        </p:spPr>
        <p:txBody>
          <a:bodyPr wrap="none" anchor="ctr">
            <a:spAutoFit/>
          </a:bodyPr>
          <a:lstStyle/>
          <a:p>
            <a:endParaRPr lang="pt-BR"/>
          </a:p>
        </p:txBody>
      </p:sp>
      <p:sp>
        <p:nvSpPr>
          <p:cNvPr id="54280" name="Text Box 15"/>
          <p:cNvSpPr txBox="1">
            <a:spLocks noChangeArrowheads="1"/>
          </p:cNvSpPr>
          <p:nvPr/>
        </p:nvSpPr>
        <p:spPr bwMode="auto">
          <a:xfrm>
            <a:off x="1547813" y="3355975"/>
            <a:ext cx="1819275" cy="366713"/>
          </a:xfrm>
          <a:prstGeom prst="rect">
            <a:avLst/>
          </a:prstGeom>
          <a:noFill/>
          <a:ln w="9525" algn="ctr">
            <a:noFill/>
            <a:miter lim="800000"/>
            <a:headEnd/>
            <a:tailEnd/>
          </a:ln>
        </p:spPr>
        <p:txBody>
          <a:bodyPr wrap="none">
            <a:spAutoFit/>
          </a:bodyPr>
          <a:lstStyle/>
          <a:p>
            <a:pPr marL="342900" indent="-342900" algn="just"/>
            <a:r>
              <a:rPr lang="pt-BR"/>
              <a:t>Simplicidade</a:t>
            </a:r>
          </a:p>
        </p:txBody>
      </p:sp>
      <p:sp>
        <p:nvSpPr>
          <p:cNvPr id="54281" name="Text Box 16"/>
          <p:cNvSpPr txBox="1">
            <a:spLocks noChangeArrowheads="1"/>
          </p:cNvSpPr>
          <p:nvPr/>
        </p:nvSpPr>
        <p:spPr bwMode="auto">
          <a:xfrm>
            <a:off x="1547813" y="4286250"/>
            <a:ext cx="1812925" cy="366713"/>
          </a:xfrm>
          <a:prstGeom prst="rect">
            <a:avLst/>
          </a:prstGeom>
          <a:noFill/>
          <a:ln w="9525" algn="ctr">
            <a:noFill/>
            <a:miter lim="800000"/>
            <a:headEnd/>
            <a:tailEnd/>
          </a:ln>
        </p:spPr>
        <p:txBody>
          <a:bodyPr wrap="none">
            <a:spAutoFit/>
          </a:bodyPr>
          <a:lstStyle/>
          <a:p>
            <a:pPr marL="342900" indent="-342900" algn="just"/>
            <a:r>
              <a:rPr lang="pt-BR"/>
              <a:t>Flexibilidade</a:t>
            </a:r>
          </a:p>
        </p:txBody>
      </p:sp>
      <p:sp>
        <p:nvSpPr>
          <p:cNvPr id="54282" name="Text Box 17"/>
          <p:cNvSpPr txBox="1">
            <a:spLocks noChangeArrowheads="1"/>
          </p:cNvSpPr>
          <p:nvPr/>
        </p:nvSpPr>
        <p:spPr bwMode="auto">
          <a:xfrm>
            <a:off x="1547813" y="5222875"/>
            <a:ext cx="1803400" cy="366713"/>
          </a:xfrm>
          <a:prstGeom prst="rect">
            <a:avLst/>
          </a:prstGeom>
          <a:noFill/>
          <a:ln w="9525" algn="ctr">
            <a:noFill/>
            <a:miter lim="800000"/>
            <a:headEnd/>
            <a:tailEnd/>
          </a:ln>
        </p:spPr>
        <p:txBody>
          <a:bodyPr wrap="none">
            <a:spAutoFit/>
          </a:bodyPr>
          <a:lstStyle/>
          <a:p>
            <a:pPr marL="342900" indent="-342900" algn="just"/>
            <a:r>
              <a:rPr lang="pt-BR"/>
              <a:t>Consistência</a:t>
            </a:r>
          </a:p>
        </p:txBody>
      </p:sp>
      <p:sp>
        <p:nvSpPr>
          <p:cNvPr id="54283" name="Text Box 18"/>
          <p:cNvSpPr txBox="1">
            <a:spLocks noChangeArrowheads="1"/>
          </p:cNvSpPr>
          <p:nvPr/>
        </p:nvSpPr>
        <p:spPr bwMode="auto">
          <a:xfrm>
            <a:off x="5437188" y="3349625"/>
            <a:ext cx="1882775" cy="366713"/>
          </a:xfrm>
          <a:prstGeom prst="rect">
            <a:avLst/>
          </a:prstGeom>
          <a:noFill/>
          <a:ln w="9525" algn="ctr">
            <a:noFill/>
            <a:miter lim="800000"/>
            <a:headEnd/>
            <a:tailEnd/>
          </a:ln>
        </p:spPr>
        <p:txBody>
          <a:bodyPr wrap="none">
            <a:spAutoFit/>
          </a:bodyPr>
          <a:lstStyle/>
          <a:p>
            <a:pPr marL="342900" indent="-342900" algn="just"/>
            <a:r>
              <a:rPr lang="pt-BR"/>
              <a:t>Continuidade</a:t>
            </a:r>
          </a:p>
        </p:txBody>
      </p:sp>
      <p:sp>
        <p:nvSpPr>
          <p:cNvPr id="54284" name="AutoShape 19"/>
          <p:cNvSpPr>
            <a:spLocks noChangeArrowheads="1"/>
          </p:cNvSpPr>
          <p:nvPr/>
        </p:nvSpPr>
        <p:spPr bwMode="auto">
          <a:xfrm>
            <a:off x="4859338" y="4148138"/>
            <a:ext cx="3167062" cy="649287"/>
          </a:xfrm>
          <a:prstGeom prst="bevel">
            <a:avLst>
              <a:gd name="adj" fmla="val 12500"/>
            </a:avLst>
          </a:prstGeom>
          <a:solidFill>
            <a:srgbClr val="00CCFF"/>
          </a:solidFill>
          <a:ln w="9525">
            <a:noFill/>
            <a:miter lim="800000"/>
            <a:headEnd/>
            <a:tailEnd/>
          </a:ln>
        </p:spPr>
        <p:txBody>
          <a:bodyPr wrap="none" anchor="ctr">
            <a:spAutoFit/>
          </a:bodyPr>
          <a:lstStyle/>
          <a:p>
            <a:endParaRPr lang="pt-BR"/>
          </a:p>
        </p:txBody>
      </p:sp>
      <p:sp>
        <p:nvSpPr>
          <p:cNvPr id="54285" name="Text Box 20"/>
          <p:cNvSpPr txBox="1">
            <a:spLocks noChangeArrowheads="1"/>
          </p:cNvSpPr>
          <p:nvPr/>
        </p:nvSpPr>
        <p:spPr bwMode="auto">
          <a:xfrm>
            <a:off x="5435600" y="4286250"/>
            <a:ext cx="1884363" cy="366713"/>
          </a:xfrm>
          <a:prstGeom prst="rect">
            <a:avLst/>
          </a:prstGeom>
          <a:noFill/>
          <a:ln w="9525" algn="ctr">
            <a:noFill/>
            <a:miter lim="800000"/>
            <a:headEnd/>
            <a:tailEnd/>
          </a:ln>
        </p:spPr>
        <p:txBody>
          <a:bodyPr wrap="none">
            <a:spAutoFit/>
          </a:bodyPr>
          <a:lstStyle/>
          <a:p>
            <a:pPr marL="342900" indent="-342900" algn="just"/>
            <a:r>
              <a:rPr lang="pt-BR"/>
              <a:t>Comunicação</a:t>
            </a:r>
          </a:p>
        </p:txBody>
      </p:sp>
      <p:sp>
        <p:nvSpPr>
          <p:cNvPr id="54286" name="AutoShape 21"/>
          <p:cNvSpPr>
            <a:spLocks noChangeArrowheads="1"/>
          </p:cNvSpPr>
          <p:nvPr/>
        </p:nvSpPr>
        <p:spPr bwMode="auto">
          <a:xfrm>
            <a:off x="4859338" y="5084763"/>
            <a:ext cx="3167062" cy="649287"/>
          </a:xfrm>
          <a:prstGeom prst="bevel">
            <a:avLst>
              <a:gd name="adj" fmla="val 12500"/>
            </a:avLst>
          </a:prstGeom>
          <a:solidFill>
            <a:srgbClr val="33CCCC"/>
          </a:solidFill>
          <a:ln w="9525">
            <a:noFill/>
            <a:miter lim="800000"/>
            <a:headEnd/>
            <a:tailEnd/>
          </a:ln>
        </p:spPr>
        <p:txBody>
          <a:bodyPr wrap="none" anchor="ctr">
            <a:spAutoFit/>
          </a:bodyPr>
          <a:lstStyle/>
          <a:p>
            <a:endParaRPr lang="pt-BR"/>
          </a:p>
        </p:txBody>
      </p:sp>
      <p:sp>
        <p:nvSpPr>
          <p:cNvPr id="54287" name="Text Box 22"/>
          <p:cNvSpPr txBox="1">
            <a:spLocks noChangeArrowheads="1"/>
          </p:cNvSpPr>
          <p:nvPr/>
        </p:nvSpPr>
        <p:spPr bwMode="auto">
          <a:xfrm>
            <a:off x="5435600" y="5230813"/>
            <a:ext cx="2016125" cy="366712"/>
          </a:xfrm>
          <a:prstGeom prst="rect">
            <a:avLst/>
          </a:prstGeom>
          <a:noFill/>
          <a:ln w="9525" algn="ctr">
            <a:noFill/>
            <a:miter lim="800000"/>
            <a:headEnd/>
            <a:tailEnd/>
          </a:ln>
        </p:spPr>
        <p:txBody>
          <a:bodyPr wrap="none">
            <a:spAutoFit/>
          </a:bodyPr>
          <a:lstStyle/>
          <a:p>
            <a:pPr marL="342900" indent="-342900" algn="just"/>
            <a:r>
              <a:rPr lang="pt-BR"/>
              <a:t>Confiabilidade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algn="ctr" eaLnBrk="1" hangingPunct="1">
              <a:defRPr/>
            </a:pPr>
            <a:r>
              <a:rPr lang="pt-BR" sz="4000"/>
              <a:t>Verificação e Ação Corretiva</a:t>
            </a:r>
            <a:r>
              <a:rPr lang="pt-BR"/>
              <a:t/>
            </a:r>
            <a:br>
              <a:rPr lang="pt-BR"/>
            </a:br>
            <a:r>
              <a:rPr lang="pt-BR" sz="3000"/>
              <a:t>Não-conformidades e Ações corretivas e preventivas</a:t>
            </a:r>
          </a:p>
        </p:txBody>
      </p:sp>
      <p:sp>
        <p:nvSpPr>
          <p:cNvPr id="55299" name="Text Box 3"/>
          <p:cNvSpPr txBox="1">
            <a:spLocks noChangeArrowheads="1"/>
          </p:cNvSpPr>
          <p:nvPr/>
        </p:nvSpPr>
        <p:spPr bwMode="auto">
          <a:xfrm>
            <a:off x="971550" y="4076700"/>
            <a:ext cx="7416800" cy="2311400"/>
          </a:xfrm>
          <a:prstGeom prst="rect">
            <a:avLst/>
          </a:prstGeom>
          <a:noFill/>
          <a:ln w="9525" algn="ctr">
            <a:noFill/>
            <a:miter lim="800000"/>
            <a:headEnd/>
            <a:tailEnd/>
          </a:ln>
        </p:spPr>
        <p:txBody>
          <a:bodyPr>
            <a:spAutoFit/>
          </a:bodyPr>
          <a:lstStyle/>
          <a:p>
            <a:pPr marL="342900" indent="-342900" algn="just">
              <a:buFont typeface="Wingdings" pitchFamily="2" charset="2"/>
              <a:buChar char="p"/>
            </a:pPr>
            <a:r>
              <a:rPr lang="pt-BR" b="0"/>
              <a:t>Os problemas e as não-conformidades sejam apurados;</a:t>
            </a:r>
          </a:p>
          <a:p>
            <a:pPr marL="342900" indent="-342900" algn="just">
              <a:buFont typeface="Wingdings" pitchFamily="2" charset="2"/>
              <a:buChar char="p"/>
            </a:pPr>
            <a:r>
              <a:rPr lang="pt-BR" b="0"/>
              <a:t>As causas, identificadas;</a:t>
            </a:r>
          </a:p>
          <a:p>
            <a:pPr marL="342900" indent="-342900" algn="just">
              <a:buFont typeface="Wingdings" pitchFamily="2" charset="2"/>
              <a:buChar char="p"/>
            </a:pPr>
            <a:r>
              <a:rPr lang="pt-BR" b="0"/>
              <a:t>As ações corretivas e preventivas sejam identificadas, implementadas, rastreadas e documentadas;</a:t>
            </a:r>
          </a:p>
          <a:p>
            <a:pPr marL="342900" indent="-342900" algn="just">
              <a:buFont typeface="Wingdings" pitchFamily="2" charset="2"/>
              <a:buChar char="p"/>
            </a:pPr>
            <a:r>
              <a:rPr lang="pt-BR" b="0"/>
              <a:t>Os controles necessários para evitar a repetição da não-conformidade sejam implementados ou modificados.</a:t>
            </a:r>
          </a:p>
        </p:txBody>
      </p:sp>
      <p:sp>
        <p:nvSpPr>
          <p:cNvPr id="55300" name="AutoShape 4"/>
          <p:cNvSpPr>
            <a:spLocks noChangeArrowheads="1"/>
          </p:cNvSpPr>
          <p:nvPr/>
        </p:nvSpPr>
        <p:spPr bwMode="auto">
          <a:xfrm>
            <a:off x="611188" y="1844675"/>
            <a:ext cx="8137525" cy="1728788"/>
          </a:xfrm>
          <a:prstGeom prst="flowChartTerminator">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lgn="ctr">
            <a:noFill/>
            <a:miter lim="800000"/>
            <a:headEnd/>
            <a:tailEnd/>
          </a:ln>
        </p:spPr>
        <p:txBody>
          <a:bodyPr anchor="ctr">
            <a:spAutoFit/>
          </a:bodyPr>
          <a:lstStyle/>
          <a:p>
            <a:endParaRPr lang="pt-BR"/>
          </a:p>
        </p:txBody>
      </p:sp>
      <p:sp>
        <p:nvSpPr>
          <p:cNvPr id="55301" name="Text Box 5"/>
          <p:cNvSpPr txBox="1">
            <a:spLocks noChangeArrowheads="1"/>
          </p:cNvSpPr>
          <p:nvPr/>
        </p:nvSpPr>
        <p:spPr bwMode="auto">
          <a:xfrm>
            <a:off x="468313" y="2276475"/>
            <a:ext cx="8137525" cy="915988"/>
          </a:xfrm>
          <a:prstGeom prst="rect">
            <a:avLst/>
          </a:prstGeom>
          <a:noFill/>
          <a:ln w="9525" algn="ctr">
            <a:noFill/>
            <a:miter lim="800000"/>
            <a:headEnd/>
            <a:tailEnd/>
          </a:ln>
        </p:spPr>
        <p:txBody>
          <a:bodyPr>
            <a:spAutoFit/>
          </a:bodyPr>
          <a:lstStyle/>
          <a:p>
            <a:pPr marL="342900" indent="-342900" algn="ctr"/>
            <a:r>
              <a:rPr lang="pt-BR">
                <a:solidFill>
                  <a:schemeClr val="bg1"/>
                </a:solidFill>
              </a:rPr>
              <a:t>	As deficiências se manifestam de formas variadas, nos diferentes setores do SGA. Quando detectadas, a organização precisa ter processos para garantir 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title"/>
          </p:nvPr>
        </p:nvSpPr>
        <p:spPr/>
        <p:txBody>
          <a:bodyPr/>
          <a:lstStyle/>
          <a:p>
            <a:pPr algn="ctr" eaLnBrk="1" hangingPunct="1">
              <a:defRPr/>
            </a:pPr>
            <a:r>
              <a:rPr lang="pt-BR" sz="4000"/>
              <a:t>Verificação e Ação Corretiva</a:t>
            </a:r>
            <a:r>
              <a:rPr lang="pt-BR"/>
              <a:t/>
            </a:r>
            <a:br>
              <a:rPr lang="pt-BR"/>
            </a:br>
            <a:r>
              <a:rPr lang="pt-BR" sz="3000"/>
              <a:t>Não-conformidades e Ações corretivas e preventivas</a:t>
            </a:r>
          </a:p>
        </p:txBody>
      </p:sp>
      <p:pic>
        <p:nvPicPr>
          <p:cNvPr id="56323" name="Picture 6" descr="j0298653"/>
          <p:cNvPicPr>
            <a:picLocks noGrp="1" noChangeAspect="1" noChangeArrowheads="1"/>
          </p:cNvPicPr>
          <p:nvPr>
            <p:ph idx="1"/>
          </p:nvPr>
        </p:nvPicPr>
        <p:blipFill>
          <a:blip r:embed="rId2" cstate="print"/>
          <a:srcRect/>
          <a:stretch>
            <a:fillRect/>
          </a:stretch>
        </p:blipFill>
        <p:spPr>
          <a:xfrm rot="20925798">
            <a:off x="-384175" y="2976563"/>
            <a:ext cx="4260850" cy="3084512"/>
          </a:xfrm>
          <a:noFill/>
        </p:spPr>
      </p:pic>
      <p:sp>
        <p:nvSpPr>
          <p:cNvPr id="56324" name="Text Box 8"/>
          <p:cNvSpPr txBox="1">
            <a:spLocks noChangeArrowheads="1"/>
          </p:cNvSpPr>
          <p:nvPr/>
        </p:nvSpPr>
        <p:spPr bwMode="auto">
          <a:xfrm>
            <a:off x="3419475" y="2243138"/>
            <a:ext cx="5256213" cy="3706812"/>
          </a:xfrm>
          <a:prstGeom prst="rect">
            <a:avLst/>
          </a:prstGeom>
          <a:noFill/>
          <a:ln w="9525" algn="ctr">
            <a:noFill/>
            <a:miter lim="800000"/>
            <a:headEnd/>
            <a:tailEnd/>
          </a:ln>
        </p:spPr>
        <p:txBody>
          <a:bodyPr>
            <a:spAutoFit/>
          </a:bodyPr>
          <a:lstStyle/>
          <a:p>
            <a:pPr marL="342900" indent="-342900" algn="just"/>
            <a:r>
              <a:rPr lang="pt-BR" dirty="0"/>
              <a:t>Causas típicas das não-conformidades:</a:t>
            </a:r>
          </a:p>
          <a:p>
            <a:pPr marL="342900" indent="-342900" algn="just">
              <a:buFont typeface="Wingdings" pitchFamily="2" charset="2"/>
              <a:buChar char="p"/>
            </a:pPr>
            <a:r>
              <a:rPr lang="pt-BR" b="0" dirty="0"/>
              <a:t>Comunicação deficiente;</a:t>
            </a:r>
          </a:p>
          <a:p>
            <a:pPr marL="342900" indent="-342900" algn="just">
              <a:buFont typeface="Wingdings" pitchFamily="2" charset="2"/>
              <a:buChar char="p"/>
            </a:pPr>
            <a:r>
              <a:rPr lang="pt-BR" b="0" dirty="0"/>
              <a:t>Falta ou perda de procedimentos;</a:t>
            </a:r>
          </a:p>
          <a:p>
            <a:pPr marL="342900" indent="-342900" algn="just">
              <a:buFont typeface="Wingdings" pitchFamily="2" charset="2"/>
              <a:buChar char="p"/>
            </a:pPr>
            <a:r>
              <a:rPr lang="pt-BR" b="0" dirty="0"/>
              <a:t>Mau funcionamento dos equipamentos ou falhas na manutenção;</a:t>
            </a:r>
          </a:p>
          <a:p>
            <a:pPr marL="342900" indent="-342900" algn="just">
              <a:buFont typeface="Wingdings" pitchFamily="2" charset="2"/>
              <a:buChar char="p"/>
            </a:pPr>
            <a:r>
              <a:rPr lang="pt-BR" b="0" dirty="0"/>
              <a:t>Falha ou interrupção do treinamento;</a:t>
            </a:r>
          </a:p>
          <a:p>
            <a:pPr marL="342900" indent="-342900" algn="just">
              <a:buFont typeface="Wingdings" pitchFamily="2" charset="2"/>
              <a:buChar char="p"/>
            </a:pPr>
            <a:r>
              <a:rPr lang="pt-BR" b="0" dirty="0"/>
              <a:t>Falha do entendimento, principalmente dos requisitos;</a:t>
            </a:r>
          </a:p>
          <a:p>
            <a:pPr marL="342900" indent="-342900" algn="just">
              <a:buFont typeface="Wingdings" pitchFamily="2" charset="2"/>
              <a:buChar char="p"/>
            </a:pPr>
            <a:r>
              <a:rPr lang="pt-BR" b="0" dirty="0"/>
              <a:t>Falha no </a:t>
            </a:r>
            <a:r>
              <a:rPr lang="pt-BR" b="0" dirty="0" smtClean="0"/>
              <a:t>reforço </a:t>
            </a:r>
            <a:r>
              <a:rPr lang="pt-BR" b="0" dirty="0"/>
              <a:t>das regras.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1187450" y="188913"/>
            <a:ext cx="7632700" cy="1362075"/>
          </a:xfrm>
        </p:spPr>
        <p:txBody>
          <a:bodyPr/>
          <a:lstStyle/>
          <a:p>
            <a:pPr algn="ctr" eaLnBrk="1" hangingPunct="1">
              <a:defRPr/>
            </a:pPr>
            <a:r>
              <a:rPr lang="pt-BR" sz="4000" dirty="0"/>
              <a:t>Verificação e Ação Corretiva</a:t>
            </a:r>
            <a:r>
              <a:rPr lang="pt-BR" dirty="0"/>
              <a:t/>
            </a:r>
            <a:br>
              <a:rPr lang="pt-BR" dirty="0"/>
            </a:br>
            <a:r>
              <a:rPr lang="pt-BR" sz="2800" dirty="0"/>
              <a:t>Não-conformidades e Ações corretivas e preventivas</a:t>
            </a:r>
          </a:p>
        </p:txBody>
      </p:sp>
      <p:pic>
        <p:nvPicPr>
          <p:cNvPr id="57347" name="Picture 5"/>
          <p:cNvPicPr>
            <a:picLocks noGrp="1" noChangeAspect="1" noChangeArrowheads="1"/>
          </p:cNvPicPr>
          <p:nvPr>
            <p:ph idx="1"/>
          </p:nvPr>
        </p:nvPicPr>
        <p:blipFill>
          <a:blip r:embed="rId2" cstate="print"/>
          <a:srcRect/>
          <a:stretch>
            <a:fillRect/>
          </a:stretch>
        </p:blipFill>
        <p:spPr>
          <a:xfrm>
            <a:off x="5211763" y="2060575"/>
            <a:ext cx="3752850" cy="3324225"/>
          </a:xfrm>
        </p:spPr>
      </p:pic>
      <p:sp>
        <p:nvSpPr>
          <p:cNvPr id="57348" name="Text Box 4"/>
          <p:cNvSpPr txBox="1">
            <a:spLocks noChangeArrowheads="1"/>
          </p:cNvSpPr>
          <p:nvPr/>
        </p:nvSpPr>
        <p:spPr bwMode="auto">
          <a:xfrm>
            <a:off x="-252413" y="2652713"/>
            <a:ext cx="5256213" cy="2647950"/>
          </a:xfrm>
          <a:prstGeom prst="rect">
            <a:avLst/>
          </a:prstGeom>
          <a:noFill/>
          <a:ln w="9525" algn="ctr">
            <a:noFill/>
            <a:miter lim="800000"/>
            <a:headEnd/>
            <a:tailEnd/>
          </a:ln>
        </p:spPr>
        <p:txBody>
          <a:bodyPr>
            <a:spAutoFit/>
          </a:bodyPr>
          <a:lstStyle/>
          <a:p>
            <a:pPr marL="342900" indent="-342900" algn="ctr"/>
            <a:r>
              <a:rPr lang="pt-BR" sz="2400"/>
              <a:t>	O envolvimento dos colaboradores no processo de melhoria do sistema pode ser encorajado através de programas de incentivo e caixas de sugestão.</a:t>
            </a:r>
            <a:endParaRPr lang="pt-BR" sz="2400"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3128963" y="2708275"/>
            <a:ext cx="1082675" cy="431800"/>
          </a:xfrm>
          <a:custGeom>
            <a:avLst/>
            <a:gdLst>
              <a:gd name="T0" fmla="*/ 40733539 w 21600"/>
              <a:gd name="T1" fmla="*/ 0 h 21600"/>
              <a:gd name="T2" fmla="*/ 0 w 21600"/>
              <a:gd name="T3" fmla="*/ 4316001 h 21600"/>
              <a:gd name="T4" fmla="*/ 40733539 w 21600"/>
              <a:gd name="T5" fmla="*/ 8632001 h 21600"/>
              <a:gd name="T6" fmla="*/ 54267837 w 21600"/>
              <a:gd name="T7" fmla="*/ 4316001 h 21600"/>
              <a:gd name="T8" fmla="*/ 17694720 60000 65536"/>
              <a:gd name="T9" fmla="*/ 11796480 60000 65536"/>
              <a:gd name="T10" fmla="*/ 5898240 60000 65536"/>
              <a:gd name="T11" fmla="*/ 0 60000 65536"/>
              <a:gd name="T12" fmla="*/ 3375 w 21600"/>
              <a:gd name="T13" fmla="*/ 5082 h 21600"/>
              <a:gd name="T14" fmla="*/ 18748 w 21600"/>
              <a:gd name="T15" fmla="*/ 16518 h 21600"/>
            </a:gdLst>
            <a:ahLst/>
            <a:cxnLst>
              <a:cxn ang="T8">
                <a:pos x="T0" y="T1"/>
              </a:cxn>
              <a:cxn ang="T9">
                <a:pos x="T2" y="T3"/>
              </a:cxn>
              <a:cxn ang="T10">
                <a:pos x="T4" y="T5"/>
              </a:cxn>
              <a:cxn ang="T11">
                <a:pos x="T6" y="T7"/>
              </a:cxn>
            </a:cxnLst>
            <a:rect l="T12" t="T13" r="T14" b="T15"/>
            <a:pathLst>
              <a:path w="21600" h="21600">
                <a:moveTo>
                  <a:pt x="16213" y="0"/>
                </a:moveTo>
                <a:lnTo>
                  <a:pt x="16213" y="5082"/>
                </a:lnTo>
                <a:lnTo>
                  <a:pt x="3375" y="5082"/>
                </a:lnTo>
                <a:lnTo>
                  <a:pt x="3375" y="16518"/>
                </a:lnTo>
                <a:lnTo>
                  <a:pt x="16213" y="16518"/>
                </a:lnTo>
                <a:lnTo>
                  <a:pt x="16213" y="21600"/>
                </a:lnTo>
                <a:lnTo>
                  <a:pt x="21600" y="10800"/>
                </a:lnTo>
                <a:close/>
              </a:path>
              <a:path w="21600" h="21600">
                <a:moveTo>
                  <a:pt x="1350" y="5082"/>
                </a:moveTo>
                <a:lnTo>
                  <a:pt x="1350" y="16518"/>
                </a:lnTo>
                <a:lnTo>
                  <a:pt x="2700" y="16518"/>
                </a:lnTo>
                <a:lnTo>
                  <a:pt x="2700" y="5082"/>
                </a:lnTo>
                <a:close/>
              </a:path>
              <a:path w="21600" h="21600">
                <a:moveTo>
                  <a:pt x="0" y="5082"/>
                </a:moveTo>
                <a:lnTo>
                  <a:pt x="0" y="16518"/>
                </a:lnTo>
                <a:lnTo>
                  <a:pt x="675" y="16518"/>
                </a:lnTo>
                <a:lnTo>
                  <a:pt x="675" y="5082"/>
                </a:lnTo>
                <a:close/>
              </a:path>
            </a:pathLst>
          </a:custGeom>
          <a:solidFill>
            <a:srgbClr val="008000"/>
          </a:solidFill>
          <a:ln w="9525" algn="ctr">
            <a:noFill/>
            <a:miter lim="800000"/>
            <a:headEnd/>
            <a:tailEnd/>
          </a:ln>
        </p:spPr>
        <p:txBody>
          <a:bodyPr anchor="ctr">
            <a:spAutoFit/>
          </a:bodyPr>
          <a:lstStyle/>
          <a:p>
            <a:endParaRPr lang="pt-BR"/>
          </a:p>
        </p:txBody>
      </p:sp>
      <p:sp>
        <p:nvSpPr>
          <p:cNvPr id="449539" name="Rectangle 3"/>
          <p:cNvSpPr>
            <a:spLocks noGrp="1" noChangeArrowheads="1"/>
          </p:cNvSpPr>
          <p:nvPr>
            <p:ph type="title"/>
          </p:nvPr>
        </p:nvSpPr>
        <p:spPr/>
        <p:txBody>
          <a:bodyPr/>
          <a:lstStyle/>
          <a:p>
            <a:pPr algn="ctr" eaLnBrk="1" hangingPunct="1">
              <a:defRPr/>
            </a:pPr>
            <a:r>
              <a:rPr lang="pt-BR" sz="4000" dirty="0"/>
              <a:t>Verificação e Ação Corretiva</a:t>
            </a:r>
            <a:br>
              <a:rPr lang="pt-BR" sz="4000" dirty="0"/>
            </a:br>
            <a:r>
              <a:rPr lang="pt-BR" sz="2800" dirty="0"/>
              <a:t>Registros</a:t>
            </a:r>
          </a:p>
        </p:txBody>
      </p:sp>
      <p:sp>
        <p:nvSpPr>
          <p:cNvPr id="58372" name="Oval 4"/>
          <p:cNvSpPr>
            <a:spLocks noChangeArrowheads="1"/>
          </p:cNvSpPr>
          <p:nvPr/>
        </p:nvSpPr>
        <p:spPr bwMode="auto">
          <a:xfrm>
            <a:off x="825500" y="1916113"/>
            <a:ext cx="2232025" cy="1944687"/>
          </a:xfrm>
          <a:prstGeom prst="ellipse">
            <a:avLst/>
          </a:prstGeom>
          <a:gradFill rotWithShape="1">
            <a:gsLst>
              <a:gs pos="0">
                <a:srgbClr val="8488C4"/>
              </a:gs>
              <a:gs pos="53000">
                <a:srgbClr val="D4DEFF"/>
              </a:gs>
              <a:gs pos="83000">
                <a:srgbClr val="D4DEFF"/>
              </a:gs>
              <a:gs pos="100000">
                <a:srgbClr val="96AB94"/>
              </a:gs>
            </a:gsLst>
            <a:path path="shape">
              <a:fillToRect l="50000" t="50000" r="50000" b="50000"/>
            </a:path>
          </a:gradFill>
          <a:ln w="57150" algn="ctr">
            <a:solidFill>
              <a:schemeClr val="tx1"/>
            </a:solidFill>
            <a:round/>
            <a:headEnd/>
            <a:tailEnd/>
          </a:ln>
        </p:spPr>
        <p:txBody>
          <a:bodyPr anchor="ctr">
            <a:spAutoFit/>
          </a:bodyPr>
          <a:lstStyle/>
          <a:p>
            <a:endParaRPr lang="pt-BR"/>
          </a:p>
        </p:txBody>
      </p:sp>
      <p:sp>
        <p:nvSpPr>
          <p:cNvPr id="58373" name="Text Box 5"/>
          <p:cNvSpPr txBox="1">
            <a:spLocks noChangeArrowheads="1"/>
          </p:cNvSpPr>
          <p:nvPr/>
        </p:nvSpPr>
        <p:spPr bwMode="auto">
          <a:xfrm>
            <a:off x="320675" y="2781300"/>
            <a:ext cx="3168650" cy="230188"/>
          </a:xfrm>
          <a:prstGeom prst="rect">
            <a:avLst/>
          </a:prstGeom>
          <a:noFill/>
          <a:ln w="9525" algn="ctr">
            <a:noFill/>
            <a:miter lim="800000"/>
            <a:headEnd/>
            <a:tailEnd/>
          </a:ln>
        </p:spPr>
        <p:txBody>
          <a:bodyPr>
            <a:spAutoFit/>
          </a:bodyPr>
          <a:lstStyle/>
          <a:p>
            <a:pPr marL="342900" indent="-342900" algn="ctr">
              <a:lnSpc>
                <a:spcPct val="50000"/>
              </a:lnSpc>
              <a:spcBef>
                <a:spcPct val="50000"/>
              </a:spcBef>
              <a:spcAft>
                <a:spcPct val="0"/>
              </a:spcAft>
            </a:pPr>
            <a:r>
              <a:rPr lang="pt-BR"/>
              <a:t>Registros</a:t>
            </a:r>
          </a:p>
        </p:txBody>
      </p:sp>
      <p:sp>
        <p:nvSpPr>
          <p:cNvPr id="58374" name="AutoShape 6"/>
          <p:cNvSpPr>
            <a:spLocks noChangeArrowheads="1"/>
          </p:cNvSpPr>
          <p:nvPr/>
        </p:nvSpPr>
        <p:spPr bwMode="auto">
          <a:xfrm>
            <a:off x="4281488" y="2151063"/>
            <a:ext cx="3889375" cy="2105025"/>
          </a:xfrm>
          <a:prstGeom prst="foldedCorner">
            <a:avLst>
              <a:gd name="adj" fmla="val 4898"/>
            </a:avLst>
          </a:prstGeom>
          <a:gradFill rotWithShape="1">
            <a:gsLst>
              <a:gs pos="0">
                <a:srgbClr val="8488C4"/>
              </a:gs>
              <a:gs pos="53000">
                <a:srgbClr val="D4DEFF"/>
              </a:gs>
              <a:gs pos="83000">
                <a:srgbClr val="D4DEFF"/>
              </a:gs>
              <a:gs pos="100000">
                <a:srgbClr val="96AB94"/>
              </a:gs>
            </a:gsLst>
            <a:path path="rect">
              <a:fillToRect l="50000" t="50000" r="50000" b="50000"/>
            </a:path>
          </a:gradFill>
          <a:ln w="9525">
            <a:solidFill>
              <a:schemeClr val="tx1"/>
            </a:solidFill>
            <a:round/>
            <a:headEnd/>
            <a:tailEnd/>
          </a:ln>
        </p:spPr>
        <p:txBody>
          <a:bodyPr anchor="ctr">
            <a:spAutoFit/>
          </a:bodyPr>
          <a:lstStyle/>
          <a:p>
            <a:pPr marL="342900" indent="-342900" algn="ctr"/>
            <a:r>
              <a:rPr lang="pt-BR"/>
              <a:t>Ao desenvolver os registros do SGA, a organização deve considerar que tipo precisa ser acessado, para que serve e em que circunstâncias precisam ser realizados.</a:t>
            </a:r>
          </a:p>
        </p:txBody>
      </p:sp>
      <p:sp>
        <p:nvSpPr>
          <p:cNvPr id="58375" name="AutoShape 8"/>
          <p:cNvSpPr>
            <a:spLocks noChangeArrowheads="1"/>
          </p:cNvSpPr>
          <p:nvPr/>
        </p:nvSpPr>
        <p:spPr bwMode="auto">
          <a:xfrm>
            <a:off x="611188" y="5013325"/>
            <a:ext cx="8064500" cy="1152525"/>
          </a:xfrm>
          <a:prstGeom prst="flowChartAlternateProcess">
            <a:avLst/>
          </a:prstGeom>
          <a:solidFill>
            <a:srgbClr val="008080"/>
          </a:solidFill>
          <a:ln w="9525" algn="ctr">
            <a:noFill/>
            <a:miter lim="800000"/>
            <a:headEnd/>
            <a:tailEnd/>
          </a:ln>
        </p:spPr>
        <p:txBody>
          <a:bodyPr anchor="ctr">
            <a:spAutoFit/>
          </a:bodyPr>
          <a:lstStyle/>
          <a:p>
            <a:endParaRPr lang="pt-BR"/>
          </a:p>
        </p:txBody>
      </p:sp>
      <p:sp>
        <p:nvSpPr>
          <p:cNvPr id="58376" name="Text Box 9"/>
          <p:cNvSpPr txBox="1">
            <a:spLocks noChangeArrowheads="1"/>
          </p:cNvSpPr>
          <p:nvPr/>
        </p:nvSpPr>
        <p:spPr bwMode="auto">
          <a:xfrm>
            <a:off x="682625" y="5300663"/>
            <a:ext cx="7921625" cy="641350"/>
          </a:xfrm>
          <a:prstGeom prst="rect">
            <a:avLst/>
          </a:prstGeom>
          <a:noFill/>
          <a:ln w="9525" algn="ctr">
            <a:noFill/>
            <a:miter lim="800000"/>
            <a:headEnd/>
            <a:tailEnd/>
          </a:ln>
        </p:spPr>
        <p:txBody>
          <a:bodyPr>
            <a:spAutoFit/>
          </a:bodyPr>
          <a:lstStyle/>
          <a:p>
            <a:pPr marL="342900" indent="-342900" algn="ctr"/>
            <a:r>
              <a:rPr lang="pt-BR">
                <a:solidFill>
                  <a:schemeClr val="bg1"/>
                </a:solidFill>
              </a:rPr>
              <a:t>Registros Eletrônicos: mais práticos, mas necessitam de backup.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algn="ctr" eaLnBrk="1" hangingPunct="1">
              <a:defRPr/>
            </a:pPr>
            <a:r>
              <a:rPr lang="pt-BR" sz="4000" dirty="0"/>
              <a:t>Verificação e Ação Corretiva</a:t>
            </a:r>
            <a:br>
              <a:rPr lang="pt-BR" sz="4000" dirty="0"/>
            </a:br>
            <a:r>
              <a:rPr lang="pt-BR" sz="2800" dirty="0"/>
              <a:t>Auditorias do SGA</a:t>
            </a:r>
          </a:p>
        </p:txBody>
      </p:sp>
      <p:sp>
        <p:nvSpPr>
          <p:cNvPr id="59395" name="Rectangle 3"/>
          <p:cNvSpPr>
            <a:spLocks noGrp="1" noChangeArrowheads="1"/>
          </p:cNvSpPr>
          <p:nvPr>
            <p:ph idx="1"/>
          </p:nvPr>
        </p:nvSpPr>
        <p:spPr>
          <a:xfrm>
            <a:off x="528638" y="2032000"/>
            <a:ext cx="8075612" cy="749300"/>
          </a:xfrm>
        </p:spPr>
        <p:txBody>
          <a:bodyPr/>
          <a:lstStyle/>
          <a:p>
            <a:pPr algn="just" eaLnBrk="1" hangingPunct="1"/>
            <a:r>
              <a:rPr lang="pt-BR" sz="1800" smtClean="0"/>
              <a:t>As auditorias servem de análise sobre a aptidão e a eficácia do SGA. Para ser efetivas, deve-se considerar as seguintes etapas:</a:t>
            </a:r>
          </a:p>
          <a:p>
            <a:pPr algn="just" eaLnBrk="1" hangingPunct="1">
              <a:buFont typeface="Wingdings" pitchFamily="2" charset="2"/>
              <a:buNone/>
            </a:pPr>
            <a:r>
              <a:rPr lang="pt-BR" sz="1800" smtClean="0"/>
              <a:t>	</a:t>
            </a:r>
          </a:p>
          <a:p>
            <a:pPr algn="just" eaLnBrk="1" hangingPunct="1">
              <a:buFont typeface="Wingdings" pitchFamily="2" charset="2"/>
              <a:buNone/>
            </a:pPr>
            <a:r>
              <a:rPr lang="pt-BR" sz="1800" smtClean="0"/>
              <a:t>	</a:t>
            </a:r>
          </a:p>
        </p:txBody>
      </p:sp>
      <p:sp>
        <p:nvSpPr>
          <p:cNvPr id="59396" name="AutoShape 4"/>
          <p:cNvSpPr>
            <a:spLocks noChangeArrowheads="1"/>
          </p:cNvSpPr>
          <p:nvPr/>
        </p:nvSpPr>
        <p:spPr bwMode="auto">
          <a:xfrm>
            <a:off x="898525" y="3932238"/>
            <a:ext cx="7129463" cy="360362"/>
          </a:xfrm>
          <a:prstGeom prst="chevron">
            <a:avLst>
              <a:gd name="adj" fmla="val 77122"/>
            </a:avLst>
          </a:prstGeom>
          <a:solidFill>
            <a:srgbClr val="FFFF00"/>
          </a:solidFill>
          <a:ln w="9525" algn="ctr">
            <a:noFill/>
            <a:miter lim="800000"/>
            <a:headEnd/>
            <a:tailEnd/>
          </a:ln>
        </p:spPr>
        <p:txBody>
          <a:bodyPr anchor="ctr">
            <a:spAutoFit/>
          </a:bodyPr>
          <a:lstStyle/>
          <a:p>
            <a:endParaRPr lang="pt-BR"/>
          </a:p>
        </p:txBody>
      </p:sp>
      <p:sp>
        <p:nvSpPr>
          <p:cNvPr id="59397" name="AutoShape 5"/>
          <p:cNvSpPr>
            <a:spLocks noChangeArrowheads="1"/>
          </p:cNvSpPr>
          <p:nvPr/>
        </p:nvSpPr>
        <p:spPr bwMode="auto">
          <a:xfrm>
            <a:off x="754063" y="3500438"/>
            <a:ext cx="7129462" cy="360362"/>
          </a:xfrm>
          <a:prstGeom prst="chevron">
            <a:avLst>
              <a:gd name="adj" fmla="val 77122"/>
            </a:avLst>
          </a:prstGeom>
          <a:solidFill>
            <a:srgbClr val="FFCC00"/>
          </a:solidFill>
          <a:ln w="9525" algn="ctr">
            <a:noFill/>
            <a:miter lim="800000"/>
            <a:headEnd/>
            <a:tailEnd/>
          </a:ln>
        </p:spPr>
        <p:txBody>
          <a:bodyPr anchor="ctr">
            <a:spAutoFit/>
          </a:bodyPr>
          <a:lstStyle/>
          <a:p>
            <a:endParaRPr lang="pt-BR"/>
          </a:p>
        </p:txBody>
      </p:sp>
      <p:sp>
        <p:nvSpPr>
          <p:cNvPr id="59398" name="AutoShape 6"/>
          <p:cNvSpPr>
            <a:spLocks noChangeArrowheads="1"/>
          </p:cNvSpPr>
          <p:nvPr/>
        </p:nvSpPr>
        <p:spPr bwMode="auto">
          <a:xfrm>
            <a:off x="611188" y="3068638"/>
            <a:ext cx="7129462" cy="360362"/>
          </a:xfrm>
          <a:prstGeom prst="chevron">
            <a:avLst>
              <a:gd name="adj" fmla="val 77122"/>
            </a:avLst>
          </a:prstGeom>
          <a:solidFill>
            <a:srgbClr val="FF99CC"/>
          </a:solidFill>
          <a:ln w="9525" algn="ctr">
            <a:noFill/>
            <a:miter lim="800000"/>
            <a:headEnd/>
            <a:tailEnd/>
          </a:ln>
        </p:spPr>
        <p:txBody>
          <a:bodyPr anchor="ctr">
            <a:spAutoFit/>
          </a:bodyPr>
          <a:lstStyle/>
          <a:p>
            <a:endParaRPr lang="pt-BR"/>
          </a:p>
        </p:txBody>
      </p:sp>
      <p:sp>
        <p:nvSpPr>
          <p:cNvPr id="59399" name="AutoShape 7"/>
          <p:cNvSpPr>
            <a:spLocks noChangeArrowheads="1"/>
          </p:cNvSpPr>
          <p:nvPr/>
        </p:nvSpPr>
        <p:spPr bwMode="auto">
          <a:xfrm>
            <a:off x="1546225" y="5661025"/>
            <a:ext cx="7129463" cy="360363"/>
          </a:xfrm>
          <a:prstGeom prst="chevron">
            <a:avLst>
              <a:gd name="adj" fmla="val 77121"/>
            </a:avLst>
          </a:prstGeom>
          <a:solidFill>
            <a:srgbClr val="00CCFF"/>
          </a:solidFill>
          <a:ln w="9525" algn="ctr">
            <a:noFill/>
            <a:miter lim="800000"/>
            <a:headEnd/>
            <a:tailEnd/>
          </a:ln>
        </p:spPr>
        <p:txBody>
          <a:bodyPr anchor="ctr">
            <a:spAutoFit/>
          </a:bodyPr>
          <a:lstStyle/>
          <a:p>
            <a:endParaRPr lang="pt-BR"/>
          </a:p>
        </p:txBody>
      </p:sp>
      <p:sp>
        <p:nvSpPr>
          <p:cNvPr id="59400" name="AutoShape 8"/>
          <p:cNvSpPr>
            <a:spLocks noChangeArrowheads="1"/>
          </p:cNvSpPr>
          <p:nvPr/>
        </p:nvSpPr>
        <p:spPr bwMode="auto">
          <a:xfrm>
            <a:off x="1330325" y="5229225"/>
            <a:ext cx="7129463" cy="360363"/>
          </a:xfrm>
          <a:prstGeom prst="chevron">
            <a:avLst>
              <a:gd name="adj" fmla="val 77121"/>
            </a:avLst>
          </a:prstGeom>
          <a:solidFill>
            <a:srgbClr val="CC99FF"/>
          </a:solidFill>
          <a:ln w="9525" algn="ctr">
            <a:noFill/>
            <a:miter lim="800000"/>
            <a:headEnd/>
            <a:tailEnd/>
          </a:ln>
        </p:spPr>
        <p:txBody>
          <a:bodyPr anchor="ctr">
            <a:spAutoFit/>
          </a:bodyPr>
          <a:lstStyle/>
          <a:p>
            <a:endParaRPr lang="pt-BR"/>
          </a:p>
        </p:txBody>
      </p:sp>
      <p:sp>
        <p:nvSpPr>
          <p:cNvPr id="59401" name="AutoShape 9"/>
          <p:cNvSpPr>
            <a:spLocks noChangeArrowheads="1"/>
          </p:cNvSpPr>
          <p:nvPr/>
        </p:nvSpPr>
        <p:spPr bwMode="auto">
          <a:xfrm>
            <a:off x="1185863" y="4795838"/>
            <a:ext cx="7129462" cy="360362"/>
          </a:xfrm>
          <a:prstGeom prst="chevron">
            <a:avLst>
              <a:gd name="adj" fmla="val 77122"/>
            </a:avLst>
          </a:prstGeom>
          <a:solidFill>
            <a:srgbClr val="CCCCFF"/>
          </a:solidFill>
          <a:ln w="9525" algn="ctr">
            <a:noFill/>
            <a:miter lim="800000"/>
            <a:headEnd/>
            <a:tailEnd/>
          </a:ln>
        </p:spPr>
        <p:txBody>
          <a:bodyPr anchor="ctr">
            <a:spAutoFit/>
          </a:bodyPr>
          <a:lstStyle/>
          <a:p>
            <a:endParaRPr lang="pt-BR"/>
          </a:p>
        </p:txBody>
      </p:sp>
      <p:sp>
        <p:nvSpPr>
          <p:cNvPr id="59402" name="AutoShape 10"/>
          <p:cNvSpPr>
            <a:spLocks noChangeArrowheads="1"/>
          </p:cNvSpPr>
          <p:nvPr/>
        </p:nvSpPr>
        <p:spPr bwMode="auto">
          <a:xfrm>
            <a:off x="1041400" y="4364038"/>
            <a:ext cx="7129463" cy="360362"/>
          </a:xfrm>
          <a:prstGeom prst="chevron">
            <a:avLst>
              <a:gd name="adj" fmla="val 77122"/>
            </a:avLst>
          </a:prstGeom>
          <a:solidFill>
            <a:srgbClr val="FFCC99"/>
          </a:solidFill>
          <a:ln w="9525" algn="ctr">
            <a:noFill/>
            <a:miter lim="800000"/>
            <a:headEnd/>
            <a:tailEnd/>
          </a:ln>
        </p:spPr>
        <p:txBody>
          <a:bodyPr anchor="ctr">
            <a:spAutoFit/>
          </a:bodyPr>
          <a:lstStyle/>
          <a:p>
            <a:endParaRPr lang="pt-BR"/>
          </a:p>
        </p:txBody>
      </p:sp>
      <p:sp>
        <p:nvSpPr>
          <p:cNvPr id="59403" name="Text Box 11"/>
          <p:cNvSpPr txBox="1">
            <a:spLocks noChangeArrowheads="1"/>
          </p:cNvSpPr>
          <p:nvPr/>
        </p:nvSpPr>
        <p:spPr bwMode="auto">
          <a:xfrm>
            <a:off x="881063" y="3068638"/>
            <a:ext cx="5419725" cy="366712"/>
          </a:xfrm>
          <a:prstGeom prst="rect">
            <a:avLst/>
          </a:prstGeom>
          <a:noFill/>
          <a:ln w="9525" algn="ctr">
            <a:noFill/>
            <a:miter lim="800000"/>
            <a:headEnd/>
            <a:tailEnd/>
          </a:ln>
        </p:spPr>
        <p:txBody>
          <a:bodyPr wrap="none">
            <a:spAutoFit/>
          </a:bodyPr>
          <a:lstStyle/>
          <a:p>
            <a:pPr marL="342900" indent="-342900" algn="just"/>
            <a:r>
              <a:rPr lang="pt-BR" b="0"/>
              <a:t>Definir responsáveis pelas auditorias internas</a:t>
            </a:r>
          </a:p>
        </p:txBody>
      </p:sp>
      <p:sp>
        <p:nvSpPr>
          <p:cNvPr id="59404" name="Text Box 12"/>
          <p:cNvSpPr txBox="1">
            <a:spLocks noChangeArrowheads="1"/>
          </p:cNvSpPr>
          <p:nvPr/>
        </p:nvSpPr>
        <p:spPr bwMode="auto">
          <a:xfrm>
            <a:off x="1042988" y="3494088"/>
            <a:ext cx="6007100" cy="366712"/>
          </a:xfrm>
          <a:prstGeom prst="rect">
            <a:avLst/>
          </a:prstGeom>
          <a:noFill/>
          <a:ln w="9525" algn="ctr">
            <a:noFill/>
            <a:miter lim="800000"/>
            <a:headEnd/>
            <a:tailEnd/>
          </a:ln>
        </p:spPr>
        <p:txBody>
          <a:bodyPr wrap="none">
            <a:spAutoFit/>
          </a:bodyPr>
          <a:lstStyle/>
          <a:p>
            <a:pPr marL="342900" indent="-342900" algn="just"/>
            <a:r>
              <a:rPr lang="pt-BR" b="0"/>
              <a:t>Desenvolver métodos, procedimentos e protocolos</a:t>
            </a:r>
          </a:p>
        </p:txBody>
      </p:sp>
      <p:sp>
        <p:nvSpPr>
          <p:cNvPr id="59405" name="Text Box 13"/>
          <p:cNvSpPr txBox="1">
            <a:spLocks noChangeArrowheads="1"/>
          </p:cNvSpPr>
          <p:nvPr/>
        </p:nvSpPr>
        <p:spPr bwMode="auto">
          <a:xfrm>
            <a:off x="1149350" y="3932238"/>
            <a:ext cx="4699000" cy="366712"/>
          </a:xfrm>
          <a:prstGeom prst="rect">
            <a:avLst/>
          </a:prstGeom>
          <a:noFill/>
          <a:ln w="9525" algn="ctr">
            <a:noFill/>
            <a:miter lim="800000"/>
            <a:headEnd/>
            <a:tailEnd/>
          </a:ln>
        </p:spPr>
        <p:txBody>
          <a:bodyPr wrap="none">
            <a:spAutoFit/>
          </a:bodyPr>
          <a:lstStyle/>
          <a:p>
            <a:pPr marL="342900" indent="-342900" algn="just"/>
            <a:r>
              <a:rPr lang="pt-BR" b="0"/>
              <a:t>Estabelecer a freqüência das auditorias</a:t>
            </a:r>
          </a:p>
        </p:txBody>
      </p:sp>
      <p:sp>
        <p:nvSpPr>
          <p:cNvPr id="59406" name="Text Box 14"/>
          <p:cNvSpPr txBox="1">
            <a:spLocks noChangeArrowheads="1"/>
          </p:cNvSpPr>
          <p:nvPr/>
        </p:nvSpPr>
        <p:spPr bwMode="auto">
          <a:xfrm>
            <a:off x="1298575" y="4357688"/>
            <a:ext cx="2487613" cy="366712"/>
          </a:xfrm>
          <a:prstGeom prst="rect">
            <a:avLst/>
          </a:prstGeom>
          <a:noFill/>
          <a:ln w="9525" algn="ctr">
            <a:noFill/>
            <a:miter lim="800000"/>
            <a:headEnd/>
            <a:tailEnd/>
          </a:ln>
        </p:spPr>
        <p:txBody>
          <a:bodyPr wrap="none">
            <a:spAutoFit/>
          </a:bodyPr>
          <a:lstStyle/>
          <a:p>
            <a:pPr marL="342900" indent="-342900" algn="just"/>
            <a:r>
              <a:rPr lang="pt-BR" b="0"/>
              <a:t>Treinar os auditores</a:t>
            </a:r>
          </a:p>
        </p:txBody>
      </p:sp>
      <p:sp>
        <p:nvSpPr>
          <p:cNvPr id="59407" name="Text Box 15"/>
          <p:cNvSpPr txBox="1">
            <a:spLocks noChangeArrowheads="1"/>
          </p:cNvSpPr>
          <p:nvPr/>
        </p:nvSpPr>
        <p:spPr bwMode="auto">
          <a:xfrm>
            <a:off x="1430338" y="4789488"/>
            <a:ext cx="4095750" cy="366712"/>
          </a:xfrm>
          <a:prstGeom prst="rect">
            <a:avLst/>
          </a:prstGeom>
          <a:noFill/>
          <a:ln w="9525" algn="ctr">
            <a:noFill/>
            <a:miter lim="800000"/>
            <a:headEnd/>
            <a:tailEnd/>
          </a:ln>
        </p:spPr>
        <p:txBody>
          <a:bodyPr wrap="none">
            <a:spAutoFit/>
          </a:bodyPr>
          <a:lstStyle/>
          <a:p>
            <a:pPr marL="342900" indent="-342900" algn="just"/>
            <a:r>
              <a:rPr lang="pt-BR" b="0"/>
              <a:t>Manter os registros das auditorias</a:t>
            </a:r>
          </a:p>
        </p:txBody>
      </p:sp>
      <p:sp>
        <p:nvSpPr>
          <p:cNvPr id="59408" name="Text Box 16"/>
          <p:cNvSpPr txBox="1">
            <a:spLocks noChangeArrowheads="1"/>
          </p:cNvSpPr>
          <p:nvPr/>
        </p:nvSpPr>
        <p:spPr bwMode="auto">
          <a:xfrm>
            <a:off x="1585913" y="5221288"/>
            <a:ext cx="3221037" cy="366712"/>
          </a:xfrm>
          <a:prstGeom prst="rect">
            <a:avLst/>
          </a:prstGeom>
          <a:noFill/>
          <a:ln w="9525" algn="ctr">
            <a:noFill/>
            <a:miter lim="800000"/>
            <a:headEnd/>
            <a:tailEnd/>
          </a:ln>
        </p:spPr>
        <p:txBody>
          <a:bodyPr wrap="none">
            <a:spAutoFit/>
          </a:bodyPr>
          <a:lstStyle/>
          <a:p>
            <a:pPr marL="342900" indent="-342900" algn="just"/>
            <a:r>
              <a:rPr lang="pt-BR" b="0"/>
              <a:t>Informar os colaboradores</a:t>
            </a:r>
          </a:p>
        </p:txBody>
      </p:sp>
      <p:sp>
        <p:nvSpPr>
          <p:cNvPr id="59409" name="Text Box 17"/>
          <p:cNvSpPr txBox="1">
            <a:spLocks noChangeArrowheads="1"/>
          </p:cNvSpPr>
          <p:nvPr/>
        </p:nvSpPr>
        <p:spPr bwMode="auto">
          <a:xfrm>
            <a:off x="1831975" y="5654675"/>
            <a:ext cx="4954588" cy="366713"/>
          </a:xfrm>
          <a:prstGeom prst="rect">
            <a:avLst/>
          </a:prstGeom>
          <a:noFill/>
          <a:ln w="9525" algn="ctr">
            <a:noFill/>
            <a:miter lim="800000"/>
            <a:headEnd/>
            <a:tailEnd/>
          </a:ln>
        </p:spPr>
        <p:txBody>
          <a:bodyPr wrap="none">
            <a:spAutoFit/>
          </a:bodyPr>
          <a:lstStyle/>
          <a:p>
            <a:pPr marL="342900" indent="-342900" algn="just"/>
            <a:r>
              <a:rPr lang="pt-BR" b="0"/>
              <a:t>Apresentar os resultados a administração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3278188" y="2549525"/>
            <a:ext cx="1079500" cy="431800"/>
          </a:xfrm>
          <a:custGeom>
            <a:avLst/>
            <a:gdLst>
              <a:gd name="T0" fmla="*/ 40494991 w 21600"/>
              <a:gd name="T1" fmla="*/ 0 h 21600"/>
              <a:gd name="T2" fmla="*/ 0 w 21600"/>
              <a:gd name="T3" fmla="*/ 4316001 h 21600"/>
              <a:gd name="T4" fmla="*/ 40494991 w 21600"/>
              <a:gd name="T5" fmla="*/ 8632001 h 21600"/>
              <a:gd name="T6" fmla="*/ 53950017 w 21600"/>
              <a:gd name="T7" fmla="*/ 4316001 h 21600"/>
              <a:gd name="T8" fmla="*/ 17694720 60000 65536"/>
              <a:gd name="T9" fmla="*/ 11796480 60000 65536"/>
              <a:gd name="T10" fmla="*/ 5898240 60000 65536"/>
              <a:gd name="T11" fmla="*/ 0 60000 65536"/>
              <a:gd name="T12" fmla="*/ 3375 w 21600"/>
              <a:gd name="T13" fmla="*/ 5082 h 21600"/>
              <a:gd name="T14" fmla="*/ 18748 w 21600"/>
              <a:gd name="T15" fmla="*/ 16518 h 21600"/>
            </a:gdLst>
            <a:ahLst/>
            <a:cxnLst>
              <a:cxn ang="T8">
                <a:pos x="T0" y="T1"/>
              </a:cxn>
              <a:cxn ang="T9">
                <a:pos x="T2" y="T3"/>
              </a:cxn>
              <a:cxn ang="T10">
                <a:pos x="T4" y="T5"/>
              </a:cxn>
              <a:cxn ang="T11">
                <a:pos x="T6" y="T7"/>
              </a:cxn>
            </a:cxnLst>
            <a:rect l="T12" t="T13" r="T14" b="T15"/>
            <a:pathLst>
              <a:path w="21600" h="21600">
                <a:moveTo>
                  <a:pt x="16213" y="0"/>
                </a:moveTo>
                <a:lnTo>
                  <a:pt x="16213" y="5082"/>
                </a:lnTo>
                <a:lnTo>
                  <a:pt x="3375" y="5082"/>
                </a:lnTo>
                <a:lnTo>
                  <a:pt x="3375" y="16518"/>
                </a:lnTo>
                <a:lnTo>
                  <a:pt x="16213" y="16518"/>
                </a:lnTo>
                <a:lnTo>
                  <a:pt x="16213" y="21600"/>
                </a:lnTo>
                <a:lnTo>
                  <a:pt x="21600" y="10800"/>
                </a:lnTo>
                <a:close/>
              </a:path>
              <a:path w="21600" h="21600">
                <a:moveTo>
                  <a:pt x="1350" y="5082"/>
                </a:moveTo>
                <a:lnTo>
                  <a:pt x="1350" y="16518"/>
                </a:lnTo>
                <a:lnTo>
                  <a:pt x="2700" y="16518"/>
                </a:lnTo>
                <a:lnTo>
                  <a:pt x="2700" y="5082"/>
                </a:lnTo>
                <a:close/>
              </a:path>
              <a:path w="21600" h="21600">
                <a:moveTo>
                  <a:pt x="0" y="5082"/>
                </a:moveTo>
                <a:lnTo>
                  <a:pt x="0" y="16518"/>
                </a:lnTo>
                <a:lnTo>
                  <a:pt x="675" y="16518"/>
                </a:lnTo>
                <a:lnTo>
                  <a:pt x="675" y="5082"/>
                </a:lnTo>
                <a:close/>
              </a:path>
            </a:pathLst>
          </a:custGeom>
          <a:solidFill>
            <a:srgbClr val="000080"/>
          </a:solidFill>
          <a:ln w="9525" algn="ctr">
            <a:noFill/>
            <a:miter lim="800000"/>
            <a:headEnd/>
            <a:tailEnd/>
          </a:ln>
        </p:spPr>
        <p:txBody>
          <a:bodyPr anchor="ctr">
            <a:spAutoFit/>
          </a:bodyPr>
          <a:lstStyle/>
          <a:p>
            <a:endParaRPr lang="pt-BR"/>
          </a:p>
        </p:txBody>
      </p:sp>
      <p:sp>
        <p:nvSpPr>
          <p:cNvPr id="60419" name="Oval 4"/>
          <p:cNvSpPr>
            <a:spLocks noChangeArrowheads="1"/>
          </p:cNvSpPr>
          <p:nvPr/>
        </p:nvSpPr>
        <p:spPr bwMode="auto">
          <a:xfrm>
            <a:off x="971550" y="1757363"/>
            <a:ext cx="2232025" cy="1944687"/>
          </a:xfrm>
          <a:prstGeom prst="ellipse">
            <a:avLst/>
          </a:prstGeom>
          <a:gradFill rotWithShape="1">
            <a:gsLst>
              <a:gs pos="0">
                <a:srgbClr val="8C3D91"/>
              </a:gs>
              <a:gs pos="12000">
                <a:srgbClr val="7005D4"/>
              </a:gs>
              <a:gs pos="30000">
                <a:srgbClr val="181CC7"/>
              </a:gs>
              <a:gs pos="60001">
                <a:srgbClr val="0A128C"/>
              </a:gs>
              <a:gs pos="100000">
                <a:srgbClr val="000000"/>
              </a:gs>
            </a:gsLst>
            <a:path path="shape">
              <a:fillToRect l="50000" t="50000" r="50000" b="50000"/>
            </a:path>
          </a:gradFill>
          <a:ln w="57150" algn="ctr">
            <a:solidFill>
              <a:schemeClr val="tx1"/>
            </a:solidFill>
            <a:round/>
            <a:headEnd/>
            <a:tailEnd/>
          </a:ln>
        </p:spPr>
        <p:txBody>
          <a:bodyPr anchor="ctr">
            <a:spAutoFit/>
          </a:bodyPr>
          <a:lstStyle/>
          <a:p>
            <a:endParaRPr lang="pt-BR"/>
          </a:p>
        </p:txBody>
      </p:sp>
      <p:sp>
        <p:nvSpPr>
          <p:cNvPr id="60420" name="Text Box 5"/>
          <p:cNvSpPr txBox="1">
            <a:spLocks noChangeArrowheads="1"/>
          </p:cNvSpPr>
          <p:nvPr/>
        </p:nvSpPr>
        <p:spPr bwMode="auto">
          <a:xfrm>
            <a:off x="830263" y="2262188"/>
            <a:ext cx="2235200" cy="915987"/>
          </a:xfrm>
          <a:prstGeom prst="rect">
            <a:avLst/>
          </a:prstGeom>
          <a:noFill/>
          <a:ln w="9525" algn="ctr">
            <a:noFill/>
            <a:miter lim="800000"/>
            <a:headEnd/>
            <a:tailEnd/>
          </a:ln>
        </p:spPr>
        <p:txBody>
          <a:bodyPr>
            <a:spAutoFit/>
          </a:bodyPr>
          <a:lstStyle/>
          <a:p>
            <a:pPr marL="342900" indent="-342900" algn="ctr">
              <a:spcBef>
                <a:spcPct val="50000"/>
              </a:spcBef>
              <a:spcAft>
                <a:spcPct val="0"/>
              </a:spcAft>
            </a:pPr>
            <a:r>
              <a:rPr lang="pt-BR">
                <a:solidFill>
                  <a:schemeClr val="bg1"/>
                </a:solidFill>
              </a:rPr>
              <a:t>	Opções para realizar auditorias</a:t>
            </a:r>
          </a:p>
        </p:txBody>
      </p:sp>
      <p:sp>
        <p:nvSpPr>
          <p:cNvPr id="60421" name="AutoShape 6"/>
          <p:cNvSpPr>
            <a:spLocks noChangeArrowheads="1"/>
          </p:cNvSpPr>
          <p:nvPr/>
        </p:nvSpPr>
        <p:spPr bwMode="auto">
          <a:xfrm>
            <a:off x="4427538" y="1700213"/>
            <a:ext cx="3889375" cy="2763837"/>
          </a:xfrm>
          <a:prstGeom prst="foldedCorner">
            <a:avLst>
              <a:gd name="adj" fmla="val 0"/>
            </a:avLst>
          </a:prstGeom>
          <a:gradFill rotWithShape="1">
            <a:gsLst>
              <a:gs pos="0">
                <a:srgbClr val="8C3D91"/>
              </a:gs>
              <a:gs pos="12000">
                <a:srgbClr val="7005D4"/>
              </a:gs>
              <a:gs pos="30000">
                <a:srgbClr val="181CC7"/>
              </a:gs>
              <a:gs pos="60001">
                <a:srgbClr val="0A128C"/>
              </a:gs>
              <a:gs pos="100000">
                <a:srgbClr val="000000"/>
              </a:gs>
            </a:gsLst>
            <a:path path="rect">
              <a:fillToRect l="50000" t="50000" r="50000" b="50000"/>
            </a:path>
          </a:gradFill>
          <a:ln w="9525">
            <a:solidFill>
              <a:schemeClr val="tx1"/>
            </a:solidFill>
            <a:round/>
            <a:headEnd/>
            <a:tailEnd/>
          </a:ln>
        </p:spPr>
        <p:txBody>
          <a:bodyPr anchor="ctr">
            <a:spAutoFit/>
          </a:bodyPr>
          <a:lstStyle/>
          <a:p>
            <a:pPr marL="342900" indent="-342900" algn="ctr">
              <a:buFontTx/>
              <a:buNone/>
            </a:pPr>
            <a:r>
              <a:rPr lang="pt-BR">
                <a:solidFill>
                  <a:schemeClr val="bg1"/>
                </a:solidFill>
              </a:rPr>
              <a:t>- Realizar auditorias com outras organizações;</a:t>
            </a:r>
          </a:p>
          <a:p>
            <a:pPr marL="342900" indent="-342900" algn="ctr">
              <a:buFontTx/>
              <a:buNone/>
            </a:pPr>
            <a:r>
              <a:rPr lang="pt-BR">
                <a:solidFill>
                  <a:schemeClr val="bg1"/>
                </a:solidFill>
              </a:rPr>
              <a:t>- Utilizar auditores externos ou utilizar pessoas da área administrativa para auditar setores de produção e vice-versa (evita resultados tendenciosos).</a:t>
            </a:r>
          </a:p>
        </p:txBody>
      </p:sp>
      <p:sp>
        <p:nvSpPr>
          <p:cNvPr id="60422" name="AutoShape 7"/>
          <p:cNvSpPr>
            <a:spLocks noChangeArrowheads="1"/>
          </p:cNvSpPr>
          <p:nvPr/>
        </p:nvSpPr>
        <p:spPr bwMode="auto">
          <a:xfrm>
            <a:off x="611188" y="4854575"/>
            <a:ext cx="8064500" cy="1844675"/>
          </a:xfrm>
          <a:prstGeom prst="flowChartAlternateProcess">
            <a:avLst/>
          </a:prstGeom>
          <a:solidFill>
            <a:srgbClr val="333399"/>
          </a:solidFill>
          <a:ln w="9525" algn="ctr">
            <a:noFill/>
            <a:miter lim="800000"/>
            <a:headEnd/>
            <a:tailEnd/>
          </a:ln>
        </p:spPr>
        <p:txBody>
          <a:bodyPr anchor="ctr">
            <a:spAutoFit/>
          </a:bodyPr>
          <a:lstStyle/>
          <a:p>
            <a:endParaRPr lang="pt-BR"/>
          </a:p>
        </p:txBody>
      </p:sp>
      <p:sp>
        <p:nvSpPr>
          <p:cNvPr id="60423" name="Text Box 8"/>
          <p:cNvSpPr txBox="1">
            <a:spLocks noChangeArrowheads="1"/>
          </p:cNvSpPr>
          <p:nvPr/>
        </p:nvSpPr>
        <p:spPr bwMode="auto">
          <a:xfrm>
            <a:off x="611188" y="5070475"/>
            <a:ext cx="7921625" cy="1465263"/>
          </a:xfrm>
          <a:prstGeom prst="rect">
            <a:avLst/>
          </a:prstGeom>
          <a:noFill/>
          <a:ln w="9525" algn="ctr">
            <a:noFill/>
            <a:miter lim="800000"/>
            <a:headEnd/>
            <a:tailEnd/>
          </a:ln>
        </p:spPr>
        <p:txBody>
          <a:bodyPr>
            <a:spAutoFit/>
          </a:bodyPr>
          <a:lstStyle/>
          <a:p>
            <a:pPr marL="342900" indent="-342900" algn="ctr"/>
            <a:r>
              <a:rPr lang="pt-BR" b="0">
                <a:solidFill>
                  <a:schemeClr val="bg1"/>
                </a:solidFill>
              </a:rPr>
              <a:t>A freqüência deve levar em consideração: a natureza das operações, a significância dos aspectos e impactos, os resultados dos programas de monitoramento e os resultados das auditorias prévias. Todas o SGA: auditoria anual; mas freqüência nas partes dos sistema, como os PGA’s.</a:t>
            </a:r>
          </a:p>
        </p:txBody>
      </p:sp>
      <p:sp>
        <p:nvSpPr>
          <p:cNvPr id="450570" name="Rectangle 10"/>
          <p:cNvSpPr>
            <a:spLocks noGrp="1" noChangeArrowheads="1"/>
          </p:cNvSpPr>
          <p:nvPr>
            <p:ph type="title"/>
          </p:nvPr>
        </p:nvSpPr>
        <p:spPr/>
        <p:txBody>
          <a:bodyPr/>
          <a:lstStyle/>
          <a:p>
            <a:pPr algn="ctr" eaLnBrk="1" hangingPunct="1">
              <a:defRPr/>
            </a:pPr>
            <a:r>
              <a:rPr lang="pt-BR" dirty="0"/>
              <a:t>Verificação e Ação Corretiva</a:t>
            </a:r>
            <a:br>
              <a:rPr lang="pt-BR" dirty="0"/>
            </a:br>
            <a:r>
              <a:rPr lang="pt-BR" sz="2800" dirty="0"/>
              <a:t>Auditorias do SGA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4"/>
          <p:cNvSpPr>
            <a:spLocks noChangeArrowheads="1"/>
          </p:cNvSpPr>
          <p:nvPr/>
        </p:nvSpPr>
        <p:spPr bwMode="auto">
          <a:xfrm>
            <a:off x="0" y="0"/>
            <a:ext cx="9144000" cy="6858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7C80"/>
          </a:solidFill>
          <a:ln w="9525">
            <a:solidFill>
              <a:schemeClr val="tx1"/>
            </a:solidFill>
            <a:miter lim="800000"/>
            <a:headEnd/>
            <a:tailEnd/>
          </a:ln>
        </p:spPr>
        <p:txBody>
          <a:bodyPr wrap="none" anchor="ctr"/>
          <a:lstStyle/>
          <a:p>
            <a:endParaRPr lang="pt-BR"/>
          </a:p>
        </p:txBody>
      </p:sp>
      <p:sp>
        <p:nvSpPr>
          <p:cNvPr id="2059" name="Rectangle 11"/>
          <p:cNvSpPr>
            <a:spLocks noChangeArrowheads="1"/>
          </p:cNvSpPr>
          <p:nvPr/>
        </p:nvSpPr>
        <p:spPr bwMode="auto">
          <a:xfrm>
            <a:off x="1106488" y="1844675"/>
            <a:ext cx="7353300" cy="4530725"/>
          </a:xfrm>
          <a:prstGeom prst="rect">
            <a:avLst/>
          </a:prstGeom>
          <a:noFill/>
          <a:ln w="9525">
            <a:noFill/>
            <a:miter lim="800000"/>
            <a:headEnd/>
            <a:tailEnd/>
          </a:ln>
          <a:effectLst/>
        </p:spPr>
        <p:txBody>
          <a:bodyPr/>
          <a:lstStyle/>
          <a:p>
            <a:pPr marL="342900" indent="-342900" algn="ctr">
              <a:spcBef>
                <a:spcPct val="20000"/>
              </a:spcBef>
              <a:buClr>
                <a:schemeClr val="tx1"/>
              </a:buClr>
              <a:buFont typeface="Wingdings" pitchFamily="2" charset="2"/>
              <a:buNone/>
              <a:defRPr/>
            </a:pPr>
            <a:r>
              <a:rPr lang="pt-BR" sz="2400">
                <a:effectLst>
                  <a:outerShdw blurRad="38100" dist="38100" dir="2700000" algn="tl">
                    <a:srgbClr val="C0C0C0"/>
                  </a:outerShdw>
                </a:effectLst>
              </a:rPr>
              <a:t>MONITORAMENTO E AÇÃO CORRETIVA</a:t>
            </a:r>
          </a:p>
          <a:p>
            <a:pPr marL="342900" indent="-342900">
              <a:spcBef>
                <a:spcPct val="20000"/>
              </a:spcBef>
              <a:buClr>
                <a:schemeClr val="tx1"/>
              </a:buClr>
              <a:buFont typeface="Wingdings" pitchFamily="2" charset="2"/>
              <a:buNone/>
              <a:defRPr/>
            </a:pPr>
            <a:r>
              <a:rPr lang="pt-BR" sz="2400">
                <a:effectLst>
                  <a:outerShdw blurRad="38100" dist="38100" dir="2700000" algn="tl">
                    <a:srgbClr val="C0C0C0"/>
                  </a:outerShdw>
                </a:effectLst>
              </a:rPr>
              <a:t>		O objetivo do monitoramento é verificar se a qualidade  ambiental da empresa está adequada à política ambiental e seus objetivos e metas. As ações preventivas são priorizadas através do contínuo monitoramento, diminuindo-se, assim, o número de ações corretivas.</a:t>
            </a:r>
          </a:p>
          <a:p>
            <a:pPr marL="342900" indent="-342900" algn="ctr">
              <a:spcBef>
                <a:spcPct val="20000"/>
              </a:spcBef>
              <a:defRPr/>
            </a:pPr>
            <a:endParaRPr lang="pt-BR" sz="24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Introdução ao SGA</a:t>
            </a:r>
            <a:br>
              <a:rPr lang="pt-BR" sz="4400" b="1">
                <a:solidFill>
                  <a:schemeClr val="tx2"/>
                </a:solidFill>
                <a:latin typeface="Garamond" pitchFamily="18" charset="0"/>
              </a:rPr>
            </a:br>
            <a:r>
              <a:rPr lang="pt-BR" sz="4400">
                <a:solidFill>
                  <a:schemeClr val="tx2"/>
                </a:solidFill>
                <a:latin typeface="Garamond" pitchFamily="18" charset="0"/>
              </a:rPr>
              <a:t>Elementos</a:t>
            </a:r>
          </a:p>
        </p:txBody>
      </p:sp>
      <p:sp>
        <p:nvSpPr>
          <p:cNvPr id="69635" name="AutoShape 6">
            <a:hlinkClick r:id="rId2" action="ppaction://hlinkpres?slideindex=1&amp;slidetitle="/>
          </p:cNvPr>
          <p:cNvSpPr>
            <a:spLocks noChangeArrowheads="1"/>
          </p:cNvSpPr>
          <p:nvPr/>
        </p:nvSpPr>
        <p:spPr bwMode="auto">
          <a:xfrm rot="-2048307">
            <a:off x="2339975"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lgn="ctr">
            <a:solidFill>
              <a:schemeClr val="tx1"/>
            </a:solidFill>
            <a:miter lim="800000"/>
            <a:headEnd/>
            <a:tailEnd/>
          </a:ln>
        </p:spPr>
        <p:txBody>
          <a:bodyPr wrap="none" anchor="ctr"/>
          <a:lstStyle/>
          <a:p>
            <a:endParaRPr lang="pt-BR"/>
          </a:p>
        </p:txBody>
      </p:sp>
      <p:sp>
        <p:nvSpPr>
          <p:cNvPr id="69636" name="AutoShape 7">
            <a:hlinkClick r:id="rId3" action="ppaction://hlinkpres?slideindex=1&amp;slidetitle="/>
          </p:cNvPr>
          <p:cNvSpPr>
            <a:spLocks noChangeArrowheads="1"/>
          </p:cNvSpPr>
          <p:nvPr/>
        </p:nvSpPr>
        <p:spPr bwMode="auto">
          <a:xfrm rot="1806205">
            <a:off x="5219700"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lgn="ctr">
            <a:solidFill>
              <a:schemeClr val="tx1"/>
            </a:solidFill>
            <a:miter lim="800000"/>
            <a:headEnd/>
            <a:tailEnd/>
          </a:ln>
        </p:spPr>
        <p:txBody>
          <a:bodyPr wrap="none" anchor="ctr"/>
          <a:lstStyle/>
          <a:p>
            <a:endParaRPr lang="pt-BR"/>
          </a:p>
        </p:txBody>
      </p:sp>
      <p:sp>
        <p:nvSpPr>
          <p:cNvPr id="69637" name="AutoShape 8">
            <a:hlinkClick r:id="rId4" action="ppaction://hlinkpres?slideindex=1&amp;slidetitle="/>
          </p:cNvPr>
          <p:cNvSpPr>
            <a:spLocks noChangeArrowheads="1"/>
          </p:cNvSpPr>
          <p:nvPr/>
        </p:nvSpPr>
        <p:spPr bwMode="auto">
          <a:xfrm rot="5400000">
            <a:off x="6012656" y="3645695"/>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lgn="ctr">
            <a:solidFill>
              <a:schemeClr val="tx1"/>
            </a:solidFill>
            <a:miter lim="800000"/>
            <a:headEnd/>
            <a:tailEnd/>
          </a:ln>
        </p:spPr>
        <p:txBody>
          <a:bodyPr wrap="none" anchor="ctr"/>
          <a:lstStyle/>
          <a:p>
            <a:endParaRPr lang="pt-BR"/>
          </a:p>
        </p:txBody>
      </p:sp>
      <p:sp>
        <p:nvSpPr>
          <p:cNvPr id="69638" name="AutoShape 9">
            <a:hlinkClick r:id="rId5" action="ppaction://hlinkpres?slideindex=1&amp;slidetitle="/>
          </p:cNvPr>
          <p:cNvSpPr>
            <a:spLocks noChangeArrowheads="1"/>
          </p:cNvSpPr>
          <p:nvPr/>
        </p:nvSpPr>
        <p:spPr bwMode="auto">
          <a:xfrm rot="-5400000">
            <a:off x="1331119" y="3572669"/>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lgn="ctr">
            <a:solidFill>
              <a:schemeClr val="tx1"/>
            </a:solidFill>
            <a:miter lim="800000"/>
            <a:headEnd/>
            <a:tailEnd/>
          </a:ln>
        </p:spPr>
        <p:txBody>
          <a:bodyPr wrap="none" anchor="ctr"/>
          <a:lstStyle/>
          <a:p>
            <a:endParaRPr lang="pt-BR"/>
          </a:p>
        </p:txBody>
      </p:sp>
      <p:sp>
        <p:nvSpPr>
          <p:cNvPr id="69639" name="AutoShape 10">
            <a:hlinkClick r:id="rId6" action="ppaction://hlinkpres?slideindex=1&amp;slidetitle="/>
          </p:cNvPr>
          <p:cNvSpPr>
            <a:spLocks noChangeArrowheads="1"/>
          </p:cNvSpPr>
          <p:nvPr/>
        </p:nvSpPr>
        <p:spPr bwMode="auto">
          <a:xfrm rot="-9487679">
            <a:off x="2411413" y="5373688"/>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7C80"/>
          </a:solidFill>
          <a:ln w="9525" algn="ctr">
            <a:solidFill>
              <a:schemeClr val="tx1"/>
            </a:solidFill>
            <a:miter lim="800000"/>
            <a:headEnd/>
            <a:tailEnd/>
          </a:ln>
        </p:spPr>
        <p:txBody>
          <a:bodyPr wrap="none" anchor="ctr"/>
          <a:lstStyle/>
          <a:p>
            <a:endParaRPr lang="pt-BR"/>
          </a:p>
        </p:txBody>
      </p:sp>
      <p:sp>
        <p:nvSpPr>
          <p:cNvPr id="69640" name="AutoShape 11">
            <a:hlinkClick r:id="rId7" action="ppaction://hlinkpres?slideindex=1&amp;slidetitle="/>
          </p:cNvPr>
          <p:cNvSpPr>
            <a:spLocks noChangeArrowheads="1"/>
          </p:cNvSpPr>
          <p:nvPr/>
        </p:nvSpPr>
        <p:spPr bwMode="auto">
          <a:xfrm rot="8870935">
            <a:off x="4932363" y="544512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99FF"/>
          </a:solidFill>
          <a:ln w="9525" algn="ctr">
            <a:solidFill>
              <a:schemeClr val="tx1"/>
            </a:solidFill>
            <a:miter lim="800000"/>
            <a:headEnd/>
            <a:tailEnd/>
          </a:ln>
        </p:spPr>
        <p:txBody>
          <a:bodyPr wrap="none" anchor="ctr"/>
          <a:lstStyle/>
          <a:p>
            <a:endParaRPr lang="pt-BR"/>
          </a:p>
        </p:txBody>
      </p:sp>
      <p:sp>
        <p:nvSpPr>
          <p:cNvPr id="69641" name="AutoShape 12">
            <a:hlinkClick r:id="rId8" action="ppaction://hlinkpres?slideindex=1&amp;slidetitle="/>
          </p:cNvPr>
          <p:cNvSpPr>
            <a:spLocks noChangeArrowheads="1"/>
          </p:cNvSpPr>
          <p:nvPr/>
        </p:nvSpPr>
        <p:spPr bwMode="auto">
          <a:xfrm>
            <a:off x="3492500" y="3284538"/>
            <a:ext cx="2089150" cy="1512887"/>
          </a:xfrm>
          <a:prstGeom prst="hexagon">
            <a:avLst>
              <a:gd name="adj" fmla="val 34523"/>
              <a:gd name="vf" fmla="val 115470"/>
            </a:avLst>
          </a:prstGeom>
          <a:solidFill>
            <a:srgbClr val="993366"/>
          </a:solidFill>
          <a:ln w="9525" algn="ctr">
            <a:solidFill>
              <a:schemeClr val="tx1"/>
            </a:solidFill>
            <a:miter lim="800000"/>
            <a:headEnd/>
            <a:tailEnd/>
          </a:ln>
        </p:spPr>
        <p:txBody>
          <a:bodyPr wrap="none" anchor="ctr"/>
          <a:lstStyle/>
          <a:p>
            <a:endParaRPr lang="pt-BR"/>
          </a:p>
        </p:txBody>
      </p:sp>
      <p:sp>
        <p:nvSpPr>
          <p:cNvPr id="375821" name="Text Box 13"/>
          <p:cNvSpPr txBox="1">
            <a:spLocks noChangeArrowheads="1"/>
          </p:cNvSpPr>
          <p:nvPr/>
        </p:nvSpPr>
        <p:spPr bwMode="auto">
          <a:xfrm>
            <a:off x="3995738" y="3835400"/>
            <a:ext cx="1023937" cy="457200"/>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sz="2400">
                <a:solidFill>
                  <a:schemeClr val="bg1"/>
                </a:solidFill>
                <a:effectLst>
                  <a:outerShdw blurRad="38100" dist="38100" dir="2700000" algn="tl">
                    <a:srgbClr val="C0C0C0"/>
                  </a:outerShdw>
                </a:effectLst>
              </a:rPr>
              <a:t>PDCA</a:t>
            </a:r>
          </a:p>
        </p:txBody>
      </p:sp>
      <p:sp>
        <p:nvSpPr>
          <p:cNvPr id="375822" name="Text Box 14"/>
          <p:cNvSpPr txBox="1">
            <a:spLocks noChangeArrowheads="1"/>
          </p:cNvSpPr>
          <p:nvPr/>
        </p:nvSpPr>
        <p:spPr bwMode="auto">
          <a:xfrm>
            <a:off x="6010275" y="1766888"/>
            <a:ext cx="2233613"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Política Ambiental</a:t>
            </a:r>
          </a:p>
        </p:txBody>
      </p:sp>
      <p:sp>
        <p:nvSpPr>
          <p:cNvPr id="375823" name="Text Box 15"/>
          <p:cNvSpPr txBox="1">
            <a:spLocks noChangeArrowheads="1"/>
          </p:cNvSpPr>
          <p:nvPr/>
        </p:nvSpPr>
        <p:spPr bwMode="auto">
          <a:xfrm>
            <a:off x="7142163" y="3789363"/>
            <a:ext cx="1751012"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Planejamento</a:t>
            </a:r>
          </a:p>
        </p:txBody>
      </p:sp>
      <p:sp>
        <p:nvSpPr>
          <p:cNvPr id="375824" name="Text Box 16"/>
          <p:cNvSpPr txBox="1">
            <a:spLocks noChangeArrowheads="1"/>
          </p:cNvSpPr>
          <p:nvPr/>
        </p:nvSpPr>
        <p:spPr bwMode="auto">
          <a:xfrm>
            <a:off x="5651500" y="6230938"/>
            <a:ext cx="3354388"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Implementação e Operação</a:t>
            </a:r>
          </a:p>
        </p:txBody>
      </p:sp>
      <p:sp>
        <p:nvSpPr>
          <p:cNvPr id="375825" name="Text Box 17"/>
          <p:cNvSpPr txBox="1">
            <a:spLocks noChangeArrowheads="1"/>
          </p:cNvSpPr>
          <p:nvPr/>
        </p:nvSpPr>
        <p:spPr bwMode="auto">
          <a:xfrm>
            <a:off x="179388" y="6302375"/>
            <a:ext cx="3838575" cy="366713"/>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Monitoramento e ação corretiva</a:t>
            </a:r>
          </a:p>
        </p:txBody>
      </p:sp>
      <p:sp>
        <p:nvSpPr>
          <p:cNvPr id="375826" name="Text Box 18"/>
          <p:cNvSpPr txBox="1">
            <a:spLocks noChangeArrowheads="1"/>
          </p:cNvSpPr>
          <p:nvPr/>
        </p:nvSpPr>
        <p:spPr bwMode="auto">
          <a:xfrm>
            <a:off x="688975" y="3854450"/>
            <a:ext cx="1003300" cy="654050"/>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Análise</a:t>
            </a:r>
          </a:p>
          <a:p>
            <a:pPr marL="342900" indent="-342900">
              <a:spcAft>
                <a:spcPts val="100"/>
              </a:spcAft>
              <a:buFont typeface="Wingdings" pitchFamily="2" charset="2"/>
              <a:buNone/>
              <a:defRPr/>
            </a:pPr>
            <a:r>
              <a:rPr lang="pt-BR">
                <a:effectLst>
                  <a:outerShdw blurRad="38100" dist="38100" dir="2700000" algn="tl">
                    <a:srgbClr val="C0C0C0"/>
                  </a:outerShdw>
                </a:effectLst>
              </a:rPr>
              <a:t>Crítica</a:t>
            </a:r>
          </a:p>
        </p:txBody>
      </p:sp>
      <p:sp>
        <p:nvSpPr>
          <p:cNvPr id="375827" name="Text Box 19"/>
          <p:cNvSpPr txBox="1">
            <a:spLocks noChangeArrowheads="1"/>
          </p:cNvSpPr>
          <p:nvPr/>
        </p:nvSpPr>
        <p:spPr bwMode="auto">
          <a:xfrm>
            <a:off x="904875" y="1700213"/>
            <a:ext cx="2259013" cy="366712"/>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Melhoria Contínua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4"/>
          <p:cNvSpPr>
            <a:spLocks noChangeArrowheads="1"/>
          </p:cNvSpPr>
          <p:nvPr/>
        </p:nvSpPr>
        <p:spPr bwMode="auto">
          <a:xfrm>
            <a:off x="0" y="0"/>
            <a:ext cx="9144000" cy="6858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p:spPr>
        <p:txBody>
          <a:bodyPr wrap="none" anchor="ctr"/>
          <a:lstStyle/>
          <a:p>
            <a:endParaRPr lang="pt-BR"/>
          </a:p>
        </p:txBody>
      </p:sp>
      <p:sp>
        <p:nvSpPr>
          <p:cNvPr id="2060" name="Rectangle 12"/>
          <p:cNvSpPr>
            <a:spLocks noChangeArrowheads="1"/>
          </p:cNvSpPr>
          <p:nvPr/>
        </p:nvSpPr>
        <p:spPr bwMode="auto">
          <a:xfrm>
            <a:off x="1116013" y="1773238"/>
            <a:ext cx="7200900" cy="4530725"/>
          </a:xfrm>
          <a:prstGeom prst="rect">
            <a:avLst/>
          </a:prstGeom>
          <a:noFill/>
          <a:ln w="9525">
            <a:noFill/>
            <a:miter lim="800000"/>
            <a:headEnd/>
            <a:tailEnd/>
          </a:ln>
          <a:effectLst/>
        </p:spPr>
        <p:txBody>
          <a:bodyPr/>
          <a:lstStyle/>
          <a:p>
            <a:pPr marL="342900" indent="-342900" algn="ctr">
              <a:spcBef>
                <a:spcPct val="20000"/>
              </a:spcBef>
              <a:buClr>
                <a:schemeClr val="tx1"/>
              </a:buClr>
              <a:buFont typeface="Wingdings" pitchFamily="2" charset="2"/>
              <a:buNone/>
              <a:defRPr/>
            </a:pPr>
            <a:r>
              <a:rPr lang="pt-BR" sz="2200">
                <a:effectLst>
                  <a:outerShdw blurRad="38100" dist="38100" dir="2700000" algn="tl">
                    <a:srgbClr val="C0C0C0"/>
                  </a:outerShdw>
                </a:effectLst>
              </a:rPr>
              <a:t>ANÁLISE CRÍTICA</a:t>
            </a:r>
          </a:p>
          <a:p>
            <a:pPr marL="342900" indent="-342900">
              <a:spcBef>
                <a:spcPct val="20000"/>
              </a:spcBef>
              <a:buClr>
                <a:schemeClr val="tx1"/>
              </a:buClr>
              <a:buFont typeface="Wingdings" pitchFamily="2" charset="2"/>
              <a:buNone/>
              <a:defRPr/>
            </a:pPr>
            <a:r>
              <a:rPr lang="pt-BR" sz="2200">
                <a:effectLst>
                  <a:outerShdw blurRad="38100" dist="38100" dir="2700000" algn="tl">
                    <a:srgbClr val="C0C0C0"/>
                  </a:outerShdw>
                </a:effectLst>
              </a:rPr>
              <a:t>		A Revisão do SGA é fundamental para a garantia da implantação da melhoria contínua. A alta administração deve avaliar, a cada ciclo de planejamento, a adequação das metas e dos objetivos definidos, viabilizando a avaliação de possíveis ajustes na política, objetivos, metas e desempenho e verificando o comprometimento com o SGA.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1"/>
          </p:nvPr>
        </p:nvSpPr>
        <p:spPr>
          <a:xfrm>
            <a:off x="312738" y="1600200"/>
            <a:ext cx="4475162" cy="2981325"/>
          </a:xfrm>
        </p:spPr>
        <p:txBody>
          <a:bodyPr/>
          <a:lstStyle/>
          <a:p>
            <a:pPr algn="just" eaLnBrk="1" hangingPunct="1">
              <a:buFont typeface="Wingdings" pitchFamily="2" charset="2"/>
              <a:buNone/>
            </a:pPr>
            <a:r>
              <a:rPr lang="pt-BR" sz="1800" smtClean="0"/>
              <a:t>	A revisão do SGA pela administração pode ser usada para demonstrar o suporte que a mesma venha dando ao desenvolvimento do SGA, procedendo em revisões periódicas regulares uma avaliação de todos os fatos que foram levantados a respeito da situação ambiental da organização através de auditorias e relatórios.</a:t>
            </a:r>
          </a:p>
          <a:p>
            <a:pPr algn="just" eaLnBrk="1" hangingPunct="1">
              <a:buFont typeface="Wingdings" pitchFamily="2" charset="2"/>
              <a:buNone/>
            </a:pPr>
            <a:r>
              <a:rPr lang="pt-BR" sz="1800" smtClean="0"/>
              <a:t>   </a:t>
            </a:r>
          </a:p>
          <a:p>
            <a:pPr algn="just" eaLnBrk="1" hangingPunct="1">
              <a:buFont typeface="Wingdings" pitchFamily="2" charset="2"/>
              <a:buNone/>
            </a:pPr>
            <a:r>
              <a:rPr lang="pt-BR" sz="1800" smtClean="0"/>
              <a:t>	</a:t>
            </a:r>
          </a:p>
        </p:txBody>
      </p:sp>
      <p:pic>
        <p:nvPicPr>
          <p:cNvPr id="128003" name="Picture 4"/>
          <p:cNvPicPr>
            <a:picLocks noGrp="1" noChangeAspect="1" noChangeArrowheads="1"/>
          </p:cNvPicPr>
          <p:nvPr>
            <p:ph sz="half" idx="2"/>
          </p:nvPr>
        </p:nvPicPr>
        <p:blipFill>
          <a:blip r:embed="rId2" cstate="print"/>
          <a:srcRect/>
          <a:stretch>
            <a:fillRect/>
          </a:stretch>
        </p:blipFill>
        <p:spPr>
          <a:xfrm>
            <a:off x="4932363" y="1700213"/>
            <a:ext cx="3527425" cy="3281362"/>
          </a:xfrm>
          <a:noFill/>
        </p:spPr>
      </p:pic>
      <p:sp>
        <p:nvSpPr>
          <p:cNvPr id="128004" name="Rectangle 3"/>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SGA Passo a Passo </a:t>
            </a:r>
            <a:br>
              <a:rPr lang="pt-BR" sz="4400" b="1">
                <a:solidFill>
                  <a:schemeClr val="tx2"/>
                </a:solidFill>
                <a:latin typeface="Garamond" pitchFamily="18" charset="0"/>
              </a:rPr>
            </a:br>
            <a:r>
              <a:rPr lang="pt-BR" sz="4400">
                <a:solidFill>
                  <a:schemeClr val="tx2"/>
                </a:solidFill>
                <a:latin typeface="Garamond" pitchFamily="18" charset="0"/>
              </a:rPr>
              <a:t>Análise Crítica</a:t>
            </a:r>
          </a:p>
        </p:txBody>
      </p:sp>
      <p:sp>
        <p:nvSpPr>
          <p:cNvPr id="128005" name="Text Box 8"/>
          <p:cNvSpPr txBox="1">
            <a:spLocks noChangeArrowheads="1"/>
          </p:cNvSpPr>
          <p:nvPr/>
        </p:nvSpPr>
        <p:spPr bwMode="auto">
          <a:xfrm>
            <a:off x="303213" y="5084763"/>
            <a:ext cx="8372475" cy="1465262"/>
          </a:xfrm>
          <a:prstGeom prst="rect">
            <a:avLst/>
          </a:prstGeom>
          <a:noFill/>
          <a:ln w="9525" algn="ctr">
            <a:noFill/>
            <a:miter lim="800000"/>
            <a:headEnd/>
            <a:tailEnd/>
          </a:ln>
        </p:spPr>
        <p:txBody>
          <a:bodyPr>
            <a:spAutoFit/>
          </a:bodyPr>
          <a:lstStyle/>
          <a:p>
            <a:pPr marL="342900" indent="-342900">
              <a:buFont typeface="Wingdings" pitchFamily="2" charset="2"/>
              <a:buNone/>
            </a:pPr>
            <a:r>
              <a:rPr lang="pt-BR"/>
              <a:t>	A revisão precisa comparar os fatos com a política ambiental e os objetivos, metas e programas derivados da mesma. A revisão do SGA é a chave para a </a:t>
            </a:r>
            <a:r>
              <a:rPr lang="pt-BR" b="1"/>
              <a:t>melhoria contínua </a:t>
            </a:r>
            <a:r>
              <a:rPr lang="pt-BR"/>
              <a:t>e também a garantia de que o SGA continua ir ao encontro das necessidades da organização.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3278188" y="2549525"/>
            <a:ext cx="1079500" cy="431800"/>
          </a:xfrm>
          <a:custGeom>
            <a:avLst/>
            <a:gdLst>
              <a:gd name="T0" fmla="*/ 40494991 w 21600"/>
              <a:gd name="T1" fmla="*/ 0 h 21600"/>
              <a:gd name="T2" fmla="*/ 0 w 21600"/>
              <a:gd name="T3" fmla="*/ 4316001 h 21600"/>
              <a:gd name="T4" fmla="*/ 40494991 w 21600"/>
              <a:gd name="T5" fmla="*/ 8632001 h 21600"/>
              <a:gd name="T6" fmla="*/ 53950017 w 21600"/>
              <a:gd name="T7" fmla="*/ 4316001 h 21600"/>
              <a:gd name="T8" fmla="*/ 17694720 60000 65536"/>
              <a:gd name="T9" fmla="*/ 11796480 60000 65536"/>
              <a:gd name="T10" fmla="*/ 5898240 60000 65536"/>
              <a:gd name="T11" fmla="*/ 0 60000 65536"/>
              <a:gd name="T12" fmla="*/ 3375 w 21600"/>
              <a:gd name="T13" fmla="*/ 5082 h 21600"/>
              <a:gd name="T14" fmla="*/ 18748 w 21600"/>
              <a:gd name="T15" fmla="*/ 16518 h 21600"/>
            </a:gdLst>
            <a:ahLst/>
            <a:cxnLst>
              <a:cxn ang="T8">
                <a:pos x="T0" y="T1"/>
              </a:cxn>
              <a:cxn ang="T9">
                <a:pos x="T2" y="T3"/>
              </a:cxn>
              <a:cxn ang="T10">
                <a:pos x="T4" y="T5"/>
              </a:cxn>
              <a:cxn ang="T11">
                <a:pos x="T6" y="T7"/>
              </a:cxn>
            </a:cxnLst>
            <a:rect l="T12" t="T13" r="T14" b="T15"/>
            <a:pathLst>
              <a:path w="21600" h="21600">
                <a:moveTo>
                  <a:pt x="16213" y="0"/>
                </a:moveTo>
                <a:lnTo>
                  <a:pt x="16213" y="5082"/>
                </a:lnTo>
                <a:lnTo>
                  <a:pt x="3375" y="5082"/>
                </a:lnTo>
                <a:lnTo>
                  <a:pt x="3375" y="16518"/>
                </a:lnTo>
                <a:lnTo>
                  <a:pt x="16213" y="16518"/>
                </a:lnTo>
                <a:lnTo>
                  <a:pt x="16213" y="21600"/>
                </a:lnTo>
                <a:lnTo>
                  <a:pt x="21600" y="10800"/>
                </a:lnTo>
                <a:close/>
              </a:path>
              <a:path w="21600" h="21600">
                <a:moveTo>
                  <a:pt x="1350" y="5082"/>
                </a:moveTo>
                <a:lnTo>
                  <a:pt x="1350" y="16518"/>
                </a:lnTo>
                <a:lnTo>
                  <a:pt x="2700" y="16518"/>
                </a:lnTo>
                <a:lnTo>
                  <a:pt x="2700" y="5082"/>
                </a:lnTo>
                <a:close/>
              </a:path>
              <a:path w="21600" h="21600">
                <a:moveTo>
                  <a:pt x="0" y="5082"/>
                </a:moveTo>
                <a:lnTo>
                  <a:pt x="0" y="16518"/>
                </a:lnTo>
                <a:lnTo>
                  <a:pt x="675" y="16518"/>
                </a:lnTo>
                <a:lnTo>
                  <a:pt x="675" y="5082"/>
                </a:lnTo>
                <a:close/>
              </a:path>
            </a:pathLst>
          </a:custGeom>
          <a:solidFill>
            <a:srgbClr val="987000"/>
          </a:solidFill>
          <a:ln w="9525" algn="ctr">
            <a:noFill/>
            <a:miter lim="800000"/>
            <a:headEnd/>
            <a:tailEnd/>
          </a:ln>
        </p:spPr>
        <p:txBody>
          <a:bodyPr anchor="ctr">
            <a:spAutoFit/>
          </a:bodyPr>
          <a:lstStyle/>
          <a:p>
            <a:endParaRPr lang="pt-BR"/>
          </a:p>
        </p:txBody>
      </p:sp>
      <p:sp>
        <p:nvSpPr>
          <p:cNvPr id="61443" name="Oval 3" descr="Papel reciclado"/>
          <p:cNvSpPr>
            <a:spLocks noChangeArrowheads="1"/>
          </p:cNvSpPr>
          <p:nvPr/>
        </p:nvSpPr>
        <p:spPr bwMode="auto">
          <a:xfrm>
            <a:off x="971550" y="1757363"/>
            <a:ext cx="2232025" cy="1944687"/>
          </a:xfrm>
          <a:prstGeom prst="ellipse">
            <a:avLst/>
          </a:prstGeom>
          <a:blipFill dpi="0" rotWithShape="1">
            <a:blip r:embed="rId2" cstate="print"/>
            <a:srcRect/>
            <a:tile tx="0" ty="0" sx="100000" sy="100000" flip="none" algn="tl"/>
          </a:blipFill>
          <a:ln w="57150" algn="ctr">
            <a:solidFill>
              <a:schemeClr val="tx1"/>
            </a:solidFill>
            <a:round/>
            <a:headEnd/>
            <a:tailEnd/>
          </a:ln>
        </p:spPr>
        <p:txBody>
          <a:bodyPr anchor="ctr">
            <a:spAutoFit/>
          </a:bodyPr>
          <a:lstStyle/>
          <a:p>
            <a:endParaRPr lang="pt-BR"/>
          </a:p>
        </p:txBody>
      </p:sp>
      <p:sp>
        <p:nvSpPr>
          <p:cNvPr id="61444" name="Text Box 4"/>
          <p:cNvSpPr txBox="1">
            <a:spLocks noChangeArrowheads="1"/>
          </p:cNvSpPr>
          <p:nvPr/>
        </p:nvSpPr>
        <p:spPr bwMode="auto">
          <a:xfrm>
            <a:off x="614363" y="2557463"/>
            <a:ext cx="3021012" cy="366712"/>
          </a:xfrm>
          <a:prstGeom prst="rect">
            <a:avLst/>
          </a:prstGeom>
          <a:noFill/>
          <a:ln w="9525" algn="ctr">
            <a:noFill/>
            <a:miter lim="800000"/>
            <a:headEnd/>
            <a:tailEnd/>
          </a:ln>
        </p:spPr>
        <p:txBody>
          <a:bodyPr>
            <a:spAutoFit/>
          </a:bodyPr>
          <a:lstStyle/>
          <a:p>
            <a:pPr marL="342900" indent="-342900" algn="ctr">
              <a:spcBef>
                <a:spcPct val="50000"/>
              </a:spcBef>
              <a:spcAft>
                <a:spcPct val="0"/>
              </a:spcAft>
            </a:pPr>
            <a:r>
              <a:rPr lang="pt-BR"/>
              <a:t>A administração</a:t>
            </a:r>
          </a:p>
        </p:txBody>
      </p:sp>
      <p:sp>
        <p:nvSpPr>
          <p:cNvPr id="61445" name="AutoShape 5" descr="Papel reciclado"/>
          <p:cNvSpPr>
            <a:spLocks noChangeArrowheads="1"/>
          </p:cNvSpPr>
          <p:nvPr/>
        </p:nvSpPr>
        <p:spPr bwMode="auto">
          <a:xfrm>
            <a:off x="4427538" y="2133600"/>
            <a:ext cx="3889375" cy="1200150"/>
          </a:xfrm>
          <a:prstGeom prst="foldedCorner">
            <a:avLst>
              <a:gd name="adj" fmla="val 0"/>
            </a:avLst>
          </a:prstGeom>
          <a:blipFill dpi="0" rotWithShape="1">
            <a:blip r:embed="rId2" cstate="print"/>
            <a:srcRect/>
            <a:tile tx="0" ty="0" sx="100000" sy="100000" flip="none" algn="tl"/>
          </a:blipFill>
          <a:ln w="9525">
            <a:solidFill>
              <a:schemeClr val="tx1"/>
            </a:solidFill>
            <a:round/>
            <a:headEnd/>
            <a:tailEnd/>
          </a:ln>
        </p:spPr>
        <p:txBody>
          <a:bodyPr anchor="ctr">
            <a:spAutoFit/>
          </a:bodyPr>
          <a:lstStyle/>
          <a:p>
            <a:pPr marL="342900" indent="-342900" algn="ctr">
              <a:buFontTx/>
              <a:buNone/>
            </a:pPr>
            <a:r>
              <a:rPr lang="pt-BR"/>
              <a:t>	É responsável pelo     alcance permanente dos  objetivos econômicos, ambientais e sociais. </a:t>
            </a:r>
          </a:p>
        </p:txBody>
      </p:sp>
      <p:sp>
        <p:nvSpPr>
          <p:cNvPr id="61446" name="AutoShape 6"/>
          <p:cNvSpPr>
            <a:spLocks noChangeArrowheads="1"/>
          </p:cNvSpPr>
          <p:nvPr/>
        </p:nvSpPr>
        <p:spPr bwMode="auto">
          <a:xfrm>
            <a:off x="611188" y="4365625"/>
            <a:ext cx="8064500" cy="1844675"/>
          </a:xfrm>
          <a:prstGeom prst="flowChartAlternateProcess">
            <a:avLst/>
          </a:prstGeom>
          <a:solidFill>
            <a:srgbClr val="987000"/>
          </a:solidFill>
          <a:ln w="9525" algn="ctr">
            <a:noFill/>
            <a:miter lim="800000"/>
            <a:headEnd/>
            <a:tailEnd/>
          </a:ln>
        </p:spPr>
        <p:txBody>
          <a:bodyPr anchor="ctr">
            <a:spAutoFit/>
          </a:bodyPr>
          <a:lstStyle/>
          <a:p>
            <a:endParaRPr lang="pt-BR"/>
          </a:p>
        </p:txBody>
      </p:sp>
      <p:sp>
        <p:nvSpPr>
          <p:cNvPr id="61447" name="Text Box 7"/>
          <p:cNvSpPr txBox="1">
            <a:spLocks noChangeArrowheads="1"/>
          </p:cNvSpPr>
          <p:nvPr/>
        </p:nvSpPr>
        <p:spPr bwMode="auto">
          <a:xfrm>
            <a:off x="611188" y="4818063"/>
            <a:ext cx="7921625" cy="915987"/>
          </a:xfrm>
          <a:prstGeom prst="rect">
            <a:avLst/>
          </a:prstGeom>
          <a:noFill/>
          <a:ln w="9525" algn="ctr">
            <a:noFill/>
            <a:miter lim="800000"/>
            <a:headEnd/>
            <a:tailEnd/>
          </a:ln>
        </p:spPr>
        <p:txBody>
          <a:bodyPr>
            <a:spAutoFit/>
          </a:bodyPr>
          <a:lstStyle/>
          <a:p>
            <a:pPr marL="342900" indent="-342900" algn="ctr"/>
            <a:r>
              <a:rPr lang="pt-BR">
                <a:solidFill>
                  <a:schemeClr val="bg1"/>
                </a:solidFill>
              </a:rPr>
              <a:t>Existem dois tipos de pessoas (da alta administração ou indicada por ela) que podem fazer essa análise: as com conhecimento técnico e as com poder de decisão.</a:t>
            </a:r>
          </a:p>
        </p:txBody>
      </p:sp>
      <p:sp>
        <p:nvSpPr>
          <p:cNvPr id="455688" name="Rectangle 8"/>
          <p:cNvSpPr>
            <a:spLocks noGrp="1" noChangeArrowheads="1"/>
          </p:cNvSpPr>
          <p:nvPr>
            <p:ph type="title"/>
          </p:nvPr>
        </p:nvSpPr>
        <p:spPr/>
        <p:txBody>
          <a:bodyPr/>
          <a:lstStyle/>
          <a:p>
            <a:pPr algn="ctr" eaLnBrk="1" hangingPunct="1">
              <a:defRPr/>
            </a:pPr>
            <a:r>
              <a:rPr lang="pt-BR"/>
              <a:t>Análise Crítica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Rectangle 7"/>
          <p:cNvSpPr>
            <a:spLocks noGrp="1" noChangeArrowheads="1"/>
          </p:cNvSpPr>
          <p:nvPr>
            <p:ph type="title"/>
          </p:nvPr>
        </p:nvSpPr>
        <p:spPr/>
        <p:txBody>
          <a:bodyPr/>
          <a:lstStyle/>
          <a:p>
            <a:pPr algn="ctr" eaLnBrk="1" hangingPunct="1">
              <a:defRPr/>
            </a:pPr>
            <a:r>
              <a:rPr lang="pt-BR"/>
              <a:t>Análise Crítica</a:t>
            </a:r>
          </a:p>
        </p:txBody>
      </p:sp>
      <p:pic>
        <p:nvPicPr>
          <p:cNvPr id="62467" name="Picture 9" descr="image004"/>
          <p:cNvPicPr>
            <a:picLocks noGrp="1" noChangeAspect="1" noChangeArrowheads="1"/>
          </p:cNvPicPr>
          <p:nvPr>
            <p:ph idx="1"/>
          </p:nvPr>
        </p:nvPicPr>
        <p:blipFill>
          <a:blip r:embed="rId2" cstate="print">
            <a:lum bright="-18000"/>
          </a:blip>
          <a:srcRect/>
          <a:stretch>
            <a:fillRect/>
          </a:stretch>
        </p:blipFill>
        <p:spPr>
          <a:xfrm>
            <a:off x="468313" y="1787525"/>
            <a:ext cx="8135937" cy="4810125"/>
          </a:xfrm>
          <a:noFill/>
        </p:spPr>
      </p:pic>
      <p:sp>
        <p:nvSpPr>
          <p:cNvPr id="456714" name="Text Box 10"/>
          <p:cNvSpPr txBox="1">
            <a:spLocks noChangeArrowheads="1"/>
          </p:cNvSpPr>
          <p:nvPr/>
        </p:nvSpPr>
        <p:spPr bwMode="auto">
          <a:xfrm>
            <a:off x="395288" y="2457450"/>
            <a:ext cx="8135937" cy="3851275"/>
          </a:xfrm>
          <a:prstGeom prst="rect">
            <a:avLst/>
          </a:prstGeom>
          <a:noFill/>
          <a:ln w="9525" algn="ctr">
            <a:noFill/>
            <a:miter lim="800000"/>
            <a:headEnd/>
            <a:tailEnd/>
          </a:ln>
          <a:effectLst/>
        </p:spPr>
        <p:txBody>
          <a:bodyPr>
            <a:spAutoFit/>
          </a:bodyPr>
          <a:lstStyle/>
          <a:p>
            <a:pPr marL="342900" indent="-342900" algn="ctr">
              <a:spcAft>
                <a:spcPts val="1000"/>
              </a:spcAft>
              <a:defRPr/>
            </a:pPr>
            <a:r>
              <a:rPr lang="pt-BR" sz="2000">
                <a:solidFill>
                  <a:srgbClr val="FFFFCC"/>
                </a:solidFill>
                <a:effectLst>
                  <a:outerShdw blurRad="38100" dist="38100" dir="2700000" algn="tl">
                    <a:srgbClr val="C0C0C0"/>
                  </a:outerShdw>
                </a:effectLst>
              </a:rPr>
              <a:t>Política Ambiental;</a:t>
            </a:r>
          </a:p>
          <a:p>
            <a:pPr marL="342900" indent="-342900" algn="ctr">
              <a:spcAft>
                <a:spcPts val="1000"/>
              </a:spcAft>
              <a:defRPr/>
            </a:pPr>
            <a:r>
              <a:rPr lang="pt-BR" sz="2000">
                <a:solidFill>
                  <a:srgbClr val="FFFFCC"/>
                </a:solidFill>
                <a:effectLst>
                  <a:outerShdw blurRad="38100" dist="38100" dir="2700000" algn="tl">
                    <a:srgbClr val="C0C0C0"/>
                  </a:outerShdw>
                </a:effectLst>
              </a:rPr>
              <a:t>Resultados da auditoria;</a:t>
            </a:r>
          </a:p>
          <a:p>
            <a:pPr marL="342900" indent="-342900" algn="ctr">
              <a:spcAft>
                <a:spcPts val="1000"/>
              </a:spcAft>
              <a:defRPr/>
            </a:pPr>
            <a:r>
              <a:rPr lang="pt-BR" sz="2000">
                <a:solidFill>
                  <a:srgbClr val="FFFFCC"/>
                </a:solidFill>
                <a:effectLst>
                  <a:outerShdw blurRad="38100" dist="38100" dir="2700000" algn="tl">
                    <a:srgbClr val="C0C0C0"/>
                  </a:outerShdw>
                </a:effectLst>
              </a:rPr>
              <a:t>Sugestões;</a:t>
            </a:r>
          </a:p>
          <a:p>
            <a:pPr marL="342900" indent="-342900" algn="ctr">
              <a:spcAft>
                <a:spcPts val="1000"/>
              </a:spcAft>
              <a:defRPr/>
            </a:pPr>
            <a:r>
              <a:rPr lang="pt-BR" sz="2000">
                <a:solidFill>
                  <a:srgbClr val="FFFFCC"/>
                </a:solidFill>
                <a:effectLst>
                  <a:outerShdw blurRad="38100" dist="38100" dir="2700000" algn="tl">
                    <a:srgbClr val="C0C0C0"/>
                  </a:outerShdw>
                </a:effectLst>
              </a:rPr>
              <a:t>Comunicações externas;</a:t>
            </a:r>
          </a:p>
          <a:p>
            <a:pPr marL="342900" indent="-342900" algn="ctr">
              <a:spcAft>
                <a:spcPts val="1000"/>
              </a:spcAft>
              <a:defRPr/>
            </a:pPr>
            <a:r>
              <a:rPr lang="pt-BR" sz="2000">
                <a:solidFill>
                  <a:srgbClr val="FFFFCC"/>
                </a:solidFill>
                <a:effectLst>
                  <a:outerShdw blurRad="38100" dist="38100" dir="2700000" algn="tl">
                    <a:srgbClr val="C0C0C0"/>
                  </a:outerShdw>
                </a:effectLst>
              </a:rPr>
              <a:t>Medidas de desempenho ambiental;</a:t>
            </a:r>
          </a:p>
          <a:p>
            <a:pPr marL="342900" indent="-342900" algn="ctr">
              <a:spcAft>
                <a:spcPts val="1000"/>
              </a:spcAft>
              <a:defRPr/>
            </a:pPr>
            <a:r>
              <a:rPr lang="pt-BR" sz="2000">
                <a:solidFill>
                  <a:srgbClr val="FFFFCC"/>
                </a:solidFill>
                <a:effectLst>
                  <a:outerShdw blurRad="38100" dist="38100" dir="2700000" algn="tl">
                    <a:srgbClr val="C0C0C0"/>
                  </a:outerShdw>
                </a:effectLst>
              </a:rPr>
              <a:t>Evolução dos objetivos e metas;</a:t>
            </a:r>
          </a:p>
          <a:p>
            <a:pPr marL="342900" indent="-342900" algn="ctr">
              <a:spcAft>
                <a:spcPts val="1000"/>
              </a:spcAft>
              <a:defRPr/>
            </a:pPr>
            <a:r>
              <a:rPr lang="pt-BR" sz="2000">
                <a:solidFill>
                  <a:srgbClr val="FFFFCC"/>
                </a:solidFill>
                <a:effectLst>
                  <a:outerShdw blurRad="38100" dist="38100" dir="2700000" algn="tl">
                    <a:srgbClr val="C0C0C0"/>
                  </a:outerShdw>
                </a:effectLst>
              </a:rPr>
              <a:t>Emergências e incidentes;</a:t>
            </a:r>
          </a:p>
          <a:p>
            <a:pPr marL="342900" indent="-342900" algn="ctr">
              <a:spcAft>
                <a:spcPts val="1000"/>
              </a:spcAft>
              <a:defRPr/>
            </a:pPr>
            <a:r>
              <a:rPr lang="pt-BR" sz="2000">
                <a:solidFill>
                  <a:srgbClr val="FFFFCC"/>
                </a:solidFill>
                <a:effectLst>
                  <a:outerShdw blurRad="38100" dist="38100" dir="2700000" algn="tl">
                    <a:srgbClr val="C0C0C0"/>
                  </a:outerShdw>
                </a:effectLst>
              </a:rPr>
              <a:t>Novas legislações ou modificações;</a:t>
            </a:r>
          </a:p>
          <a:p>
            <a:pPr marL="342900" indent="-342900" algn="ctr">
              <a:spcAft>
                <a:spcPts val="1000"/>
              </a:spcAft>
              <a:defRPr/>
            </a:pPr>
            <a:r>
              <a:rPr lang="pt-BR" sz="2000">
                <a:solidFill>
                  <a:srgbClr val="FFFFCC"/>
                </a:solidFill>
                <a:effectLst>
                  <a:outerShdw blurRad="38100" dist="38100" dir="2700000" algn="tl">
                    <a:srgbClr val="C0C0C0"/>
                  </a:outerShdw>
                </a:effectLst>
              </a:rPr>
              <a:t>Novas tecnologias e processos.</a:t>
            </a:r>
          </a:p>
        </p:txBody>
      </p:sp>
      <p:sp>
        <p:nvSpPr>
          <p:cNvPr id="62469" name="Oval 12"/>
          <p:cNvSpPr>
            <a:spLocks noChangeArrowheads="1"/>
          </p:cNvSpPr>
          <p:nvPr/>
        </p:nvSpPr>
        <p:spPr bwMode="auto">
          <a:xfrm>
            <a:off x="3203575" y="1557338"/>
            <a:ext cx="2592388" cy="936625"/>
          </a:xfrm>
          <a:prstGeom prst="ellipse">
            <a:avLst/>
          </a:prstGeom>
          <a:solidFill>
            <a:srgbClr val="FFFF00"/>
          </a:solidFill>
          <a:ln w="9525" algn="ctr">
            <a:noFill/>
            <a:round/>
            <a:headEnd/>
            <a:tailEnd/>
          </a:ln>
        </p:spPr>
        <p:txBody>
          <a:bodyPr wrap="none" anchor="ctr">
            <a:spAutoFit/>
          </a:bodyPr>
          <a:lstStyle/>
          <a:p>
            <a:endParaRPr lang="pt-BR"/>
          </a:p>
        </p:txBody>
      </p:sp>
      <p:sp>
        <p:nvSpPr>
          <p:cNvPr id="62470" name="Text Box 11"/>
          <p:cNvSpPr txBox="1">
            <a:spLocks noChangeArrowheads="1"/>
          </p:cNvSpPr>
          <p:nvPr/>
        </p:nvSpPr>
        <p:spPr bwMode="auto">
          <a:xfrm>
            <a:off x="2987675" y="1557338"/>
            <a:ext cx="2808288" cy="701675"/>
          </a:xfrm>
          <a:prstGeom prst="rect">
            <a:avLst/>
          </a:prstGeom>
          <a:noFill/>
          <a:ln w="9525" algn="ctr">
            <a:noFill/>
            <a:miter lim="800000"/>
            <a:headEnd/>
            <a:tailEnd/>
          </a:ln>
        </p:spPr>
        <p:txBody>
          <a:bodyPr>
            <a:spAutoFit/>
          </a:bodyPr>
          <a:lstStyle/>
          <a:p>
            <a:pPr marL="342900" indent="-342900" algn="ctr">
              <a:spcBef>
                <a:spcPct val="50000"/>
              </a:spcBef>
            </a:pPr>
            <a:r>
              <a:rPr lang="pt-BR" sz="2000"/>
              <a:t>	Fontes de        Informação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Introdução ao SGA</a:t>
            </a:r>
            <a:br>
              <a:rPr lang="pt-BR" sz="4400" b="1">
                <a:solidFill>
                  <a:schemeClr val="tx2"/>
                </a:solidFill>
                <a:latin typeface="Garamond" pitchFamily="18" charset="0"/>
              </a:rPr>
            </a:br>
            <a:r>
              <a:rPr lang="pt-BR" sz="4400">
                <a:solidFill>
                  <a:schemeClr val="tx2"/>
                </a:solidFill>
                <a:latin typeface="Garamond" pitchFamily="18" charset="0"/>
              </a:rPr>
              <a:t>Elementos</a:t>
            </a:r>
          </a:p>
        </p:txBody>
      </p:sp>
      <p:sp>
        <p:nvSpPr>
          <p:cNvPr id="69635" name="AutoShape 6">
            <a:hlinkClick r:id="rId2" action="ppaction://hlinkpres?slideindex=1&amp;slidetitle="/>
          </p:cNvPr>
          <p:cNvSpPr>
            <a:spLocks noChangeArrowheads="1"/>
          </p:cNvSpPr>
          <p:nvPr/>
        </p:nvSpPr>
        <p:spPr bwMode="auto">
          <a:xfrm rot="-2048307">
            <a:off x="2339975"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lgn="ctr">
            <a:solidFill>
              <a:schemeClr val="tx1"/>
            </a:solidFill>
            <a:miter lim="800000"/>
            <a:headEnd/>
            <a:tailEnd/>
          </a:ln>
        </p:spPr>
        <p:txBody>
          <a:bodyPr wrap="none" anchor="ctr"/>
          <a:lstStyle/>
          <a:p>
            <a:endParaRPr lang="pt-BR"/>
          </a:p>
        </p:txBody>
      </p:sp>
      <p:sp>
        <p:nvSpPr>
          <p:cNvPr id="69636" name="AutoShape 7">
            <a:hlinkClick r:id="rId3" action="ppaction://hlinkpres?slideindex=1&amp;slidetitle="/>
          </p:cNvPr>
          <p:cNvSpPr>
            <a:spLocks noChangeArrowheads="1"/>
          </p:cNvSpPr>
          <p:nvPr/>
        </p:nvSpPr>
        <p:spPr bwMode="auto">
          <a:xfrm rot="1806205">
            <a:off x="5219700" y="184467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lgn="ctr">
            <a:solidFill>
              <a:schemeClr val="tx1"/>
            </a:solidFill>
            <a:miter lim="800000"/>
            <a:headEnd/>
            <a:tailEnd/>
          </a:ln>
        </p:spPr>
        <p:txBody>
          <a:bodyPr wrap="none" anchor="ctr"/>
          <a:lstStyle/>
          <a:p>
            <a:endParaRPr lang="pt-BR"/>
          </a:p>
        </p:txBody>
      </p:sp>
      <p:sp>
        <p:nvSpPr>
          <p:cNvPr id="69637" name="AutoShape 8">
            <a:hlinkClick r:id="rId4" action="ppaction://hlinkpres?slideindex=1&amp;slidetitle="/>
          </p:cNvPr>
          <p:cNvSpPr>
            <a:spLocks noChangeArrowheads="1"/>
          </p:cNvSpPr>
          <p:nvPr/>
        </p:nvSpPr>
        <p:spPr bwMode="auto">
          <a:xfrm rot="5400000">
            <a:off x="6012656" y="3645695"/>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lgn="ctr">
            <a:solidFill>
              <a:schemeClr val="tx1"/>
            </a:solidFill>
            <a:miter lim="800000"/>
            <a:headEnd/>
            <a:tailEnd/>
          </a:ln>
        </p:spPr>
        <p:txBody>
          <a:bodyPr wrap="none" anchor="ctr"/>
          <a:lstStyle/>
          <a:p>
            <a:endParaRPr lang="pt-BR"/>
          </a:p>
        </p:txBody>
      </p:sp>
      <p:sp>
        <p:nvSpPr>
          <p:cNvPr id="69638" name="AutoShape 9">
            <a:hlinkClick r:id="rId5" action="ppaction://hlinkpres?slideindex=1&amp;slidetitle="/>
          </p:cNvPr>
          <p:cNvSpPr>
            <a:spLocks noChangeArrowheads="1"/>
          </p:cNvSpPr>
          <p:nvPr/>
        </p:nvSpPr>
        <p:spPr bwMode="auto">
          <a:xfrm rot="-5400000">
            <a:off x="1331119" y="3572669"/>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lgn="ctr">
            <a:solidFill>
              <a:schemeClr val="tx1"/>
            </a:solidFill>
            <a:miter lim="800000"/>
            <a:headEnd/>
            <a:tailEnd/>
          </a:ln>
        </p:spPr>
        <p:txBody>
          <a:bodyPr wrap="none" anchor="ctr"/>
          <a:lstStyle/>
          <a:p>
            <a:endParaRPr lang="pt-BR"/>
          </a:p>
        </p:txBody>
      </p:sp>
      <p:sp>
        <p:nvSpPr>
          <p:cNvPr id="69639" name="AutoShape 10">
            <a:hlinkClick r:id="rId6" action="ppaction://hlinkpres?slideindex=1&amp;slidetitle="/>
          </p:cNvPr>
          <p:cNvSpPr>
            <a:spLocks noChangeArrowheads="1"/>
          </p:cNvSpPr>
          <p:nvPr/>
        </p:nvSpPr>
        <p:spPr bwMode="auto">
          <a:xfrm rot="-9487679">
            <a:off x="2411413" y="5373688"/>
            <a:ext cx="15843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7C80"/>
          </a:solidFill>
          <a:ln w="9525" algn="ctr">
            <a:solidFill>
              <a:schemeClr val="tx1"/>
            </a:solidFill>
            <a:miter lim="800000"/>
            <a:headEnd/>
            <a:tailEnd/>
          </a:ln>
        </p:spPr>
        <p:txBody>
          <a:bodyPr wrap="none" anchor="ctr"/>
          <a:lstStyle/>
          <a:p>
            <a:endParaRPr lang="pt-BR"/>
          </a:p>
        </p:txBody>
      </p:sp>
      <p:sp>
        <p:nvSpPr>
          <p:cNvPr id="69640" name="AutoShape 11">
            <a:hlinkClick r:id="rId7" action="ppaction://hlinkpres?slideindex=1&amp;slidetitle="/>
          </p:cNvPr>
          <p:cNvSpPr>
            <a:spLocks noChangeArrowheads="1"/>
          </p:cNvSpPr>
          <p:nvPr/>
        </p:nvSpPr>
        <p:spPr bwMode="auto">
          <a:xfrm rot="8870935">
            <a:off x="4932363" y="5445125"/>
            <a:ext cx="1584325"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99FF"/>
          </a:solidFill>
          <a:ln w="9525" algn="ctr">
            <a:solidFill>
              <a:schemeClr val="tx1"/>
            </a:solidFill>
            <a:miter lim="800000"/>
            <a:headEnd/>
            <a:tailEnd/>
          </a:ln>
        </p:spPr>
        <p:txBody>
          <a:bodyPr wrap="none" anchor="ctr"/>
          <a:lstStyle/>
          <a:p>
            <a:endParaRPr lang="pt-BR"/>
          </a:p>
        </p:txBody>
      </p:sp>
      <p:sp>
        <p:nvSpPr>
          <p:cNvPr id="69641" name="AutoShape 12">
            <a:hlinkClick r:id="rId8" action="ppaction://hlinkpres?slideindex=1&amp;slidetitle="/>
          </p:cNvPr>
          <p:cNvSpPr>
            <a:spLocks noChangeArrowheads="1"/>
          </p:cNvSpPr>
          <p:nvPr/>
        </p:nvSpPr>
        <p:spPr bwMode="auto">
          <a:xfrm>
            <a:off x="3492500" y="3284538"/>
            <a:ext cx="2089150" cy="1512887"/>
          </a:xfrm>
          <a:prstGeom prst="hexagon">
            <a:avLst>
              <a:gd name="adj" fmla="val 34523"/>
              <a:gd name="vf" fmla="val 115470"/>
            </a:avLst>
          </a:prstGeom>
          <a:solidFill>
            <a:srgbClr val="993366"/>
          </a:solidFill>
          <a:ln w="9525" algn="ctr">
            <a:solidFill>
              <a:schemeClr val="tx1"/>
            </a:solidFill>
            <a:miter lim="800000"/>
            <a:headEnd/>
            <a:tailEnd/>
          </a:ln>
        </p:spPr>
        <p:txBody>
          <a:bodyPr wrap="none" anchor="ctr"/>
          <a:lstStyle/>
          <a:p>
            <a:endParaRPr lang="pt-BR"/>
          </a:p>
        </p:txBody>
      </p:sp>
      <p:sp>
        <p:nvSpPr>
          <p:cNvPr id="375821" name="Text Box 13"/>
          <p:cNvSpPr txBox="1">
            <a:spLocks noChangeArrowheads="1"/>
          </p:cNvSpPr>
          <p:nvPr/>
        </p:nvSpPr>
        <p:spPr bwMode="auto">
          <a:xfrm>
            <a:off x="3995738" y="3835400"/>
            <a:ext cx="1023937" cy="457200"/>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sz="2400">
                <a:solidFill>
                  <a:schemeClr val="bg1"/>
                </a:solidFill>
                <a:effectLst>
                  <a:outerShdw blurRad="38100" dist="38100" dir="2700000" algn="tl">
                    <a:srgbClr val="C0C0C0"/>
                  </a:outerShdw>
                </a:effectLst>
              </a:rPr>
              <a:t>PDCA</a:t>
            </a:r>
          </a:p>
        </p:txBody>
      </p:sp>
      <p:sp>
        <p:nvSpPr>
          <p:cNvPr id="375822" name="Text Box 14"/>
          <p:cNvSpPr txBox="1">
            <a:spLocks noChangeArrowheads="1"/>
          </p:cNvSpPr>
          <p:nvPr/>
        </p:nvSpPr>
        <p:spPr bwMode="auto">
          <a:xfrm>
            <a:off x="6010275" y="1766888"/>
            <a:ext cx="2233613"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Política Ambiental</a:t>
            </a:r>
          </a:p>
        </p:txBody>
      </p:sp>
      <p:sp>
        <p:nvSpPr>
          <p:cNvPr id="375823" name="Text Box 15"/>
          <p:cNvSpPr txBox="1">
            <a:spLocks noChangeArrowheads="1"/>
          </p:cNvSpPr>
          <p:nvPr/>
        </p:nvSpPr>
        <p:spPr bwMode="auto">
          <a:xfrm>
            <a:off x="7142163" y="3789363"/>
            <a:ext cx="1751012"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Planejamento</a:t>
            </a:r>
          </a:p>
        </p:txBody>
      </p:sp>
      <p:sp>
        <p:nvSpPr>
          <p:cNvPr id="375824" name="Text Box 16"/>
          <p:cNvSpPr txBox="1">
            <a:spLocks noChangeArrowheads="1"/>
          </p:cNvSpPr>
          <p:nvPr/>
        </p:nvSpPr>
        <p:spPr bwMode="auto">
          <a:xfrm>
            <a:off x="5651500" y="6230938"/>
            <a:ext cx="3354388" cy="366712"/>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Implementação e Operação</a:t>
            </a:r>
          </a:p>
        </p:txBody>
      </p:sp>
      <p:sp>
        <p:nvSpPr>
          <p:cNvPr id="375825" name="Text Box 17"/>
          <p:cNvSpPr txBox="1">
            <a:spLocks noChangeArrowheads="1"/>
          </p:cNvSpPr>
          <p:nvPr/>
        </p:nvSpPr>
        <p:spPr bwMode="auto">
          <a:xfrm>
            <a:off x="179388" y="6302375"/>
            <a:ext cx="3838575" cy="366713"/>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pt-BR">
                <a:effectLst>
                  <a:outerShdw blurRad="38100" dist="38100" dir="2700000" algn="tl">
                    <a:srgbClr val="C0C0C0"/>
                  </a:outerShdw>
                </a:effectLst>
              </a:rPr>
              <a:t>Monitoramento e ação corretiva</a:t>
            </a:r>
          </a:p>
        </p:txBody>
      </p:sp>
      <p:sp>
        <p:nvSpPr>
          <p:cNvPr id="375826" name="Text Box 18"/>
          <p:cNvSpPr txBox="1">
            <a:spLocks noChangeArrowheads="1"/>
          </p:cNvSpPr>
          <p:nvPr/>
        </p:nvSpPr>
        <p:spPr bwMode="auto">
          <a:xfrm>
            <a:off x="688975" y="3854450"/>
            <a:ext cx="1003300" cy="654050"/>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Análise</a:t>
            </a:r>
          </a:p>
          <a:p>
            <a:pPr marL="342900" indent="-342900">
              <a:spcAft>
                <a:spcPts val="100"/>
              </a:spcAft>
              <a:buFont typeface="Wingdings" pitchFamily="2" charset="2"/>
              <a:buNone/>
              <a:defRPr/>
            </a:pPr>
            <a:r>
              <a:rPr lang="pt-BR">
                <a:effectLst>
                  <a:outerShdw blurRad="38100" dist="38100" dir="2700000" algn="tl">
                    <a:srgbClr val="C0C0C0"/>
                  </a:outerShdw>
                </a:effectLst>
              </a:rPr>
              <a:t>Crítica</a:t>
            </a:r>
          </a:p>
        </p:txBody>
      </p:sp>
      <p:sp>
        <p:nvSpPr>
          <p:cNvPr id="375827" name="Text Box 19"/>
          <p:cNvSpPr txBox="1">
            <a:spLocks noChangeArrowheads="1"/>
          </p:cNvSpPr>
          <p:nvPr/>
        </p:nvSpPr>
        <p:spPr bwMode="auto">
          <a:xfrm>
            <a:off x="904875" y="1700213"/>
            <a:ext cx="2259013" cy="366712"/>
          </a:xfrm>
          <a:prstGeom prst="rect">
            <a:avLst/>
          </a:prstGeom>
          <a:noFill/>
          <a:ln w="9525" algn="ctr">
            <a:noFill/>
            <a:miter lim="800000"/>
            <a:headEnd/>
            <a:tailEnd/>
          </a:ln>
          <a:effectLst/>
        </p:spPr>
        <p:txBody>
          <a:bodyPr wrap="none">
            <a:spAutoFit/>
          </a:bodyPr>
          <a:lstStyle/>
          <a:p>
            <a:pPr marL="342900" indent="-342900">
              <a:spcAft>
                <a:spcPts val="100"/>
              </a:spcAft>
              <a:buFont typeface="Wingdings" pitchFamily="2" charset="2"/>
              <a:buNone/>
              <a:defRPr/>
            </a:pPr>
            <a:r>
              <a:rPr lang="pt-BR">
                <a:effectLst>
                  <a:outerShdw blurRad="38100" dist="38100" dir="2700000" algn="tl">
                    <a:srgbClr val="C0C0C0"/>
                  </a:outerShdw>
                </a:effectLst>
              </a:rPr>
              <a:t>Melhoria Contínua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4"/>
          <p:cNvSpPr>
            <a:spLocks noChangeArrowheads="1"/>
          </p:cNvSpPr>
          <p:nvPr/>
        </p:nvSpPr>
        <p:spPr bwMode="auto">
          <a:xfrm>
            <a:off x="0" y="0"/>
            <a:ext cx="9144000" cy="6858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p:spPr>
        <p:txBody>
          <a:bodyPr wrap="none" anchor="ctr"/>
          <a:lstStyle/>
          <a:p>
            <a:endParaRPr lang="pt-BR"/>
          </a:p>
        </p:txBody>
      </p:sp>
      <p:sp>
        <p:nvSpPr>
          <p:cNvPr id="2060" name="Rectangle 12"/>
          <p:cNvSpPr>
            <a:spLocks noChangeArrowheads="1"/>
          </p:cNvSpPr>
          <p:nvPr/>
        </p:nvSpPr>
        <p:spPr bwMode="auto">
          <a:xfrm>
            <a:off x="1116013" y="1851025"/>
            <a:ext cx="7200900" cy="4530725"/>
          </a:xfrm>
          <a:prstGeom prst="rect">
            <a:avLst/>
          </a:prstGeom>
          <a:noFill/>
          <a:ln w="9525">
            <a:noFill/>
            <a:miter lim="800000"/>
            <a:headEnd/>
            <a:tailEnd/>
          </a:ln>
          <a:effectLst/>
        </p:spPr>
        <p:txBody>
          <a:bodyPr/>
          <a:lstStyle/>
          <a:p>
            <a:pPr marL="342900" indent="-342900" algn="ctr">
              <a:spcBef>
                <a:spcPct val="20000"/>
              </a:spcBef>
              <a:buClr>
                <a:schemeClr val="tx1"/>
              </a:buClr>
              <a:buFont typeface="Wingdings" pitchFamily="2" charset="2"/>
              <a:buNone/>
              <a:defRPr/>
            </a:pPr>
            <a:r>
              <a:rPr lang="pt-BR" sz="2200">
                <a:effectLst>
                  <a:outerShdw blurRad="38100" dist="38100" dir="2700000" algn="tl">
                    <a:srgbClr val="C0C0C0"/>
                  </a:outerShdw>
                </a:effectLst>
              </a:rPr>
              <a:t>MELHORIA CONTÍNUA</a:t>
            </a:r>
          </a:p>
          <a:p>
            <a:pPr marL="342900" indent="-342900">
              <a:spcBef>
                <a:spcPct val="20000"/>
              </a:spcBef>
              <a:buClr>
                <a:schemeClr val="tx1"/>
              </a:buClr>
              <a:buFont typeface="Wingdings" pitchFamily="2" charset="2"/>
              <a:buNone/>
              <a:defRPr/>
            </a:pPr>
            <a:r>
              <a:rPr lang="pt-BR" sz="2200">
                <a:effectLst>
                  <a:outerShdw blurRad="38100" dist="38100" dir="2700000" algn="tl">
                    <a:srgbClr val="C0C0C0"/>
                  </a:outerShdw>
                </a:effectLst>
              </a:rPr>
              <a:t>		É a busca pelo aprimoramento do desempenho ambiental, através de inovações, tecnologias menos poluentes e análise de não-conformidades. A organização mantém seu foco voltado para a prevenção ao invés da correção dos problemas. Incorporar essa política é uma </a:t>
            </a:r>
            <a:r>
              <a:rPr lang="pt-BR" sz="2200" b="1">
                <a:effectLst>
                  <a:outerShdw blurRad="38100" dist="38100" dir="2700000" algn="tl">
                    <a:srgbClr val="C0C0C0"/>
                  </a:outerShdw>
                </a:effectLst>
              </a:rPr>
              <a:t>decisão estratégica</a:t>
            </a:r>
            <a:r>
              <a:rPr lang="pt-BR" sz="2200">
                <a:effectLst>
                  <a:outerShdw blurRad="38100" dist="38100" dir="2700000" algn="tl">
                    <a:srgbClr val="C0C0C0"/>
                  </a:outerShdw>
                </a:effectLst>
              </a:rPr>
              <a:t>, visto que a prevenção é menos onerosa.</a:t>
            </a:r>
            <a:endParaRPr lang="pt-BR" sz="22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Grp="1" noChangeArrowheads="1"/>
          </p:cNvSpPr>
          <p:nvPr>
            <p:ph type="title"/>
          </p:nvPr>
        </p:nvSpPr>
        <p:spPr/>
        <p:txBody>
          <a:bodyPr/>
          <a:lstStyle/>
          <a:p>
            <a:pPr algn="ctr" eaLnBrk="1" hangingPunct="1">
              <a:defRPr/>
            </a:pPr>
            <a:r>
              <a:rPr lang="pt-BR"/>
              <a:t>Processo de Certificação</a:t>
            </a:r>
          </a:p>
        </p:txBody>
      </p:sp>
      <p:sp>
        <p:nvSpPr>
          <p:cNvPr id="63491" name="Rectangle 3"/>
          <p:cNvSpPr>
            <a:spLocks noGrp="1" noChangeArrowheads="1"/>
          </p:cNvSpPr>
          <p:nvPr>
            <p:ph idx="1"/>
          </p:nvPr>
        </p:nvSpPr>
        <p:spPr>
          <a:xfrm>
            <a:off x="457200" y="2608263"/>
            <a:ext cx="8229600" cy="2189162"/>
          </a:xfrm>
        </p:spPr>
        <p:txBody>
          <a:bodyPr/>
          <a:lstStyle/>
          <a:p>
            <a:pPr algn="just" eaLnBrk="1" hangingPunct="1">
              <a:lnSpc>
                <a:spcPct val="90000"/>
              </a:lnSpc>
            </a:pPr>
            <a:r>
              <a:rPr lang="pt-BR" sz="1800" smtClean="0"/>
              <a:t>É um processo de avaliação independente, que consiste no reconhecimento da conformidade entre o SGA e os requisitos de uma norma pré-estabelecida por uma empresa certificadora (credenciada para tal);</a:t>
            </a:r>
          </a:p>
          <a:p>
            <a:pPr algn="just" eaLnBrk="1" hangingPunct="1">
              <a:lnSpc>
                <a:spcPct val="90000"/>
              </a:lnSpc>
            </a:pPr>
            <a:r>
              <a:rPr lang="pt-BR" sz="1800" smtClean="0"/>
              <a:t>Processo voluntário;</a:t>
            </a:r>
          </a:p>
          <a:p>
            <a:pPr algn="just" eaLnBrk="1" hangingPunct="1">
              <a:lnSpc>
                <a:spcPct val="90000"/>
              </a:lnSpc>
            </a:pPr>
            <a:r>
              <a:rPr lang="pt-BR" sz="1800" smtClean="0"/>
              <a:t>Empresa credenciadora: INMETRO – Instituto Nacional de Metrologia, Normalização e Qualidade Industrial.</a:t>
            </a:r>
          </a:p>
          <a:p>
            <a:pPr algn="just" eaLnBrk="1" hangingPunct="1">
              <a:lnSpc>
                <a:spcPct val="90000"/>
              </a:lnSpc>
              <a:buFont typeface="Wingdings" pitchFamily="2" charset="2"/>
              <a:buNone/>
            </a:pPr>
            <a:endParaRPr lang="pt-BR" sz="1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algn="ctr" eaLnBrk="1" hangingPunct="1">
              <a:defRPr/>
            </a:pPr>
            <a:r>
              <a:rPr lang="pt-BR"/>
              <a:t>Processo de Certificação</a:t>
            </a:r>
          </a:p>
        </p:txBody>
      </p:sp>
      <p:sp>
        <p:nvSpPr>
          <p:cNvPr id="64515" name="Rectangle 3"/>
          <p:cNvSpPr>
            <a:spLocks noGrp="1" noChangeArrowheads="1"/>
          </p:cNvSpPr>
          <p:nvPr>
            <p:ph idx="1"/>
          </p:nvPr>
        </p:nvSpPr>
        <p:spPr>
          <a:xfrm>
            <a:off x="457200" y="1816100"/>
            <a:ext cx="8075613" cy="749300"/>
          </a:xfrm>
        </p:spPr>
        <p:txBody>
          <a:bodyPr/>
          <a:lstStyle/>
          <a:p>
            <a:pPr algn="just" eaLnBrk="1" hangingPunct="1"/>
            <a:r>
              <a:rPr lang="pt-BR" sz="1800" smtClean="0"/>
              <a:t>Um programa típico de certificação envolve os seguintes processos:</a:t>
            </a:r>
          </a:p>
          <a:p>
            <a:pPr algn="just" eaLnBrk="1" hangingPunct="1">
              <a:buFont typeface="Wingdings" pitchFamily="2" charset="2"/>
              <a:buNone/>
            </a:pPr>
            <a:r>
              <a:rPr lang="pt-BR" sz="1800" smtClean="0"/>
              <a:t>	</a:t>
            </a:r>
          </a:p>
        </p:txBody>
      </p:sp>
      <p:sp>
        <p:nvSpPr>
          <p:cNvPr id="64516" name="AutoShape 4"/>
          <p:cNvSpPr>
            <a:spLocks noChangeArrowheads="1"/>
          </p:cNvSpPr>
          <p:nvPr/>
        </p:nvSpPr>
        <p:spPr bwMode="auto">
          <a:xfrm>
            <a:off x="971550" y="4003675"/>
            <a:ext cx="7272338" cy="361950"/>
          </a:xfrm>
          <a:prstGeom prst="chevron">
            <a:avLst>
              <a:gd name="adj" fmla="val 78322"/>
            </a:avLst>
          </a:prstGeom>
          <a:solidFill>
            <a:srgbClr val="FFFF00"/>
          </a:solidFill>
          <a:ln w="9525" algn="ctr">
            <a:noFill/>
            <a:miter lim="800000"/>
            <a:headEnd/>
            <a:tailEnd/>
          </a:ln>
        </p:spPr>
        <p:txBody>
          <a:bodyPr anchor="ctr">
            <a:spAutoFit/>
          </a:bodyPr>
          <a:lstStyle/>
          <a:p>
            <a:endParaRPr lang="pt-BR"/>
          </a:p>
        </p:txBody>
      </p:sp>
      <p:sp>
        <p:nvSpPr>
          <p:cNvPr id="64517" name="AutoShape 5"/>
          <p:cNvSpPr>
            <a:spLocks noChangeArrowheads="1"/>
          </p:cNvSpPr>
          <p:nvPr/>
        </p:nvSpPr>
        <p:spPr bwMode="auto">
          <a:xfrm>
            <a:off x="827088" y="3571875"/>
            <a:ext cx="7345362" cy="361950"/>
          </a:xfrm>
          <a:prstGeom prst="chevron">
            <a:avLst>
              <a:gd name="adj" fmla="val 79108"/>
            </a:avLst>
          </a:prstGeom>
          <a:solidFill>
            <a:srgbClr val="FFCC00"/>
          </a:solidFill>
          <a:ln w="9525" algn="ctr">
            <a:noFill/>
            <a:miter lim="800000"/>
            <a:headEnd/>
            <a:tailEnd/>
          </a:ln>
        </p:spPr>
        <p:txBody>
          <a:bodyPr anchor="ctr">
            <a:spAutoFit/>
          </a:bodyPr>
          <a:lstStyle/>
          <a:p>
            <a:endParaRPr lang="pt-BR"/>
          </a:p>
        </p:txBody>
      </p:sp>
      <p:sp>
        <p:nvSpPr>
          <p:cNvPr id="64518" name="AutoShape 6"/>
          <p:cNvSpPr>
            <a:spLocks noChangeArrowheads="1"/>
          </p:cNvSpPr>
          <p:nvPr/>
        </p:nvSpPr>
        <p:spPr bwMode="auto">
          <a:xfrm>
            <a:off x="684213" y="3140075"/>
            <a:ext cx="7343775" cy="360363"/>
          </a:xfrm>
          <a:prstGeom prst="chevron">
            <a:avLst>
              <a:gd name="adj" fmla="val 79440"/>
            </a:avLst>
          </a:prstGeom>
          <a:solidFill>
            <a:srgbClr val="FF99CC"/>
          </a:solidFill>
          <a:ln w="9525" algn="ctr">
            <a:noFill/>
            <a:miter lim="800000"/>
            <a:headEnd/>
            <a:tailEnd/>
          </a:ln>
        </p:spPr>
        <p:txBody>
          <a:bodyPr anchor="ctr">
            <a:spAutoFit/>
          </a:bodyPr>
          <a:lstStyle/>
          <a:p>
            <a:endParaRPr lang="pt-BR"/>
          </a:p>
        </p:txBody>
      </p:sp>
      <p:sp>
        <p:nvSpPr>
          <p:cNvPr id="64519" name="AutoShape 8"/>
          <p:cNvSpPr>
            <a:spLocks noChangeArrowheads="1"/>
          </p:cNvSpPr>
          <p:nvPr/>
        </p:nvSpPr>
        <p:spPr bwMode="auto">
          <a:xfrm>
            <a:off x="1403350" y="5300663"/>
            <a:ext cx="7129463" cy="360362"/>
          </a:xfrm>
          <a:prstGeom prst="chevron">
            <a:avLst>
              <a:gd name="adj" fmla="val 77122"/>
            </a:avLst>
          </a:prstGeom>
          <a:solidFill>
            <a:srgbClr val="CC99FF"/>
          </a:solidFill>
          <a:ln w="9525" algn="ctr">
            <a:noFill/>
            <a:miter lim="800000"/>
            <a:headEnd/>
            <a:tailEnd/>
          </a:ln>
        </p:spPr>
        <p:txBody>
          <a:bodyPr anchor="ctr">
            <a:spAutoFit/>
          </a:bodyPr>
          <a:lstStyle/>
          <a:p>
            <a:endParaRPr lang="pt-BR"/>
          </a:p>
        </p:txBody>
      </p:sp>
      <p:sp>
        <p:nvSpPr>
          <p:cNvPr id="64520" name="AutoShape 9"/>
          <p:cNvSpPr>
            <a:spLocks noChangeArrowheads="1"/>
          </p:cNvSpPr>
          <p:nvPr/>
        </p:nvSpPr>
        <p:spPr bwMode="auto">
          <a:xfrm>
            <a:off x="1258888" y="4867275"/>
            <a:ext cx="7200900" cy="361950"/>
          </a:xfrm>
          <a:prstGeom prst="chevron">
            <a:avLst>
              <a:gd name="adj" fmla="val 77553"/>
            </a:avLst>
          </a:prstGeom>
          <a:solidFill>
            <a:srgbClr val="CCCCFF"/>
          </a:solidFill>
          <a:ln w="9525" algn="ctr">
            <a:noFill/>
            <a:miter lim="800000"/>
            <a:headEnd/>
            <a:tailEnd/>
          </a:ln>
        </p:spPr>
        <p:txBody>
          <a:bodyPr anchor="ctr">
            <a:spAutoFit/>
          </a:bodyPr>
          <a:lstStyle/>
          <a:p>
            <a:endParaRPr lang="pt-BR"/>
          </a:p>
        </p:txBody>
      </p:sp>
      <p:sp>
        <p:nvSpPr>
          <p:cNvPr id="64521" name="AutoShape 10"/>
          <p:cNvSpPr>
            <a:spLocks noChangeArrowheads="1"/>
          </p:cNvSpPr>
          <p:nvPr/>
        </p:nvSpPr>
        <p:spPr bwMode="auto">
          <a:xfrm>
            <a:off x="1114425" y="4435475"/>
            <a:ext cx="7273925" cy="361950"/>
          </a:xfrm>
          <a:prstGeom prst="chevron">
            <a:avLst>
              <a:gd name="adj" fmla="val 78339"/>
            </a:avLst>
          </a:prstGeom>
          <a:solidFill>
            <a:srgbClr val="FFCC99"/>
          </a:solidFill>
          <a:ln w="9525" algn="ctr">
            <a:noFill/>
            <a:miter lim="800000"/>
            <a:headEnd/>
            <a:tailEnd/>
          </a:ln>
        </p:spPr>
        <p:txBody>
          <a:bodyPr anchor="ctr">
            <a:spAutoFit/>
          </a:bodyPr>
          <a:lstStyle/>
          <a:p>
            <a:endParaRPr lang="pt-BR"/>
          </a:p>
        </p:txBody>
      </p:sp>
      <p:sp>
        <p:nvSpPr>
          <p:cNvPr id="64522" name="Text Box 11"/>
          <p:cNvSpPr txBox="1">
            <a:spLocks noChangeArrowheads="1"/>
          </p:cNvSpPr>
          <p:nvPr/>
        </p:nvSpPr>
        <p:spPr bwMode="auto">
          <a:xfrm>
            <a:off x="954088" y="3140075"/>
            <a:ext cx="4843462" cy="366713"/>
          </a:xfrm>
          <a:prstGeom prst="rect">
            <a:avLst/>
          </a:prstGeom>
          <a:noFill/>
          <a:ln w="9525" algn="ctr">
            <a:noFill/>
            <a:miter lim="800000"/>
            <a:headEnd/>
            <a:tailEnd/>
          </a:ln>
        </p:spPr>
        <p:txBody>
          <a:bodyPr wrap="none">
            <a:spAutoFit/>
          </a:bodyPr>
          <a:lstStyle/>
          <a:p>
            <a:pPr marL="342900" indent="-342900" algn="just"/>
            <a:r>
              <a:rPr lang="pt-BR" b="0"/>
              <a:t>Solicitação e contato com a certificadora</a:t>
            </a:r>
          </a:p>
        </p:txBody>
      </p:sp>
      <p:sp>
        <p:nvSpPr>
          <p:cNvPr id="64523" name="Text Box 12"/>
          <p:cNvSpPr txBox="1">
            <a:spLocks noChangeArrowheads="1"/>
          </p:cNvSpPr>
          <p:nvPr/>
        </p:nvSpPr>
        <p:spPr bwMode="auto">
          <a:xfrm>
            <a:off x="1104900" y="3565525"/>
            <a:ext cx="6923088" cy="366713"/>
          </a:xfrm>
          <a:prstGeom prst="rect">
            <a:avLst/>
          </a:prstGeom>
          <a:noFill/>
          <a:ln w="9525" algn="ctr">
            <a:noFill/>
            <a:miter lim="800000"/>
            <a:headEnd/>
            <a:tailEnd/>
          </a:ln>
        </p:spPr>
        <p:txBody>
          <a:bodyPr wrap="none">
            <a:spAutoFit/>
          </a:bodyPr>
          <a:lstStyle/>
          <a:p>
            <a:pPr marL="342900" indent="-342900" algn="just"/>
            <a:r>
              <a:rPr lang="pt-BR" b="0"/>
              <a:t>Auditoria de adequação (avaliação da documentação SGA)</a:t>
            </a:r>
          </a:p>
        </p:txBody>
      </p:sp>
      <p:sp>
        <p:nvSpPr>
          <p:cNvPr id="64524" name="Text Box 13"/>
          <p:cNvSpPr txBox="1">
            <a:spLocks noChangeArrowheads="1"/>
          </p:cNvSpPr>
          <p:nvPr/>
        </p:nvSpPr>
        <p:spPr bwMode="auto">
          <a:xfrm>
            <a:off x="1222375" y="4003675"/>
            <a:ext cx="3205163" cy="366713"/>
          </a:xfrm>
          <a:prstGeom prst="rect">
            <a:avLst/>
          </a:prstGeom>
          <a:noFill/>
          <a:ln w="9525" algn="ctr">
            <a:noFill/>
            <a:miter lim="800000"/>
            <a:headEnd/>
            <a:tailEnd/>
          </a:ln>
        </p:spPr>
        <p:txBody>
          <a:bodyPr wrap="none">
            <a:spAutoFit/>
          </a:bodyPr>
          <a:lstStyle/>
          <a:p>
            <a:pPr marL="342900" indent="-342900" algn="just"/>
            <a:r>
              <a:rPr lang="pt-BR" b="0"/>
              <a:t>Planejamento da auditoria</a:t>
            </a:r>
          </a:p>
        </p:txBody>
      </p:sp>
      <p:sp>
        <p:nvSpPr>
          <p:cNvPr id="64525" name="Text Box 14"/>
          <p:cNvSpPr txBox="1">
            <a:spLocks noChangeArrowheads="1"/>
          </p:cNvSpPr>
          <p:nvPr/>
        </p:nvSpPr>
        <p:spPr bwMode="auto">
          <a:xfrm>
            <a:off x="1371600" y="4429125"/>
            <a:ext cx="2957513" cy="366713"/>
          </a:xfrm>
          <a:prstGeom prst="rect">
            <a:avLst/>
          </a:prstGeom>
          <a:noFill/>
          <a:ln w="9525" algn="ctr">
            <a:noFill/>
            <a:miter lim="800000"/>
            <a:headEnd/>
            <a:tailEnd/>
          </a:ln>
        </p:spPr>
        <p:txBody>
          <a:bodyPr wrap="none">
            <a:spAutoFit/>
          </a:bodyPr>
          <a:lstStyle/>
          <a:p>
            <a:pPr marL="342900" indent="-342900" algn="just"/>
            <a:r>
              <a:rPr lang="pt-BR" b="0"/>
              <a:t>Auditoria de certificação</a:t>
            </a:r>
          </a:p>
        </p:txBody>
      </p:sp>
      <p:sp>
        <p:nvSpPr>
          <p:cNvPr id="64526" name="Text Box 15"/>
          <p:cNvSpPr txBox="1">
            <a:spLocks noChangeArrowheads="1"/>
          </p:cNvSpPr>
          <p:nvPr/>
        </p:nvSpPr>
        <p:spPr bwMode="auto">
          <a:xfrm>
            <a:off x="1503363" y="4860925"/>
            <a:ext cx="4259262" cy="366713"/>
          </a:xfrm>
          <a:prstGeom prst="rect">
            <a:avLst/>
          </a:prstGeom>
          <a:noFill/>
          <a:ln w="9525" algn="ctr">
            <a:noFill/>
            <a:miter lim="800000"/>
            <a:headEnd/>
            <a:tailEnd/>
          </a:ln>
        </p:spPr>
        <p:txBody>
          <a:bodyPr wrap="none">
            <a:spAutoFit/>
          </a:bodyPr>
          <a:lstStyle/>
          <a:p>
            <a:pPr marL="342900" indent="-342900" algn="just"/>
            <a:r>
              <a:rPr lang="pt-BR" b="0"/>
              <a:t>Concessão e emissão do certificado</a:t>
            </a:r>
          </a:p>
        </p:txBody>
      </p:sp>
      <p:sp>
        <p:nvSpPr>
          <p:cNvPr id="64527" name="Text Box 16"/>
          <p:cNvSpPr txBox="1">
            <a:spLocks noChangeArrowheads="1"/>
          </p:cNvSpPr>
          <p:nvPr/>
        </p:nvSpPr>
        <p:spPr bwMode="auto">
          <a:xfrm>
            <a:off x="1658938" y="5292725"/>
            <a:ext cx="3189287" cy="366713"/>
          </a:xfrm>
          <a:prstGeom prst="rect">
            <a:avLst/>
          </a:prstGeom>
          <a:noFill/>
          <a:ln w="9525" algn="ctr">
            <a:noFill/>
            <a:miter lim="800000"/>
            <a:headEnd/>
            <a:tailEnd/>
          </a:ln>
        </p:spPr>
        <p:txBody>
          <a:bodyPr wrap="none">
            <a:spAutoFit/>
          </a:bodyPr>
          <a:lstStyle/>
          <a:p>
            <a:pPr marL="342900" indent="-342900" algn="just"/>
            <a:r>
              <a:rPr lang="pt-BR" b="0"/>
              <a:t>Auditorias de manutenção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algn="ctr" eaLnBrk="1" hangingPunct="1">
              <a:defRPr/>
            </a:pPr>
            <a:r>
              <a:rPr lang="pt-BR"/>
              <a:t>SGA Passo a Passo</a:t>
            </a:r>
          </a:p>
        </p:txBody>
      </p:sp>
      <p:sp>
        <p:nvSpPr>
          <p:cNvPr id="65539" name="Rectangle 3"/>
          <p:cNvSpPr>
            <a:spLocks noGrp="1" noChangeArrowheads="1"/>
          </p:cNvSpPr>
          <p:nvPr>
            <p:ph idx="1"/>
          </p:nvPr>
        </p:nvSpPr>
        <p:spPr>
          <a:xfrm>
            <a:off x="611188" y="2327275"/>
            <a:ext cx="8229600" cy="2614613"/>
          </a:xfrm>
          <a:solidFill>
            <a:schemeClr val="hlink"/>
          </a:solidFill>
        </p:spPr>
        <p:txBody>
          <a:bodyPr/>
          <a:lstStyle/>
          <a:p>
            <a:pPr algn="ctr" eaLnBrk="1" hangingPunct="1">
              <a:buFont typeface="Wingdings" pitchFamily="2" charset="2"/>
              <a:buNone/>
            </a:pPr>
            <a:r>
              <a:rPr lang="pt-BR" sz="5400" smtClean="0"/>
              <a:t>Modelo de implementação de um SGA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sz="half" idx="1"/>
          </p:nvPr>
        </p:nvSpPr>
        <p:spPr>
          <a:xfrm>
            <a:off x="3635375" y="1851025"/>
            <a:ext cx="4897438" cy="4530725"/>
          </a:xfrm>
        </p:spPr>
        <p:txBody>
          <a:bodyPr/>
          <a:lstStyle/>
          <a:p>
            <a:pPr algn="just" eaLnBrk="1" hangingPunct="1"/>
            <a:r>
              <a:rPr lang="pt-BR" sz="1800" smtClean="0"/>
              <a:t>Monitoramento e Ação Corretiva</a:t>
            </a:r>
          </a:p>
          <a:p>
            <a:pPr algn="just" eaLnBrk="1" hangingPunct="1">
              <a:buFont typeface="Wingdings" pitchFamily="2" charset="2"/>
              <a:buNone/>
            </a:pPr>
            <a:endParaRPr lang="pt-BR" sz="1800" smtClean="0"/>
          </a:p>
          <a:p>
            <a:pPr algn="just" eaLnBrk="1" hangingPunct="1">
              <a:buFont typeface="Wingdings" pitchFamily="2" charset="2"/>
              <a:buNone/>
            </a:pPr>
            <a:r>
              <a:rPr lang="pt-BR" sz="1800" smtClean="0"/>
              <a:t>	É importante para uma organização que sejam detectadas rapidamente os desvios da situação normal ou desejada.</a:t>
            </a:r>
          </a:p>
          <a:p>
            <a:pPr algn="just" eaLnBrk="1" hangingPunct="1">
              <a:buFont typeface="Wingdings" pitchFamily="2" charset="2"/>
              <a:buNone/>
            </a:pPr>
            <a:r>
              <a:rPr lang="pt-BR" sz="1800" smtClean="0"/>
              <a:t>   </a:t>
            </a:r>
          </a:p>
          <a:p>
            <a:pPr algn="just" eaLnBrk="1" hangingPunct="1">
              <a:buFont typeface="Wingdings" pitchFamily="2" charset="2"/>
              <a:buNone/>
            </a:pPr>
            <a:r>
              <a:rPr lang="pt-BR" sz="1800" smtClean="0"/>
              <a:t>	Em caso de resultados insatisfatórios, devem ser estabelecidas as ações corretivas pertinentes. Posterior-mente, devem ser avaliados os motivos para o não-cumprimento das propostas, e a partir disso, definir e implantar medidas preventivas.</a:t>
            </a:r>
          </a:p>
          <a:p>
            <a:pPr algn="just" eaLnBrk="1" hangingPunct="1">
              <a:buFont typeface="Wingdings" pitchFamily="2" charset="2"/>
              <a:buNone/>
            </a:pPr>
            <a:r>
              <a:rPr lang="pt-BR" sz="1800" smtClean="0"/>
              <a:t>	</a:t>
            </a:r>
          </a:p>
        </p:txBody>
      </p:sp>
      <p:graphicFrame>
        <p:nvGraphicFramePr>
          <p:cNvPr id="5122" name="Object 9"/>
          <p:cNvGraphicFramePr>
            <a:graphicFrameLocks noChangeAspect="1"/>
          </p:cNvGraphicFramePr>
          <p:nvPr>
            <p:ph sz="half" idx="2"/>
          </p:nvPr>
        </p:nvGraphicFramePr>
        <p:xfrm>
          <a:off x="684213" y="3035300"/>
          <a:ext cx="2517775" cy="1762125"/>
        </p:xfrm>
        <a:graphic>
          <a:graphicData uri="http://schemas.openxmlformats.org/presentationml/2006/ole">
            <p:oleObj spid="_x0000_s5122" name="Imagem de bitmap" r:id="rId3" imgW="666667" imgH="466543" progId="PBrush">
              <p:embed/>
            </p:oleObj>
          </a:graphicData>
        </a:graphic>
      </p:graphicFrame>
      <p:sp>
        <p:nvSpPr>
          <p:cNvPr id="5124" name="Rectangle 3"/>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SGA Passo a Passo </a:t>
            </a:r>
            <a:br>
              <a:rPr lang="pt-BR" sz="4400" b="1">
                <a:solidFill>
                  <a:schemeClr val="tx2"/>
                </a:solidFill>
                <a:latin typeface="Garamond" pitchFamily="18" charset="0"/>
              </a:rPr>
            </a:br>
            <a:r>
              <a:rPr lang="pt-BR" sz="4400">
                <a:solidFill>
                  <a:schemeClr val="tx2"/>
                </a:solidFill>
                <a:latin typeface="Garamond" pitchFamily="18" charset="0"/>
              </a:rPr>
              <a:t>Monitoramento e Ação Corretiva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Grp="1" noChangeAspect="1" noChangeArrowheads="1"/>
          </p:cNvPicPr>
          <p:nvPr>
            <p:ph idx="1"/>
          </p:nvPr>
        </p:nvPicPr>
        <p:blipFill>
          <a:blip r:embed="rId2" cstate="print"/>
          <a:srcRect/>
          <a:stretch>
            <a:fillRect/>
          </a:stretch>
        </p:blipFill>
        <p:spPr>
          <a:xfrm>
            <a:off x="457200" y="268288"/>
            <a:ext cx="8218488" cy="6329362"/>
          </a:xfrm>
        </p:spPr>
      </p:pic>
      <p:sp>
        <p:nvSpPr>
          <p:cNvPr id="66563" name="Text Box 4"/>
          <p:cNvSpPr txBox="1">
            <a:spLocks noChangeArrowheads="1"/>
          </p:cNvSpPr>
          <p:nvPr/>
        </p:nvSpPr>
        <p:spPr bwMode="auto">
          <a:xfrm>
            <a:off x="323850" y="333375"/>
            <a:ext cx="2447925" cy="915988"/>
          </a:xfrm>
          <a:prstGeom prst="rect">
            <a:avLst/>
          </a:prstGeom>
          <a:solidFill>
            <a:schemeClr val="hlink"/>
          </a:solidFill>
          <a:ln w="9525" algn="ctr">
            <a:noFill/>
            <a:miter lim="800000"/>
            <a:headEnd/>
            <a:tailEnd/>
          </a:ln>
        </p:spPr>
        <p:txBody>
          <a:bodyPr>
            <a:spAutoFit/>
          </a:bodyPr>
          <a:lstStyle/>
          <a:p>
            <a:pPr marL="342900" indent="-342900" algn="ctr"/>
            <a:r>
              <a:rPr lang="pt-BR" b="0">
                <a:solidFill>
                  <a:srgbClr val="A86C00"/>
                </a:solidFill>
              </a:rPr>
              <a:t>SGA Passo a Passo  Etapas de implementação</a:t>
            </a:r>
          </a:p>
        </p:txBody>
      </p:sp>
      <p:sp>
        <p:nvSpPr>
          <p:cNvPr id="66564" name="Text Box 5"/>
          <p:cNvSpPr txBox="1">
            <a:spLocks noChangeArrowheads="1"/>
          </p:cNvSpPr>
          <p:nvPr/>
        </p:nvSpPr>
        <p:spPr bwMode="auto">
          <a:xfrm>
            <a:off x="4067175" y="1412875"/>
            <a:ext cx="2252663" cy="366713"/>
          </a:xfrm>
          <a:prstGeom prst="rect">
            <a:avLst/>
          </a:prstGeom>
          <a:noFill/>
          <a:ln w="9525" algn="ctr">
            <a:noFill/>
            <a:miter lim="800000"/>
            <a:headEnd/>
            <a:tailEnd/>
          </a:ln>
        </p:spPr>
        <p:txBody>
          <a:bodyPr>
            <a:spAutoFit/>
          </a:bodyPr>
          <a:lstStyle/>
          <a:p>
            <a:pPr marL="342900" indent="-342900" algn="just"/>
            <a:endParaRPr lang="pt-BR"/>
          </a:p>
        </p:txBody>
      </p:sp>
      <p:sp>
        <p:nvSpPr>
          <p:cNvPr id="66565" name="Text Box 6"/>
          <p:cNvSpPr txBox="1">
            <a:spLocks noChangeArrowheads="1"/>
          </p:cNvSpPr>
          <p:nvPr/>
        </p:nvSpPr>
        <p:spPr bwMode="auto">
          <a:xfrm>
            <a:off x="4140200" y="1795463"/>
            <a:ext cx="2225675" cy="193675"/>
          </a:xfrm>
          <a:prstGeom prst="rect">
            <a:avLst/>
          </a:prstGeom>
          <a:solidFill>
            <a:schemeClr val="bg1"/>
          </a:solidFill>
          <a:ln w="9525" algn="ctr">
            <a:solidFill>
              <a:schemeClr val="bg1"/>
            </a:solidFill>
            <a:miter lim="800000"/>
            <a:headEnd/>
            <a:tailEnd/>
          </a:ln>
        </p:spPr>
        <p:txBody>
          <a:bodyPr wrap="none">
            <a:spAutoFit/>
          </a:bodyPr>
          <a:lstStyle/>
          <a:p>
            <a:pPr marL="342900" indent="-342900" algn="just"/>
            <a:r>
              <a:rPr lang="pt-BR" sz="600">
                <a:solidFill>
                  <a:schemeClr val="bg1"/>
                </a:solidFill>
              </a:rPr>
              <a:t>aaaaaaaaaaaaaaaaaaaaaaaaaaaaaaaaaaaaaaaa</a:t>
            </a:r>
          </a:p>
        </p:txBody>
      </p:sp>
      <p:sp>
        <p:nvSpPr>
          <p:cNvPr id="66566" name="Text Box 7"/>
          <p:cNvSpPr txBox="1">
            <a:spLocks noChangeArrowheads="1"/>
          </p:cNvSpPr>
          <p:nvPr/>
        </p:nvSpPr>
        <p:spPr bwMode="auto">
          <a:xfrm>
            <a:off x="3851275" y="1916113"/>
            <a:ext cx="368300" cy="117475"/>
          </a:xfrm>
          <a:prstGeom prst="rect">
            <a:avLst/>
          </a:prstGeom>
          <a:solidFill>
            <a:schemeClr val="bg1"/>
          </a:solidFill>
          <a:ln w="9525" algn="ctr">
            <a:solidFill>
              <a:schemeClr val="bg1"/>
            </a:solidFill>
            <a:miter lim="800000"/>
            <a:headEnd/>
            <a:tailEnd/>
          </a:ln>
        </p:spPr>
        <p:txBody>
          <a:bodyPr wrap="none">
            <a:spAutoFit/>
          </a:bodyPr>
          <a:lstStyle/>
          <a:p>
            <a:pPr marL="342900" indent="-342900" algn="just"/>
            <a:r>
              <a:rPr lang="pt-BR" sz="100">
                <a:solidFill>
                  <a:schemeClr val="bg1"/>
                </a:solidFill>
              </a:rPr>
              <a:t>aaaaaaaaaaaaaaaaaaaaaa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387350"/>
            <a:ext cx="9144000" cy="2133600"/>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67587" name="Rectangle 4"/>
          <p:cNvSpPr>
            <a:spLocks noChangeArrowheads="1"/>
          </p:cNvSpPr>
          <p:nvPr/>
        </p:nvSpPr>
        <p:spPr bwMode="auto">
          <a:xfrm>
            <a:off x="684213" y="2486025"/>
            <a:ext cx="2051050" cy="366713"/>
          </a:xfrm>
          <a:prstGeom prst="rect">
            <a:avLst/>
          </a:prstGeom>
          <a:noFill/>
          <a:ln w="9525">
            <a:noFill/>
            <a:miter lim="800000"/>
            <a:headEnd/>
            <a:tailEnd/>
          </a:ln>
        </p:spPr>
        <p:txBody>
          <a:bodyPr wrap="none">
            <a:spAutoFit/>
          </a:bodyPr>
          <a:lstStyle/>
          <a:p>
            <a:pPr algn="ctr">
              <a:spcAft>
                <a:spcPct val="0"/>
              </a:spcAft>
              <a:buClrTx/>
              <a:buSzTx/>
              <a:buFontTx/>
              <a:buNone/>
            </a:pPr>
            <a:r>
              <a:rPr lang="pt-BR">
                <a:latin typeface="Arial" charset="0"/>
              </a:rPr>
              <a:t>I – INTRODUÇÃO</a:t>
            </a:r>
          </a:p>
        </p:txBody>
      </p:sp>
      <p:sp>
        <p:nvSpPr>
          <p:cNvPr id="67588" name="Text Box 6"/>
          <p:cNvSpPr txBox="1">
            <a:spLocks noChangeArrowheads="1"/>
          </p:cNvSpPr>
          <p:nvPr/>
        </p:nvSpPr>
        <p:spPr bwMode="auto">
          <a:xfrm>
            <a:off x="611188" y="3128963"/>
            <a:ext cx="4321175" cy="1465262"/>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Foi desenvolvido um estudo de base sobre SGA, seguido por um estágio curricular no Pizzato Praia Hotel, para levantamento das questões ambientais e desen-volvimento de um SGA.</a:t>
            </a:r>
          </a:p>
        </p:txBody>
      </p:sp>
      <p:pic>
        <p:nvPicPr>
          <p:cNvPr id="67589" name="Picture 8" descr="j0195812"/>
          <p:cNvPicPr>
            <a:picLocks noChangeAspect="1" noChangeArrowheads="1"/>
          </p:cNvPicPr>
          <p:nvPr/>
        </p:nvPicPr>
        <p:blipFill>
          <a:blip r:embed="rId2" cstate="print"/>
          <a:srcRect/>
          <a:stretch>
            <a:fillRect/>
          </a:stretch>
        </p:blipFill>
        <p:spPr bwMode="auto">
          <a:xfrm>
            <a:off x="5292725" y="2532063"/>
            <a:ext cx="2517775" cy="2592387"/>
          </a:xfrm>
          <a:prstGeom prst="rect">
            <a:avLst/>
          </a:prstGeom>
          <a:solidFill>
            <a:schemeClr val="bg1"/>
          </a:solidFill>
          <a:ln w="9525">
            <a:noFill/>
            <a:miter lim="800000"/>
            <a:headEnd/>
            <a:tailEnd/>
          </a:ln>
        </p:spPr>
      </p:pic>
      <p:grpSp>
        <p:nvGrpSpPr>
          <p:cNvPr id="2" name="Group 9"/>
          <p:cNvGrpSpPr>
            <a:grpSpLocks noChangeAspect="1"/>
          </p:cNvGrpSpPr>
          <p:nvPr/>
        </p:nvGrpSpPr>
        <p:grpSpPr bwMode="auto">
          <a:xfrm>
            <a:off x="6734175" y="4259263"/>
            <a:ext cx="1511300" cy="1114425"/>
            <a:chOff x="4150" y="2296"/>
            <a:chExt cx="986" cy="727"/>
          </a:xfrm>
        </p:grpSpPr>
        <p:sp>
          <p:nvSpPr>
            <p:cNvPr id="67591" name="AutoShape 10"/>
            <p:cNvSpPr>
              <a:spLocks noChangeAspect="1" noChangeArrowheads="1" noTextEdit="1"/>
            </p:cNvSpPr>
            <p:nvPr/>
          </p:nvSpPr>
          <p:spPr bwMode="auto">
            <a:xfrm>
              <a:off x="4150" y="2296"/>
              <a:ext cx="986" cy="727"/>
            </a:xfrm>
            <a:prstGeom prst="rect">
              <a:avLst/>
            </a:prstGeom>
            <a:noFill/>
            <a:ln w="9525">
              <a:noFill/>
              <a:miter lim="800000"/>
              <a:headEnd/>
              <a:tailEnd/>
            </a:ln>
          </p:spPr>
          <p:txBody>
            <a:bodyPr/>
            <a:lstStyle/>
            <a:p>
              <a:endParaRPr lang="pt-BR"/>
            </a:p>
          </p:txBody>
        </p:sp>
        <p:sp>
          <p:nvSpPr>
            <p:cNvPr id="67592" name="Freeform 11"/>
            <p:cNvSpPr>
              <a:spLocks/>
            </p:cNvSpPr>
            <p:nvPr/>
          </p:nvSpPr>
          <p:spPr bwMode="auto">
            <a:xfrm>
              <a:off x="4150" y="2296"/>
              <a:ext cx="986" cy="675"/>
            </a:xfrm>
            <a:custGeom>
              <a:avLst/>
              <a:gdLst>
                <a:gd name="T0" fmla="*/ 857 w 1972"/>
                <a:gd name="T1" fmla="*/ 510 h 1350"/>
                <a:gd name="T2" fmla="*/ 892 w 1972"/>
                <a:gd name="T3" fmla="*/ 428 h 1350"/>
                <a:gd name="T4" fmla="*/ 904 w 1972"/>
                <a:gd name="T5" fmla="*/ 338 h 1350"/>
                <a:gd name="T6" fmla="*/ 889 w 1972"/>
                <a:gd name="T7" fmla="*/ 237 h 1350"/>
                <a:gd name="T8" fmla="*/ 847 w 1972"/>
                <a:gd name="T9" fmla="*/ 149 h 1350"/>
                <a:gd name="T10" fmla="*/ 781 w 1972"/>
                <a:gd name="T11" fmla="*/ 77 h 1350"/>
                <a:gd name="T12" fmla="*/ 698 w 1972"/>
                <a:gd name="T13" fmla="*/ 26 h 1350"/>
                <a:gd name="T14" fmla="*/ 601 w 1972"/>
                <a:gd name="T15" fmla="*/ 1 h 1350"/>
                <a:gd name="T16" fmla="*/ 599 w 1972"/>
                <a:gd name="T17" fmla="*/ 21 h 1350"/>
                <a:gd name="T18" fmla="*/ 690 w 1972"/>
                <a:gd name="T19" fmla="*/ 45 h 1350"/>
                <a:gd name="T20" fmla="*/ 769 w 1972"/>
                <a:gd name="T21" fmla="*/ 92 h 1350"/>
                <a:gd name="T22" fmla="*/ 830 w 1972"/>
                <a:gd name="T23" fmla="*/ 160 h 1350"/>
                <a:gd name="T24" fmla="*/ 870 w 1972"/>
                <a:gd name="T25" fmla="*/ 243 h 1350"/>
                <a:gd name="T26" fmla="*/ 884 w 1972"/>
                <a:gd name="T27" fmla="*/ 338 h 1350"/>
                <a:gd name="T28" fmla="*/ 871 w 1972"/>
                <a:gd name="T29" fmla="*/ 427 h 1350"/>
                <a:gd name="T30" fmla="*/ 835 w 1972"/>
                <a:gd name="T31" fmla="*/ 507 h 1350"/>
                <a:gd name="T32" fmla="*/ 778 w 1972"/>
                <a:gd name="T33" fmla="*/ 574 h 1350"/>
                <a:gd name="T34" fmla="*/ 706 w 1972"/>
                <a:gd name="T35" fmla="*/ 623 h 1350"/>
                <a:gd name="T36" fmla="*/ 621 w 1972"/>
                <a:gd name="T37" fmla="*/ 651 h 1350"/>
                <a:gd name="T38" fmla="*/ 549 w 1972"/>
                <a:gd name="T39" fmla="*/ 655 h 1350"/>
                <a:gd name="T40" fmla="*/ 483 w 1972"/>
                <a:gd name="T41" fmla="*/ 644 h 1350"/>
                <a:gd name="T42" fmla="*/ 422 w 1972"/>
                <a:gd name="T43" fmla="*/ 620 h 1350"/>
                <a:gd name="T44" fmla="*/ 367 w 1972"/>
                <a:gd name="T45" fmla="*/ 584 h 1350"/>
                <a:gd name="T46" fmla="*/ 320 w 1972"/>
                <a:gd name="T47" fmla="*/ 538 h 1350"/>
                <a:gd name="T48" fmla="*/ 284 w 1972"/>
                <a:gd name="T49" fmla="*/ 482 h 1350"/>
                <a:gd name="T50" fmla="*/ 261 w 1972"/>
                <a:gd name="T51" fmla="*/ 480 h 1350"/>
                <a:gd name="T52" fmla="*/ 280 w 1972"/>
                <a:gd name="T53" fmla="*/ 516 h 1350"/>
                <a:gd name="T54" fmla="*/ 303 w 1972"/>
                <a:gd name="T55" fmla="*/ 548 h 1350"/>
                <a:gd name="T56" fmla="*/ 96 w 1972"/>
                <a:gd name="T57" fmla="*/ 578 h 1350"/>
                <a:gd name="T58" fmla="*/ 327 w 1972"/>
                <a:gd name="T59" fmla="*/ 580 h 1350"/>
                <a:gd name="T60" fmla="*/ 342 w 1972"/>
                <a:gd name="T61" fmla="*/ 591 h 1350"/>
                <a:gd name="T62" fmla="*/ 358 w 1972"/>
                <a:gd name="T63" fmla="*/ 603 h 1350"/>
                <a:gd name="T64" fmla="*/ 387 w 1972"/>
                <a:gd name="T65" fmla="*/ 623 h 1350"/>
                <a:gd name="T66" fmla="*/ 417 w 1972"/>
                <a:gd name="T67" fmla="*/ 640 h 1350"/>
                <a:gd name="T68" fmla="*/ 449 w 1972"/>
                <a:gd name="T69" fmla="*/ 654 h 1350"/>
                <a:gd name="T70" fmla="*/ 483 w 1972"/>
                <a:gd name="T71" fmla="*/ 665 h 1350"/>
                <a:gd name="T72" fmla="*/ 519 w 1972"/>
                <a:gd name="T73" fmla="*/ 672 h 1350"/>
                <a:gd name="T74" fmla="*/ 554 w 1972"/>
                <a:gd name="T75" fmla="*/ 675 h 1350"/>
                <a:gd name="T76" fmla="*/ 573 w 1972"/>
                <a:gd name="T77" fmla="*/ 675 h 1350"/>
                <a:gd name="T78" fmla="*/ 582 w 1972"/>
                <a:gd name="T79" fmla="*/ 675 h 1350"/>
                <a:gd name="T80" fmla="*/ 591 w 1972"/>
                <a:gd name="T81" fmla="*/ 674 h 1350"/>
                <a:gd name="T82" fmla="*/ 684 w 1972"/>
                <a:gd name="T83" fmla="*/ 654 h 1350"/>
                <a:gd name="T84" fmla="*/ 710 w 1972"/>
                <a:gd name="T85" fmla="*/ 643 h 1350"/>
                <a:gd name="T86" fmla="*/ 734 w 1972"/>
                <a:gd name="T87" fmla="*/ 631 h 1350"/>
                <a:gd name="T88" fmla="*/ 758 w 1972"/>
                <a:gd name="T89" fmla="*/ 616 h 1350"/>
                <a:gd name="T90" fmla="*/ 779 w 1972"/>
                <a:gd name="T91" fmla="*/ 599 h 1350"/>
                <a:gd name="T92" fmla="*/ 800 w 1972"/>
                <a:gd name="T93" fmla="*/ 581 h 1350"/>
                <a:gd name="T94" fmla="*/ 986 w 1972"/>
                <a:gd name="T95" fmla="*/ 578 h 1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72"/>
                <a:gd name="T145" fmla="*/ 0 h 1350"/>
                <a:gd name="T146" fmla="*/ 1972 w 1972"/>
                <a:gd name="T147" fmla="*/ 1350 h 13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72" h="1350">
                  <a:moveTo>
                    <a:pt x="1644" y="1116"/>
                  </a:moveTo>
                  <a:lnTo>
                    <a:pt x="1681" y="1069"/>
                  </a:lnTo>
                  <a:lnTo>
                    <a:pt x="1713" y="1020"/>
                  </a:lnTo>
                  <a:lnTo>
                    <a:pt x="1740" y="968"/>
                  </a:lnTo>
                  <a:lnTo>
                    <a:pt x="1765" y="914"/>
                  </a:lnTo>
                  <a:lnTo>
                    <a:pt x="1783" y="857"/>
                  </a:lnTo>
                  <a:lnTo>
                    <a:pt x="1797" y="798"/>
                  </a:lnTo>
                  <a:lnTo>
                    <a:pt x="1806" y="738"/>
                  </a:lnTo>
                  <a:lnTo>
                    <a:pt x="1808" y="676"/>
                  </a:lnTo>
                  <a:lnTo>
                    <a:pt x="1805" y="607"/>
                  </a:lnTo>
                  <a:lnTo>
                    <a:pt x="1795" y="540"/>
                  </a:lnTo>
                  <a:lnTo>
                    <a:pt x="1778" y="475"/>
                  </a:lnTo>
                  <a:lnTo>
                    <a:pt x="1755" y="413"/>
                  </a:lnTo>
                  <a:lnTo>
                    <a:pt x="1727" y="353"/>
                  </a:lnTo>
                  <a:lnTo>
                    <a:pt x="1693" y="298"/>
                  </a:lnTo>
                  <a:lnTo>
                    <a:pt x="1654" y="246"/>
                  </a:lnTo>
                  <a:lnTo>
                    <a:pt x="1610" y="198"/>
                  </a:lnTo>
                  <a:lnTo>
                    <a:pt x="1562" y="154"/>
                  </a:lnTo>
                  <a:lnTo>
                    <a:pt x="1510" y="115"/>
                  </a:lnTo>
                  <a:lnTo>
                    <a:pt x="1455" y="82"/>
                  </a:lnTo>
                  <a:lnTo>
                    <a:pt x="1395" y="53"/>
                  </a:lnTo>
                  <a:lnTo>
                    <a:pt x="1333" y="30"/>
                  </a:lnTo>
                  <a:lnTo>
                    <a:pt x="1268" y="14"/>
                  </a:lnTo>
                  <a:lnTo>
                    <a:pt x="1201" y="3"/>
                  </a:lnTo>
                  <a:lnTo>
                    <a:pt x="1132" y="0"/>
                  </a:lnTo>
                  <a:lnTo>
                    <a:pt x="1132" y="39"/>
                  </a:lnTo>
                  <a:lnTo>
                    <a:pt x="1197" y="43"/>
                  </a:lnTo>
                  <a:lnTo>
                    <a:pt x="1260" y="52"/>
                  </a:lnTo>
                  <a:lnTo>
                    <a:pt x="1321" y="68"/>
                  </a:lnTo>
                  <a:lnTo>
                    <a:pt x="1380" y="90"/>
                  </a:lnTo>
                  <a:lnTo>
                    <a:pt x="1435" y="116"/>
                  </a:lnTo>
                  <a:lnTo>
                    <a:pt x="1488" y="149"/>
                  </a:lnTo>
                  <a:lnTo>
                    <a:pt x="1537" y="184"/>
                  </a:lnTo>
                  <a:lnTo>
                    <a:pt x="1582" y="226"/>
                  </a:lnTo>
                  <a:lnTo>
                    <a:pt x="1623" y="271"/>
                  </a:lnTo>
                  <a:lnTo>
                    <a:pt x="1660" y="320"/>
                  </a:lnTo>
                  <a:lnTo>
                    <a:pt x="1691" y="373"/>
                  </a:lnTo>
                  <a:lnTo>
                    <a:pt x="1719" y="428"/>
                  </a:lnTo>
                  <a:lnTo>
                    <a:pt x="1739" y="487"/>
                  </a:lnTo>
                  <a:lnTo>
                    <a:pt x="1755" y="548"/>
                  </a:lnTo>
                  <a:lnTo>
                    <a:pt x="1765" y="611"/>
                  </a:lnTo>
                  <a:lnTo>
                    <a:pt x="1768" y="676"/>
                  </a:lnTo>
                  <a:lnTo>
                    <a:pt x="1765" y="738"/>
                  </a:lnTo>
                  <a:lnTo>
                    <a:pt x="1757" y="798"/>
                  </a:lnTo>
                  <a:lnTo>
                    <a:pt x="1742" y="855"/>
                  </a:lnTo>
                  <a:lnTo>
                    <a:pt x="1722" y="912"/>
                  </a:lnTo>
                  <a:lnTo>
                    <a:pt x="1698" y="965"/>
                  </a:lnTo>
                  <a:lnTo>
                    <a:pt x="1669" y="1015"/>
                  </a:lnTo>
                  <a:lnTo>
                    <a:pt x="1636" y="1064"/>
                  </a:lnTo>
                  <a:lnTo>
                    <a:pt x="1598" y="1107"/>
                  </a:lnTo>
                  <a:lnTo>
                    <a:pt x="1556" y="1148"/>
                  </a:lnTo>
                  <a:lnTo>
                    <a:pt x="1511" y="1185"/>
                  </a:lnTo>
                  <a:lnTo>
                    <a:pt x="1463" y="1218"/>
                  </a:lnTo>
                  <a:lnTo>
                    <a:pt x="1411" y="1246"/>
                  </a:lnTo>
                  <a:lnTo>
                    <a:pt x="1357" y="1269"/>
                  </a:lnTo>
                  <a:lnTo>
                    <a:pt x="1300" y="1287"/>
                  </a:lnTo>
                  <a:lnTo>
                    <a:pt x="1242" y="1301"/>
                  </a:lnTo>
                  <a:lnTo>
                    <a:pt x="1181" y="1308"/>
                  </a:lnTo>
                  <a:lnTo>
                    <a:pt x="1098" y="1308"/>
                  </a:lnTo>
                  <a:lnTo>
                    <a:pt x="1098" y="1309"/>
                  </a:lnTo>
                  <a:lnTo>
                    <a:pt x="1053" y="1304"/>
                  </a:lnTo>
                  <a:lnTo>
                    <a:pt x="1009" y="1297"/>
                  </a:lnTo>
                  <a:lnTo>
                    <a:pt x="965" y="1287"/>
                  </a:lnTo>
                  <a:lnTo>
                    <a:pt x="924" y="1274"/>
                  </a:lnTo>
                  <a:lnTo>
                    <a:pt x="882" y="1258"/>
                  </a:lnTo>
                  <a:lnTo>
                    <a:pt x="843" y="1240"/>
                  </a:lnTo>
                  <a:lnTo>
                    <a:pt x="805" y="1218"/>
                  </a:lnTo>
                  <a:lnTo>
                    <a:pt x="768" y="1195"/>
                  </a:lnTo>
                  <a:lnTo>
                    <a:pt x="733" y="1168"/>
                  </a:lnTo>
                  <a:lnTo>
                    <a:pt x="700" y="1140"/>
                  </a:lnTo>
                  <a:lnTo>
                    <a:pt x="669" y="1109"/>
                  </a:lnTo>
                  <a:lnTo>
                    <a:pt x="639" y="1075"/>
                  </a:lnTo>
                  <a:lnTo>
                    <a:pt x="613" y="1040"/>
                  </a:lnTo>
                  <a:lnTo>
                    <a:pt x="589" y="1003"/>
                  </a:lnTo>
                  <a:lnTo>
                    <a:pt x="567" y="964"/>
                  </a:lnTo>
                  <a:lnTo>
                    <a:pt x="547" y="922"/>
                  </a:lnTo>
                  <a:lnTo>
                    <a:pt x="510" y="937"/>
                  </a:lnTo>
                  <a:lnTo>
                    <a:pt x="522" y="961"/>
                  </a:lnTo>
                  <a:lnTo>
                    <a:pt x="533" y="985"/>
                  </a:lnTo>
                  <a:lnTo>
                    <a:pt x="546" y="1008"/>
                  </a:lnTo>
                  <a:lnTo>
                    <a:pt x="560" y="1031"/>
                  </a:lnTo>
                  <a:lnTo>
                    <a:pt x="574" y="1053"/>
                  </a:lnTo>
                  <a:lnTo>
                    <a:pt x="589" y="1074"/>
                  </a:lnTo>
                  <a:lnTo>
                    <a:pt x="605" y="1095"/>
                  </a:lnTo>
                  <a:lnTo>
                    <a:pt x="621" y="1116"/>
                  </a:lnTo>
                  <a:lnTo>
                    <a:pt x="192" y="1116"/>
                  </a:lnTo>
                  <a:lnTo>
                    <a:pt x="192" y="1155"/>
                  </a:lnTo>
                  <a:lnTo>
                    <a:pt x="645" y="1155"/>
                  </a:lnTo>
                  <a:lnTo>
                    <a:pt x="647" y="1156"/>
                  </a:lnTo>
                  <a:lnTo>
                    <a:pt x="653" y="1160"/>
                  </a:lnTo>
                  <a:lnTo>
                    <a:pt x="661" y="1166"/>
                  </a:lnTo>
                  <a:lnTo>
                    <a:pt x="672" y="1173"/>
                  </a:lnTo>
                  <a:lnTo>
                    <a:pt x="683" y="1181"/>
                  </a:lnTo>
                  <a:lnTo>
                    <a:pt x="695" y="1190"/>
                  </a:lnTo>
                  <a:lnTo>
                    <a:pt x="706" y="1198"/>
                  </a:lnTo>
                  <a:lnTo>
                    <a:pt x="716" y="1206"/>
                  </a:lnTo>
                  <a:lnTo>
                    <a:pt x="0" y="1206"/>
                  </a:lnTo>
                  <a:lnTo>
                    <a:pt x="0" y="1246"/>
                  </a:lnTo>
                  <a:lnTo>
                    <a:pt x="773" y="1246"/>
                  </a:lnTo>
                  <a:lnTo>
                    <a:pt x="792" y="1258"/>
                  </a:lnTo>
                  <a:lnTo>
                    <a:pt x="813" y="1270"/>
                  </a:lnTo>
                  <a:lnTo>
                    <a:pt x="834" y="1280"/>
                  </a:lnTo>
                  <a:lnTo>
                    <a:pt x="856" y="1291"/>
                  </a:lnTo>
                  <a:lnTo>
                    <a:pt x="877" y="1300"/>
                  </a:lnTo>
                  <a:lnTo>
                    <a:pt x="898" y="1308"/>
                  </a:lnTo>
                  <a:lnTo>
                    <a:pt x="921" y="1316"/>
                  </a:lnTo>
                  <a:lnTo>
                    <a:pt x="943" y="1323"/>
                  </a:lnTo>
                  <a:lnTo>
                    <a:pt x="966" y="1330"/>
                  </a:lnTo>
                  <a:lnTo>
                    <a:pt x="989" y="1334"/>
                  </a:lnTo>
                  <a:lnTo>
                    <a:pt x="1012" y="1340"/>
                  </a:lnTo>
                  <a:lnTo>
                    <a:pt x="1037" y="1343"/>
                  </a:lnTo>
                  <a:lnTo>
                    <a:pt x="1060" y="1347"/>
                  </a:lnTo>
                  <a:lnTo>
                    <a:pt x="1084" y="1348"/>
                  </a:lnTo>
                  <a:lnTo>
                    <a:pt x="1108" y="1350"/>
                  </a:lnTo>
                  <a:lnTo>
                    <a:pt x="1132" y="1350"/>
                  </a:lnTo>
                  <a:lnTo>
                    <a:pt x="1139" y="1350"/>
                  </a:lnTo>
                  <a:lnTo>
                    <a:pt x="1145" y="1350"/>
                  </a:lnTo>
                  <a:lnTo>
                    <a:pt x="1152" y="1350"/>
                  </a:lnTo>
                  <a:lnTo>
                    <a:pt x="1158" y="1349"/>
                  </a:lnTo>
                  <a:lnTo>
                    <a:pt x="1163" y="1349"/>
                  </a:lnTo>
                  <a:lnTo>
                    <a:pt x="1169" y="1349"/>
                  </a:lnTo>
                  <a:lnTo>
                    <a:pt x="1176" y="1348"/>
                  </a:lnTo>
                  <a:lnTo>
                    <a:pt x="1182" y="1348"/>
                  </a:lnTo>
                  <a:lnTo>
                    <a:pt x="1769" y="1348"/>
                  </a:lnTo>
                  <a:lnTo>
                    <a:pt x="1769" y="1308"/>
                  </a:lnTo>
                  <a:lnTo>
                    <a:pt x="1367" y="1308"/>
                  </a:lnTo>
                  <a:lnTo>
                    <a:pt x="1385" y="1301"/>
                  </a:lnTo>
                  <a:lnTo>
                    <a:pt x="1402" y="1294"/>
                  </a:lnTo>
                  <a:lnTo>
                    <a:pt x="1419" y="1286"/>
                  </a:lnTo>
                  <a:lnTo>
                    <a:pt x="1435" y="1278"/>
                  </a:lnTo>
                  <a:lnTo>
                    <a:pt x="1451" y="1270"/>
                  </a:lnTo>
                  <a:lnTo>
                    <a:pt x="1467" y="1261"/>
                  </a:lnTo>
                  <a:lnTo>
                    <a:pt x="1484" y="1251"/>
                  </a:lnTo>
                  <a:lnTo>
                    <a:pt x="1499" y="1242"/>
                  </a:lnTo>
                  <a:lnTo>
                    <a:pt x="1515" y="1232"/>
                  </a:lnTo>
                  <a:lnTo>
                    <a:pt x="1530" y="1221"/>
                  </a:lnTo>
                  <a:lnTo>
                    <a:pt x="1544" y="1210"/>
                  </a:lnTo>
                  <a:lnTo>
                    <a:pt x="1558" y="1198"/>
                  </a:lnTo>
                  <a:lnTo>
                    <a:pt x="1572" y="1187"/>
                  </a:lnTo>
                  <a:lnTo>
                    <a:pt x="1586" y="1174"/>
                  </a:lnTo>
                  <a:lnTo>
                    <a:pt x="1600" y="1162"/>
                  </a:lnTo>
                  <a:lnTo>
                    <a:pt x="1613" y="1149"/>
                  </a:lnTo>
                  <a:lnTo>
                    <a:pt x="1613" y="1155"/>
                  </a:lnTo>
                  <a:lnTo>
                    <a:pt x="1972" y="1155"/>
                  </a:lnTo>
                  <a:lnTo>
                    <a:pt x="1972" y="1116"/>
                  </a:lnTo>
                  <a:lnTo>
                    <a:pt x="1644" y="1116"/>
                  </a:lnTo>
                  <a:close/>
                </a:path>
              </a:pathLst>
            </a:custGeom>
            <a:solidFill>
              <a:srgbClr val="000000"/>
            </a:solidFill>
            <a:ln w="9525">
              <a:noFill/>
              <a:round/>
              <a:headEnd/>
              <a:tailEnd/>
            </a:ln>
          </p:spPr>
          <p:txBody>
            <a:bodyPr/>
            <a:lstStyle/>
            <a:p>
              <a:endParaRPr lang="pt-BR"/>
            </a:p>
          </p:txBody>
        </p:sp>
        <p:sp>
          <p:nvSpPr>
            <p:cNvPr id="67593" name="Rectangle 12"/>
            <p:cNvSpPr>
              <a:spLocks noChangeArrowheads="1"/>
            </p:cNvSpPr>
            <p:nvPr/>
          </p:nvSpPr>
          <p:spPr bwMode="auto">
            <a:xfrm>
              <a:off x="4473" y="3003"/>
              <a:ext cx="391" cy="20"/>
            </a:xfrm>
            <a:prstGeom prst="rect">
              <a:avLst/>
            </a:prstGeom>
            <a:solidFill>
              <a:srgbClr val="000000"/>
            </a:solidFill>
            <a:ln w="9525">
              <a:noFill/>
              <a:miter lim="800000"/>
              <a:headEnd/>
              <a:tailEnd/>
            </a:ln>
          </p:spPr>
          <p:txBody>
            <a:bodyPr/>
            <a:lstStyle/>
            <a:p>
              <a:endParaRPr lang="pt-BR"/>
            </a:p>
          </p:txBody>
        </p:sp>
        <p:sp>
          <p:nvSpPr>
            <p:cNvPr id="67594" name="Freeform 13"/>
            <p:cNvSpPr>
              <a:spLocks/>
            </p:cNvSpPr>
            <p:nvPr/>
          </p:nvSpPr>
          <p:spPr bwMode="auto">
            <a:xfrm>
              <a:off x="4460" y="2378"/>
              <a:ext cx="514" cy="514"/>
            </a:xfrm>
            <a:custGeom>
              <a:avLst/>
              <a:gdLst>
                <a:gd name="T0" fmla="*/ 380 w 1027"/>
                <a:gd name="T1" fmla="*/ 316 h 1027"/>
                <a:gd name="T2" fmla="*/ 417 w 1027"/>
                <a:gd name="T3" fmla="*/ 305 h 1027"/>
                <a:gd name="T4" fmla="*/ 444 w 1027"/>
                <a:gd name="T5" fmla="*/ 274 h 1027"/>
                <a:gd name="T6" fmla="*/ 438 w 1027"/>
                <a:gd name="T7" fmla="*/ 235 h 1027"/>
                <a:gd name="T8" fmla="*/ 410 w 1027"/>
                <a:gd name="T9" fmla="*/ 199 h 1027"/>
                <a:gd name="T10" fmla="*/ 318 w 1027"/>
                <a:gd name="T11" fmla="*/ 282 h 1027"/>
                <a:gd name="T12" fmla="*/ 160 w 1027"/>
                <a:gd name="T13" fmla="*/ 329 h 1027"/>
                <a:gd name="T14" fmla="*/ 129 w 1027"/>
                <a:gd name="T15" fmla="*/ 340 h 1027"/>
                <a:gd name="T16" fmla="*/ 156 w 1027"/>
                <a:gd name="T17" fmla="*/ 288 h 1027"/>
                <a:gd name="T18" fmla="*/ 160 w 1027"/>
                <a:gd name="T19" fmla="*/ 202 h 1027"/>
                <a:gd name="T20" fmla="*/ 250 w 1027"/>
                <a:gd name="T21" fmla="*/ 136 h 1027"/>
                <a:gd name="T22" fmla="*/ 240 w 1027"/>
                <a:gd name="T23" fmla="*/ 115 h 1027"/>
                <a:gd name="T24" fmla="*/ 252 w 1027"/>
                <a:gd name="T25" fmla="*/ 96 h 1027"/>
                <a:gd name="T26" fmla="*/ 274 w 1027"/>
                <a:gd name="T27" fmla="*/ 132 h 1027"/>
                <a:gd name="T28" fmla="*/ 293 w 1027"/>
                <a:gd name="T29" fmla="*/ 169 h 1027"/>
                <a:gd name="T30" fmla="*/ 373 w 1027"/>
                <a:gd name="T31" fmla="*/ 128 h 1027"/>
                <a:gd name="T32" fmla="*/ 348 w 1027"/>
                <a:gd name="T33" fmla="*/ 86 h 1027"/>
                <a:gd name="T34" fmla="*/ 318 w 1027"/>
                <a:gd name="T35" fmla="*/ 69 h 1027"/>
                <a:gd name="T36" fmla="*/ 296 w 1027"/>
                <a:gd name="T37" fmla="*/ 63 h 1027"/>
                <a:gd name="T38" fmla="*/ 390 w 1027"/>
                <a:gd name="T39" fmla="*/ 37 h 1027"/>
                <a:gd name="T40" fmla="*/ 468 w 1027"/>
                <a:gd name="T41" fmla="*/ 111 h 1027"/>
                <a:gd name="T42" fmla="*/ 510 w 1027"/>
                <a:gd name="T43" fmla="*/ 211 h 1027"/>
                <a:gd name="T44" fmla="*/ 502 w 1027"/>
                <a:gd name="T45" fmla="*/ 333 h 1027"/>
                <a:gd name="T46" fmla="*/ 438 w 1027"/>
                <a:gd name="T47" fmla="*/ 438 h 1027"/>
                <a:gd name="T48" fmla="*/ 333 w 1027"/>
                <a:gd name="T49" fmla="*/ 502 h 1027"/>
                <a:gd name="T50" fmla="*/ 205 w 1027"/>
                <a:gd name="T51" fmla="*/ 508 h 1027"/>
                <a:gd name="T52" fmla="*/ 93 w 1027"/>
                <a:gd name="T53" fmla="*/ 455 h 1027"/>
                <a:gd name="T54" fmla="*/ 20 w 1027"/>
                <a:gd name="T55" fmla="*/ 356 h 1027"/>
                <a:gd name="T56" fmla="*/ 1 w 1027"/>
                <a:gd name="T57" fmla="*/ 230 h 1027"/>
                <a:gd name="T58" fmla="*/ 44 w 1027"/>
                <a:gd name="T59" fmla="*/ 113 h 1027"/>
                <a:gd name="T60" fmla="*/ 134 w 1027"/>
                <a:gd name="T61" fmla="*/ 31 h 1027"/>
                <a:gd name="T62" fmla="*/ 256 w 1027"/>
                <a:gd name="T63" fmla="*/ 0 h 1027"/>
                <a:gd name="T64" fmla="*/ 289 w 1027"/>
                <a:gd name="T65" fmla="*/ 2 h 1027"/>
                <a:gd name="T66" fmla="*/ 290 w 1027"/>
                <a:gd name="T67" fmla="*/ 62 h 1027"/>
                <a:gd name="T68" fmla="*/ 255 w 1027"/>
                <a:gd name="T69" fmla="*/ 58 h 1027"/>
                <a:gd name="T70" fmla="*/ 210 w 1027"/>
                <a:gd name="T71" fmla="*/ 61 h 1027"/>
                <a:gd name="T72" fmla="*/ 188 w 1027"/>
                <a:gd name="T73" fmla="*/ 67 h 1027"/>
                <a:gd name="T74" fmla="*/ 217 w 1027"/>
                <a:gd name="T75" fmla="*/ 71 h 1027"/>
                <a:gd name="T76" fmla="*/ 227 w 1027"/>
                <a:gd name="T77" fmla="*/ 100 h 1027"/>
                <a:gd name="T78" fmla="*/ 202 w 1027"/>
                <a:gd name="T79" fmla="*/ 87 h 1027"/>
                <a:gd name="T80" fmla="*/ 170 w 1027"/>
                <a:gd name="T81" fmla="*/ 96 h 1027"/>
                <a:gd name="T82" fmla="*/ 139 w 1027"/>
                <a:gd name="T83" fmla="*/ 131 h 1027"/>
                <a:gd name="T84" fmla="*/ 149 w 1027"/>
                <a:gd name="T85" fmla="*/ 167 h 1027"/>
                <a:gd name="T86" fmla="*/ 83 w 1027"/>
                <a:gd name="T87" fmla="*/ 234 h 1027"/>
                <a:gd name="T88" fmla="*/ 64 w 1027"/>
                <a:gd name="T89" fmla="*/ 284 h 1027"/>
                <a:gd name="T90" fmla="*/ 77 w 1027"/>
                <a:gd name="T91" fmla="*/ 337 h 1027"/>
                <a:gd name="T92" fmla="*/ 107 w 1027"/>
                <a:gd name="T93" fmla="*/ 387 h 1027"/>
                <a:gd name="T94" fmla="*/ 134 w 1027"/>
                <a:gd name="T95" fmla="*/ 415 h 1027"/>
                <a:gd name="T96" fmla="*/ 130 w 1027"/>
                <a:gd name="T97" fmla="*/ 404 h 1027"/>
                <a:gd name="T98" fmla="*/ 129 w 1027"/>
                <a:gd name="T99" fmla="*/ 340 h 1027"/>
                <a:gd name="T100" fmla="*/ 142 w 1027"/>
                <a:gd name="T101" fmla="*/ 377 h 1027"/>
                <a:gd name="T102" fmla="*/ 153 w 1027"/>
                <a:gd name="T103" fmla="*/ 410 h 1027"/>
                <a:gd name="T104" fmla="*/ 189 w 1027"/>
                <a:gd name="T105" fmla="*/ 423 h 1027"/>
                <a:gd name="T106" fmla="*/ 235 w 1027"/>
                <a:gd name="T107" fmla="*/ 421 h 1027"/>
                <a:gd name="T108" fmla="*/ 317 w 1027"/>
                <a:gd name="T109" fmla="*/ 425 h 1027"/>
                <a:gd name="T110" fmla="*/ 355 w 1027"/>
                <a:gd name="T111" fmla="*/ 424 h 1027"/>
                <a:gd name="T112" fmla="*/ 403 w 1027"/>
                <a:gd name="T113" fmla="*/ 397 h 1027"/>
                <a:gd name="T114" fmla="*/ 435 w 1027"/>
                <a:gd name="T115" fmla="*/ 349 h 1027"/>
                <a:gd name="T116" fmla="*/ 455 w 1027"/>
                <a:gd name="T117" fmla="*/ 287 h 1027"/>
                <a:gd name="T118" fmla="*/ 433 w 1027"/>
                <a:gd name="T119" fmla="*/ 316 h 1027"/>
                <a:gd name="T120" fmla="*/ 372 w 1027"/>
                <a:gd name="T121" fmla="*/ 334 h 1027"/>
                <a:gd name="T122" fmla="*/ 320 w 1027"/>
                <a:gd name="T123" fmla="*/ 335 h 10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7"/>
                <a:gd name="T187" fmla="*/ 0 h 1027"/>
                <a:gd name="T188" fmla="*/ 1027 w 1027"/>
                <a:gd name="T189" fmla="*/ 1027 h 10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rgbClr val="0099D8"/>
            </a:solidFill>
            <a:ln w="9525">
              <a:noFill/>
              <a:round/>
              <a:headEnd/>
              <a:tailEnd/>
            </a:ln>
          </p:spPr>
          <p:txBody>
            <a:bodyPr/>
            <a:lstStyle/>
            <a:p>
              <a:endParaRPr lang="pt-B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0" y="-387350"/>
            <a:ext cx="9144000" cy="2133600"/>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68611" name="Text Box 11"/>
          <p:cNvSpPr txBox="1">
            <a:spLocks noChangeArrowheads="1"/>
          </p:cNvSpPr>
          <p:nvPr/>
        </p:nvSpPr>
        <p:spPr bwMode="auto">
          <a:xfrm>
            <a:off x="107950" y="1484313"/>
            <a:ext cx="3167063" cy="366712"/>
          </a:xfrm>
          <a:prstGeom prst="rect">
            <a:avLst/>
          </a:prstGeom>
          <a:noFill/>
          <a:ln w="9525">
            <a:noFill/>
            <a:miter lim="800000"/>
            <a:headEnd/>
            <a:tailEnd/>
          </a:ln>
        </p:spPr>
        <p:txBody>
          <a:bodyPr>
            <a:spAutoFit/>
          </a:bodyPr>
          <a:lstStyle/>
          <a:p>
            <a:pPr algn="ctr">
              <a:spcAft>
                <a:spcPct val="0"/>
              </a:spcAft>
              <a:buClrTx/>
              <a:buSzTx/>
              <a:buFontTx/>
              <a:buNone/>
            </a:pPr>
            <a:r>
              <a:rPr lang="pt-BR">
                <a:latin typeface="Arial" charset="0"/>
              </a:rPr>
              <a:t>II - OBJETIVOS</a:t>
            </a:r>
          </a:p>
        </p:txBody>
      </p:sp>
      <p:sp>
        <p:nvSpPr>
          <p:cNvPr id="68612" name="Text Box 12"/>
          <p:cNvSpPr txBox="1">
            <a:spLocks noChangeArrowheads="1"/>
          </p:cNvSpPr>
          <p:nvPr/>
        </p:nvSpPr>
        <p:spPr bwMode="auto">
          <a:xfrm>
            <a:off x="757238" y="1909763"/>
            <a:ext cx="7416800" cy="44862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2.1- GERAL</a:t>
            </a:r>
          </a:p>
          <a:p>
            <a:pPr algn="just">
              <a:spcAft>
                <a:spcPct val="0"/>
              </a:spcAft>
              <a:buClrTx/>
              <a:buSzTx/>
              <a:buFontTx/>
              <a:buNone/>
            </a:pPr>
            <a:r>
              <a:rPr lang="pt-BR" b="0">
                <a:latin typeface="Arial" charset="0"/>
              </a:rPr>
              <a:t>	Desenvolver o SGA do hotel, tendo como referência a NBR ISO 14000.</a:t>
            </a:r>
          </a:p>
          <a:p>
            <a:pPr algn="just">
              <a:spcAft>
                <a:spcPct val="0"/>
              </a:spcAft>
              <a:buClrTx/>
              <a:buSzTx/>
              <a:buFontTx/>
              <a:buNone/>
            </a:pPr>
            <a:endParaRPr lang="pt-BR" b="0">
              <a:latin typeface="Arial" charset="0"/>
            </a:endParaRPr>
          </a:p>
          <a:p>
            <a:pPr algn="just">
              <a:spcAft>
                <a:spcPct val="0"/>
              </a:spcAft>
              <a:buClrTx/>
              <a:buSzTx/>
              <a:buFontTx/>
              <a:buNone/>
            </a:pPr>
            <a:endParaRPr lang="pt-BR" b="0">
              <a:latin typeface="Arial" charset="0"/>
            </a:endParaRPr>
          </a:p>
          <a:p>
            <a:pPr algn="just">
              <a:spcAft>
                <a:spcPct val="0"/>
              </a:spcAft>
              <a:buClrTx/>
              <a:buSzTx/>
              <a:buFontTx/>
              <a:buNone/>
            </a:pPr>
            <a:r>
              <a:rPr lang="pt-BR" b="0">
                <a:latin typeface="Arial" charset="0"/>
              </a:rPr>
              <a:t>2.2 – ESPECÍFICOS</a:t>
            </a:r>
          </a:p>
          <a:p>
            <a:pPr algn="just">
              <a:spcAft>
                <a:spcPct val="0"/>
              </a:spcAft>
              <a:buClrTx/>
              <a:buSzTx/>
              <a:buFontTx/>
              <a:buChar char="•"/>
            </a:pPr>
            <a:r>
              <a:rPr lang="pt-BR" b="0">
                <a:latin typeface="Arial" charset="0"/>
              </a:rPr>
              <a:t>	Avaliar as instalações e realizar o levantamento dos Requisitos Ambientais.</a:t>
            </a:r>
          </a:p>
          <a:p>
            <a:pPr algn="just">
              <a:spcAft>
                <a:spcPct val="0"/>
              </a:spcAft>
              <a:buClrTx/>
              <a:buSzTx/>
              <a:buFontTx/>
              <a:buChar char="•"/>
            </a:pPr>
            <a:r>
              <a:rPr lang="pt-BR" b="0">
                <a:latin typeface="Arial" charset="0"/>
              </a:rPr>
              <a:t>	Desenvolver a Política Ambiental em conformidade com os Requisitos Ambientais e anseios da Gerência do hotel;</a:t>
            </a:r>
          </a:p>
          <a:p>
            <a:pPr algn="just">
              <a:spcAft>
                <a:spcPct val="0"/>
              </a:spcAft>
              <a:buClrTx/>
              <a:buSzTx/>
              <a:buFontTx/>
              <a:buChar char="•"/>
            </a:pPr>
            <a:r>
              <a:rPr lang="pt-BR" b="0">
                <a:latin typeface="Arial" charset="0"/>
              </a:rPr>
              <a:t>	Planejar o Sistema de Gestão Ambiental e desenvolver e Implementar o PICS.</a:t>
            </a:r>
          </a:p>
          <a:p>
            <a:pPr algn="just">
              <a:spcAft>
                <a:spcPct val="0"/>
              </a:spcAft>
              <a:buClrTx/>
              <a:buSzTx/>
              <a:buFontTx/>
              <a:buChar char="•"/>
            </a:pPr>
            <a:r>
              <a:rPr lang="pt-BR" b="0">
                <a:latin typeface="Arial" charset="0"/>
              </a:rPr>
              <a:t>	Fazer a caracterização dos resíduos sólidos gerados pelo hotel;</a:t>
            </a:r>
          </a:p>
          <a:p>
            <a:pPr algn="just">
              <a:spcAft>
                <a:spcPct val="0"/>
              </a:spcAft>
              <a:buClrTx/>
              <a:buSzTx/>
              <a:buFontTx/>
              <a:buChar char="•"/>
            </a:pPr>
            <a:r>
              <a:rPr lang="pt-BR" b="0">
                <a:latin typeface="Arial" charset="0"/>
              </a:rPr>
              <a:t>	Fazer o Treinamento dos colaboradores, referente ao PICS;</a:t>
            </a:r>
          </a:p>
          <a:p>
            <a:pPr algn="just">
              <a:spcAft>
                <a:spcPct val="0"/>
              </a:spcAft>
              <a:buClrTx/>
              <a:buSzTx/>
              <a:buFontTx/>
              <a:buNone/>
            </a:pPr>
            <a:r>
              <a:rPr lang="pt-BR" b="0">
                <a:latin typeface="Arial"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69635" name="Picture 6" descr="j0293844"/>
          <p:cNvPicPr>
            <a:picLocks noGrp="1" noChangeAspect="1" noChangeArrowheads="1"/>
          </p:cNvPicPr>
          <p:nvPr>
            <p:ph idx="1"/>
          </p:nvPr>
        </p:nvPicPr>
        <p:blipFill>
          <a:blip r:embed="rId2" cstate="print"/>
          <a:srcRect/>
          <a:stretch>
            <a:fillRect/>
          </a:stretch>
        </p:blipFill>
        <p:spPr>
          <a:xfrm>
            <a:off x="6867723" y="3140968"/>
            <a:ext cx="1736725" cy="1828800"/>
          </a:xfrm>
          <a:noFill/>
        </p:spPr>
      </p:pic>
      <p:sp>
        <p:nvSpPr>
          <p:cNvPr id="69636" name="Text Box 5"/>
          <p:cNvSpPr txBox="1">
            <a:spLocks noChangeArrowheads="1"/>
          </p:cNvSpPr>
          <p:nvPr/>
        </p:nvSpPr>
        <p:spPr bwMode="auto">
          <a:xfrm>
            <a:off x="682625" y="2492375"/>
            <a:ext cx="4681538" cy="3113088"/>
          </a:xfrm>
          <a:prstGeom prst="rect">
            <a:avLst/>
          </a:prstGeom>
          <a:noFill/>
          <a:ln w="9525">
            <a:noFill/>
            <a:miter lim="800000"/>
            <a:headEnd/>
            <a:tailEnd/>
          </a:ln>
        </p:spPr>
        <p:txBody>
          <a:bodyPr>
            <a:spAutoFit/>
          </a:bodyPr>
          <a:lstStyle/>
          <a:p>
            <a:pPr algn="just">
              <a:spcAft>
                <a:spcPct val="0"/>
              </a:spcAft>
              <a:buClrTx/>
              <a:buSzTx/>
              <a:buFontTx/>
              <a:buChar char="•"/>
            </a:pPr>
            <a:r>
              <a:rPr lang="pt-BR" b="0" dirty="0">
                <a:latin typeface="Arial" charset="0"/>
              </a:rPr>
              <a:t>	Instalar os recipientes de Coleta Seletiva;</a:t>
            </a:r>
          </a:p>
          <a:p>
            <a:pPr algn="just">
              <a:spcAft>
                <a:spcPct val="0"/>
              </a:spcAft>
              <a:buClrTx/>
              <a:buSzTx/>
              <a:buFontTx/>
              <a:buChar char="•"/>
            </a:pPr>
            <a:r>
              <a:rPr lang="pt-BR" b="0" dirty="0">
                <a:latin typeface="Arial" charset="0"/>
              </a:rPr>
              <a:t>	Checar o funcionamento do PICS;</a:t>
            </a:r>
          </a:p>
          <a:p>
            <a:pPr algn="just">
              <a:spcAft>
                <a:spcPct val="0"/>
              </a:spcAft>
              <a:buClrTx/>
              <a:buSzTx/>
              <a:buFontTx/>
              <a:buChar char="•"/>
            </a:pPr>
            <a:r>
              <a:rPr lang="pt-BR" b="0" dirty="0">
                <a:latin typeface="Arial" charset="0"/>
              </a:rPr>
              <a:t>	Identificar os benefícios inerentes à adoção de um SGA em uma unidade hoteleira;</a:t>
            </a:r>
          </a:p>
          <a:p>
            <a:pPr algn="just">
              <a:spcAft>
                <a:spcPct val="0"/>
              </a:spcAft>
              <a:buClrTx/>
              <a:buSzTx/>
              <a:buFontTx/>
              <a:buChar char="•"/>
            </a:pPr>
            <a:r>
              <a:rPr lang="pt-BR" b="0" dirty="0">
                <a:latin typeface="Arial" charset="0"/>
              </a:rPr>
              <a:t>	Identificar alternativas tecnológicas que poderão contribuir para que o hotel seja considerado um hotel modelo em Gestão Ambiental.</a:t>
            </a:r>
          </a:p>
          <a:p>
            <a:pPr algn="just">
              <a:spcAft>
                <a:spcPct val="0"/>
              </a:spcAft>
              <a:buClrTx/>
              <a:buSzTx/>
              <a:buFontTx/>
              <a:buNone/>
            </a:pPr>
            <a:endParaRPr lang="pt-BR" b="0"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1026" name="Object 8"/>
          <p:cNvGraphicFramePr>
            <a:graphicFrameLocks noChangeAspect="1"/>
          </p:cNvGraphicFramePr>
          <p:nvPr>
            <p:ph idx="1"/>
          </p:nvPr>
        </p:nvGraphicFramePr>
        <p:xfrm>
          <a:off x="4067175" y="3803650"/>
          <a:ext cx="1009650" cy="619125"/>
        </p:xfrm>
        <a:graphic>
          <a:graphicData uri="http://schemas.openxmlformats.org/presentationml/2006/ole">
            <p:oleObj spid="_x0000_s50178" name="Imagem de bitmap" r:id="rId3" imgW="1009791" imgH="619211" progId="PBrush">
              <p:embed/>
            </p:oleObj>
          </a:graphicData>
        </a:graphic>
      </p:graphicFrame>
      <p:sp>
        <p:nvSpPr>
          <p:cNvPr id="1028" name="Text Box 5"/>
          <p:cNvSpPr txBox="1">
            <a:spLocks noChangeArrowheads="1"/>
          </p:cNvSpPr>
          <p:nvPr/>
        </p:nvSpPr>
        <p:spPr bwMode="auto">
          <a:xfrm>
            <a:off x="539750" y="1649413"/>
            <a:ext cx="8064500" cy="915987"/>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o Estabelecimento do Procedimento de Monitoramento, Medição e Registros do SGA.</a:t>
            </a:r>
          </a:p>
        </p:txBody>
      </p:sp>
      <p:sp>
        <p:nvSpPr>
          <p:cNvPr id="1029" name="Text Box 6"/>
          <p:cNvSpPr txBox="1">
            <a:spLocks noChangeArrowheads="1"/>
          </p:cNvSpPr>
          <p:nvPr/>
        </p:nvSpPr>
        <p:spPr bwMode="auto">
          <a:xfrm>
            <a:off x="466725" y="4724400"/>
            <a:ext cx="8353425" cy="1739900"/>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a) Indicadores de características operacionais</a:t>
            </a:r>
          </a:p>
          <a:p>
            <a:pPr algn="just">
              <a:spcAft>
                <a:spcPct val="0"/>
              </a:spcAft>
              <a:buClrTx/>
              <a:buSzTx/>
              <a:buFontTx/>
              <a:buNone/>
            </a:pPr>
            <a:r>
              <a:rPr lang="pt-BR" b="0">
                <a:latin typeface="Arial" charset="0"/>
              </a:rPr>
              <a:t>b) Indicadores de desempenho ambiental.</a:t>
            </a:r>
          </a:p>
          <a:p>
            <a:pPr algn="just">
              <a:spcAft>
                <a:spcPct val="0"/>
              </a:spcAft>
              <a:buClrTx/>
              <a:buSzTx/>
              <a:buFontTx/>
              <a:buNone/>
            </a:pPr>
            <a:endParaRPr lang="pt-BR" b="0">
              <a:latin typeface="Arial" charset="0"/>
            </a:endParaRPr>
          </a:p>
          <a:p>
            <a:pPr algn="just">
              <a:spcAft>
                <a:spcPct val="0"/>
              </a:spcAft>
              <a:buClrTx/>
              <a:buSzTx/>
              <a:buFontTx/>
              <a:buNone/>
            </a:pPr>
            <a:r>
              <a:rPr lang="pt-BR" b="0">
                <a:latin typeface="Arial" charset="0"/>
              </a:rPr>
              <a:t>Cada setor do hotel terá cópias dos documentos pertinentes a cada atividade, conforme seja definido pelo eco-time sob a responsabilidade do coordenador do SGA.</a:t>
            </a:r>
          </a:p>
        </p:txBody>
      </p:sp>
      <p:sp>
        <p:nvSpPr>
          <p:cNvPr id="1030" name="Text Box 10"/>
          <p:cNvSpPr txBox="1">
            <a:spLocks noChangeArrowheads="1"/>
          </p:cNvSpPr>
          <p:nvPr/>
        </p:nvSpPr>
        <p:spPr bwMode="auto">
          <a:xfrm>
            <a:off x="179388" y="2689225"/>
            <a:ext cx="5905500" cy="2120900"/>
          </a:xfrm>
          <a:prstGeom prst="rect">
            <a:avLst/>
          </a:prstGeom>
          <a:noFill/>
          <a:ln w="9525" algn="ctr">
            <a:noFill/>
            <a:miter lim="800000"/>
            <a:headEnd/>
            <a:tailEnd/>
          </a:ln>
        </p:spPr>
        <p:txBody>
          <a:bodyPr>
            <a:spAutoFit/>
          </a:bodyPr>
          <a:lstStyle/>
          <a:p>
            <a:pPr marL="342900" indent="-342900" algn="just"/>
            <a:r>
              <a:rPr lang="pt-BR" b="0">
                <a:latin typeface="Arial" charset="0"/>
              </a:rPr>
              <a:t>	Para cada procedimento deve existir um documento registro, com seu respectivo número de controle.</a:t>
            </a:r>
            <a:endParaRPr lang="pt-BR" b="0" i="1">
              <a:latin typeface="Arial" charset="0"/>
            </a:endParaRPr>
          </a:p>
          <a:p>
            <a:pPr marL="342900" indent="-342900" algn="just"/>
            <a:r>
              <a:rPr lang="pt-BR" b="0" i="1">
                <a:latin typeface="Arial" charset="0"/>
              </a:rPr>
              <a:t>	</a:t>
            </a:r>
            <a:r>
              <a:rPr lang="pt-BR" b="0">
                <a:latin typeface="Arial" charset="0"/>
              </a:rPr>
              <a:t>Atividades que possuem aspectos e impactos ambientais devem ser monitoradas, conforme plano específico, os quais devem envolver:</a:t>
            </a:r>
          </a:p>
          <a:p>
            <a:pPr marL="342900" indent="-342900" algn="just"/>
            <a:endParaRPr lang="pt-BR">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0659" name="Text Box 7"/>
          <p:cNvSpPr txBox="1">
            <a:spLocks noChangeArrowheads="1"/>
          </p:cNvSpPr>
          <p:nvPr/>
        </p:nvSpPr>
        <p:spPr bwMode="auto">
          <a:xfrm>
            <a:off x="609600" y="1557338"/>
            <a:ext cx="7850188" cy="915987"/>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a Elaboração de Procedimento para Tratamento de Não-Conformidades do SGA</a:t>
            </a:r>
          </a:p>
        </p:txBody>
      </p:sp>
      <p:sp>
        <p:nvSpPr>
          <p:cNvPr id="70660" name="Text Box 9"/>
          <p:cNvSpPr txBox="1">
            <a:spLocks noChangeArrowheads="1"/>
          </p:cNvSpPr>
          <p:nvPr/>
        </p:nvSpPr>
        <p:spPr bwMode="auto">
          <a:xfrm>
            <a:off x="468313" y="2565400"/>
            <a:ext cx="8280400" cy="4211638"/>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Verificada a ocorrência de não-conformidades nos processos e serviços ou no SGA, devem ser definidos critérios para assegurar que:</a:t>
            </a:r>
          </a:p>
          <a:p>
            <a:pPr algn="just">
              <a:spcAft>
                <a:spcPct val="0"/>
              </a:spcAft>
              <a:buClrTx/>
              <a:buSzTx/>
              <a:buFontTx/>
              <a:buNone/>
            </a:pPr>
            <a:endParaRPr lang="pt-BR" b="0">
              <a:latin typeface="Arial" charset="0"/>
            </a:endParaRPr>
          </a:p>
          <a:p>
            <a:pPr algn="just">
              <a:spcAft>
                <a:spcPct val="0"/>
              </a:spcAft>
              <a:buClrTx/>
              <a:buSzTx/>
              <a:buFontTx/>
              <a:buChar char="•"/>
            </a:pPr>
            <a:r>
              <a:rPr lang="pt-BR" b="0">
                <a:latin typeface="Arial" charset="0"/>
              </a:rPr>
              <a:t>	Sejam aplicadas ações considerando o grau apropriado do impacto e abrangência desta não conformidade;</a:t>
            </a:r>
          </a:p>
          <a:p>
            <a:pPr algn="just">
              <a:spcAft>
                <a:spcPct val="0"/>
              </a:spcAft>
              <a:buClrTx/>
              <a:buSzTx/>
              <a:buFontTx/>
              <a:buChar char="•"/>
            </a:pPr>
            <a:r>
              <a:rPr lang="pt-BR" b="0">
                <a:latin typeface="Arial" charset="0"/>
              </a:rPr>
              <a:t>	Sejam investigadas as causas e origens das não conformidades, para estabelecimento das ações corretivas; </a:t>
            </a:r>
          </a:p>
          <a:p>
            <a:pPr algn="just">
              <a:spcAft>
                <a:spcPct val="0"/>
              </a:spcAft>
              <a:buClrTx/>
              <a:buSzTx/>
              <a:buFontTx/>
              <a:buChar char="•"/>
            </a:pPr>
            <a:r>
              <a:rPr lang="pt-BR" b="0">
                <a:latin typeface="Arial" charset="0"/>
              </a:rPr>
              <a:t>	Seja feito o acompanhamento da implementação das ações, para a confirmação do resultado e verificação de efetividade das ações; </a:t>
            </a:r>
          </a:p>
          <a:p>
            <a:pPr algn="just">
              <a:spcAft>
                <a:spcPct val="0"/>
              </a:spcAft>
              <a:buClrTx/>
              <a:buSzTx/>
              <a:buFontTx/>
              <a:buChar char="•"/>
            </a:pPr>
            <a:r>
              <a:rPr lang="pt-BR" b="0">
                <a:latin typeface="Arial" charset="0"/>
              </a:rPr>
              <a:t>	Seja avaliado a abrangência e o impacto da não-conformidade existente no funcionamento do SGA; e</a:t>
            </a:r>
          </a:p>
          <a:p>
            <a:pPr algn="just">
              <a:spcAft>
                <a:spcPct val="0"/>
              </a:spcAft>
              <a:buClrTx/>
              <a:buSzTx/>
              <a:buFontTx/>
              <a:buChar char="•"/>
            </a:pPr>
            <a:r>
              <a:rPr lang="pt-BR" b="0">
                <a:latin typeface="Arial" charset="0"/>
              </a:rPr>
              <a:t>	Sejam utilizadas fontes de informação apropriadas para investigar causas potenciais de não-conformidades para possibilitar à tomada de ações preventivas.</a:t>
            </a:r>
          </a:p>
          <a:p>
            <a:pPr algn="just">
              <a:spcAft>
                <a:spcPct val="0"/>
              </a:spcAft>
              <a:buClrTx/>
              <a:buSzTx/>
              <a:buFontTx/>
              <a:buNone/>
            </a:pPr>
            <a:r>
              <a:rPr lang="pt-BR" b="0">
                <a:latin typeface="Arial"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2050" name="Object 6"/>
          <p:cNvGraphicFramePr>
            <a:graphicFrameLocks noChangeAspect="1"/>
          </p:cNvGraphicFramePr>
          <p:nvPr>
            <p:ph idx="1"/>
          </p:nvPr>
        </p:nvGraphicFramePr>
        <p:xfrm>
          <a:off x="971550" y="2636838"/>
          <a:ext cx="2232025" cy="2106612"/>
        </p:xfrm>
        <a:graphic>
          <a:graphicData uri="http://schemas.openxmlformats.org/presentationml/2006/ole">
            <p:oleObj spid="_x0000_s51202" name="Imagem de bitmap" r:id="rId3" imgW="2038095" imgH="1924319" progId="PBrush">
              <p:embed/>
            </p:oleObj>
          </a:graphicData>
        </a:graphic>
      </p:graphicFrame>
      <p:sp>
        <p:nvSpPr>
          <p:cNvPr id="2052" name="Text Box 5"/>
          <p:cNvSpPr txBox="1">
            <a:spLocks noChangeArrowheads="1"/>
          </p:cNvSpPr>
          <p:nvPr/>
        </p:nvSpPr>
        <p:spPr bwMode="auto">
          <a:xfrm>
            <a:off x="395288" y="1576388"/>
            <a:ext cx="8353425" cy="915987"/>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a Elaboração de Procedimento para Tratamento de Não-Conformidades do SGA</a:t>
            </a:r>
          </a:p>
        </p:txBody>
      </p:sp>
      <p:sp>
        <p:nvSpPr>
          <p:cNvPr id="2053" name="Text Box 8"/>
          <p:cNvSpPr txBox="1">
            <a:spLocks noChangeArrowheads="1"/>
          </p:cNvSpPr>
          <p:nvPr/>
        </p:nvSpPr>
        <p:spPr bwMode="auto">
          <a:xfrm>
            <a:off x="3851275" y="3246438"/>
            <a:ext cx="4824413" cy="119062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Sempre que ocorrerem não-conformidades, o setor respectivo deve constituir grupo específico para tratá-las, envolvendo:</a:t>
            </a:r>
          </a:p>
          <a:p>
            <a:pPr algn="ctr">
              <a:spcAft>
                <a:spcPct val="0"/>
              </a:spcAft>
              <a:buClrTx/>
              <a:buSzTx/>
              <a:buFontTx/>
              <a:buNone/>
            </a:pPr>
            <a:endParaRPr lang="pt-BR" b="0">
              <a:latin typeface="Arial" charset="0"/>
            </a:endParaRPr>
          </a:p>
        </p:txBody>
      </p:sp>
      <p:sp>
        <p:nvSpPr>
          <p:cNvPr id="2054" name="Text Box 9"/>
          <p:cNvSpPr txBox="1">
            <a:spLocks noChangeArrowheads="1"/>
          </p:cNvSpPr>
          <p:nvPr/>
        </p:nvSpPr>
        <p:spPr bwMode="auto">
          <a:xfrm>
            <a:off x="468313" y="4941888"/>
            <a:ext cx="8207375" cy="1739900"/>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Interromper imediatamente a continuidade do impacto ambiental decorrente da não-conformidade.</a:t>
            </a:r>
          </a:p>
          <a:p>
            <a:pPr algn="just">
              <a:spcAft>
                <a:spcPct val="0"/>
              </a:spcAft>
              <a:buClrTx/>
              <a:buSzTx/>
              <a:buFontTx/>
              <a:buChar char="•"/>
            </a:pPr>
            <a:r>
              <a:rPr lang="pt-BR" b="0">
                <a:latin typeface="Arial" charset="0"/>
              </a:rPr>
              <a:t>	Estabelecer e implementar ações mitigadoras dos impactos ambientais gerados.</a:t>
            </a:r>
          </a:p>
          <a:p>
            <a:pPr algn="just">
              <a:spcAft>
                <a:spcPct val="0"/>
              </a:spcAft>
              <a:buClrTx/>
              <a:buSzTx/>
              <a:buFontTx/>
              <a:buChar char="•"/>
            </a:pPr>
            <a:r>
              <a:rPr lang="pt-BR" b="0">
                <a:latin typeface="Arial" charset="0"/>
              </a:rPr>
              <a:t>	Monitorar a eficácia das ações definidas em a) e b).</a:t>
            </a:r>
          </a:p>
          <a:p>
            <a:pPr algn="just">
              <a:spcAft>
                <a:spcPct val="0"/>
              </a:spcAft>
              <a:buClrTx/>
              <a:buSzTx/>
              <a:buFontTx/>
              <a:buChar char="•"/>
            </a:pPr>
            <a:r>
              <a:rPr lang="pt-BR" b="0">
                <a:latin typeface="Arial" charset="0"/>
              </a:rPr>
              <a:t>	Emitir relatório ao coordenador do SGA.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3074" name="Object 10"/>
          <p:cNvGraphicFramePr>
            <a:graphicFrameLocks noChangeAspect="1"/>
          </p:cNvGraphicFramePr>
          <p:nvPr>
            <p:ph idx="1"/>
          </p:nvPr>
        </p:nvGraphicFramePr>
        <p:xfrm>
          <a:off x="3800475" y="3698875"/>
          <a:ext cx="1543050" cy="828675"/>
        </p:xfrm>
        <a:graphic>
          <a:graphicData uri="http://schemas.openxmlformats.org/presentationml/2006/ole">
            <p:oleObj spid="_x0000_s52226" name="Imagem de bitmap" r:id="rId3" imgW="1542857" imgH="828791" progId="PBrush">
              <p:embed/>
            </p:oleObj>
          </a:graphicData>
        </a:graphic>
      </p:graphicFrame>
      <p:sp>
        <p:nvSpPr>
          <p:cNvPr id="3076" name="Text Box 7"/>
          <p:cNvSpPr txBox="1">
            <a:spLocks noChangeArrowheads="1"/>
          </p:cNvSpPr>
          <p:nvPr/>
        </p:nvSpPr>
        <p:spPr bwMode="auto">
          <a:xfrm>
            <a:off x="395288" y="1563688"/>
            <a:ext cx="7385050" cy="641350"/>
          </a:xfrm>
          <a:prstGeom prst="rect">
            <a:avLst/>
          </a:prstGeom>
          <a:noFill/>
          <a:ln w="9525">
            <a:noFill/>
            <a:miter lim="800000"/>
            <a:headEnd/>
            <a:tailEnd/>
          </a:ln>
        </p:spPr>
        <p:txBody>
          <a:bodyPr wrap="none">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a Elaboração do Procedimento de Comunicação</a:t>
            </a:r>
          </a:p>
        </p:txBody>
      </p:sp>
      <p:sp>
        <p:nvSpPr>
          <p:cNvPr id="3077" name="Text Box 9"/>
          <p:cNvSpPr txBox="1">
            <a:spLocks noChangeArrowheads="1"/>
          </p:cNvSpPr>
          <p:nvPr/>
        </p:nvSpPr>
        <p:spPr bwMode="auto">
          <a:xfrm>
            <a:off x="468313" y="2420938"/>
            <a:ext cx="8135937" cy="119062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Ficam os encarregados pelo marketing do hotel, os responsáveis pela divulgação externa das atividades ambientais; a diretoria responsável pela comunicação de atividades aos fornecedores e sub-contratados e o eco-time ficou responsável pela atividade de comunicação interna.</a:t>
            </a:r>
          </a:p>
        </p:txBody>
      </p:sp>
      <p:sp>
        <p:nvSpPr>
          <p:cNvPr id="3078" name="Text Box 12"/>
          <p:cNvSpPr txBox="1">
            <a:spLocks noChangeArrowheads="1"/>
          </p:cNvSpPr>
          <p:nvPr/>
        </p:nvSpPr>
        <p:spPr bwMode="auto">
          <a:xfrm>
            <a:off x="395288" y="3789363"/>
            <a:ext cx="8064500" cy="2563812"/>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Como objetos para a utilização da metodologia para procedimentos de comunicação, tem-se:</a:t>
            </a:r>
          </a:p>
          <a:p>
            <a:pPr algn="just">
              <a:spcAft>
                <a:spcPct val="0"/>
              </a:spcAft>
              <a:buClrTx/>
              <a:buSzTx/>
              <a:buFontTx/>
              <a:buNone/>
            </a:pPr>
            <a:endParaRPr lang="pt-BR" b="0">
              <a:latin typeface="Arial" charset="0"/>
              <a:sym typeface="Symbol" pitchFamily="18" charset="2"/>
            </a:endParaRPr>
          </a:p>
          <a:p>
            <a:pPr algn="just">
              <a:spcAft>
                <a:spcPct val="0"/>
              </a:spcAft>
              <a:buClrTx/>
              <a:buSzTx/>
              <a:buFontTx/>
              <a:buNone/>
            </a:pPr>
            <a:r>
              <a:rPr lang="pt-BR" b="0">
                <a:latin typeface="Arial" charset="0"/>
              </a:rPr>
              <a:t>	Para comunicação interna:</a:t>
            </a:r>
          </a:p>
          <a:p>
            <a:pPr algn="just">
              <a:spcAft>
                <a:spcPct val="0"/>
              </a:spcAft>
              <a:buClrTx/>
              <a:buSzTx/>
              <a:buFontTx/>
              <a:buNone/>
            </a:pPr>
            <a:r>
              <a:rPr lang="pt-BR" b="0">
                <a:latin typeface="Arial" charset="0"/>
              </a:rPr>
              <a:t>	a) Ofícios circulares;</a:t>
            </a:r>
          </a:p>
          <a:p>
            <a:pPr algn="just">
              <a:spcAft>
                <a:spcPct val="0"/>
              </a:spcAft>
              <a:buClrTx/>
              <a:buSzTx/>
              <a:buFontTx/>
              <a:buNone/>
            </a:pPr>
            <a:r>
              <a:rPr lang="pt-BR" b="0">
                <a:latin typeface="Arial" charset="0"/>
              </a:rPr>
              <a:t>	b) Cartas setoriais;</a:t>
            </a:r>
          </a:p>
          <a:p>
            <a:pPr algn="just">
              <a:spcAft>
                <a:spcPct val="0"/>
              </a:spcAft>
              <a:buClrTx/>
              <a:buSzTx/>
              <a:buFontTx/>
              <a:buNone/>
            </a:pPr>
            <a:r>
              <a:rPr lang="pt-BR" b="0">
                <a:latin typeface="Arial" charset="0"/>
              </a:rPr>
              <a:t>	c) Cartazes e banners </a:t>
            </a:r>
          </a:p>
          <a:p>
            <a:pPr algn="just">
              <a:spcAft>
                <a:spcPct val="0"/>
              </a:spcAft>
              <a:buClrTx/>
              <a:buSzTx/>
              <a:buFontTx/>
              <a:buNone/>
            </a:pPr>
            <a:r>
              <a:rPr lang="pt-BR" b="0">
                <a:latin typeface="Arial" charset="0"/>
              </a:rPr>
              <a:t>	d) Envio de informações sobre os programas ambientais do hotel juntamente com a carta de boas vindas.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1683" name="Text Box 7"/>
          <p:cNvSpPr txBox="1">
            <a:spLocks noChangeArrowheads="1"/>
          </p:cNvSpPr>
          <p:nvPr/>
        </p:nvSpPr>
        <p:spPr bwMode="auto">
          <a:xfrm>
            <a:off x="468313" y="1504950"/>
            <a:ext cx="7385050" cy="915988"/>
          </a:xfrm>
          <a:prstGeom prst="rect">
            <a:avLst/>
          </a:prstGeom>
          <a:noFill/>
          <a:ln w="9525">
            <a:noFill/>
            <a:miter lim="800000"/>
            <a:headEnd/>
            <a:tailEnd/>
          </a:ln>
        </p:spPr>
        <p:txBody>
          <a:bodyPr wrap="none">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a Elaboração do Procedimento de Comunicação</a:t>
            </a:r>
          </a:p>
          <a:p>
            <a:pPr algn="just">
              <a:spcAft>
                <a:spcPct val="0"/>
              </a:spcAft>
              <a:buClrTx/>
              <a:buSzTx/>
              <a:buFontTx/>
              <a:buNone/>
            </a:pPr>
            <a:endParaRPr lang="pt-BR" b="0">
              <a:latin typeface="Arial" charset="0"/>
            </a:endParaRPr>
          </a:p>
        </p:txBody>
      </p:sp>
      <p:pic>
        <p:nvPicPr>
          <p:cNvPr id="71684" name="Picture 9" descr="j0300520"/>
          <p:cNvPicPr>
            <a:picLocks noChangeAspect="1" noChangeArrowheads="1" noCrop="1"/>
          </p:cNvPicPr>
          <p:nvPr/>
        </p:nvPicPr>
        <p:blipFill>
          <a:blip r:embed="rId2" cstate="print"/>
          <a:srcRect/>
          <a:stretch>
            <a:fillRect/>
          </a:stretch>
        </p:blipFill>
        <p:spPr bwMode="auto">
          <a:xfrm>
            <a:off x="611188" y="4618038"/>
            <a:ext cx="2301875" cy="1979612"/>
          </a:xfrm>
          <a:prstGeom prst="rect">
            <a:avLst/>
          </a:prstGeom>
          <a:noFill/>
          <a:ln w="9525">
            <a:noFill/>
            <a:miter lim="800000"/>
            <a:headEnd/>
            <a:tailEnd/>
          </a:ln>
        </p:spPr>
      </p:pic>
      <p:pic>
        <p:nvPicPr>
          <p:cNvPr id="71685" name="Picture 10" descr="j0332268"/>
          <p:cNvPicPr>
            <a:picLocks noChangeAspect="1" noChangeArrowheads="1"/>
          </p:cNvPicPr>
          <p:nvPr/>
        </p:nvPicPr>
        <p:blipFill>
          <a:blip r:embed="rId3" cstate="print"/>
          <a:srcRect/>
          <a:stretch>
            <a:fillRect/>
          </a:stretch>
        </p:blipFill>
        <p:spPr bwMode="auto">
          <a:xfrm>
            <a:off x="904875" y="2276475"/>
            <a:ext cx="1720850" cy="1944688"/>
          </a:xfrm>
          <a:prstGeom prst="rect">
            <a:avLst/>
          </a:prstGeom>
          <a:noFill/>
          <a:ln w="9525">
            <a:noFill/>
            <a:miter lim="800000"/>
            <a:headEnd/>
            <a:tailEnd/>
          </a:ln>
        </p:spPr>
      </p:pic>
      <p:sp>
        <p:nvSpPr>
          <p:cNvPr id="71686" name="Text Box 11"/>
          <p:cNvSpPr txBox="1">
            <a:spLocks noChangeArrowheads="1"/>
          </p:cNvSpPr>
          <p:nvPr/>
        </p:nvSpPr>
        <p:spPr bwMode="auto">
          <a:xfrm>
            <a:off x="3490913" y="2312988"/>
            <a:ext cx="5329237" cy="4211637"/>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sym typeface="Symbol" pitchFamily="18" charset="2"/>
              </a:rPr>
              <a:t>	</a:t>
            </a:r>
            <a:r>
              <a:rPr lang="pt-BR" b="0">
                <a:latin typeface="Arial" charset="0"/>
              </a:rPr>
              <a:t>Para comunicação externa</a:t>
            </a:r>
          </a:p>
          <a:p>
            <a:pPr algn="just">
              <a:spcAft>
                <a:spcPct val="0"/>
              </a:spcAft>
              <a:buClrTx/>
              <a:buSzTx/>
              <a:buFontTx/>
              <a:buNone/>
            </a:pPr>
            <a:r>
              <a:rPr lang="pt-BR" b="0">
                <a:latin typeface="Arial" charset="0"/>
              </a:rPr>
              <a:t>	a) Circulação por meio eletrônico e envio da Política Ambiental e outros comunicados, via mala direta para os prestadores de serviço e todos que se façam interessados pelo SGA do hotel.</a:t>
            </a:r>
          </a:p>
          <a:p>
            <a:pPr algn="just">
              <a:spcAft>
                <a:spcPct val="0"/>
              </a:spcAft>
              <a:buClrTx/>
              <a:buSzTx/>
              <a:buFontTx/>
              <a:buNone/>
            </a:pPr>
            <a:r>
              <a:rPr lang="pt-BR" b="0">
                <a:latin typeface="Arial" charset="0"/>
              </a:rPr>
              <a:t>	b) Possível publicação em jornais de circulação local, artigos e informações </a:t>
            </a:r>
          </a:p>
          <a:p>
            <a:pPr algn="just">
              <a:spcAft>
                <a:spcPct val="0"/>
              </a:spcAft>
              <a:buClrTx/>
              <a:buSzTx/>
              <a:buFontTx/>
              <a:buNone/>
            </a:pPr>
            <a:endParaRPr lang="pt-BR" b="0">
              <a:latin typeface="Arial" charset="0"/>
            </a:endParaRPr>
          </a:p>
          <a:p>
            <a:pPr algn="just">
              <a:spcAft>
                <a:spcPct val="0"/>
              </a:spcAft>
              <a:buClrTx/>
              <a:buSzTx/>
              <a:buFontTx/>
              <a:buChar char="•"/>
            </a:pPr>
            <a:r>
              <a:rPr lang="pt-BR" b="0">
                <a:latin typeface="Arial" charset="0"/>
              </a:rPr>
              <a:t>	Para comunicação de atividades ambientais aos fornecedores e sub-contratados</a:t>
            </a:r>
          </a:p>
          <a:p>
            <a:pPr algn="just">
              <a:spcAft>
                <a:spcPct val="0"/>
              </a:spcAft>
              <a:buClrTx/>
              <a:buSzTx/>
              <a:buFontTx/>
              <a:buNone/>
            </a:pPr>
            <a:r>
              <a:rPr lang="pt-BR" b="0">
                <a:latin typeface="Arial" charset="0"/>
              </a:rPr>
              <a:t>	a) A gerência geral juntamente com o </a:t>
            </a:r>
            <a:r>
              <a:rPr lang="pt-BR" b="0" i="1">
                <a:latin typeface="Arial" charset="0"/>
              </a:rPr>
              <a:t>controller</a:t>
            </a:r>
            <a:r>
              <a:rPr lang="pt-BR" b="0">
                <a:latin typeface="Arial" charset="0"/>
              </a:rPr>
              <a:t>, é responsável por identificar todos os fornecedores/ sub-contratados, cujas atividades devem estar em conformidade com as diretrizes do SGA.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72707" name="Picture 8"/>
          <p:cNvPicPr>
            <a:picLocks noGrp="1" noChangeAspect="1" noChangeArrowheads="1"/>
          </p:cNvPicPr>
          <p:nvPr>
            <p:ph idx="1"/>
          </p:nvPr>
        </p:nvPicPr>
        <p:blipFill>
          <a:blip r:embed="rId2" cstate="print"/>
          <a:srcRect/>
          <a:stretch>
            <a:fillRect/>
          </a:stretch>
        </p:blipFill>
        <p:spPr>
          <a:xfrm>
            <a:off x="900113" y="2565400"/>
            <a:ext cx="2951162" cy="2214563"/>
          </a:xfrm>
          <a:noFill/>
        </p:spPr>
      </p:pic>
      <p:sp>
        <p:nvSpPr>
          <p:cNvPr id="72708" name="Text Box 7"/>
          <p:cNvSpPr txBox="1">
            <a:spLocks noChangeArrowheads="1"/>
          </p:cNvSpPr>
          <p:nvPr/>
        </p:nvSpPr>
        <p:spPr bwMode="auto">
          <a:xfrm>
            <a:off x="468313" y="1504950"/>
            <a:ext cx="7848600" cy="915988"/>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O DESENVOLVIMENTO DO PROGRAMA INTERNO DE COLETA SELETIVA - (PICS)</a:t>
            </a:r>
          </a:p>
        </p:txBody>
      </p:sp>
      <p:sp>
        <p:nvSpPr>
          <p:cNvPr id="72709" name="Text Box 10"/>
          <p:cNvSpPr txBox="1">
            <a:spLocks noChangeArrowheads="1"/>
          </p:cNvSpPr>
          <p:nvPr/>
        </p:nvSpPr>
        <p:spPr bwMode="auto">
          <a:xfrm>
            <a:off x="1403350" y="4522788"/>
            <a:ext cx="2532063" cy="274637"/>
          </a:xfrm>
          <a:prstGeom prst="rect">
            <a:avLst/>
          </a:prstGeom>
          <a:noFill/>
          <a:ln w="9525">
            <a:noFill/>
            <a:miter lim="800000"/>
            <a:headEnd/>
            <a:tailEnd/>
          </a:ln>
        </p:spPr>
        <p:txBody>
          <a:bodyPr wrap="none">
            <a:spAutoFit/>
          </a:bodyPr>
          <a:lstStyle/>
          <a:p>
            <a:pPr algn="ctr">
              <a:spcAft>
                <a:spcPct val="0"/>
              </a:spcAft>
              <a:buClrTx/>
              <a:buSzTx/>
              <a:buFontTx/>
              <a:buNone/>
            </a:pPr>
            <a:r>
              <a:rPr lang="pt-BR" sz="1200" b="0">
                <a:latin typeface="Arial" charset="0"/>
              </a:rPr>
              <a:t>Fonte: Leonardo Pivôtto Nicodemo</a:t>
            </a:r>
          </a:p>
        </p:txBody>
      </p:sp>
      <p:sp>
        <p:nvSpPr>
          <p:cNvPr id="72710" name="Text Box 11"/>
          <p:cNvSpPr txBox="1">
            <a:spLocks noChangeArrowheads="1"/>
          </p:cNvSpPr>
          <p:nvPr/>
        </p:nvSpPr>
        <p:spPr bwMode="auto">
          <a:xfrm>
            <a:off x="4356100" y="2489200"/>
            <a:ext cx="4392613" cy="256381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A metodologia adotada para o desenvolvimento do PICS inclui: </a:t>
            </a:r>
          </a:p>
          <a:p>
            <a:pPr algn="just">
              <a:spcAft>
                <a:spcPct val="0"/>
              </a:spcAft>
              <a:buClrTx/>
              <a:buSzTx/>
              <a:buFontTx/>
              <a:buNone/>
            </a:pPr>
            <a:r>
              <a:rPr lang="pt-BR" b="0">
                <a:latin typeface="Arial" charset="0"/>
              </a:rPr>
              <a:t>	Avaliação das características dos resíduos sólidos gerados pelo hotel; </a:t>
            </a:r>
          </a:p>
          <a:p>
            <a:pPr algn="just">
              <a:spcAft>
                <a:spcPct val="0"/>
              </a:spcAft>
              <a:buClrTx/>
              <a:buSzTx/>
              <a:buFontTx/>
              <a:buNone/>
            </a:pPr>
            <a:r>
              <a:rPr lang="pt-BR" b="0">
                <a:latin typeface="Arial" charset="0"/>
              </a:rPr>
              <a:t>	Planejamento de rota destes dentro do hotel para o estabelecimento dos locais de implantação dos recipientes de coleta seletiva; </a:t>
            </a:r>
          </a:p>
          <a:p>
            <a:pPr algn="just">
              <a:spcAft>
                <a:spcPct val="0"/>
              </a:spcAft>
              <a:buClrTx/>
              <a:buSzTx/>
              <a:buFontTx/>
              <a:buNone/>
            </a:pPr>
            <a:endParaRPr lang="pt-BR" b="0">
              <a:latin typeface="Arial" charset="0"/>
            </a:endParaRPr>
          </a:p>
        </p:txBody>
      </p:sp>
      <p:sp>
        <p:nvSpPr>
          <p:cNvPr id="72711" name="Text Box 12"/>
          <p:cNvSpPr txBox="1">
            <a:spLocks noChangeArrowheads="1"/>
          </p:cNvSpPr>
          <p:nvPr/>
        </p:nvSpPr>
        <p:spPr bwMode="auto">
          <a:xfrm>
            <a:off x="468313" y="5084763"/>
            <a:ext cx="8424862" cy="1465262"/>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Levantamento de legislação referente à coleta seletiva; </a:t>
            </a:r>
          </a:p>
          <a:p>
            <a:pPr algn="just">
              <a:spcAft>
                <a:spcPct val="0"/>
              </a:spcAft>
              <a:buClrTx/>
              <a:buSzTx/>
              <a:buFontTx/>
              <a:buChar char="•"/>
            </a:pPr>
            <a:r>
              <a:rPr lang="pt-BR" b="0">
                <a:latin typeface="Arial" charset="0"/>
              </a:rPr>
              <a:t>	Implantação e Implementação do PICS do hotel com o estabelecimento de responsabilidades, conscientização dos colaboradores através da educação ambiental, processos de comunicação e de documentação do PICS; </a:t>
            </a:r>
          </a:p>
          <a:p>
            <a:pPr algn="just">
              <a:spcAft>
                <a:spcPct val="0"/>
              </a:spcAft>
              <a:buClrTx/>
              <a:buSzTx/>
              <a:buFontTx/>
              <a:buChar char="•"/>
            </a:pPr>
            <a:r>
              <a:rPr lang="pt-BR" b="0">
                <a:latin typeface="Arial" charset="0"/>
              </a:rPr>
              <a:t>	Desenvolvimento do procedimento para Documentos de Comunicação.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SGA Passo a Passo </a:t>
            </a:r>
            <a:br>
              <a:rPr lang="pt-BR" sz="4400" b="1">
                <a:solidFill>
                  <a:schemeClr val="tx2"/>
                </a:solidFill>
                <a:latin typeface="Garamond" pitchFamily="18" charset="0"/>
              </a:rPr>
            </a:br>
            <a:r>
              <a:rPr lang="pt-BR" sz="4400">
                <a:solidFill>
                  <a:schemeClr val="tx2"/>
                </a:solidFill>
                <a:latin typeface="Garamond" pitchFamily="18" charset="0"/>
              </a:rPr>
              <a:t>Monitoramento e Ação Corretiva</a:t>
            </a:r>
          </a:p>
        </p:txBody>
      </p:sp>
      <p:grpSp>
        <p:nvGrpSpPr>
          <p:cNvPr id="122883" name="Group 11"/>
          <p:cNvGrpSpPr>
            <a:grpSpLocks/>
          </p:cNvGrpSpPr>
          <p:nvPr/>
        </p:nvGrpSpPr>
        <p:grpSpPr bwMode="auto">
          <a:xfrm>
            <a:off x="1619250" y="1531938"/>
            <a:ext cx="6280150" cy="5137150"/>
            <a:chOff x="1824" y="633"/>
            <a:chExt cx="2834" cy="2849"/>
          </a:xfrm>
        </p:grpSpPr>
        <p:sp>
          <p:nvSpPr>
            <p:cNvPr id="122888"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pt-BR"/>
            </a:p>
          </p:txBody>
        </p:sp>
        <p:sp>
          <p:nvSpPr>
            <p:cNvPr id="122889"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pt-BR"/>
            </a:p>
          </p:txBody>
        </p:sp>
        <p:sp>
          <p:nvSpPr>
            <p:cNvPr id="122890" name="Puzzle4"/>
            <p:cNvSpPr>
              <a:spLocks noEditPoints="1" noChangeArrowheads="1"/>
            </p:cNvSpPr>
            <p:nvPr/>
          </p:nvSpPr>
          <p:spPr bwMode="auto">
            <a:xfrm>
              <a:off x="2192" y="1719"/>
              <a:ext cx="1072" cy="1763"/>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pt-BR"/>
            </a:p>
          </p:txBody>
        </p:sp>
        <p:sp>
          <p:nvSpPr>
            <p:cNvPr id="122891" name="Puzzle1"/>
            <p:cNvSpPr>
              <a:spLocks noEditPoints="1" noChangeArrowheads="1"/>
            </p:cNvSpPr>
            <p:nvPr/>
          </p:nvSpPr>
          <p:spPr bwMode="auto">
            <a:xfrm>
              <a:off x="1824" y="1091"/>
              <a:ext cx="1800" cy="1051"/>
            </a:xfrm>
            <a:custGeom>
              <a:avLst/>
              <a:gdLst>
                <a:gd name="T0" fmla="*/ 1 w 21600"/>
                <a:gd name="T1" fmla="*/ 0 h 21600"/>
                <a:gd name="T2" fmla="*/ 1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pt-BR"/>
            </a:p>
          </p:txBody>
        </p:sp>
      </p:grpSp>
      <p:sp>
        <p:nvSpPr>
          <p:cNvPr id="388112" name="Text Box 16">
            <a:hlinkClick r:id="rId2" action="ppaction://hlinkpres?slideindex=1&amp;slidetitle="/>
          </p:cNvPr>
          <p:cNvSpPr txBox="1">
            <a:spLocks noChangeArrowheads="1"/>
          </p:cNvSpPr>
          <p:nvPr/>
        </p:nvSpPr>
        <p:spPr bwMode="auto">
          <a:xfrm>
            <a:off x="4859338" y="4437063"/>
            <a:ext cx="1997075" cy="641350"/>
          </a:xfrm>
          <a:prstGeom prst="rect">
            <a:avLst/>
          </a:prstGeom>
          <a:noFill/>
          <a:ln w="9525" algn="ctr">
            <a:noFill/>
            <a:miter lim="800000"/>
            <a:headEnd/>
            <a:tailEnd/>
          </a:ln>
          <a:effectLst/>
        </p:spPr>
        <p:txBody>
          <a:bodyPr wrap="none">
            <a:spAutoFit/>
          </a:bodyPr>
          <a:lstStyle/>
          <a:p>
            <a:pPr marL="342900" indent="-342900" algn="ctr">
              <a:spcAft>
                <a:spcPct val="0"/>
              </a:spcAft>
              <a:buFont typeface="Wingdings" pitchFamily="2" charset="2"/>
              <a:buNone/>
              <a:defRPr/>
            </a:pPr>
            <a:r>
              <a:rPr lang="pt-BR">
                <a:effectLst>
                  <a:outerShdw blurRad="38100" dist="38100" dir="2700000" algn="tl">
                    <a:srgbClr val="C0C0C0"/>
                  </a:outerShdw>
                </a:effectLst>
              </a:rPr>
              <a:t>Monitoramento </a:t>
            </a:r>
          </a:p>
          <a:p>
            <a:pPr marL="342900" indent="-342900" algn="ctr">
              <a:spcAft>
                <a:spcPct val="0"/>
              </a:spcAft>
              <a:buFont typeface="Wingdings" pitchFamily="2" charset="2"/>
              <a:buNone/>
              <a:defRPr/>
            </a:pPr>
            <a:r>
              <a:rPr lang="pt-BR">
                <a:effectLst>
                  <a:outerShdw blurRad="38100" dist="38100" dir="2700000" algn="tl">
                    <a:srgbClr val="C0C0C0"/>
                  </a:outerShdw>
                </a:effectLst>
              </a:rPr>
              <a:t>e Medição</a:t>
            </a:r>
          </a:p>
        </p:txBody>
      </p:sp>
      <p:sp>
        <p:nvSpPr>
          <p:cNvPr id="388113" name="Text Box 17">
            <a:hlinkClick r:id="rId3" action="ppaction://hlinkpres?slideindex=1&amp;slidetitle="/>
          </p:cNvPr>
          <p:cNvSpPr txBox="1">
            <a:spLocks noChangeArrowheads="1"/>
          </p:cNvSpPr>
          <p:nvPr/>
        </p:nvSpPr>
        <p:spPr bwMode="auto">
          <a:xfrm>
            <a:off x="3059113" y="3141663"/>
            <a:ext cx="1249362" cy="366712"/>
          </a:xfrm>
          <a:prstGeom prst="rect">
            <a:avLst/>
          </a:prstGeom>
          <a:noFill/>
          <a:ln w="9525" algn="ctr">
            <a:noFill/>
            <a:miter lim="800000"/>
            <a:headEnd/>
            <a:tailEnd/>
          </a:ln>
          <a:effectLst/>
        </p:spPr>
        <p:txBody>
          <a:bodyPr wrap="none">
            <a:spAutoFit/>
          </a:bodyPr>
          <a:lstStyle/>
          <a:p>
            <a:pPr marL="342900" indent="-342900" algn="ctr">
              <a:spcAft>
                <a:spcPct val="0"/>
              </a:spcAft>
              <a:buFont typeface="Wingdings" pitchFamily="2" charset="2"/>
              <a:buNone/>
              <a:defRPr/>
            </a:pPr>
            <a:r>
              <a:rPr lang="pt-BR">
                <a:effectLst>
                  <a:outerShdw blurRad="38100" dist="38100" dir="2700000" algn="tl">
                    <a:srgbClr val="C0C0C0"/>
                  </a:outerShdw>
                </a:effectLst>
              </a:rPr>
              <a:t>Registros</a:t>
            </a:r>
          </a:p>
        </p:txBody>
      </p:sp>
      <p:sp>
        <p:nvSpPr>
          <p:cNvPr id="388114" name="Text Box 18">
            <a:hlinkClick r:id="rId4" action="ppaction://hlinkpres?slideindex=1&amp;slidetitle="/>
          </p:cNvPr>
          <p:cNvSpPr txBox="1">
            <a:spLocks noChangeArrowheads="1"/>
          </p:cNvSpPr>
          <p:nvPr/>
        </p:nvSpPr>
        <p:spPr bwMode="auto">
          <a:xfrm>
            <a:off x="2555875" y="4502150"/>
            <a:ext cx="2147888" cy="366713"/>
          </a:xfrm>
          <a:prstGeom prst="rect">
            <a:avLst/>
          </a:prstGeom>
          <a:noFill/>
          <a:ln w="9525" algn="ctr">
            <a:noFill/>
            <a:miter lim="800000"/>
            <a:headEnd/>
            <a:tailEnd/>
          </a:ln>
          <a:effectLst/>
        </p:spPr>
        <p:txBody>
          <a:bodyPr wrap="none">
            <a:spAutoFit/>
          </a:bodyPr>
          <a:lstStyle/>
          <a:p>
            <a:pPr marL="342900" indent="-342900" algn="ctr">
              <a:spcAft>
                <a:spcPct val="0"/>
              </a:spcAft>
              <a:buFont typeface="Wingdings" pitchFamily="2" charset="2"/>
              <a:buNone/>
              <a:defRPr/>
            </a:pPr>
            <a:r>
              <a:rPr lang="pt-BR">
                <a:effectLst>
                  <a:outerShdw blurRad="38100" dist="38100" dir="2700000" algn="tl">
                    <a:srgbClr val="C0C0C0"/>
                  </a:outerShdw>
                </a:effectLst>
              </a:rPr>
              <a:t>Auditoria do SGA</a:t>
            </a:r>
          </a:p>
        </p:txBody>
      </p:sp>
      <p:sp>
        <p:nvSpPr>
          <p:cNvPr id="388115" name="Text Box 19">
            <a:hlinkClick r:id="rId5" action="ppaction://hlinkpres?slideindex=1&amp;slidetitle="/>
          </p:cNvPr>
          <p:cNvSpPr txBox="1">
            <a:spLocks noChangeArrowheads="1"/>
          </p:cNvSpPr>
          <p:nvPr/>
        </p:nvSpPr>
        <p:spPr bwMode="auto">
          <a:xfrm>
            <a:off x="4716463" y="2630488"/>
            <a:ext cx="2414587" cy="366712"/>
          </a:xfrm>
          <a:prstGeom prst="rect">
            <a:avLst/>
          </a:prstGeom>
          <a:noFill/>
          <a:ln w="9525" algn="ctr">
            <a:noFill/>
            <a:miter lim="800000"/>
            <a:headEnd/>
            <a:tailEnd/>
          </a:ln>
          <a:effectLst/>
        </p:spPr>
        <p:txBody>
          <a:bodyPr wrap="none">
            <a:spAutoFit/>
          </a:bodyPr>
          <a:lstStyle/>
          <a:p>
            <a:pPr marL="342900" indent="-342900" algn="ctr">
              <a:spcAft>
                <a:spcPct val="0"/>
              </a:spcAft>
              <a:buFont typeface="Wingdings" pitchFamily="2" charset="2"/>
              <a:buNone/>
              <a:defRPr/>
            </a:pPr>
            <a:r>
              <a:rPr lang="pt-BR">
                <a:effectLst>
                  <a:outerShdw blurRad="38100" dist="38100" dir="2700000" algn="tl">
                    <a:srgbClr val="C0C0C0"/>
                  </a:outerShdw>
                </a:effectLst>
              </a:rPr>
              <a:t>Não-conformidades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73731" name="Picture 13"/>
          <p:cNvPicPr>
            <a:picLocks noGrp="1" noChangeAspect="1" noChangeArrowheads="1"/>
          </p:cNvPicPr>
          <p:nvPr>
            <p:ph idx="1"/>
          </p:nvPr>
        </p:nvPicPr>
        <p:blipFill>
          <a:blip r:embed="rId2" cstate="print"/>
          <a:srcRect/>
          <a:stretch>
            <a:fillRect/>
          </a:stretch>
        </p:blipFill>
        <p:spPr>
          <a:xfrm>
            <a:off x="5435600" y="2205038"/>
            <a:ext cx="3311525" cy="2441575"/>
          </a:xfrm>
          <a:noFill/>
        </p:spPr>
      </p:pic>
      <p:sp>
        <p:nvSpPr>
          <p:cNvPr id="73732" name="Text Box 8"/>
          <p:cNvSpPr txBox="1">
            <a:spLocks noChangeArrowheads="1"/>
          </p:cNvSpPr>
          <p:nvPr/>
        </p:nvSpPr>
        <p:spPr bwMode="auto">
          <a:xfrm>
            <a:off x="468313" y="1504950"/>
            <a:ext cx="8351837" cy="915988"/>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METODOLOGIA</a:t>
            </a:r>
          </a:p>
          <a:p>
            <a:pPr algn="just">
              <a:spcAft>
                <a:spcPct val="0"/>
              </a:spcAft>
              <a:buClrTx/>
              <a:buSzTx/>
              <a:buFontTx/>
              <a:buNone/>
            </a:pPr>
            <a:r>
              <a:rPr lang="pt-BR">
                <a:latin typeface="Arial" charset="0"/>
              </a:rPr>
              <a:t>4.3.1 – Metodologia para Avaliação das Características dos Resíduos Sólidos Gerados no Hotel</a:t>
            </a:r>
          </a:p>
        </p:txBody>
      </p:sp>
      <p:sp>
        <p:nvSpPr>
          <p:cNvPr id="73733" name="Text Box 15"/>
          <p:cNvSpPr txBox="1">
            <a:spLocks noChangeArrowheads="1"/>
          </p:cNvSpPr>
          <p:nvPr/>
        </p:nvSpPr>
        <p:spPr bwMode="auto">
          <a:xfrm>
            <a:off x="468313" y="2768600"/>
            <a:ext cx="4464050" cy="1739900"/>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Foi analisado a quantidade de materiais recicláveis na composição total dos resíduos gerados. Para tal, foi feita uma amostragem, sendo utilizados os seguintes materiais:</a:t>
            </a:r>
          </a:p>
          <a:p>
            <a:pPr algn="ctr">
              <a:spcAft>
                <a:spcPct val="0"/>
              </a:spcAft>
              <a:buClrTx/>
              <a:buSzTx/>
              <a:buFontTx/>
              <a:buNone/>
            </a:pPr>
            <a:endParaRPr lang="pt-BR" b="0">
              <a:latin typeface="Arial" charset="0"/>
            </a:endParaRPr>
          </a:p>
        </p:txBody>
      </p:sp>
      <p:sp>
        <p:nvSpPr>
          <p:cNvPr id="73734" name="Text Box 16"/>
          <p:cNvSpPr txBox="1">
            <a:spLocks noChangeArrowheads="1"/>
          </p:cNvSpPr>
          <p:nvPr/>
        </p:nvSpPr>
        <p:spPr bwMode="auto">
          <a:xfrm>
            <a:off x="539750" y="4727575"/>
            <a:ext cx="8208963" cy="2014538"/>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Materiais de segurança, como luvas, botas e bata;</a:t>
            </a:r>
          </a:p>
          <a:p>
            <a:pPr algn="just">
              <a:spcAft>
                <a:spcPct val="0"/>
              </a:spcAft>
              <a:buClrTx/>
              <a:buSzTx/>
              <a:buFontTx/>
              <a:buChar char="•"/>
            </a:pPr>
            <a:r>
              <a:rPr lang="pt-BR" b="0">
                <a:latin typeface="Arial" charset="0"/>
              </a:rPr>
              <a:t>	Lona e sacos plásticos, para confinamento (superior e inferior) dos resíduos, impedindo perda de material na hora da formação dos montes, da pesagem e do acondicionamento das amostras;</a:t>
            </a:r>
          </a:p>
          <a:p>
            <a:pPr algn="just">
              <a:spcAft>
                <a:spcPct val="0"/>
              </a:spcAft>
              <a:buClrTx/>
              <a:buSzTx/>
              <a:buFontTx/>
              <a:buChar char="•"/>
            </a:pPr>
            <a:r>
              <a:rPr lang="pt-BR" b="0">
                <a:latin typeface="Arial" charset="0"/>
              </a:rPr>
              <a:t>	Pás, utilizadas para formação, revolvimento e coleta dos resíduos sobre a lona;</a:t>
            </a:r>
          </a:p>
          <a:p>
            <a:pPr algn="just">
              <a:spcAft>
                <a:spcPct val="0"/>
              </a:spcAft>
              <a:buClrTx/>
              <a:buSzTx/>
              <a:buFontTx/>
              <a:buChar char="•"/>
            </a:pPr>
            <a:r>
              <a:rPr lang="pt-BR" b="0">
                <a:latin typeface="Arial" charset="0"/>
              </a:rPr>
              <a:t>	Balança, com capacidade de até 100 KG.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4755" name="Text Box 7"/>
          <p:cNvSpPr txBox="1">
            <a:spLocks noChangeArrowheads="1"/>
          </p:cNvSpPr>
          <p:nvPr/>
        </p:nvSpPr>
        <p:spPr bwMode="auto">
          <a:xfrm>
            <a:off x="468313" y="1504950"/>
            <a:ext cx="8351837" cy="915988"/>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4.3.1 – Metodologia para Avaliação das Características dos Resíduos Sólidos Gerados no Hotel</a:t>
            </a:r>
          </a:p>
        </p:txBody>
      </p:sp>
      <p:sp>
        <p:nvSpPr>
          <p:cNvPr id="74756" name="Text Box 9"/>
          <p:cNvSpPr txBox="1">
            <a:spLocks noChangeArrowheads="1"/>
          </p:cNvSpPr>
          <p:nvPr/>
        </p:nvSpPr>
        <p:spPr bwMode="auto">
          <a:xfrm>
            <a:off x="468313" y="2420938"/>
            <a:ext cx="8280400" cy="44862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Foram realizados dois diagnósticos ambientais para o desenvolvimento do PICS: </a:t>
            </a:r>
          </a:p>
          <a:p>
            <a:pPr algn="just">
              <a:spcAft>
                <a:spcPct val="0"/>
              </a:spcAft>
              <a:buClrTx/>
              <a:buSzTx/>
              <a:buFontTx/>
              <a:buNone/>
            </a:pPr>
            <a:r>
              <a:rPr lang="pt-BR" b="0">
                <a:latin typeface="Arial" charset="0"/>
              </a:rPr>
              <a:t>	</a:t>
            </a:r>
          </a:p>
          <a:p>
            <a:pPr algn="just">
              <a:spcAft>
                <a:spcPct val="0"/>
              </a:spcAft>
              <a:buClrTx/>
              <a:buSzTx/>
              <a:buFontTx/>
              <a:buChar char="•"/>
            </a:pPr>
            <a:r>
              <a:rPr lang="pt-BR" b="0">
                <a:latin typeface="Arial" charset="0"/>
              </a:rPr>
              <a:t>	Diagnóstico Ambiental I: objetivou-se com este a determinação do </a:t>
            </a:r>
            <a:r>
              <a:rPr lang="pt-BR">
                <a:solidFill>
                  <a:schemeClr val="folHlink"/>
                </a:solidFill>
                <a:latin typeface="Arial" charset="0"/>
              </a:rPr>
              <a:t>percentual de material reciclável</a:t>
            </a:r>
            <a:r>
              <a:rPr lang="pt-BR" b="0">
                <a:latin typeface="Arial" charset="0"/>
              </a:rPr>
              <a:t> presente nos resíduos dos quartos do Hotel. </a:t>
            </a:r>
          </a:p>
          <a:p>
            <a:pPr algn="just">
              <a:spcAft>
                <a:spcPct val="0"/>
              </a:spcAft>
              <a:buClrTx/>
              <a:buSzTx/>
              <a:buFontTx/>
              <a:buChar char="•"/>
            </a:pPr>
            <a:r>
              <a:rPr lang="pt-BR" b="0">
                <a:latin typeface="Arial" charset="0"/>
              </a:rPr>
              <a:t>Para realização da amostragem utilizada para o Diagnóstico Ambiental I:</a:t>
            </a:r>
          </a:p>
          <a:p>
            <a:pPr algn="just">
              <a:spcAft>
                <a:spcPct val="0"/>
              </a:spcAft>
              <a:buClrTx/>
              <a:buSzTx/>
              <a:buFontTx/>
              <a:buNone/>
            </a:pPr>
            <a:endParaRPr lang="pt-BR" b="0">
              <a:latin typeface="Arial" charset="0"/>
            </a:endParaRPr>
          </a:p>
          <a:p>
            <a:pPr algn="just">
              <a:spcAft>
                <a:spcPct val="0"/>
              </a:spcAft>
              <a:buClrTx/>
              <a:buSzTx/>
              <a:buFontTx/>
              <a:buChar char="•"/>
            </a:pPr>
            <a:r>
              <a:rPr lang="pt-BR" b="0">
                <a:latin typeface="Arial" charset="0"/>
              </a:rPr>
              <a:t>	Quarteamento: Primeiramente, foi descarregado o material coletado pelas camareiras, durante o período de uma semana, sobre uma lona de 3m</a:t>
            </a:r>
            <a:r>
              <a:rPr lang="pt-BR" b="0" baseline="30000">
                <a:latin typeface="Arial" charset="0"/>
              </a:rPr>
              <a:t>2</a:t>
            </a:r>
            <a:r>
              <a:rPr lang="pt-BR" b="0">
                <a:latin typeface="Arial" charset="0"/>
              </a:rPr>
              <a:t>. Posteriormente, separou-se uma amostra, com aproximadamente 2,2 kg, e levou-se esta a uma estufa, onde permaneceu 24 horas a 105°C, até atingir o peso constante. Pesou-se o material seco e calculou-se, então, o Teor de umidade: </a:t>
            </a:r>
          </a:p>
          <a:p>
            <a:pPr algn="just">
              <a:spcAft>
                <a:spcPct val="0"/>
              </a:spcAft>
              <a:buClrTx/>
              <a:buSzTx/>
              <a:buFontTx/>
              <a:buChar char="•"/>
            </a:pPr>
            <a:endParaRPr lang="pt-BR" b="0">
              <a:latin typeface="Arial" charset="0"/>
            </a:endParaRPr>
          </a:p>
          <a:p>
            <a:pPr algn="ctr">
              <a:spcAft>
                <a:spcPct val="0"/>
              </a:spcAft>
              <a:buClrTx/>
              <a:buSzTx/>
              <a:buFontTx/>
              <a:buNone/>
            </a:pPr>
            <a:r>
              <a:rPr lang="pt-BR">
                <a:solidFill>
                  <a:schemeClr val="folHlink"/>
                </a:solidFill>
                <a:latin typeface="Arial" charset="0"/>
              </a:rPr>
              <a:t>Teor de umidade = (peso úmido – peso seco) / peso úmido.</a:t>
            </a:r>
          </a:p>
          <a:p>
            <a:pPr algn="just">
              <a:spcAft>
                <a:spcPct val="0"/>
              </a:spcAft>
              <a:buClrTx/>
              <a:buSzTx/>
              <a:buFontTx/>
              <a:buNone/>
            </a:pPr>
            <a:endParaRPr lang="pt-BR">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5779" name="Text Box 5"/>
          <p:cNvSpPr txBox="1">
            <a:spLocks noChangeArrowheads="1"/>
          </p:cNvSpPr>
          <p:nvPr/>
        </p:nvSpPr>
        <p:spPr bwMode="auto">
          <a:xfrm>
            <a:off x="468313" y="1504950"/>
            <a:ext cx="8135937" cy="915988"/>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Avaliação das Características dos Resíduos Sólidos Gerados no Hotel</a:t>
            </a:r>
          </a:p>
        </p:txBody>
      </p:sp>
      <p:sp>
        <p:nvSpPr>
          <p:cNvPr id="75780" name="Text Box 6"/>
          <p:cNvSpPr txBox="1">
            <a:spLocks noChangeArrowheads="1"/>
          </p:cNvSpPr>
          <p:nvPr/>
        </p:nvSpPr>
        <p:spPr bwMode="auto">
          <a:xfrm>
            <a:off x="684213" y="2763838"/>
            <a:ext cx="7848600" cy="3113087"/>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a:t>
            </a:r>
          </a:p>
          <a:p>
            <a:pPr algn="just">
              <a:spcAft>
                <a:spcPct val="0"/>
              </a:spcAft>
              <a:buClrTx/>
              <a:buSzTx/>
              <a:buFontTx/>
              <a:buChar char="•"/>
            </a:pPr>
            <a:r>
              <a:rPr lang="pt-BR" b="0">
                <a:latin typeface="Arial" charset="0"/>
              </a:rPr>
              <a:t>	Diagnóstico ambiental II: objetivou-se com este a determinação das </a:t>
            </a:r>
            <a:r>
              <a:rPr lang="pt-BR" b="0">
                <a:solidFill>
                  <a:schemeClr val="folHlink"/>
                </a:solidFill>
                <a:latin typeface="Arial" charset="0"/>
              </a:rPr>
              <a:t>porcentagens dos tipos de materiais</a:t>
            </a:r>
            <a:r>
              <a:rPr lang="pt-BR" b="0">
                <a:latin typeface="Arial" charset="0"/>
              </a:rPr>
              <a:t> presentes nos resíduos sólidos do hotel.</a:t>
            </a:r>
          </a:p>
          <a:p>
            <a:pPr algn="just">
              <a:spcAft>
                <a:spcPct val="0"/>
              </a:spcAft>
              <a:buClrTx/>
              <a:buSzTx/>
              <a:buFontTx/>
              <a:buNone/>
            </a:pPr>
            <a:r>
              <a:rPr lang="pt-BR" b="0">
                <a:latin typeface="Arial" charset="0"/>
              </a:rPr>
              <a:t>	</a:t>
            </a:r>
          </a:p>
          <a:p>
            <a:pPr algn="just">
              <a:spcAft>
                <a:spcPct val="0"/>
              </a:spcAft>
              <a:buClrTx/>
              <a:buSzTx/>
              <a:buFontTx/>
              <a:buNone/>
            </a:pPr>
            <a:r>
              <a:rPr lang="pt-BR" b="0">
                <a:latin typeface="Arial" charset="0"/>
              </a:rPr>
              <a:t>	O diagnóstico ambiental II foi obtido pela análise, mediante a triagem, separando-se totalmente os materiais classificando-os em matéria orgânica, plásticos, rejeitos, papéis brancos, papelão, vidros e metais, objetivando o dimensionamento da quantidade de recipientes necessária para a implementação do PICS do hotel.</a:t>
            </a:r>
          </a:p>
          <a:p>
            <a:pPr algn="just">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6803" name="Text Box 5"/>
          <p:cNvSpPr txBox="1">
            <a:spLocks noChangeArrowheads="1"/>
          </p:cNvSpPr>
          <p:nvPr/>
        </p:nvSpPr>
        <p:spPr bwMode="auto">
          <a:xfrm>
            <a:off x="612775" y="1517650"/>
            <a:ext cx="8135938" cy="915988"/>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Estabelecimento do Posicionamento dos Recipientes</a:t>
            </a:r>
          </a:p>
          <a:p>
            <a:pPr algn="just">
              <a:spcAft>
                <a:spcPct val="0"/>
              </a:spcAft>
              <a:buClrTx/>
              <a:buSzTx/>
              <a:buFontTx/>
              <a:buNone/>
            </a:pPr>
            <a:endParaRPr lang="pt-BR">
              <a:latin typeface="Arial" charset="0"/>
            </a:endParaRPr>
          </a:p>
        </p:txBody>
      </p:sp>
      <p:pic>
        <p:nvPicPr>
          <p:cNvPr id="76804" name="Picture 6"/>
          <p:cNvPicPr>
            <a:picLocks noChangeAspect="1" noChangeArrowheads="1"/>
          </p:cNvPicPr>
          <p:nvPr/>
        </p:nvPicPr>
        <p:blipFill>
          <a:blip r:embed="rId2" cstate="print"/>
          <a:srcRect/>
          <a:stretch>
            <a:fillRect/>
          </a:stretch>
        </p:blipFill>
        <p:spPr bwMode="auto">
          <a:xfrm>
            <a:off x="684213" y="2219325"/>
            <a:ext cx="3600450" cy="2700338"/>
          </a:xfrm>
          <a:prstGeom prst="rect">
            <a:avLst/>
          </a:prstGeom>
          <a:noFill/>
          <a:ln w="9525">
            <a:noFill/>
            <a:miter lim="800000"/>
            <a:headEnd/>
            <a:tailEnd/>
          </a:ln>
        </p:spPr>
      </p:pic>
      <p:sp>
        <p:nvSpPr>
          <p:cNvPr id="76805" name="Text Box 7"/>
          <p:cNvSpPr txBox="1">
            <a:spLocks noChangeArrowheads="1"/>
          </p:cNvSpPr>
          <p:nvPr/>
        </p:nvSpPr>
        <p:spPr bwMode="auto">
          <a:xfrm>
            <a:off x="1679575" y="4667250"/>
            <a:ext cx="2532063" cy="274638"/>
          </a:xfrm>
          <a:prstGeom prst="rect">
            <a:avLst/>
          </a:prstGeom>
          <a:noFill/>
          <a:ln w="9525">
            <a:noFill/>
            <a:miter lim="800000"/>
            <a:headEnd/>
            <a:tailEnd/>
          </a:ln>
        </p:spPr>
        <p:txBody>
          <a:bodyPr wrap="none">
            <a:spAutoFit/>
          </a:bodyPr>
          <a:lstStyle/>
          <a:p>
            <a:pPr algn="ctr">
              <a:spcAft>
                <a:spcPct val="0"/>
              </a:spcAft>
              <a:buClrTx/>
              <a:buSzTx/>
              <a:buFontTx/>
              <a:buNone/>
            </a:pPr>
            <a:r>
              <a:rPr lang="pt-BR" sz="1200" b="0">
                <a:latin typeface="Arial" charset="0"/>
              </a:rPr>
              <a:t>Fonte: Leonardo Pivôtto Nicodemo</a:t>
            </a:r>
          </a:p>
        </p:txBody>
      </p:sp>
      <p:sp>
        <p:nvSpPr>
          <p:cNvPr id="76806" name="Text Box 8"/>
          <p:cNvSpPr txBox="1">
            <a:spLocks noChangeArrowheads="1"/>
          </p:cNvSpPr>
          <p:nvPr/>
        </p:nvSpPr>
        <p:spPr bwMode="auto">
          <a:xfrm>
            <a:off x="4500563" y="2724150"/>
            <a:ext cx="4105275" cy="22891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Foi analisado o  fluxo de pessoas dentro do hotel: quartos, áreas comuns de circulação, escritórios, cozinha, restaurante, refeitório e área de lazer juntamente com o bar. </a:t>
            </a:r>
          </a:p>
          <a:p>
            <a:pPr algn="just">
              <a:spcAft>
                <a:spcPct val="0"/>
              </a:spcAft>
              <a:buClrTx/>
              <a:buSzTx/>
              <a:buFontTx/>
              <a:buNone/>
            </a:pPr>
            <a:r>
              <a:rPr lang="pt-BR" b="0">
                <a:latin typeface="Arial" charset="0"/>
              </a:rPr>
              <a:t> 	</a:t>
            </a:r>
          </a:p>
          <a:p>
            <a:pPr algn="just">
              <a:spcAft>
                <a:spcPct val="0"/>
              </a:spcAft>
              <a:buClrTx/>
              <a:buSzTx/>
              <a:buFontTx/>
              <a:buNone/>
            </a:pPr>
            <a:r>
              <a:rPr lang="pt-BR" b="0">
                <a:latin typeface="Arial" charset="0"/>
              </a:rPr>
              <a:t>	</a:t>
            </a:r>
          </a:p>
        </p:txBody>
      </p:sp>
      <p:sp>
        <p:nvSpPr>
          <p:cNvPr id="76807" name="Text Box 9"/>
          <p:cNvSpPr txBox="1">
            <a:spLocks noChangeArrowheads="1"/>
          </p:cNvSpPr>
          <p:nvPr/>
        </p:nvSpPr>
        <p:spPr bwMode="auto">
          <a:xfrm>
            <a:off x="612775" y="5276850"/>
            <a:ext cx="8064500" cy="146526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Para a análise de fluxo foram utilizadas plantas dos andares do hotel, onde em cada planta foram feitos posicionamentos de linhas de fluxo demonstrando o caminho percorrido pelas pessoas. Para caminhos de fluxo simples foi adotada a cor vermelha e para fluxo composto a cor azul. </a:t>
            </a:r>
          </a:p>
          <a:p>
            <a:pPr algn="ctr">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4098" name="Object 9"/>
          <p:cNvGraphicFramePr>
            <a:graphicFrameLocks noChangeAspect="1"/>
          </p:cNvGraphicFramePr>
          <p:nvPr>
            <p:ph idx="1"/>
          </p:nvPr>
        </p:nvGraphicFramePr>
        <p:xfrm>
          <a:off x="539750" y="2420938"/>
          <a:ext cx="3917950" cy="4125912"/>
        </p:xfrm>
        <a:graphic>
          <a:graphicData uri="http://schemas.openxmlformats.org/presentationml/2006/ole">
            <p:oleObj spid="_x0000_s53250" name="CorelDRAW" r:id="rId3" imgW="5792400" imgH="6100200" progId="">
              <p:embed/>
            </p:oleObj>
          </a:graphicData>
        </a:graphic>
      </p:graphicFrame>
      <p:sp>
        <p:nvSpPr>
          <p:cNvPr id="4100" name="Text Box 8"/>
          <p:cNvSpPr txBox="1">
            <a:spLocks noChangeArrowheads="1"/>
          </p:cNvSpPr>
          <p:nvPr/>
        </p:nvSpPr>
        <p:spPr bwMode="auto">
          <a:xfrm>
            <a:off x="395288" y="1504950"/>
            <a:ext cx="8280400" cy="641350"/>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Estabelecimento do Posicionamento dos Recipientes</a:t>
            </a:r>
          </a:p>
        </p:txBody>
      </p:sp>
      <p:sp>
        <p:nvSpPr>
          <p:cNvPr id="4101" name="Text Box 11"/>
          <p:cNvSpPr txBox="1">
            <a:spLocks noChangeArrowheads="1"/>
          </p:cNvSpPr>
          <p:nvPr/>
        </p:nvSpPr>
        <p:spPr bwMode="auto">
          <a:xfrm>
            <a:off x="5076825" y="4227513"/>
            <a:ext cx="3122613" cy="641350"/>
          </a:xfrm>
          <a:prstGeom prst="rect">
            <a:avLst/>
          </a:prstGeom>
          <a:noFill/>
          <a:ln w="9525">
            <a:noFill/>
            <a:miter lim="800000"/>
            <a:headEnd/>
            <a:tailEnd/>
          </a:ln>
        </p:spPr>
        <p:txBody>
          <a:bodyPr>
            <a:spAutoFit/>
          </a:bodyPr>
          <a:lstStyle/>
          <a:p>
            <a:pPr algn="ctr">
              <a:spcAft>
                <a:spcPct val="0"/>
              </a:spcAft>
              <a:buClrTx/>
              <a:buSzTx/>
              <a:buFontTx/>
              <a:buNone/>
            </a:pPr>
            <a:r>
              <a:rPr lang="pt-BR">
                <a:solidFill>
                  <a:schemeClr val="folHlink"/>
                </a:solidFill>
                <a:latin typeface="Arial" charset="0"/>
              </a:rPr>
              <a:t>Planta Baixa do Primeiro Andar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5122" name="Object 7"/>
          <p:cNvGraphicFramePr>
            <a:graphicFrameLocks noChangeAspect="1"/>
          </p:cNvGraphicFramePr>
          <p:nvPr>
            <p:ph idx="1"/>
          </p:nvPr>
        </p:nvGraphicFramePr>
        <p:xfrm>
          <a:off x="539750" y="2678113"/>
          <a:ext cx="4895850" cy="3703637"/>
        </p:xfrm>
        <a:graphic>
          <a:graphicData uri="http://schemas.openxmlformats.org/presentationml/2006/ole">
            <p:oleObj spid="_x0000_s54274" name="CorelDRAW" r:id="rId3" imgW="5378040" imgH="4069080" progId="">
              <p:embed/>
            </p:oleObj>
          </a:graphicData>
        </a:graphic>
      </p:graphicFrame>
      <p:sp>
        <p:nvSpPr>
          <p:cNvPr id="5124" name="Text Box 3"/>
          <p:cNvSpPr txBox="1">
            <a:spLocks noChangeArrowheads="1"/>
          </p:cNvSpPr>
          <p:nvPr/>
        </p:nvSpPr>
        <p:spPr bwMode="auto">
          <a:xfrm>
            <a:off x="395288" y="1504950"/>
            <a:ext cx="8280400" cy="641350"/>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Metodologia para Estabelecimento do Posicionamento dos Recipientes</a:t>
            </a:r>
          </a:p>
        </p:txBody>
      </p:sp>
      <p:sp>
        <p:nvSpPr>
          <p:cNvPr id="5125" name="Text Box 8"/>
          <p:cNvSpPr txBox="1">
            <a:spLocks noChangeArrowheads="1"/>
          </p:cNvSpPr>
          <p:nvPr/>
        </p:nvSpPr>
        <p:spPr bwMode="auto">
          <a:xfrm>
            <a:off x="5724525" y="4371975"/>
            <a:ext cx="3122613" cy="641350"/>
          </a:xfrm>
          <a:prstGeom prst="rect">
            <a:avLst/>
          </a:prstGeom>
          <a:noFill/>
          <a:ln w="9525">
            <a:noFill/>
            <a:miter lim="800000"/>
            <a:headEnd/>
            <a:tailEnd/>
          </a:ln>
        </p:spPr>
        <p:txBody>
          <a:bodyPr>
            <a:spAutoFit/>
          </a:bodyPr>
          <a:lstStyle/>
          <a:p>
            <a:pPr algn="ctr">
              <a:spcAft>
                <a:spcPct val="0"/>
              </a:spcAft>
              <a:buClrTx/>
              <a:buSzTx/>
              <a:buFontTx/>
              <a:buNone/>
            </a:pPr>
            <a:r>
              <a:rPr lang="pt-BR">
                <a:solidFill>
                  <a:schemeClr val="folHlink"/>
                </a:solidFill>
                <a:latin typeface="Arial" charset="0"/>
              </a:rPr>
              <a:t>Planta Baixa do</a:t>
            </a:r>
          </a:p>
          <a:p>
            <a:pPr algn="ctr">
              <a:spcAft>
                <a:spcPct val="0"/>
              </a:spcAft>
              <a:buClrTx/>
              <a:buSzTx/>
              <a:buFontTx/>
              <a:buNone/>
            </a:pPr>
            <a:r>
              <a:rPr lang="pt-BR">
                <a:solidFill>
                  <a:schemeClr val="folHlink"/>
                </a:solidFill>
                <a:latin typeface="Arial" charset="0"/>
              </a:rPr>
              <a:t>Subsolo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77827" name="Picture 8" descr="containers"/>
          <p:cNvPicPr>
            <a:picLocks noGrp="1" noChangeAspect="1" noChangeArrowheads="1"/>
          </p:cNvPicPr>
          <p:nvPr>
            <p:ph idx="1"/>
          </p:nvPr>
        </p:nvPicPr>
        <p:blipFill>
          <a:blip r:embed="rId2" cstate="print"/>
          <a:srcRect/>
          <a:stretch>
            <a:fillRect/>
          </a:stretch>
        </p:blipFill>
        <p:spPr>
          <a:xfrm>
            <a:off x="611188" y="2620963"/>
            <a:ext cx="2808287" cy="2032000"/>
          </a:xfrm>
          <a:noFill/>
        </p:spPr>
      </p:pic>
      <p:sp>
        <p:nvSpPr>
          <p:cNvPr id="77828" name="Text Box 7"/>
          <p:cNvSpPr txBox="1">
            <a:spLocks noChangeArrowheads="1"/>
          </p:cNvSpPr>
          <p:nvPr/>
        </p:nvSpPr>
        <p:spPr bwMode="auto">
          <a:xfrm>
            <a:off x="468313" y="1700213"/>
            <a:ext cx="8280400" cy="641350"/>
          </a:xfrm>
          <a:prstGeom prst="rect">
            <a:avLst/>
          </a:prstGeom>
          <a:noFill/>
          <a:ln w="9525">
            <a:noFill/>
            <a:miter lim="800000"/>
            <a:headEnd/>
            <a:tailEnd/>
          </a:ln>
        </p:spPr>
        <p:txBody>
          <a:bodyPr>
            <a:spAutoFit/>
          </a:bodyPr>
          <a:lstStyle/>
          <a:p>
            <a:pPr algn="just">
              <a:spcAft>
                <a:spcPct val="0"/>
              </a:spcAft>
              <a:buClrTx/>
              <a:buSzTx/>
              <a:buFontTx/>
              <a:buNone/>
            </a:pPr>
            <a:r>
              <a:rPr lang="pt-BR">
                <a:latin typeface="Arial" charset="0"/>
              </a:rPr>
              <a:t>IV – METODOLOGIA</a:t>
            </a:r>
          </a:p>
          <a:p>
            <a:pPr algn="just">
              <a:spcAft>
                <a:spcPct val="0"/>
              </a:spcAft>
              <a:buClrTx/>
              <a:buSzTx/>
              <a:buFontTx/>
              <a:buNone/>
            </a:pPr>
            <a:r>
              <a:rPr lang="pt-BR">
                <a:latin typeface="Arial" charset="0"/>
              </a:rPr>
              <a:t>4.3.3 - Metodologia para Desenvolvimento de Procedimentos para o PICS</a:t>
            </a:r>
          </a:p>
        </p:txBody>
      </p:sp>
      <p:sp>
        <p:nvSpPr>
          <p:cNvPr id="77829" name="Text Box 10"/>
          <p:cNvSpPr txBox="1">
            <a:spLocks noChangeArrowheads="1"/>
          </p:cNvSpPr>
          <p:nvPr/>
        </p:nvSpPr>
        <p:spPr bwMode="auto">
          <a:xfrm>
            <a:off x="3635375" y="2349500"/>
            <a:ext cx="5184775" cy="22891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Foram realizadas reuniões com a Gerência do hotel juntamente com o eco-time, para definição de procedimentos referentes à: </a:t>
            </a:r>
          </a:p>
          <a:p>
            <a:pPr algn="just">
              <a:spcAft>
                <a:spcPct val="0"/>
              </a:spcAft>
              <a:buClrTx/>
              <a:buSzTx/>
              <a:buFontTx/>
              <a:buNone/>
            </a:pPr>
            <a:endParaRPr lang="pt-BR" b="0">
              <a:latin typeface="Arial" charset="0"/>
            </a:endParaRPr>
          </a:p>
          <a:p>
            <a:pPr algn="just">
              <a:spcAft>
                <a:spcPct val="0"/>
              </a:spcAft>
              <a:buClrTx/>
              <a:buSzTx/>
              <a:buFontTx/>
              <a:buChar char="•"/>
            </a:pPr>
            <a:r>
              <a:rPr lang="pt-BR" b="0">
                <a:latin typeface="Arial" charset="0"/>
              </a:rPr>
              <a:t>	Recursos para recipientes; </a:t>
            </a:r>
          </a:p>
          <a:p>
            <a:pPr algn="just">
              <a:spcAft>
                <a:spcPct val="0"/>
              </a:spcAft>
              <a:buClrTx/>
              <a:buSzTx/>
              <a:buFontTx/>
              <a:buChar char="•"/>
            </a:pPr>
            <a:r>
              <a:rPr lang="pt-BR" b="0">
                <a:latin typeface="Arial" charset="0"/>
              </a:rPr>
              <a:t>	Implantação e implementação; </a:t>
            </a:r>
          </a:p>
          <a:p>
            <a:pPr algn="just">
              <a:spcAft>
                <a:spcPct val="0"/>
              </a:spcAft>
              <a:buClrTx/>
              <a:buSzTx/>
              <a:buFontTx/>
              <a:buChar char="•"/>
            </a:pPr>
            <a:r>
              <a:rPr lang="pt-BR" b="0">
                <a:latin typeface="Arial" charset="0"/>
              </a:rPr>
              <a:t>	Definição de objetivos e metas para o PICS; </a:t>
            </a:r>
          </a:p>
        </p:txBody>
      </p:sp>
      <p:sp>
        <p:nvSpPr>
          <p:cNvPr id="77830" name="Text Box 11"/>
          <p:cNvSpPr txBox="1">
            <a:spLocks noChangeArrowheads="1"/>
          </p:cNvSpPr>
          <p:nvPr/>
        </p:nvSpPr>
        <p:spPr bwMode="auto">
          <a:xfrm>
            <a:off x="468313" y="4668838"/>
            <a:ext cx="8351837" cy="2289175"/>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Conscientização dos colaboradores e definição de datas para palestras de educação ambiental e exposição do material de treinamento; </a:t>
            </a:r>
          </a:p>
          <a:p>
            <a:pPr algn="just">
              <a:spcAft>
                <a:spcPct val="0"/>
              </a:spcAft>
              <a:buClrTx/>
              <a:buSzTx/>
              <a:buFontTx/>
              <a:buChar char="•"/>
            </a:pPr>
            <a:r>
              <a:rPr lang="pt-BR" b="0">
                <a:latin typeface="Arial" charset="0"/>
              </a:rPr>
              <a:t>	Definição de responsabilidades; </a:t>
            </a:r>
          </a:p>
          <a:p>
            <a:pPr algn="just">
              <a:spcAft>
                <a:spcPct val="0"/>
              </a:spcAft>
              <a:buClrTx/>
              <a:buSzTx/>
              <a:buFontTx/>
              <a:buChar char="•"/>
            </a:pPr>
            <a:r>
              <a:rPr lang="pt-BR" b="0">
                <a:latin typeface="Arial" charset="0"/>
              </a:rPr>
              <a:t>	Processos de comunicação e de documentação com divulgação interna e externa, destinação final do material; 	</a:t>
            </a:r>
          </a:p>
          <a:p>
            <a:pPr algn="just">
              <a:spcAft>
                <a:spcPct val="0"/>
              </a:spcAft>
              <a:buClrTx/>
              <a:buSzTx/>
              <a:buFontTx/>
              <a:buChar char="•"/>
            </a:pPr>
            <a:r>
              <a:rPr lang="pt-BR" b="0">
                <a:latin typeface="Arial" charset="0"/>
              </a:rPr>
              <a:t>	Estabelecimento do procedimento de armazenamento e definição do procedimento de sensibilização dos Hóspedes.</a:t>
            </a:r>
          </a:p>
          <a:p>
            <a:pPr algn="ctr">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6146" name="Object 11"/>
          <p:cNvGraphicFramePr>
            <a:graphicFrameLocks noChangeAspect="1"/>
          </p:cNvGraphicFramePr>
          <p:nvPr>
            <p:ph idx="1"/>
          </p:nvPr>
        </p:nvGraphicFramePr>
        <p:xfrm>
          <a:off x="6011863" y="2090738"/>
          <a:ext cx="2565400" cy="2490787"/>
        </p:xfrm>
        <a:graphic>
          <a:graphicData uri="http://schemas.openxmlformats.org/presentationml/2006/ole">
            <p:oleObj spid="_x0000_s55298" name="Imagem de bitmap" r:id="rId3" imgW="1628571" imgH="1580952" progId="PBrush">
              <p:embed/>
            </p:oleObj>
          </a:graphicData>
        </a:graphic>
      </p:graphicFrame>
      <p:sp>
        <p:nvSpPr>
          <p:cNvPr id="6148" name="Text Box 7"/>
          <p:cNvSpPr txBox="1">
            <a:spLocks noChangeArrowheads="1"/>
          </p:cNvSpPr>
          <p:nvPr/>
        </p:nvSpPr>
        <p:spPr bwMode="auto">
          <a:xfrm>
            <a:off x="395288" y="1563688"/>
            <a:ext cx="4375150" cy="641350"/>
          </a:xfrm>
          <a:prstGeom prst="rect">
            <a:avLst/>
          </a:prstGeom>
          <a:noFill/>
          <a:ln w="9525">
            <a:noFill/>
            <a:miter lim="800000"/>
            <a:headEnd/>
            <a:tailEnd/>
          </a:ln>
        </p:spPr>
        <p:txBody>
          <a:bodyPr wrap="none">
            <a:spAutoFit/>
          </a:bodyPr>
          <a:lstStyle/>
          <a:p>
            <a:pPr algn="just">
              <a:spcAft>
                <a:spcPct val="0"/>
              </a:spcAft>
              <a:buClrTx/>
              <a:buSzTx/>
              <a:buFontTx/>
              <a:buNone/>
            </a:pPr>
            <a:r>
              <a:rPr lang="pt-BR">
                <a:latin typeface="Arial" charset="0"/>
              </a:rPr>
              <a:t>V – RESULTADO E DISCUSSÃO</a:t>
            </a:r>
          </a:p>
          <a:p>
            <a:pPr algn="just">
              <a:spcAft>
                <a:spcPct val="0"/>
              </a:spcAft>
              <a:buClrTx/>
              <a:buSzTx/>
              <a:buFontTx/>
              <a:buNone/>
            </a:pPr>
            <a:r>
              <a:rPr lang="pt-BR">
                <a:latin typeface="Arial" charset="0"/>
              </a:rPr>
              <a:t>RESULTADOS OBTIDOS PARA O SGA</a:t>
            </a:r>
          </a:p>
        </p:txBody>
      </p:sp>
      <p:sp>
        <p:nvSpPr>
          <p:cNvPr id="6149" name="Text Box 9"/>
          <p:cNvSpPr txBox="1">
            <a:spLocks noChangeArrowheads="1"/>
          </p:cNvSpPr>
          <p:nvPr/>
        </p:nvSpPr>
        <p:spPr bwMode="auto">
          <a:xfrm>
            <a:off x="395288" y="2435225"/>
            <a:ext cx="5040312" cy="22891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Na AAI foram identificadas as seguintes práticas e procedimentos de gestão ambiental existentes no hotel:</a:t>
            </a:r>
            <a:r>
              <a:rPr lang="pt-BR" b="0" i="1">
                <a:latin typeface="Arial" charset="0"/>
              </a:rPr>
              <a:t> </a:t>
            </a:r>
          </a:p>
          <a:p>
            <a:pPr algn="just">
              <a:spcAft>
                <a:spcPct val="0"/>
              </a:spcAft>
              <a:buClrTx/>
              <a:buSzTx/>
              <a:buFontTx/>
              <a:buNone/>
            </a:pPr>
            <a:endParaRPr lang="pt-BR" b="0" i="1">
              <a:latin typeface="Arial" charset="0"/>
            </a:endParaRPr>
          </a:p>
          <a:p>
            <a:pPr algn="just">
              <a:spcAft>
                <a:spcPct val="0"/>
              </a:spcAft>
              <a:buClrTx/>
              <a:buSzTx/>
              <a:buFontTx/>
              <a:buNone/>
            </a:pPr>
            <a:r>
              <a:rPr lang="pt-BR" b="0" i="1">
                <a:latin typeface="Arial" charset="0"/>
              </a:rPr>
              <a:t>	</a:t>
            </a:r>
            <a:r>
              <a:rPr lang="pt-BR" b="0">
                <a:latin typeface="Arial" charset="0"/>
              </a:rPr>
              <a:t>A utilização de placas fotovoltaicas para o aquecimento da água dos chuveiros;</a:t>
            </a:r>
          </a:p>
          <a:p>
            <a:pPr algn="just">
              <a:spcAft>
                <a:spcPct val="0"/>
              </a:spcAft>
              <a:buClrTx/>
              <a:buSzTx/>
              <a:buFontTx/>
              <a:buNone/>
            </a:pPr>
            <a:r>
              <a:rPr lang="pt-BR" b="0">
                <a:latin typeface="Arial" charset="0"/>
              </a:rPr>
              <a:t>	Um princípio de coleta seletiva; </a:t>
            </a:r>
          </a:p>
          <a:p>
            <a:pPr algn="just">
              <a:spcAft>
                <a:spcPct val="0"/>
              </a:spcAft>
              <a:buClrTx/>
              <a:buSzTx/>
              <a:buFontTx/>
              <a:buNone/>
            </a:pPr>
            <a:r>
              <a:rPr lang="pt-BR" b="0">
                <a:latin typeface="Arial" charset="0"/>
              </a:rPr>
              <a:t>	Doação do óleo utilizado na cozinha;</a:t>
            </a:r>
          </a:p>
        </p:txBody>
      </p:sp>
      <p:sp>
        <p:nvSpPr>
          <p:cNvPr id="6150" name="Text Box 10"/>
          <p:cNvSpPr txBox="1">
            <a:spLocks noChangeArrowheads="1"/>
          </p:cNvSpPr>
          <p:nvPr/>
        </p:nvSpPr>
        <p:spPr bwMode="auto">
          <a:xfrm>
            <a:off x="395288" y="5013325"/>
            <a:ext cx="8280400" cy="146526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Foram identificadas as seguintes vantagens e oportunidades: 	</a:t>
            </a:r>
          </a:p>
          <a:p>
            <a:pPr algn="just">
              <a:spcAft>
                <a:spcPct val="0"/>
              </a:spcAft>
              <a:buClrTx/>
              <a:buSzTx/>
              <a:buFontTx/>
              <a:buChar char="•"/>
            </a:pPr>
            <a:r>
              <a:rPr lang="pt-BR" b="0">
                <a:latin typeface="Arial" charset="0"/>
              </a:rPr>
              <a:t>	Marketing ambiental; </a:t>
            </a:r>
          </a:p>
          <a:p>
            <a:pPr algn="just">
              <a:spcAft>
                <a:spcPct val="0"/>
              </a:spcAft>
              <a:buClrTx/>
              <a:buSzTx/>
              <a:buFontTx/>
              <a:buChar char="•"/>
            </a:pPr>
            <a:r>
              <a:rPr lang="pt-BR" b="0">
                <a:latin typeface="Arial" charset="0"/>
              </a:rPr>
              <a:t>	melhoramento no controle de resíduos gerados; </a:t>
            </a:r>
          </a:p>
          <a:p>
            <a:pPr algn="just">
              <a:spcAft>
                <a:spcPct val="0"/>
              </a:spcAft>
              <a:buClrTx/>
              <a:buSzTx/>
              <a:buFontTx/>
              <a:buChar char="•"/>
            </a:pPr>
            <a:r>
              <a:rPr lang="pt-BR" b="0">
                <a:latin typeface="Arial" charset="0"/>
              </a:rPr>
              <a:t>	venda do material selecionado com a implementação de programa de coleta seletiva.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25400" y="633413"/>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7170" name="Object 6"/>
          <p:cNvGraphicFramePr>
            <a:graphicFrameLocks noChangeAspect="1"/>
          </p:cNvGraphicFramePr>
          <p:nvPr>
            <p:ph idx="1"/>
          </p:nvPr>
        </p:nvGraphicFramePr>
        <p:xfrm>
          <a:off x="1900238" y="2603500"/>
          <a:ext cx="5343525" cy="3019425"/>
        </p:xfrm>
        <a:graphic>
          <a:graphicData uri="http://schemas.openxmlformats.org/presentationml/2006/ole">
            <p:oleObj spid="_x0000_s56322" name="Imagem de bitmap" r:id="rId3" imgW="5342857" imgH="3019048" progId="PBrush">
              <p:embed/>
            </p:oleObj>
          </a:graphicData>
        </a:graphic>
      </p:graphicFrame>
      <p:sp>
        <p:nvSpPr>
          <p:cNvPr id="7172" name="Text Box 3"/>
          <p:cNvSpPr txBox="1">
            <a:spLocks noChangeArrowheads="1"/>
          </p:cNvSpPr>
          <p:nvPr/>
        </p:nvSpPr>
        <p:spPr bwMode="auto">
          <a:xfrm>
            <a:off x="468313" y="1484313"/>
            <a:ext cx="8280400"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7173" name="Text Box 4"/>
          <p:cNvSpPr txBox="1">
            <a:spLocks noChangeArrowheads="1"/>
          </p:cNvSpPr>
          <p:nvPr/>
        </p:nvSpPr>
        <p:spPr bwMode="auto">
          <a:xfrm>
            <a:off x="539750" y="2390775"/>
            <a:ext cx="8280400" cy="2838450"/>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Como resultado da aplicação da técnica de quarteamento, foi obtido o valor de peso úmido igual a 2,130 kg para a amostra a ser analisada. </a:t>
            </a:r>
          </a:p>
          <a:p>
            <a:pPr algn="just">
              <a:spcAft>
                <a:spcPct val="0"/>
              </a:spcAft>
              <a:buClrTx/>
              <a:buSzTx/>
              <a:buFontTx/>
              <a:buNone/>
            </a:pPr>
            <a:r>
              <a:rPr lang="pt-BR" b="0">
                <a:latin typeface="Arial" charset="0"/>
              </a:rPr>
              <a:t>	Após a realização do processo de secagem da amostra obtivemos o valor de peso seco igual a 1,740kg. De posse destes resultados calculou-se o teor de umidade presente na amostra:</a:t>
            </a:r>
          </a:p>
          <a:p>
            <a:pPr algn="just">
              <a:spcAft>
                <a:spcPct val="0"/>
              </a:spcAft>
              <a:buClrTx/>
              <a:buSzTx/>
              <a:buFontTx/>
              <a:buNone/>
            </a:pPr>
            <a:endParaRPr lang="pt-BR" b="0">
              <a:latin typeface="Arial" charset="0"/>
            </a:endParaRPr>
          </a:p>
          <a:p>
            <a:pPr algn="just">
              <a:spcAft>
                <a:spcPct val="0"/>
              </a:spcAft>
              <a:buClrTx/>
              <a:buSzTx/>
              <a:buFontTx/>
              <a:buNone/>
            </a:pPr>
            <a:r>
              <a:rPr lang="pt-BR" b="0">
                <a:latin typeface="Arial" charset="0"/>
              </a:rPr>
              <a:t>Teor de umidade = 2,130 – 1,740/ 2,130</a:t>
            </a:r>
          </a:p>
          <a:p>
            <a:pPr algn="just">
              <a:spcAft>
                <a:spcPct val="0"/>
              </a:spcAft>
              <a:buClrTx/>
              <a:buSzTx/>
              <a:buFontTx/>
              <a:buNone/>
            </a:pPr>
            <a:r>
              <a:rPr lang="pt-BR" b="0">
                <a:latin typeface="Arial" charset="0"/>
              </a:rPr>
              <a:t>Teor de umidade = 0,183 kg</a:t>
            </a:r>
          </a:p>
          <a:p>
            <a:pPr algn="just">
              <a:spcAft>
                <a:spcPct val="0"/>
              </a:spcAft>
              <a:buClrTx/>
              <a:buSzTx/>
              <a:buFontTx/>
              <a:buNone/>
            </a:pPr>
            <a:r>
              <a:rPr lang="pt-BR" b="0">
                <a:latin typeface="Arial" charset="0"/>
              </a:rPr>
              <a:t>% de umidade = 18,3</a:t>
            </a:r>
          </a:p>
          <a:p>
            <a:pPr algn="ctr">
              <a:spcAft>
                <a:spcPct val="0"/>
              </a:spcAft>
              <a:buClrTx/>
              <a:buSzTx/>
              <a:buFontTx/>
              <a:buNone/>
            </a:pPr>
            <a:endParaRPr lang="pt-BR" b="0">
              <a:latin typeface="Arial" charset="0"/>
            </a:endParaRPr>
          </a:p>
        </p:txBody>
      </p:sp>
      <p:sp>
        <p:nvSpPr>
          <p:cNvPr id="7174" name="Text Box 5"/>
          <p:cNvSpPr txBox="1">
            <a:spLocks noChangeArrowheads="1"/>
          </p:cNvSpPr>
          <p:nvPr/>
        </p:nvSpPr>
        <p:spPr bwMode="auto">
          <a:xfrm>
            <a:off x="611188" y="5013325"/>
            <a:ext cx="8208962" cy="146526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Efetivou-se a análise do material seco de peso total igual a 1,740 Kg, este material foi dividido em quatro pilhas de mesmas dimensões, para a triagem dos materiais recicláveis, onde todos os materiais não recicláveis foram considerados rejeitos, o resultado da análise da amostra após secagem está apresentada no quadro a seguir: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179388" y="560388"/>
            <a:ext cx="9010650"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481387" name="Group 107"/>
          <p:cNvGraphicFramePr>
            <a:graphicFrameLocks noGrp="1"/>
          </p:cNvGraphicFramePr>
          <p:nvPr>
            <p:ph type="tbl" idx="1"/>
          </p:nvPr>
        </p:nvGraphicFramePr>
        <p:xfrm>
          <a:off x="827088" y="3073400"/>
          <a:ext cx="7489825" cy="3454276"/>
        </p:xfrm>
        <a:graphic>
          <a:graphicData uri="http://schemas.openxmlformats.org/drawingml/2006/table">
            <a:tbl>
              <a:tblPr/>
              <a:tblGrid>
                <a:gridCol w="2139950"/>
                <a:gridCol w="1141412"/>
                <a:gridCol w="1355725"/>
                <a:gridCol w="1497013"/>
                <a:gridCol w="1355725"/>
              </a:tblGrid>
              <a:tr h="749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       Pilhas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pt-BR" sz="1400" b="1" i="0" u="none" strike="noStrike" cap="none" normalizeH="0" baseline="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Pesos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Pilha 01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Pilha 02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Pilha 03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Pilha 04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Peso total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300g</a:t>
                      </a:r>
                      <a:r>
                        <a:rPr kumimoji="0" lang="pt-BR" sz="1400" b="1" i="0" u="none" strike="noStrike" cap="none" normalizeH="0" baseline="0" smtClean="0">
                          <a:ln>
                            <a:noFill/>
                          </a:ln>
                          <a:solidFill>
                            <a:schemeClr val="tx1"/>
                          </a:solidFill>
                          <a:effectLst/>
                          <a:latin typeface="Verdana" pitchFamily="34"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600g</a:t>
                      </a:r>
                      <a:r>
                        <a:rPr kumimoji="0" lang="pt-BR" sz="1400" b="1" i="0" u="none" strike="noStrike" cap="none" normalizeH="0" baseline="0" smtClean="0">
                          <a:ln>
                            <a:noFill/>
                          </a:ln>
                          <a:solidFill>
                            <a:schemeClr val="tx1"/>
                          </a:solidFill>
                          <a:effectLst/>
                          <a:latin typeface="Verdana" pitchFamily="34"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340 g</a:t>
                      </a:r>
                      <a:endParaRPr kumimoji="0" lang="pt-BR" sz="1400" b="1"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500 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Peso do material reciclável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100g</a:t>
                      </a:r>
                      <a:endParaRPr kumimoji="0" lang="pt-BR" sz="1400" b="1"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250g</a:t>
                      </a:r>
                      <a:endParaRPr kumimoji="0" lang="pt-BR" sz="1400" b="1"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110g</a:t>
                      </a:r>
                      <a:endParaRPr kumimoji="0" lang="pt-BR" sz="1400" b="1"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210g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Peso do rejeito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200g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350g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230g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290g</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Porcentual de material reciclável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33,3%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41,6%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32,35%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pt-BR" sz="1400" b="1" i="0" u="none" strike="noStrike" cap="none" normalizeH="0" baseline="0" smtClean="0">
                          <a:ln>
                            <a:noFill/>
                          </a:ln>
                          <a:solidFill>
                            <a:schemeClr val="tx1"/>
                          </a:solidFill>
                          <a:effectLst/>
                          <a:latin typeface="Verdana" pitchFamily="34" charset="0"/>
                        </a:rPr>
                        <a:t>42%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90" name="Text Box 7"/>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78891" name="Text Box 11"/>
          <p:cNvSpPr txBox="1">
            <a:spLocks noChangeArrowheads="1"/>
          </p:cNvSpPr>
          <p:nvPr/>
        </p:nvSpPr>
        <p:spPr bwMode="auto">
          <a:xfrm>
            <a:off x="539750" y="2708275"/>
            <a:ext cx="8280400" cy="36671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QUADRO 06: RESULTADOS DA ANÁLISE DA AMOSTRA APÓS SECAGEM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4"/>
          <p:cNvGrpSpPr>
            <a:grpSpLocks/>
          </p:cNvGrpSpPr>
          <p:nvPr/>
        </p:nvGrpSpPr>
        <p:grpSpPr bwMode="auto">
          <a:xfrm>
            <a:off x="0" y="0"/>
            <a:ext cx="9144000" cy="6858000"/>
            <a:chOff x="1824" y="633"/>
            <a:chExt cx="2834" cy="2849"/>
          </a:xfrm>
        </p:grpSpPr>
        <p:sp>
          <p:nvSpPr>
            <p:cNvPr id="123909" name="Puzzle3"/>
            <p:cNvSpPr>
              <a:spLocks noEditPoints="1" noChangeArrowheads="1"/>
            </p:cNvSpPr>
            <p:nvPr/>
          </p:nvSpPr>
          <p:spPr bwMode="auto">
            <a:xfrm>
              <a:off x="3204" y="633"/>
              <a:ext cx="1114" cy="1514"/>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25882"/>
              </a:srgbClr>
            </a:solidFill>
            <a:ln w="6350" cap="rnd">
              <a:solidFill>
                <a:srgbClr val="000000"/>
              </a:solidFill>
              <a:prstDash val="sysDot"/>
              <a:miter lim="800000"/>
              <a:headEnd/>
              <a:tailEnd/>
            </a:ln>
          </p:spPr>
          <p:txBody>
            <a:bodyPr/>
            <a:lstStyle/>
            <a:p>
              <a:endParaRPr lang="pt-BR"/>
            </a:p>
          </p:txBody>
        </p:sp>
        <p:sp>
          <p:nvSpPr>
            <p:cNvPr id="123910" name="Puzzle2"/>
            <p:cNvSpPr>
              <a:spLocks noEditPoints="1" noChangeArrowheads="1"/>
            </p:cNvSpPr>
            <p:nvPr/>
          </p:nvSpPr>
          <p:spPr bwMode="auto">
            <a:xfrm>
              <a:off x="2880" y="1736"/>
              <a:ext cx="1778" cy="1379"/>
            </a:xfrm>
            <a:custGeom>
              <a:avLst/>
              <a:gdLst>
                <a:gd name="T0" fmla="*/ 0 w 21600"/>
                <a:gd name="T1" fmla="*/ 4 h 21600"/>
                <a:gd name="T2" fmla="*/ 2 w 21600"/>
                <a:gd name="T3" fmla="*/ 5 h 21600"/>
                <a:gd name="T4" fmla="*/ 6 w 21600"/>
                <a:gd name="T5" fmla="*/ 4 h 21600"/>
                <a:gd name="T6" fmla="*/ 9 w 21600"/>
                <a:gd name="T7" fmla="*/ 5 h 21600"/>
                <a:gd name="T8" fmla="*/ 12 w 21600"/>
                <a:gd name="T9" fmla="*/ 4 h 21600"/>
                <a:gd name="T10" fmla="*/ 9 w 21600"/>
                <a:gd name="T11" fmla="*/ 1 h 21600"/>
                <a:gd name="T12" fmla="*/ 6 w 21600"/>
                <a:gd name="T13" fmla="*/ 0 h 21600"/>
                <a:gd name="T14" fmla="*/ 2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25882"/>
              </a:srgbClr>
            </a:solidFill>
            <a:ln w="6350" cap="rnd">
              <a:solidFill>
                <a:srgbClr val="000000"/>
              </a:solidFill>
              <a:prstDash val="sysDot"/>
              <a:miter lim="800000"/>
              <a:headEnd/>
              <a:tailEnd/>
            </a:ln>
          </p:spPr>
          <p:txBody>
            <a:bodyPr/>
            <a:lstStyle/>
            <a:p>
              <a:endParaRPr lang="pt-BR"/>
            </a:p>
          </p:txBody>
        </p:sp>
        <p:sp>
          <p:nvSpPr>
            <p:cNvPr id="123911" name="Puzzle4"/>
            <p:cNvSpPr>
              <a:spLocks noEditPoints="1" noChangeArrowheads="1"/>
            </p:cNvSpPr>
            <p:nvPr/>
          </p:nvSpPr>
          <p:spPr bwMode="auto">
            <a:xfrm>
              <a:off x="2192" y="1719"/>
              <a:ext cx="1072" cy="1763"/>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25882"/>
              </a:srgbClr>
            </a:solidFill>
            <a:ln w="6350" cap="rnd">
              <a:solidFill>
                <a:srgbClr val="000000"/>
              </a:solidFill>
              <a:prstDash val="sysDot"/>
              <a:miter lim="800000"/>
              <a:headEnd/>
              <a:tailEnd/>
            </a:ln>
          </p:spPr>
          <p:txBody>
            <a:bodyPr/>
            <a:lstStyle/>
            <a:p>
              <a:endParaRPr lang="pt-BR"/>
            </a:p>
          </p:txBody>
        </p:sp>
        <p:sp>
          <p:nvSpPr>
            <p:cNvPr id="123912" name="Puzzle1"/>
            <p:cNvSpPr>
              <a:spLocks noEditPoints="1" noChangeArrowheads="1"/>
            </p:cNvSpPr>
            <p:nvPr/>
          </p:nvSpPr>
          <p:spPr bwMode="auto">
            <a:xfrm>
              <a:off x="1824" y="1091"/>
              <a:ext cx="1800" cy="1051"/>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2 h 21600"/>
                <a:gd name="T10" fmla="*/ 6 w 21600"/>
                <a:gd name="T11" fmla="*/ 1 h 21600"/>
                <a:gd name="T12" fmla="*/ 13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25882"/>
              </a:srgbClr>
            </a:solidFill>
            <a:ln w="6350" cap="rnd">
              <a:solidFill>
                <a:srgbClr val="000000"/>
              </a:solidFill>
              <a:prstDash val="sysDot"/>
              <a:miter lim="800000"/>
              <a:headEnd/>
              <a:tailEnd/>
            </a:ln>
          </p:spPr>
          <p:txBody>
            <a:bodyPr/>
            <a:lstStyle/>
            <a:p>
              <a:endParaRPr lang="pt-BR"/>
            </a:p>
          </p:txBody>
        </p:sp>
      </p:grpSp>
      <p:sp>
        <p:nvSpPr>
          <p:cNvPr id="123907" name="Text Box 9"/>
          <p:cNvSpPr txBox="1">
            <a:spLocks noChangeArrowheads="1"/>
          </p:cNvSpPr>
          <p:nvPr/>
        </p:nvSpPr>
        <p:spPr bwMode="auto">
          <a:xfrm>
            <a:off x="2751138" y="1647825"/>
            <a:ext cx="3260725" cy="366713"/>
          </a:xfrm>
          <a:prstGeom prst="rect">
            <a:avLst/>
          </a:prstGeom>
          <a:noFill/>
          <a:ln w="28575" algn="ctr">
            <a:noFill/>
            <a:miter lim="800000"/>
            <a:headEnd/>
            <a:tailEnd/>
          </a:ln>
        </p:spPr>
        <p:txBody>
          <a:bodyPr>
            <a:spAutoFit/>
          </a:bodyPr>
          <a:lstStyle/>
          <a:p>
            <a:endParaRPr lang="pt-BR"/>
          </a:p>
        </p:txBody>
      </p:sp>
      <p:sp>
        <p:nvSpPr>
          <p:cNvPr id="2058" name="Text Box 10"/>
          <p:cNvSpPr txBox="1">
            <a:spLocks noChangeArrowheads="1"/>
          </p:cNvSpPr>
          <p:nvPr/>
        </p:nvSpPr>
        <p:spPr bwMode="auto">
          <a:xfrm>
            <a:off x="1258888" y="1412875"/>
            <a:ext cx="6626225" cy="4149725"/>
          </a:xfrm>
          <a:prstGeom prst="rect">
            <a:avLst/>
          </a:prstGeom>
          <a:noFill/>
          <a:ln w="28575" algn="ctr">
            <a:noFill/>
            <a:miter lim="800000"/>
            <a:headEnd/>
            <a:tailEnd/>
          </a:ln>
          <a:effectLst/>
        </p:spPr>
        <p:txBody>
          <a:bodyPr>
            <a:spAutoFit/>
          </a:bodyPr>
          <a:lstStyle/>
          <a:p>
            <a:pPr>
              <a:spcBef>
                <a:spcPct val="50000"/>
              </a:spcBef>
              <a:defRPr/>
            </a:pPr>
            <a:r>
              <a:rPr lang="pt-BR" sz="2800">
                <a:effectLst>
                  <a:outerShdw blurRad="38100" dist="38100" dir="2700000" algn="tl">
                    <a:srgbClr val="C0C0C0"/>
                  </a:outerShdw>
                </a:effectLst>
              </a:rPr>
              <a:t>REGISTROS</a:t>
            </a:r>
          </a:p>
          <a:p>
            <a:pPr>
              <a:spcBef>
                <a:spcPct val="50000"/>
              </a:spcBef>
              <a:defRPr/>
            </a:pPr>
            <a:r>
              <a:rPr lang="pt-BR" sz="2800">
                <a:effectLst>
                  <a:outerShdw blurRad="38100" dist="38100" dir="2700000" algn="tl">
                    <a:srgbClr val="C0C0C0"/>
                  </a:outerShdw>
                </a:effectLst>
              </a:rPr>
              <a:t>Basicamente, evidenciam que o SGA está operando de forma eficiente, para quando for necessário julgar se os objetivos estão sendo realizados como planejado. Para isso, são importantes registros legíveis, exatos, atualizados e rastreáveis.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79388" y="560388"/>
            <a:ext cx="9010650"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8196"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8197" name="Text Box 48"/>
          <p:cNvSpPr txBox="1">
            <a:spLocks noChangeArrowheads="1"/>
          </p:cNvSpPr>
          <p:nvPr/>
        </p:nvSpPr>
        <p:spPr bwMode="auto">
          <a:xfrm>
            <a:off x="539750" y="2598738"/>
            <a:ext cx="8135938" cy="119062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Segue abaixo o resultado do levantamento feito para encontrarmos os tipos de materiais presentes nos resíduos sólidos do hotel, tomando como base quatro sacos de 100 litros de resíduos, com Peso Total de 24 Kg, técnica a análise da composição física do resíduo:</a:t>
            </a:r>
          </a:p>
        </p:txBody>
      </p:sp>
      <p:graphicFrame>
        <p:nvGraphicFramePr>
          <p:cNvPr id="8194" name="Object 49"/>
          <p:cNvGraphicFramePr>
            <a:graphicFrameLocks noChangeAspect="1"/>
          </p:cNvGraphicFramePr>
          <p:nvPr/>
        </p:nvGraphicFramePr>
        <p:xfrm>
          <a:off x="971550" y="4181475"/>
          <a:ext cx="4822825" cy="2919413"/>
        </p:xfrm>
        <a:graphic>
          <a:graphicData uri="http://schemas.openxmlformats.org/presentationml/2006/ole">
            <p:oleObj spid="_x0000_s57346" name="Graph" r:id="rId3" imgW="4987440" imgH="2743920" progId="">
              <p:embed/>
            </p:oleObj>
          </a:graphicData>
        </a:graphic>
      </p:graphicFrame>
      <p:sp>
        <p:nvSpPr>
          <p:cNvPr id="8198" name="Text Box 50"/>
          <p:cNvSpPr txBox="1">
            <a:spLocks noChangeArrowheads="1"/>
          </p:cNvSpPr>
          <p:nvPr/>
        </p:nvSpPr>
        <p:spPr bwMode="auto">
          <a:xfrm>
            <a:off x="6370638" y="4581525"/>
            <a:ext cx="2665412" cy="2014538"/>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Plástico</a:t>
            </a:r>
          </a:p>
          <a:p>
            <a:pPr algn="just">
              <a:spcAft>
                <a:spcPct val="0"/>
              </a:spcAft>
              <a:buClrTx/>
              <a:buSzTx/>
              <a:buFontTx/>
              <a:buNone/>
            </a:pPr>
            <a:r>
              <a:rPr lang="pt-BR" b="0">
                <a:latin typeface="Arial" charset="0"/>
              </a:rPr>
              <a:t>Vidro</a:t>
            </a:r>
          </a:p>
          <a:p>
            <a:pPr algn="just">
              <a:spcAft>
                <a:spcPct val="0"/>
              </a:spcAft>
              <a:buClrTx/>
              <a:buSzTx/>
              <a:buFontTx/>
              <a:buNone/>
            </a:pPr>
            <a:r>
              <a:rPr lang="pt-BR" b="0">
                <a:latin typeface="Arial" charset="0"/>
              </a:rPr>
              <a:t>Papel Branco</a:t>
            </a:r>
          </a:p>
          <a:p>
            <a:pPr algn="just">
              <a:spcAft>
                <a:spcPct val="0"/>
              </a:spcAft>
              <a:buClrTx/>
              <a:buSzTx/>
              <a:buFontTx/>
              <a:buNone/>
            </a:pPr>
            <a:r>
              <a:rPr lang="pt-BR" b="0">
                <a:latin typeface="Arial" charset="0"/>
              </a:rPr>
              <a:t>Metais</a:t>
            </a:r>
          </a:p>
          <a:p>
            <a:pPr algn="just">
              <a:spcAft>
                <a:spcPct val="0"/>
              </a:spcAft>
              <a:buClrTx/>
              <a:buSzTx/>
              <a:buFontTx/>
              <a:buNone/>
            </a:pPr>
            <a:r>
              <a:rPr lang="pt-BR" b="0">
                <a:latin typeface="Arial" charset="0"/>
              </a:rPr>
              <a:t>Papelão</a:t>
            </a:r>
          </a:p>
          <a:p>
            <a:pPr algn="just">
              <a:spcAft>
                <a:spcPct val="0"/>
              </a:spcAft>
              <a:buClrTx/>
              <a:buSzTx/>
              <a:buFontTx/>
              <a:buNone/>
            </a:pPr>
            <a:r>
              <a:rPr lang="pt-BR" b="0">
                <a:latin typeface="Arial" charset="0"/>
              </a:rPr>
              <a:t>Rejeito</a:t>
            </a:r>
          </a:p>
          <a:p>
            <a:pPr algn="just">
              <a:spcAft>
                <a:spcPct val="0"/>
              </a:spcAft>
              <a:buClrTx/>
              <a:buSzTx/>
              <a:buFontTx/>
              <a:buNone/>
            </a:pPr>
            <a:r>
              <a:rPr lang="pt-BR" b="0">
                <a:latin typeface="Arial" charset="0"/>
              </a:rPr>
              <a:t>Matéria Orgânica</a:t>
            </a:r>
          </a:p>
        </p:txBody>
      </p:sp>
      <p:sp>
        <p:nvSpPr>
          <p:cNvPr id="8199" name="Rectangle 51"/>
          <p:cNvSpPr>
            <a:spLocks noChangeArrowheads="1"/>
          </p:cNvSpPr>
          <p:nvPr/>
        </p:nvSpPr>
        <p:spPr bwMode="auto">
          <a:xfrm>
            <a:off x="6083300" y="4683125"/>
            <a:ext cx="228600" cy="114300"/>
          </a:xfrm>
          <a:prstGeom prst="rect">
            <a:avLst/>
          </a:prstGeom>
          <a:solidFill>
            <a:srgbClr val="00FF00"/>
          </a:solidFill>
          <a:ln w="9525">
            <a:solidFill>
              <a:srgbClr val="000000"/>
            </a:solidFill>
            <a:miter lim="800000"/>
            <a:headEnd/>
            <a:tailEnd/>
          </a:ln>
        </p:spPr>
        <p:txBody>
          <a:bodyPr/>
          <a:lstStyle/>
          <a:p>
            <a:endParaRPr lang="pt-BR"/>
          </a:p>
        </p:txBody>
      </p:sp>
      <p:sp>
        <p:nvSpPr>
          <p:cNvPr id="8200" name="Rectangle 52"/>
          <p:cNvSpPr>
            <a:spLocks noChangeArrowheads="1"/>
          </p:cNvSpPr>
          <p:nvPr/>
        </p:nvSpPr>
        <p:spPr bwMode="auto">
          <a:xfrm>
            <a:off x="6084888" y="6122988"/>
            <a:ext cx="228600" cy="114300"/>
          </a:xfrm>
          <a:prstGeom prst="rect">
            <a:avLst/>
          </a:prstGeom>
          <a:solidFill>
            <a:srgbClr val="0000FF"/>
          </a:solidFill>
          <a:ln w="9525">
            <a:solidFill>
              <a:srgbClr val="000000"/>
            </a:solidFill>
            <a:miter lim="800000"/>
            <a:headEnd/>
            <a:tailEnd/>
          </a:ln>
        </p:spPr>
        <p:txBody>
          <a:bodyPr/>
          <a:lstStyle/>
          <a:p>
            <a:endParaRPr lang="pt-BR"/>
          </a:p>
        </p:txBody>
      </p:sp>
      <p:sp>
        <p:nvSpPr>
          <p:cNvPr id="8201" name="Rectangle 53"/>
          <p:cNvSpPr>
            <a:spLocks noChangeArrowheads="1"/>
          </p:cNvSpPr>
          <p:nvPr/>
        </p:nvSpPr>
        <p:spPr bwMode="auto">
          <a:xfrm>
            <a:off x="6083300" y="5259388"/>
            <a:ext cx="228600" cy="114300"/>
          </a:xfrm>
          <a:prstGeom prst="rect">
            <a:avLst/>
          </a:prstGeom>
          <a:solidFill>
            <a:srgbClr val="FFFF00"/>
          </a:solidFill>
          <a:ln w="9525">
            <a:solidFill>
              <a:srgbClr val="000000"/>
            </a:solidFill>
            <a:miter lim="800000"/>
            <a:headEnd/>
            <a:tailEnd/>
          </a:ln>
        </p:spPr>
        <p:txBody>
          <a:bodyPr/>
          <a:lstStyle/>
          <a:p>
            <a:endParaRPr lang="pt-BR"/>
          </a:p>
        </p:txBody>
      </p:sp>
      <p:sp>
        <p:nvSpPr>
          <p:cNvPr id="8202" name="Rectangle 54"/>
          <p:cNvSpPr>
            <a:spLocks noChangeArrowheads="1"/>
          </p:cNvSpPr>
          <p:nvPr/>
        </p:nvSpPr>
        <p:spPr bwMode="auto">
          <a:xfrm>
            <a:off x="6083300" y="5546725"/>
            <a:ext cx="228600" cy="114300"/>
          </a:xfrm>
          <a:prstGeom prst="rect">
            <a:avLst/>
          </a:prstGeom>
          <a:solidFill>
            <a:srgbClr val="FF00FF"/>
          </a:solidFill>
          <a:ln w="9525">
            <a:solidFill>
              <a:srgbClr val="000000"/>
            </a:solidFill>
            <a:miter lim="800000"/>
            <a:headEnd/>
            <a:tailEnd/>
          </a:ln>
        </p:spPr>
        <p:txBody>
          <a:bodyPr/>
          <a:lstStyle/>
          <a:p>
            <a:endParaRPr lang="pt-BR"/>
          </a:p>
        </p:txBody>
      </p:sp>
      <p:sp>
        <p:nvSpPr>
          <p:cNvPr id="8203" name="Rectangle 55"/>
          <p:cNvSpPr>
            <a:spLocks noChangeArrowheads="1"/>
          </p:cNvSpPr>
          <p:nvPr/>
        </p:nvSpPr>
        <p:spPr bwMode="auto">
          <a:xfrm>
            <a:off x="6083300" y="5835650"/>
            <a:ext cx="228600" cy="114300"/>
          </a:xfrm>
          <a:prstGeom prst="rect">
            <a:avLst/>
          </a:prstGeom>
          <a:solidFill>
            <a:srgbClr val="00FFFF"/>
          </a:solidFill>
          <a:ln w="9525">
            <a:solidFill>
              <a:srgbClr val="000000"/>
            </a:solidFill>
            <a:miter lim="800000"/>
            <a:headEnd/>
            <a:tailEnd/>
          </a:ln>
        </p:spPr>
        <p:txBody>
          <a:bodyPr/>
          <a:lstStyle/>
          <a:p>
            <a:endParaRPr lang="pt-BR"/>
          </a:p>
        </p:txBody>
      </p:sp>
      <p:sp>
        <p:nvSpPr>
          <p:cNvPr id="8204" name="Rectangle 56"/>
          <p:cNvSpPr>
            <a:spLocks noChangeArrowheads="1"/>
          </p:cNvSpPr>
          <p:nvPr/>
        </p:nvSpPr>
        <p:spPr bwMode="auto">
          <a:xfrm>
            <a:off x="6083300" y="4970463"/>
            <a:ext cx="228600" cy="114300"/>
          </a:xfrm>
          <a:prstGeom prst="rect">
            <a:avLst/>
          </a:prstGeom>
          <a:solidFill>
            <a:srgbClr val="000080"/>
          </a:solidFill>
          <a:ln w="9525">
            <a:solidFill>
              <a:srgbClr val="000000"/>
            </a:solidFill>
            <a:miter lim="800000"/>
            <a:headEnd/>
            <a:tailEnd/>
          </a:ln>
        </p:spPr>
        <p:txBody>
          <a:bodyPr/>
          <a:lstStyle/>
          <a:p>
            <a:endParaRPr lang="pt-BR"/>
          </a:p>
        </p:txBody>
      </p:sp>
      <p:sp>
        <p:nvSpPr>
          <p:cNvPr id="8205" name="Rectangle 57"/>
          <p:cNvSpPr>
            <a:spLocks noChangeArrowheads="1"/>
          </p:cNvSpPr>
          <p:nvPr/>
        </p:nvSpPr>
        <p:spPr bwMode="auto">
          <a:xfrm>
            <a:off x="6083300" y="6410325"/>
            <a:ext cx="228600" cy="114300"/>
          </a:xfrm>
          <a:prstGeom prst="rect">
            <a:avLst/>
          </a:prstGeom>
          <a:solidFill>
            <a:srgbClr val="FF0000"/>
          </a:solidFill>
          <a:ln w="9525">
            <a:solidFill>
              <a:srgbClr val="000000"/>
            </a:solidFill>
            <a:miter lim="800000"/>
            <a:headEnd/>
            <a:tailEnd/>
          </a:ln>
        </p:spPr>
        <p:txBody>
          <a:bodyPr/>
          <a:lstStyle/>
          <a:p>
            <a:endParaRPr lang="pt-BR"/>
          </a:p>
        </p:txBody>
      </p:sp>
      <p:sp>
        <p:nvSpPr>
          <p:cNvPr id="8206" name="Text Box 58"/>
          <p:cNvSpPr txBox="1">
            <a:spLocks noChangeArrowheads="1"/>
          </p:cNvSpPr>
          <p:nvPr/>
        </p:nvSpPr>
        <p:spPr bwMode="auto">
          <a:xfrm>
            <a:off x="1336675" y="3933825"/>
            <a:ext cx="5899150" cy="366713"/>
          </a:xfrm>
          <a:prstGeom prst="rect">
            <a:avLst/>
          </a:prstGeom>
          <a:noFill/>
          <a:ln w="9525">
            <a:noFill/>
            <a:miter lim="800000"/>
            <a:headEnd/>
            <a:tailEnd/>
          </a:ln>
        </p:spPr>
        <p:txBody>
          <a:bodyPr wrap="none">
            <a:spAutoFit/>
          </a:bodyPr>
          <a:lstStyle/>
          <a:p>
            <a:pPr algn="just">
              <a:spcAft>
                <a:spcPct val="0"/>
              </a:spcAft>
              <a:buClrTx/>
              <a:buSzTx/>
              <a:buFontTx/>
              <a:buNone/>
            </a:pPr>
            <a:r>
              <a:rPr lang="pt-BR" b="0">
                <a:latin typeface="Arial" charset="0"/>
              </a:rPr>
              <a:t>PORCENTAGEM DE RESÍDUOS SÓLIDOS GERADOS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79388" y="560388"/>
            <a:ext cx="9010650"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9222"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graphicFrame>
        <p:nvGraphicFramePr>
          <p:cNvPr id="9218" name="Object 15"/>
          <p:cNvGraphicFramePr>
            <a:graphicFrameLocks noChangeAspect="1"/>
          </p:cNvGraphicFramePr>
          <p:nvPr/>
        </p:nvGraphicFramePr>
        <p:xfrm>
          <a:off x="539750" y="2852738"/>
          <a:ext cx="1441450" cy="871537"/>
        </p:xfrm>
        <a:graphic>
          <a:graphicData uri="http://schemas.openxmlformats.org/presentationml/2006/ole">
            <p:oleObj spid="_x0000_s58370" name="Imagem de bitmap" r:id="rId3" imgW="895238" imgH="914286" progId="PBrush">
              <p:embed/>
            </p:oleObj>
          </a:graphicData>
        </a:graphic>
      </p:graphicFrame>
      <p:graphicFrame>
        <p:nvGraphicFramePr>
          <p:cNvPr id="9219" name="Object 16"/>
          <p:cNvGraphicFramePr>
            <a:graphicFrameLocks noChangeAspect="1"/>
          </p:cNvGraphicFramePr>
          <p:nvPr/>
        </p:nvGraphicFramePr>
        <p:xfrm>
          <a:off x="539750" y="4948238"/>
          <a:ext cx="1403350" cy="1439862"/>
        </p:xfrm>
        <a:graphic>
          <a:graphicData uri="http://schemas.openxmlformats.org/presentationml/2006/ole">
            <p:oleObj spid="_x0000_s58371" name="Imagem de bitmap" r:id="rId4" imgW="619211" imgH="952633" progId="PBrush">
              <p:embed/>
            </p:oleObj>
          </a:graphicData>
        </a:graphic>
      </p:graphicFrame>
      <p:graphicFrame>
        <p:nvGraphicFramePr>
          <p:cNvPr id="9220" name="Object 17"/>
          <p:cNvGraphicFramePr>
            <a:graphicFrameLocks noChangeAspect="1"/>
          </p:cNvGraphicFramePr>
          <p:nvPr/>
        </p:nvGraphicFramePr>
        <p:xfrm>
          <a:off x="539750" y="3940175"/>
          <a:ext cx="1439863" cy="863600"/>
        </p:xfrm>
        <a:graphic>
          <a:graphicData uri="http://schemas.openxmlformats.org/presentationml/2006/ole">
            <p:oleObj spid="_x0000_s58372" name="Imagem de bitmap" r:id="rId5" imgW="952633" imgH="676369" progId="PBrush">
              <p:embed/>
            </p:oleObj>
          </a:graphicData>
        </a:graphic>
      </p:graphicFrame>
      <p:sp>
        <p:nvSpPr>
          <p:cNvPr id="9223" name="Text Box 18"/>
          <p:cNvSpPr txBox="1">
            <a:spLocks noChangeArrowheads="1"/>
          </p:cNvSpPr>
          <p:nvPr/>
        </p:nvSpPr>
        <p:spPr bwMode="auto">
          <a:xfrm>
            <a:off x="2555875" y="2492375"/>
            <a:ext cx="6048375" cy="4211638"/>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Foi definido em reunião com a Gerência do hotel juntamente com o eco-time, os recursos necessários para a aquisição dos recipientes; os recursos financeiros foram destinados da seguinte forma:</a:t>
            </a:r>
          </a:p>
          <a:p>
            <a:pPr algn="just">
              <a:spcAft>
                <a:spcPct val="0"/>
              </a:spcAft>
              <a:buClrTx/>
              <a:buSzTx/>
              <a:buFontTx/>
              <a:buNone/>
            </a:pPr>
            <a:endParaRPr lang="pt-BR" b="0">
              <a:latin typeface="Arial" charset="0"/>
            </a:endParaRPr>
          </a:p>
          <a:p>
            <a:pPr algn="just">
              <a:spcAft>
                <a:spcPct val="0"/>
              </a:spcAft>
              <a:buClrTx/>
              <a:buSzTx/>
              <a:buFontTx/>
              <a:buChar char="•"/>
            </a:pPr>
            <a:r>
              <a:rPr lang="pt-BR" b="0">
                <a:latin typeface="Arial" charset="0"/>
              </a:rPr>
              <a:t>	R$ 54,00 para cada recipiente do conjunto de quatro cores totalizando R$ 216,00 por conjunto. </a:t>
            </a:r>
          </a:p>
          <a:p>
            <a:pPr algn="just">
              <a:spcAft>
                <a:spcPct val="0"/>
              </a:spcAft>
              <a:buClrTx/>
              <a:buSzTx/>
              <a:buFontTx/>
              <a:buChar char="•"/>
            </a:pPr>
            <a:r>
              <a:rPr lang="pt-BR" b="0">
                <a:latin typeface="Arial" charset="0"/>
              </a:rPr>
              <a:t>	Para todo o hotel, definimos como necessidade nove conjuntos dispostos em áreas estratégicas para o funcionamento do PICS Totalizando R$ 1944,00. </a:t>
            </a:r>
          </a:p>
          <a:p>
            <a:pPr algn="just">
              <a:spcAft>
                <a:spcPct val="0"/>
              </a:spcAft>
              <a:buClrTx/>
              <a:buSzTx/>
              <a:buFontTx/>
              <a:buChar char="•"/>
            </a:pPr>
            <a:r>
              <a:rPr lang="pt-BR" b="0">
                <a:latin typeface="Arial" charset="0"/>
              </a:rPr>
              <a:t>	R$ 50,00 para material de treinamento, uma apostila que engloba definição de coleta seletiva, a razão de se reciclar os materiais, exemplo de materiais recicláveis e as vantagens sociais e ambientais da coleta seletiva.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10242" name="Object 9"/>
          <p:cNvGraphicFramePr>
            <a:graphicFrameLocks noChangeAspect="1"/>
          </p:cNvGraphicFramePr>
          <p:nvPr>
            <p:ph idx="1"/>
          </p:nvPr>
        </p:nvGraphicFramePr>
        <p:xfrm>
          <a:off x="539750" y="5226050"/>
          <a:ext cx="2087563" cy="1355725"/>
        </p:xfrm>
        <a:graphic>
          <a:graphicData uri="http://schemas.openxmlformats.org/presentationml/2006/ole">
            <p:oleObj spid="_x0000_s59394" name="Imagem de bitmap" r:id="rId3" imgW="1085714" imgH="704948" progId="PBrush">
              <p:embed/>
            </p:oleObj>
          </a:graphicData>
        </a:graphic>
      </p:graphicFrame>
      <p:sp>
        <p:nvSpPr>
          <p:cNvPr id="10244"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10245" name="Text Box 8"/>
          <p:cNvSpPr txBox="1">
            <a:spLocks noChangeArrowheads="1"/>
          </p:cNvSpPr>
          <p:nvPr/>
        </p:nvSpPr>
        <p:spPr bwMode="auto">
          <a:xfrm>
            <a:off x="468313" y="2520950"/>
            <a:ext cx="8351837" cy="256381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A partir do mês de Abril de 2004 iniciou-se a divulgação interna e externa do PICS para conscientização dos hóspedes e marketing ambiental do hotel, através de entrega de cartas a clientes em duas línguas</a:t>
            </a:r>
          </a:p>
          <a:p>
            <a:pPr algn="just">
              <a:spcAft>
                <a:spcPct val="0"/>
              </a:spcAft>
              <a:buClrTx/>
              <a:buSzTx/>
              <a:buFontTx/>
              <a:buNone/>
            </a:pPr>
            <a:r>
              <a:rPr lang="pt-BR" b="0">
                <a:latin typeface="Arial" charset="0"/>
              </a:rPr>
              <a:t>	Ficaram responsáveis pelo PICS as pessoas que estiverem ocupando as seguintes funções no hotel:</a:t>
            </a:r>
          </a:p>
          <a:p>
            <a:pPr algn="just">
              <a:spcAft>
                <a:spcPct val="0"/>
              </a:spcAft>
              <a:buClrTx/>
              <a:buSzTx/>
              <a:buFontTx/>
              <a:buChar char="•"/>
            </a:pPr>
            <a:r>
              <a:rPr lang="pt-BR" b="0">
                <a:latin typeface="Arial" charset="0"/>
              </a:rPr>
              <a:t>	O coordenador do SGA é o responsável pelo acompanhamento dos procedimentos estabelecidos para o PICS; conscientização e motivação dos colaboradores e hóspedes na participação no PICS; analise crítica semestral deste programa;</a:t>
            </a:r>
          </a:p>
        </p:txBody>
      </p:sp>
      <p:sp>
        <p:nvSpPr>
          <p:cNvPr id="10246" name="Text Box 11"/>
          <p:cNvSpPr txBox="1">
            <a:spLocks noChangeArrowheads="1"/>
          </p:cNvSpPr>
          <p:nvPr/>
        </p:nvSpPr>
        <p:spPr bwMode="auto">
          <a:xfrm>
            <a:off x="2700338" y="5002213"/>
            <a:ext cx="6119812" cy="1465262"/>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A governanta é a responsável pela implementação deste programa juntamente com o coordenador do SGA;</a:t>
            </a:r>
          </a:p>
          <a:p>
            <a:pPr algn="just">
              <a:spcAft>
                <a:spcPct val="0"/>
              </a:spcAft>
              <a:buClrTx/>
              <a:buSzTx/>
              <a:buFontTx/>
              <a:buChar char="•"/>
            </a:pPr>
            <a:r>
              <a:rPr lang="pt-BR" b="0">
                <a:latin typeface="Arial" charset="0"/>
              </a:rPr>
              <a:t>	Os recepcionistas são responsáveis pela entrega de material explicativo sobre o funcionamento do PICS;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sp>
        <p:nvSpPr>
          <p:cNvPr id="79875"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79876" name="Text Box 7"/>
          <p:cNvSpPr txBox="1">
            <a:spLocks noChangeArrowheads="1"/>
          </p:cNvSpPr>
          <p:nvPr/>
        </p:nvSpPr>
        <p:spPr bwMode="auto">
          <a:xfrm>
            <a:off x="2987675" y="2492375"/>
            <a:ext cx="5832475" cy="3937000"/>
          </a:xfrm>
          <a:prstGeom prst="rect">
            <a:avLst/>
          </a:prstGeom>
          <a:noFill/>
          <a:ln w="9525">
            <a:noFill/>
            <a:miter lim="800000"/>
            <a:headEnd/>
            <a:tailEnd/>
          </a:ln>
        </p:spPr>
        <p:txBody>
          <a:bodyPr>
            <a:spAutoFit/>
          </a:bodyPr>
          <a:lstStyle/>
          <a:p>
            <a:pPr algn="just">
              <a:spcAft>
                <a:spcPct val="0"/>
              </a:spcAft>
              <a:buClrTx/>
              <a:buSzTx/>
              <a:buFontTx/>
              <a:buChar char="•"/>
            </a:pPr>
            <a:r>
              <a:rPr lang="pt-BR" b="0">
                <a:latin typeface="Arial" charset="0"/>
              </a:rPr>
              <a:t>	Os ASGs são responsáveis pela explicação in loco;	As camareiras são responsáveis pelo recolhimento e depósito dos materiais recicláveis nos recipientes destinados ao acúmulo de materiais para venda.</a:t>
            </a:r>
          </a:p>
          <a:p>
            <a:pPr algn="just">
              <a:spcAft>
                <a:spcPct val="0"/>
              </a:spcAft>
              <a:buClrTx/>
              <a:buSzTx/>
              <a:buFontTx/>
              <a:buChar char="•"/>
            </a:pPr>
            <a:r>
              <a:rPr lang="pt-BR" b="0">
                <a:latin typeface="Arial" charset="0"/>
              </a:rPr>
              <a:t>	O gerente geral é responsável pelo apoio ao coordenador do SGA no que se refere à parte estrutural e material para conscientização dos colaboradores e pela confecção de cartazes informativos;</a:t>
            </a:r>
          </a:p>
          <a:p>
            <a:pPr algn="just">
              <a:spcAft>
                <a:spcPct val="0"/>
              </a:spcAft>
              <a:buClrTx/>
              <a:buSzTx/>
              <a:buFontTx/>
              <a:buChar char="•"/>
            </a:pPr>
            <a:r>
              <a:rPr lang="pt-BR" b="0">
                <a:latin typeface="Arial" charset="0"/>
              </a:rPr>
              <a:t>	Todos os funcionários são responsáveis pelas atribuições respectivamente designadas neste programa.</a:t>
            </a:r>
          </a:p>
          <a:p>
            <a:pPr algn="ctr">
              <a:spcAft>
                <a:spcPct val="0"/>
              </a:spcAft>
              <a:buClrTx/>
              <a:buSzTx/>
              <a:buFontTx/>
              <a:buNone/>
            </a:pPr>
            <a:endParaRPr lang="pt-BR" b="0">
              <a:latin typeface="Arial" charset="0"/>
            </a:endParaRPr>
          </a:p>
        </p:txBody>
      </p:sp>
      <p:pic>
        <p:nvPicPr>
          <p:cNvPr id="79877" name="Picture 11"/>
          <p:cNvPicPr>
            <a:picLocks noChangeAspect="1" noChangeArrowheads="1"/>
          </p:cNvPicPr>
          <p:nvPr/>
        </p:nvPicPr>
        <p:blipFill>
          <a:blip r:embed="rId2" cstate="print"/>
          <a:srcRect/>
          <a:stretch>
            <a:fillRect/>
          </a:stretch>
        </p:blipFill>
        <p:spPr bwMode="auto">
          <a:xfrm>
            <a:off x="611188" y="2513013"/>
            <a:ext cx="1944687" cy="1909762"/>
          </a:xfrm>
          <a:prstGeom prst="rect">
            <a:avLst/>
          </a:prstGeom>
          <a:noFill/>
          <a:ln w="9525">
            <a:noFill/>
            <a:miter lim="800000"/>
            <a:headEnd/>
            <a:tailEnd/>
          </a:ln>
        </p:spPr>
      </p:pic>
      <p:pic>
        <p:nvPicPr>
          <p:cNvPr id="79878" name="Picture 12"/>
          <p:cNvPicPr>
            <a:picLocks noChangeAspect="1" noChangeArrowheads="1"/>
          </p:cNvPicPr>
          <p:nvPr/>
        </p:nvPicPr>
        <p:blipFill>
          <a:blip r:embed="rId3" cstate="print"/>
          <a:srcRect/>
          <a:stretch>
            <a:fillRect/>
          </a:stretch>
        </p:blipFill>
        <p:spPr bwMode="auto">
          <a:xfrm>
            <a:off x="611188" y="4567238"/>
            <a:ext cx="194627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11266" name="Object 9"/>
          <p:cNvGraphicFramePr>
            <a:graphicFrameLocks noChangeAspect="1"/>
          </p:cNvGraphicFramePr>
          <p:nvPr>
            <p:ph idx="1"/>
          </p:nvPr>
        </p:nvGraphicFramePr>
        <p:xfrm>
          <a:off x="611188" y="2708275"/>
          <a:ext cx="2232025" cy="1984375"/>
        </p:xfrm>
        <a:graphic>
          <a:graphicData uri="http://schemas.openxmlformats.org/presentationml/2006/ole">
            <p:oleObj spid="_x0000_s60418" name="Imagem de bitmap" r:id="rId3" imgW="771429" imgH="685714" progId="PBrush">
              <p:embed/>
            </p:oleObj>
          </a:graphicData>
        </a:graphic>
      </p:graphicFrame>
      <p:sp>
        <p:nvSpPr>
          <p:cNvPr id="11268"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11269" name="Text Box 7"/>
          <p:cNvSpPr txBox="1">
            <a:spLocks noChangeArrowheads="1"/>
          </p:cNvSpPr>
          <p:nvPr/>
        </p:nvSpPr>
        <p:spPr bwMode="auto">
          <a:xfrm>
            <a:off x="2952750" y="2652713"/>
            <a:ext cx="5795963" cy="228917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Os resultados deverão ser documentados pelo coordenador do SGA e armazenados no computador destinado ao eco-time, deve manter cópia de segurança impressa e armazenada em pasta destinada a documentação dos programas do SGA.</a:t>
            </a:r>
          </a:p>
          <a:p>
            <a:pPr algn="just">
              <a:spcAft>
                <a:spcPct val="0"/>
              </a:spcAft>
              <a:buClrTx/>
              <a:buSzTx/>
              <a:buFontTx/>
              <a:buNone/>
            </a:pPr>
            <a:r>
              <a:rPr lang="pt-BR" b="0">
                <a:latin typeface="Arial" charset="0"/>
              </a:rPr>
              <a:t>	Como procedimento de sensibilização dos hóspedes foi escrita uma carta explicativa.</a:t>
            </a:r>
          </a:p>
          <a:p>
            <a:pPr algn="ctr">
              <a:spcAft>
                <a:spcPct val="0"/>
              </a:spcAft>
              <a:buClrTx/>
              <a:buSzTx/>
              <a:buFontTx/>
              <a:buNone/>
            </a:pPr>
            <a:endParaRPr lang="pt-BR" b="0">
              <a:latin typeface="Arial" charset="0"/>
            </a:endParaRPr>
          </a:p>
        </p:txBody>
      </p:sp>
      <p:sp>
        <p:nvSpPr>
          <p:cNvPr id="11270" name="Text Box 8"/>
          <p:cNvSpPr txBox="1">
            <a:spLocks noChangeArrowheads="1"/>
          </p:cNvSpPr>
          <p:nvPr/>
        </p:nvSpPr>
        <p:spPr bwMode="auto">
          <a:xfrm>
            <a:off x="539750" y="5014913"/>
            <a:ext cx="8280400" cy="2014537"/>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Para o processo de monitoramento e verificação do PICS foi definido que será utilizado o valor de revenda do material coletado como indicador da eficiência das medidas adotadas. A avaliação da eficiência do procedimento será mensal.</a:t>
            </a:r>
          </a:p>
          <a:p>
            <a:pPr algn="just">
              <a:spcAft>
                <a:spcPct val="0"/>
              </a:spcAft>
              <a:buClrTx/>
              <a:buSzTx/>
              <a:buFontTx/>
              <a:buNone/>
            </a:pPr>
            <a:r>
              <a:rPr lang="pt-BR" b="0">
                <a:latin typeface="Arial" charset="0"/>
              </a:rPr>
              <a:t>	Foi definido que o programa será revisado mensalmente ou sempre que ocorrer qualquer alteração nas atividades do hotel, que envolva PICS;</a:t>
            </a:r>
          </a:p>
          <a:p>
            <a:pPr algn="just">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12290" name="Object 10"/>
          <p:cNvGraphicFramePr>
            <a:graphicFrameLocks noChangeAspect="1"/>
          </p:cNvGraphicFramePr>
          <p:nvPr>
            <p:ph idx="1"/>
          </p:nvPr>
        </p:nvGraphicFramePr>
        <p:xfrm>
          <a:off x="611188" y="4076700"/>
          <a:ext cx="1944687" cy="1924050"/>
        </p:xfrm>
        <a:graphic>
          <a:graphicData uri="http://schemas.openxmlformats.org/presentationml/2006/ole">
            <p:oleObj spid="_x0000_s61442" name="Imagem de bitmap" r:id="rId3" imgW="866896" imgH="857143" progId="PBrush">
              <p:embed/>
            </p:oleObj>
          </a:graphicData>
        </a:graphic>
      </p:graphicFrame>
      <p:sp>
        <p:nvSpPr>
          <p:cNvPr id="12292"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12293" name="Text Box 7"/>
          <p:cNvSpPr txBox="1">
            <a:spLocks noChangeArrowheads="1"/>
          </p:cNvSpPr>
          <p:nvPr/>
        </p:nvSpPr>
        <p:spPr bwMode="auto">
          <a:xfrm>
            <a:off x="539750" y="2565400"/>
            <a:ext cx="8208963" cy="146526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É gerado uma média diária de 8 Kg de materiais recicláveis no hotel, média que foi obtida após a análise e pesagem do material coletado pelo PICS, entre maio e junho de 2004, primeiro mês de funcionamento do programa.</a:t>
            </a:r>
          </a:p>
          <a:p>
            <a:pPr algn="just">
              <a:spcAft>
                <a:spcPct val="0"/>
              </a:spcAft>
              <a:buClrTx/>
              <a:buSzTx/>
              <a:buFontTx/>
              <a:buNone/>
            </a:pPr>
            <a:r>
              <a:rPr lang="pt-BR" b="0">
                <a:latin typeface="Arial" charset="0"/>
              </a:rPr>
              <a:t>	</a:t>
            </a:r>
          </a:p>
        </p:txBody>
      </p:sp>
      <p:sp>
        <p:nvSpPr>
          <p:cNvPr id="12294" name="Text Box 9"/>
          <p:cNvSpPr txBox="1">
            <a:spLocks noChangeArrowheads="1"/>
          </p:cNvSpPr>
          <p:nvPr/>
        </p:nvSpPr>
        <p:spPr bwMode="auto">
          <a:xfrm>
            <a:off x="2808288" y="3484563"/>
            <a:ext cx="6588125" cy="3113087"/>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Foram gerados diariamente: 	</a:t>
            </a:r>
          </a:p>
          <a:p>
            <a:pPr algn="just">
              <a:spcAft>
                <a:spcPct val="0"/>
              </a:spcAft>
              <a:buClrTx/>
              <a:buSzTx/>
              <a:buFontTx/>
              <a:buChar char="•"/>
            </a:pPr>
            <a:r>
              <a:rPr lang="pt-BR" b="0">
                <a:latin typeface="Arial" charset="0"/>
              </a:rPr>
              <a:t>	Plásticos = 3,585 kg/ dia, logo, 107,56 kg/ mês,</a:t>
            </a:r>
          </a:p>
          <a:p>
            <a:pPr algn="just">
              <a:spcAft>
                <a:spcPct val="0"/>
              </a:spcAft>
              <a:buClrTx/>
              <a:buSzTx/>
              <a:buFontTx/>
              <a:buNone/>
            </a:pPr>
            <a:r>
              <a:rPr lang="pt-BR" b="0">
                <a:latin typeface="Arial" charset="0"/>
              </a:rPr>
              <a:t>Rendimento = 32,26 R$/ mês</a:t>
            </a:r>
          </a:p>
          <a:p>
            <a:pPr algn="just">
              <a:spcAft>
                <a:spcPct val="0"/>
              </a:spcAft>
              <a:buClrTx/>
              <a:buSzTx/>
              <a:buFontTx/>
              <a:buChar char="•"/>
            </a:pPr>
            <a:r>
              <a:rPr lang="pt-BR" b="0">
                <a:latin typeface="Arial" charset="0"/>
              </a:rPr>
              <a:t>	Papel Branco = 1,401 kg/ dia, logo, 42,03 kg/ mês</a:t>
            </a:r>
          </a:p>
          <a:p>
            <a:pPr algn="just">
              <a:spcAft>
                <a:spcPct val="0"/>
              </a:spcAft>
              <a:buClrTx/>
              <a:buSzTx/>
              <a:buFontTx/>
              <a:buNone/>
            </a:pPr>
            <a:r>
              <a:rPr lang="pt-BR" b="0">
                <a:latin typeface="Arial" charset="0"/>
              </a:rPr>
              <a:t>Rendimento = 5,88 R$/ mês</a:t>
            </a:r>
          </a:p>
          <a:p>
            <a:pPr algn="just">
              <a:spcAft>
                <a:spcPct val="0"/>
              </a:spcAft>
              <a:buClrTx/>
              <a:buSzTx/>
              <a:buFontTx/>
              <a:buChar char="•"/>
            </a:pPr>
            <a:r>
              <a:rPr lang="pt-BR" b="0">
                <a:latin typeface="Arial" charset="0"/>
              </a:rPr>
              <a:t>	Papelão = 0,866 Kg/ dia, logo, 25,96 kg/ mês</a:t>
            </a:r>
          </a:p>
          <a:p>
            <a:pPr algn="just">
              <a:spcAft>
                <a:spcPct val="0"/>
              </a:spcAft>
              <a:buClrTx/>
              <a:buSzTx/>
              <a:buFontTx/>
              <a:buNone/>
            </a:pPr>
            <a:r>
              <a:rPr lang="pt-BR" b="0">
                <a:latin typeface="Arial" charset="0"/>
              </a:rPr>
              <a:t>Rendimento = 2,59 R$/ mês</a:t>
            </a:r>
          </a:p>
          <a:p>
            <a:pPr algn="just">
              <a:spcAft>
                <a:spcPct val="0"/>
              </a:spcAft>
              <a:buClrTx/>
              <a:buSzTx/>
              <a:buFontTx/>
              <a:buChar char="•"/>
            </a:pPr>
            <a:r>
              <a:rPr lang="pt-BR" b="0">
                <a:latin typeface="Arial" charset="0"/>
              </a:rPr>
              <a:t>	Vidros = 0,799 Kg/ d, logo, 23,97 kg/ mês</a:t>
            </a:r>
          </a:p>
          <a:p>
            <a:pPr algn="just">
              <a:spcAft>
                <a:spcPct val="0"/>
              </a:spcAft>
              <a:buClrTx/>
              <a:buSzTx/>
              <a:buFontTx/>
              <a:buNone/>
            </a:pPr>
            <a:r>
              <a:rPr lang="pt-BR" b="0">
                <a:latin typeface="Arial" charset="0"/>
              </a:rPr>
              <a:t>Rendimento = 7,19 R$/ mês</a:t>
            </a:r>
          </a:p>
          <a:p>
            <a:pPr algn="just">
              <a:spcAft>
                <a:spcPct val="0"/>
              </a:spcAft>
              <a:buClrTx/>
              <a:buSzTx/>
              <a:buFontTx/>
              <a:buChar char="•"/>
            </a:pPr>
            <a:r>
              <a:rPr lang="pt-BR" b="0">
                <a:latin typeface="Arial" charset="0"/>
              </a:rPr>
              <a:t>	Metal = 1,351 Kg/ d, logo, 40,53 kg/ mês</a:t>
            </a:r>
          </a:p>
          <a:p>
            <a:pPr algn="just">
              <a:spcAft>
                <a:spcPct val="0"/>
              </a:spcAft>
              <a:buClrTx/>
              <a:buSzTx/>
              <a:buFontTx/>
              <a:buNone/>
            </a:pPr>
            <a:r>
              <a:rPr lang="pt-BR" b="0">
                <a:latin typeface="Arial" charset="0"/>
              </a:rPr>
              <a:t>Rendimento = 60,79 R$/ mês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80899" name="Picture 9" descr="reciclagem matéria"/>
          <p:cNvPicPr>
            <a:picLocks noGrp="1" noChangeAspect="1" noChangeArrowheads="1"/>
          </p:cNvPicPr>
          <p:nvPr>
            <p:ph idx="1"/>
          </p:nvPr>
        </p:nvPicPr>
        <p:blipFill>
          <a:blip r:embed="rId2" cstate="print">
            <a:lum bright="58000" contrast="-70000"/>
          </a:blip>
          <a:srcRect/>
          <a:stretch>
            <a:fillRect/>
          </a:stretch>
        </p:blipFill>
        <p:spPr>
          <a:xfrm>
            <a:off x="1763713" y="2565400"/>
            <a:ext cx="5113337" cy="3806825"/>
          </a:xfrm>
          <a:noFill/>
        </p:spPr>
      </p:pic>
      <p:sp>
        <p:nvSpPr>
          <p:cNvPr id="80900" name="Text Box 3"/>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80901" name="Text Box 7"/>
          <p:cNvSpPr txBox="1">
            <a:spLocks noChangeArrowheads="1"/>
          </p:cNvSpPr>
          <p:nvPr/>
        </p:nvSpPr>
        <p:spPr bwMode="auto">
          <a:xfrm>
            <a:off x="900113" y="3860800"/>
            <a:ext cx="7200900" cy="1465263"/>
          </a:xfrm>
          <a:prstGeom prst="rect">
            <a:avLst/>
          </a:prstGeom>
          <a:noFill/>
          <a:ln w="9525">
            <a:noFill/>
            <a:miter lim="800000"/>
            <a:headEnd/>
            <a:tailEnd/>
          </a:ln>
        </p:spPr>
        <p:txBody>
          <a:bodyPr>
            <a:spAutoFit/>
          </a:bodyPr>
          <a:lstStyle/>
          <a:p>
            <a:pPr algn="ctr">
              <a:spcAft>
                <a:spcPct val="0"/>
              </a:spcAft>
              <a:buClrTx/>
              <a:buSzTx/>
              <a:buFontTx/>
              <a:buNone/>
            </a:pPr>
            <a:r>
              <a:rPr lang="pt-BR">
                <a:latin typeface="Arial" charset="0"/>
              </a:rPr>
              <a:t>	Foram gastos R$ 1994 reais especificamente com o PICS, logo, se este permanecer tendo um rendimento igual a R$ 108 reais mensais ou superior, o investimento começará a dar retorno em 19 meses de funcionamento pleno.</a:t>
            </a:r>
          </a:p>
          <a:p>
            <a:pPr algn="ctr">
              <a:spcAft>
                <a:spcPct val="0"/>
              </a:spcAft>
              <a:buClrTx/>
              <a:buSzTx/>
              <a:buFontTx/>
              <a:buNone/>
            </a:pPr>
            <a:endParaRPr lang="pt-BR">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3"/>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graphicFrame>
        <p:nvGraphicFramePr>
          <p:cNvPr id="13314" name="Object 9"/>
          <p:cNvGraphicFramePr>
            <a:graphicFrameLocks noChangeAspect="1"/>
          </p:cNvGraphicFramePr>
          <p:nvPr>
            <p:ph idx="1"/>
          </p:nvPr>
        </p:nvGraphicFramePr>
        <p:xfrm>
          <a:off x="755650" y="2852738"/>
          <a:ext cx="2447925" cy="2016125"/>
        </p:xfrm>
        <a:graphic>
          <a:graphicData uri="http://schemas.openxmlformats.org/presentationml/2006/ole">
            <p:oleObj spid="_x0000_s62466" name="Imagem de bitmap" r:id="rId3" imgW="971686" imgH="800212" progId="PBrush">
              <p:embed/>
            </p:oleObj>
          </a:graphicData>
        </a:graphic>
      </p:graphicFrame>
      <p:sp>
        <p:nvSpPr>
          <p:cNvPr id="13316" name="Text Box 4"/>
          <p:cNvSpPr txBox="1">
            <a:spLocks noChangeArrowheads="1"/>
          </p:cNvSpPr>
          <p:nvPr/>
        </p:nvSpPr>
        <p:spPr bwMode="auto">
          <a:xfrm>
            <a:off x="468313" y="1484313"/>
            <a:ext cx="8675687" cy="915987"/>
          </a:xfrm>
          <a:prstGeom prst="rect">
            <a:avLst/>
          </a:prstGeom>
          <a:noFill/>
          <a:ln w="9525">
            <a:noFill/>
            <a:miter lim="800000"/>
            <a:headEnd/>
            <a:tailEnd/>
          </a:ln>
        </p:spPr>
        <p:txBody>
          <a:bodyPr>
            <a:spAutoFit/>
          </a:bodyPr>
          <a:lstStyle/>
          <a:p>
            <a:pPr algn="l">
              <a:spcAft>
                <a:spcPct val="0"/>
              </a:spcAft>
              <a:buClrTx/>
              <a:buSzTx/>
              <a:buFontTx/>
              <a:buNone/>
            </a:pPr>
            <a:r>
              <a:rPr lang="pt-BR">
                <a:latin typeface="Arial" charset="0"/>
              </a:rPr>
              <a:t>V – RESULTADO E DISCUSSÃO</a:t>
            </a:r>
          </a:p>
          <a:p>
            <a:pPr algn="l">
              <a:spcAft>
                <a:spcPct val="0"/>
              </a:spcAft>
              <a:buClrTx/>
              <a:buSzTx/>
              <a:buFontTx/>
              <a:buNone/>
            </a:pPr>
            <a:r>
              <a:rPr lang="pt-BR">
                <a:latin typeface="Arial" charset="0"/>
              </a:rPr>
              <a:t> RESULTADOS OBTIDOS PARA O PROGRAMA INTERNO DE COLETA SELETIVA DO HOTEL</a:t>
            </a:r>
          </a:p>
        </p:txBody>
      </p:sp>
      <p:sp>
        <p:nvSpPr>
          <p:cNvPr id="13317" name="Text Box 7"/>
          <p:cNvSpPr txBox="1">
            <a:spLocks noChangeArrowheads="1"/>
          </p:cNvSpPr>
          <p:nvPr/>
        </p:nvSpPr>
        <p:spPr bwMode="auto">
          <a:xfrm>
            <a:off x="3492500" y="2708275"/>
            <a:ext cx="5184775" cy="2563813"/>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Tendo como rendimento médio mensal igual a R$ 108, a diretoria decidiu abrir uma conta em nome do eco-time, assim que o investimento se pagar, o eco-time ficará responsável pelo depósito deste dinheiro para a festa de final de ano e compra de materiais para realização de rifas, valorizando-se assim a atitude e participação dos colaboradores.</a:t>
            </a:r>
          </a:p>
          <a:p>
            <a:pPr algn="just">
              <a:spcAft>
                <a:spcPct val="0"/>
              </a:spcAft>
              <a:buClrTx/>
              <a:buSzTx/>
              <a:buFontTx/>
              <a:buNone/>
            </a:pPr>
            <a:endParaRPr lang="pt-BR" b="0">
              <a:latin typeface="Arial" charset="0"/>
            </a:endParaRPr>
          </a:p>
        </p:txBody>
      </p:sp>
      <p:sp>
        <p:nvSpPr>
          <p:cNvPr id="13318" name="Text Box 8"/>
          <p:cNvSpPr txBox="1">
            <a:spLocks noChangeArrowheads="1"/>
          </p:cNvSpPr>
          <p:nvPr/>
        </p:nvSpPr>
        <p:spPr bwMode="auto">
          <a:xfrm>
            <a:off x="468313" y="5334000"/>
            <a:ext cx="8280400" cy="1190625"/>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O ganho ambiental, através da mudança de atitude e da redução da quantidade de resíduos que seria destinado ao aterro sanitário, é um dos principais benefícios do SGA.</a:t>
            </a:r>
          </a:p>
          <a:p>
            <a:pPr algn="just">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34925" y="692150"/>
            <a:ext cx="9299575" cy="1139825"/>
          </a:xfrm>
        </p:spPr>
        <p:txBody>
          <a:bodyPr/>
          <a:lstStyle/>
          <a:p>
            <a:pPr algn="ctr" eaLnBrk="1" hangingPunct="1">
              <a:defRPr/>
            </a:pPr>
            <a:r>
              <a:rPr lang="pt-BR" sz="3000">
                <a:latin typeface="Verdana" pitchFamily="34" charset="0"/>
              </a:rPr>
              <a:t/>
            </a:r>
            <a:br>
              <a:rPr lang="pt-BR" sz="3000">
                <a:latin typeface="Verdana" pitchFamily="34" charset="0"/>
              </a:rPr>
            </a:br>
            <a:r>
              <a:rPr lang="pt-BR" sz="3000">
                <a:latin typeface="Verdana" pitchFamily="34" charset="0"/>
              </a:rPr>
              <a:t>SGA  para Pequenas e Médias Empresas: um Enfoque Tecnológico para Hotéis</a:t>
            </a:r>
            <a:br>
              <a:rPr lang="pt-BR" sz="3000">
                <a:latin typeface="Verdana" pitchFamily="34" charset="0"/>
              </a:rPr>
            </a:br>
            <a:endParaRPr lang="pt-BR" sz="3000">
              <a:latin typeface="Verdana" pitchFamily="34" charset="0"/>
            </a:endParaRPr>
          </a:p>
        </p:txBody>
      </p:sp>
      <p:pic>
        <p:nvPicPr>
          <p:cNvPr id="81923" name="Picture 11" descr="j0285444"/>
          <p:cNvPicPr>
            <a:picLocks noGrp="1" noChangeAspect="1" noChangeArrowheads="1"/>
          </p:cNvPicPr>
          <p:nvPr>
            <p:ph idx="1"/>
          </p:nvPr>
        </p:nvPicPr>
        <p:blipFill>
          <a:blip r:embed="rId2" cstate="print"/>
          <a:srcRect/>
          <a:stretch>
            <a:fillRect/>
          </a:stretch>
        </p:blipFill>
        <p:spPr>
          <a:xfrm>
            <a:off x="539750" y="1989138"/>
            <a:ext cx="2517775" cy="2808287"/>
          </a:xfrm>
          <a:noFill/>
        </p:spPr>
      </p:pic>
      <p:sp>
        <p:nvSpPr>
          <p:cNvPr id="81924" name="Text Box 7"/>
          <p:cNvSpPr txBox="1">
            <a:spLocks noChangeArrowheads="1"/>
          </p:cNvSpPr>
          <p:nvPr/>
        </p:nvSpPr>
        <p:spPr bwMode="auto">
          <a:xfrm>
            <a:off x="468313" y="1484313"/>
            <a:ext cx="2127250" cy="366712"/>
          </a:xfrm>
          <a:prstGeom prst="rect">
            <a:avLst/>
          </a:prstGeom>
          <a:noFill/>
          <a:ln w="9525">
            <a:noFill/>
            <a:miter lim="800000"/>
            <a:headEnd/>
            <a:tailEnd/>
          </a:ln>
        </p:spPr>
        <p:txBody>
          <a:bodyPr wrap="none">
            <a:spAutoFit/>
          </a:bodyPr>
          <a:lstStyle/>
          <a:p>
            <a:pPr algn="ctr">
              <a:spcAft>
                <a:spcPct val="0"/>
              </a:spcAft>
              <a:buClrTx/>
              <a:buSzTx/>
              <a:buFontTx/>
              <a:buNone/>
            </a:pPr>
            <a:r>
              <a:rPr lang="pt-BR">
                <a:latin typeface="Arial" charset="0"/>
              </a:rPr>
              <a:t>VI – CONCLUSÃO</a:t>
            </a:r>
          </a:p>
        </p:txBody>
      </p:sp>
      <p:sp>
        <p:nvSpPr>
          <p:cNvPr id="81925" name="Text Box 9"/>
          <p:cNvSpPr txBox="1">
            <a:spLocks noChangeArrowheads="1"/>
          </p:cNvSpPr>
          <p:nvPr/>
        </p:nvSpPr>
        <p:spPr bwMode="auto">
          <a:xfrm>
            <a:off x="3203575" y="1557338"/>
            <a:ext cx="5616575" cy="3662362"/>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Ao desenvolver o SGA, foi observada a integração dos colaboradores entorno da questão ambiental, o que facilitou no desenvolvimento do trabalho. 	Com o estabelecimento da política ambiental, os colaboradores passaram a se comprometer com o funcionamento do SGA e a participar efetivamente do PICS o que gerou uma mudança de atitude no funcionamento da empresa.</a:t>
            </a:r>
          </a:p>
          <a:p>
            <a:pPr algn="just">
              <a:spcAft>
                <a:spcPct val="0"/>
              </a:spcAft>
              <a:buClrTx/>
              <a:buSzTx/>
              <a:buFontTx/>
              <a:buNone/>
            </a:pPr>
            <a:r>
              <a:rPr lang="pt-BR" b="0">
                <a:latin typeface="Arial" charset="0"/>
              </a:rPr>
              <a:t>	Os benefícios ambientais e econômicos trazidos pela mudança de atitude dos colaboradores, visando reduzir os desperdícios, superam os custos do desenvolvimento e implementação do SGA. </a:t>
            </a:r>
          </a:p>
          <a:p>
            <a:pPr algn="just">
              <a:spcAft>
                <a:spcPct val="0"/>
              </a:spcAft>
              <a:buClrTx/>
              <a:buSzTx/>
              <a:buFontTx/>
              <a:buNone/>
            </a:pPr>
            <a:r>
              <a:rPr lang="pt-BR" b="0">
                <a:latin typeface="Arial" charset="0"/>
              </a:rPr>
              <a:t>	</a:t>
            </a:r>
          </a:p>
        </p:txBody>
      </p:sp>
      <p:sp>
        <p:nvSpPr>
          <p:cNvPr id="81926" name="Text Box 10"/>
          <p:cNvSpPr txBox="1">
            <a:spLocks noChangeArrowheads="1"/>
          </p:cNvSpPr>
          <p:nvPr/>
        </p:nvSpPr>
        <p:spPr bwMode="auto">
          <a:xfrm>
            <a:off x="395288" y="5014913"/>
            <a:ext cx="8424862" cy="2014537"/>
          </a:xfrm>
          <a:prstGeom prst="rect">
            <a:avLst/>
          </a:prstGeom>
          <a:noFill/>
          <a:ln w="9525">
            <a:noFill/>
            <a:miter lim="800000"/>
            <a:headEnd/>
            <a:tailEnd/>
          </a:ln>
        </p:spPr>
        <p:txBody>
          <a:bodyPr>
            <a:spAutoFit/>
          </a:bodyPr>
          <a:lstStyle/>
          <a:p>
            <a:pPr algn="just">
              <a:spcAft>
                <a:spcPct val="0"/>
              </a:spcAft>
              <a:buClrTx/>
              <a:buSzTx/>
              <a:buFontTx/>
              <a:buNone/>
            </a:pPr>
            <a:r>
              <a:rPr lang="pt-BR" b="0">
                <a:latin typeface="Arial" charset="0"/>
              </a:rPr>
              <a:t>	No curto prazo, tais benefícios decorreram do aumento da produtividade do trabalho e da redução dos desperdícios. </a:t>
            </a:r>
          </a:p>
          <a:p>
            <a:pPr algn="just">
              <a:spcAft>
                <a:spcPct val="0"/>
              </a:spcAft>
              <a:buClrTx/>
              <a:buSzTx/>
              <a:buFontTx/>
              <a:buNone/>
            </a:pPr>
            <a:r>
              <a:rPr lang="pt-BR" b="0">
                <a:latin typeface="Arial" charset="0"/>
              </a:rPr>
              <a:t>	No longo prazo, espera-se que o processo de conscientização ultrapasse as barreiras do hotel, chegando assim à mudança de atitude nas famílias dos colaboradores para que se ampliem os benefícios ambientais deste projeto.</a:t>
            </a:r>
          </a:p>
          <a:p>
            <a:pPr algn="ctr">
              <a:spcAft>
                <a:spcPct val="0"/>
              </a:spcAft>
              <a:buClrTx/>
              <a:buSzTx/>
              <a:buFontTx/>
              <a:buNone/>
            </a:pPr>
            <a:endParaRPr lang="pt-BR" b="0">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9" name="Rectangle 5"/>
          <p:cNvSpPr>
            <a:spLocks noGrp="1" noChangeArrowheads="1"/>
          </p:cNvSpPr>
          <p:nvPr>
            <p:ph type="title"/>
          </p:nvPr>
        </p:nvSpPr>
        <p:spPr/>
        <p:txBody>
          <a:bodyPr/>
          <a:lstStyle/>
          <a:p>
            <a:pPr eaLnBrk="1" hangingPunct="1">
              <a:defRPr/>
            </a:pPr>
            <a:endParaRPr lang="pt-BR"/>
          </a:p>
        </p:txBody>
      </p:sp>
      <p:graphicFrame>
        <p:nvGraphicFramePr>
          <p:cNvPr id="14338" name="Object 4"/>
          <p:cNvGraphicFramePr>
            <a:graphicFrameLocks noChangeAspect="1"/>
          </p:cNvGraphicFramePr>
          <p:nvPr>
            <p:ph idx="1"/>
          </p:nvPr>
        </p:nvGraphicFramePr>
        <p:xfrm>
          <a:off x="215900" y="1377950"/>
          <a:ext cx="8928100" cy="4075113"/>
        </p:xfrm>
        <a:graphic>
          <a:graphicData uri="http://schemas.openxmlformats.org/presentationml/2006/ole">
            <p:oleObj spid="_x0000_s63490" name="Imagem de bitmap" r:id="rId3" imgW="6657143" imgH="3038095" progId="PBrush">
              <p:embed/>
            </p:oleObj>
          </a:graphicData>
        </a:graphic>
      </p:graphicFrame>
      <p:sp>
        <p:nvSpPr>
          <p:cNvPr id="14340" name="Text Box 7"/>
          <p:cNvSpPr txBox="1">
            <a:spLocks noChangeArrowheads="1"/>
          </p:cNvSpPr>
          <p:nvPr/>
        </p:nvSpPr>
        <p:spPr bwMode="auto">
          <a:xfrm>
            <a:off x="468313" y="3429000"/>
            <a:ext cx="7416800" cy="1739900"/>
          </a:xfrm>
          <a:prstGeom prst="rect">
            <a:avLst/>
          </a:prstGeom>
          <a:noFill/>
          <a:ln w="9525">
            <a:noFill/>
            <a:miter lim="800000"/>
            <a:headEnd/>
            <a:tailEnd/>
          </a:ln>
        </p:spPr>
        <p:txBody>
          <a:bodyPr>
            <a:spAutoFit/>
          </a:bodyPr>
          <a:lstStyle/>
          <a:p>
            <a:pPr algn="just">
              <a:spcAft>
                <a:spcPct val="0"/>
              </a:spcAft>
              <a:buClrTx/>
              <a:buSzTx/>
              <a:buFontTx/>
              <a:buNone/>
            </a:pPr>
            <a:r>
              <a:rPr lang="pt-BR">
                <a:solidFill>
                  <a:schemeClr val="bg1"/>
                </a:solidFill>
                <a:latin typeface="Arial" charset="0"/>
              </a:rPr>
              <a:t>O que for a profundeza do teu ser, assim será teu desejo.</a:t>
            </a:r>
          </a:p>
          <a:p>
            <a:pPr algn="just">
              <a:spcAft>
                <a:spcPct val="0"/>
              </a:spcAft>
              <a:buClrTx/>
              <a:buSzTx/>
              <a:buFontTx/>
              <a:buNone/>
            </a:pPr>
            <a:r>
              <a:rPr lang="pt-BR">
                <a:solidFill>
                  <a:schemeClr val="bg1"/>
                </a:solidFill>
                <a:latin typeface="Arial" charset="0"/>
              </a:rPr>
              <a:t>O que for o teu desejo, assim será a tua vontade.</a:t>
            </a:r>
          </a:p>
          <a:p>
            <a:pPr algn="just">
              <a:spcAft>
                <a:spcPct val="0"/>
              </a:spcAft>
              <a:buClrTx/>
              <a:buSzTx/>
              <a:buFontTx/>
              <a:buNone/>
            </a:pPr>
            <a:r>
              <a:rPr lang="pt-BR">
                <a:solidFill>
                  <a:schemeClr val="bg1"/>
                </a:solidFill>
                <a:latin typeface="Arial" charset="0"/>
              </a:rPr>
              <a:t>O que for a tua vontade, assim serão teus atos.</a:t>
            </a:r>
          </a:p>
          <a:p>
            <a:pPr algn="just">
              <a:spcAft>
                <a:spcPct val="0"/>
              </a:spcAft>
              <a:buClrTx/>
              <a:buSzTx/>
              <a:buFontTx/>
              <a:buNone/>
            </a:pPr>
            <a:r>
              <a:rPr lang="pt-BR">
                <a:solidFill>
                  <a:schemeClr val="bg1"/>
                </a:solidFill>
                <a:latin typeface="Arial" charset="0"/>
              </a:rPr>
              <a:t>O que forem teus atos , assim será teu destino.</a:t>
            </a:r>
          </a:p>
          <a:p>
            <a:pPr algn="just">
              <a:spcAft>
                <a:spcPct val="0"/>
              </a:spcAft>
              <a:buClrTx/>
              <a:buSzTx/>
              <a:buFontTx/>
              <a:buNone/>
            </a:pPr>
            <a:endParaRPr lang="pt-BR">
              <a:solidFill>
                <a:schemeClr val="bg1"/>
              </a:solidFill>
              <a:latin typeface="Arial" charset="0"/>
            </a:endParaRPr>
          </a:p>
          <a:p>
            <a:pPr>
              <a:spcAft>
                <a:spcPct val="0"/>
              </a:spcAft>
              <a:buClrTx/>
              <a:buSzTx/>
              <a:buFontTx/>
              <a:buNone/>
            </a:pPr>
            <a:r>
              <a:rPr lang="pt-BR">
                <a:solidFill>
                  <a:schemeClr val="bg1"/>
                </a:solidFill>
                <a:latin typeface="Arial" charset="0"/>
              </a:rPr>
              <a:t>Brihadaranyaka Upanishad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4"/>
          <p:cNvGrpSpPr>
            <a:grpSpLocks/>
          </p:cNvGrpSpPr>
          <p:nvPr/>
        </p:nvGrpSpPr>
        <p:grpSpPr bwMode="auto">
          <a:xfrm>
            <a:off x="0" y="0"/>
            <a:ext cx="9144000" cy="6858000"/>
            <a:chOff x="1824" y="633"/>
            <a:chExt cx="2834" cy="2849"/>
          </a:xfrm>
        </p:grpSpPr>
        <p:sp>
          <p:nvSpPr>
            <p:cNvPr id="124933" name="Puzzle3"/>
            <p:cNvSpPr>
              <a:spLocks noEditPoints="1" noChangeArrowheads="1"/>
            </p:cNvSpPr>
            <p:nvPr/>
          </p:nvSpPr>
          <p:spPr bwMode="auto">
            <a:xfrm>
              <a:off x="3204" y="633"/>
              <a:ext cx="1114" cy="1514"/>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25882"/>
              </a:srgbClr>
            </a:solidFill>
            <a:ln w="6350" cap="rnd">
              <a:solidFill>
                <a:srgbClr val="000000"/>
              </a:solidFill>
              <a:prstDash val="sysDot"/>
              <a:miter lim="800000"/>
              <a:headEnd/>
              <a:tailEnd/>
            </a:ln>
          </p:spPr>
          <p:txBody>
            <a:bodyPr/>
            <a:lstStyle/>
            <a:p>
              <a:endParaRPr lang="pt-BR"/>
            </a:p>
          </p:txBody>
        </p:sp>
        <p:sp>
          <p:nvSpPr>
            <p:cNvPr id="124934" name="Puzzle2"/>
            <p:cNvSpPr>
              <a:spLocks noEditPoints="1" noChangeArrowheads="1"/>
            </p:cNvSpPr>
            <p:nvPr/>
          </p:nvSpPr>
          <p:spPr bwMode="auto">
            <a:xfrm>
              <a:off x="2880" y="1736"/>
              <a:ext cx="1778" cy="1379"/>
            </a:xfrm>
            <a:custGeom>
              <a:avLst/>
              <a:gdLst>
                <a:gd name="T0" fmla="*/ 0 w 21600"/>
                <a:gd name="T1" fmla="*/ 4 h 21600"/>
                <a:gd name="T2" fmla="*/ 2 w 21600"/>
                <a:gd name="T3" fmla="*/ 5 h 21600"/>
                <a:gd name="T4" fmla="*/ 6 w 21600"/>
                <a:gd name="T5" fmla="*/ 4 h 21600"/>
                <a:gd name="T6" fmla="*/ 9 w 21600"/>
                <a:gd name="T7" fmla="*/ 5 h 21600"/>
                <a:gd name="T8" fmla="*/ 12 w 21600"/>
                <a:gd name="T9" fmla="*/ 4 h 21600"/>
                <a:gd name="T10" fmla="*/ 9 w 21600"/>
                <a:gd name="T11" fmla="*/ 1 h 21600"/>
                <a:gd name="T12" fmla="*/ 6 w 21600"/>
                <a:gd name="T13" fmla="*/ 0 h 21600"/>
                <a:gd name="T14" fmla="*/ 2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25882"/>
              </a:srgbClr>
            </a:solidFill>
            <a:ln w="6350" cap="rnd">
              <a:solidFill>
                <a:srgbClr val="000000"/>
              </a:solidFill>
              <a:prstDash val="sysDot"/>
              <a:miter lim="800000"/>
              <a:headEnd/>
              <a:tailEnd/>
            </a:ln>
          </p:spPr>
          <p:txBody>
            <a:bodyPr/>
            <a:lstStyle/>
            <a:p>
              <a:endParaRPr lang="pt-BR"/>
            </a:p>
          </p:txBody>
        </p:sp>
        <p:sp>
          <p:nvSpPr>
            <p:cNvPr id="124935" name="Puzzle4"/>
            <p:cNvSpPr>
              <a:spLocks noEditPoints="1" noChangeArrowheads="1"/>
            </p:cNvSpPr>
            <p:nvPr/>
          </p:nvSpPr>
          <p:spPr bwMode="auto">
            <a:xfrm>
              <a:off x="2192" y="1719"/>
              <a:ext cx="1072" cy="1763"/>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25882"/>
              </a:srgbClr>
            </a:solidFill>
            <a:ln w="6350" cap="rnd">
              <a:solidFill>
                <a:srgbClr val="000000"/>
              </a:solidFill>
              <a:prstDash val="sysDot"/>
              <a:miter lim="800000"/>
              <a:headEnd/>
              <a:tailEnd/>
            </a:ln>
          </p:spPr>
          <p:txBody>
            <a:bodyPr/>
            <a:lstStyle/>
            <a:p>
              <a:endParaRPr lang="pt-BR"/>
            </a:p>
          </p:txBody>
        </p:sp>
        <p:sp>
          <p:nvSpPr>
            <p:cNvPr id="124936" name="Puzzle1"/>
            <p:cNvSpPr>
              <a:spLocks noEditPoints="1" noChangeArrowheads="1"/>
            </p:cNvSpPr>
            <p:nvPr/>
          </p:nvSpPr>
          <p:spPr bwMode="auto">
            <a:xfrm>
              <a:off x="1824" y="1091"/>
              <a:ext cx="1800" cy="1051"/>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2 h 21600"/>
                <a:gd name="T10" fmla="*/ 6 w 21600"/>
                <a:gd name="T11" fmla="*/ 1 h 21600"/>
                <a:gd name="T12" fmla="*/ 13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25882"/>
              </a:srgbClr>
            </a:solidFill>
            <a:ln w="6350" cap="rnd">
              <a:solidFill>
                <a:srgbClr val="000000"/>
              </a:solidFill>
              <a:prstDash val="sysDot"/>
              <a:miter lim="800000"/>
              <a:headEnd/>
              <a:tailEnd/>
            </a:ln>
          </p:spPr>
          <p:txBody>
            <a:bodyPr/>
            <a:lstStyle/>
            <a:p>
              <a:endParaRPr lang="pt-BR"/>
            </a:p>
          </p:txBody>
        </p:sp>
      </p:grpSp>
      <p:sp>
        <p:nvSpPr>
          <p:cNvPr id="124931" name="Text Box 9"/>
          <p:cNvSpPr txBox="1">
            <a:spLocks noChangeArrowheads="1"/>
          </p:cNvSpPr>
          <p:nvPr/>
        </p:nvSpPr>
        <p:spPr bwMode="auto">
          <a:xfrm>
            <a:off x="2751138" y="1647825"/>
            <a:ext cx="3260725" cy="366713"/>
          </a:xfrm>
          <a:prstGeom prst="rect">
            <a:avLst/>
          </a:prstGeom>
          <a:noFill/>
          <a:ln w="28575" algn="ctr">
            <a:noFill/>
            <a:miter lim="800000"/>
            <a:headEnd/>
            <a:tailEnd/>
          </a:ln>
        </p:spPr>
        <p:txBody>
          <a:bodyPr>
            <a:spAutoFit/>
          </a:bodyPr>
          <a:lstStyle/>
          <a:p>
            <a:endParaRPr lang="pt-BR"/>
          </a:p>
        </p:txBody>
      </p:sp>
      <p:sp>
        <p:nvSpPr>
          <p:cNvPr id="2058" name="Text Box 10"/>
          <p:cNvSpPr txBox="1">
            <a:spLocks noChangeArrowheads="1"/>
          </p:cNvSpPr>
          <p:nvPr/>
        </p:nvSpPr>
        <p:spPr bwMode="auto">
          <a:xfrm>
            <a:off x="1258888" y="1196975"/>
            <a:ext cx="6626225" cy="4664075"/>
          </a:xfrm>
          <a:prstGeom prst="rect">
            <a:avLst/>
          </a:prstGeom>
          <a:noFill/>
          <a:ln w="28575" algn="ctr">
            <a:noFill/>
            <a:miter lim="800000"/>
            <a:headEnd/>
            <a:tailEnd/>
          </a:ln>
          <a:effectLst/>
        </p:spPr>
        <p:txBody>
          <a:bodyPr>
            <a:spAutoFit/>
          </a:bodyPr>
          <a:lstStyle/>
          <a:p>
            <a:pPr>
              <a:spcBef>
                <a:spcPct val="50000"/>
              </a:spcBef>
              <a:defRPr/>
            </a:pPr>
            <a:r>
              <a:rPr lang="pt-BR" sz="2500">
                <a:effectLst>
                  <a:outerShdw blurRad="38100" dist="38100" dir="2700000" algn="tl">
                    <a:srgbClr val="C0C0C0"/>
                  </a:outerShdw>
                </a:effectLst>
              </a:rPr>
              <a:t>NÃO-CONFORMIDADES E AÇÕES PREVENTIVAS E CORRETIVAS</a:t>
            </a:r>
          </a:p>
          <a:p>
            <a:pPr>
              <a:spcBef>
                <a:spcPct val="50000"/>
              </a:spcBef>
              <a:defRPr/>
            </a:pPr>
            <a:r>
              <a:rPr lang="pt-BR" sz="2500">
                <a:effectLst>
                  <a:outerShdw blurRad="38100" dist="38100" dir="2700000" algn="tl">
                    <a:srgbClr val="C0C0C0"/>
                  </a:outerShdw>
                </a:effectLst>
              </a:rPr>
              <a:t>As não-conformidades precisam ser identificadas de forma ágil, para que as ações corretivas possam ser estabelecidas.</a:t>
            </a:r>
          </a:p>
          <a:p>
            <a:pPr>
              <a:spcBef>
                <a:spcPct val="50000"/>
              </a:spcBef>
              <a:defRPr/>
            </a:pPr>
            <a:r>
              <a:rPr lang="pt-BR" sz="2500">
                <a:effectLst>
                  <a:outerShdw blurRad="38100" dist="38100" dir="2700000" algn="tl">
                    <a:srgbClr val="C0C0C0"/>
                  </a:outerShdw>
                </a:effectLst>
              </a:rPr>
              <a:t>As ações corretivas e preventivas tem a finalidade a conformidade com os objetivos, metas e PGA’s, para que o desempenho do SGA não seja prejudicado por desvios.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950913" y="928688"/>
            <a:ext cx="184150" cy="366712"/>
          </a:xfrm>
          <a:prstGeom prst="rect">
            <a:avLst/>
          </a:prstGeom>
          <a:noFill/>
          <a:ln w="9525">
            <a:noFill/>
            <a:miter lim="800000"/>
            <a:headEnd/>
            <a:tailEnd/>
          </a:ln>
        </p:spPr>
        <p:txBody>
          <a:bodyPr wrap="none">
            <a:spAutoFit/>
          </a:bodyPr>
          <a:lstStyle/>
          <a:p>
            <a:pPr algn="ctr">
              <a:spcAft>
                <a:spcPct val="0"/>
              </a:spcAft>
              <a:buClrTx/>
              <a:buSzTx/>
              <a:buFontTx/>
              <a:buNone/>
            </a:pPr>
            <a:endParaRPr lang="pt-BR" b="0">
              <a:latin typeface="Arial" charset="0"/>
            </a:endParaRPr>
          </a:p>
        </p:txBody>
      </p:sp>
      <p:sp>
        <p:nvSpPr>
          <p:cNvPr id="15364" name="Rectangle 5"/>
          <p:cNvSpPr>
            <a:spLocks noChangeArrowheads="1"/>
          </p:cNvSpPr>
          <p:nvPr/>
        </p:nvSpPr>
        <p:spPr bwMode="auto">
          <a:xfrm>
            <a:off x="2049463" y="333375"/>
            <a:ext cx="184150" cy="366713"/>
          </a:xfrm>
          <a:prstGeom prst="rect">
            <a:avLst/>
          </a:prstGeom>
          <a:noFill/>
          <a:ln w="9525">
            <a:noFill/>
            <a:miter lim="800000"/>
            <a:headEnd/>
            <a:tailEnd/>
          </a:ln>
        </p:spPr>
        <p:txBody>
          <a:bodyPr wrap="none">
            <a:spAutoFit/>
          </a:bodyPr>
          <a:lstStyle/>
          <a:p>
            <a:pPr algn="ctr">
              <a:spcAft>
                <a:spcPct val="0"/>
              </a:spcAft>
              <a:buClrTx/>
              <a:buSzTx/>
              <a:buFontTx/>
              <a:buNone/>
            </a:pPr>
            <a:endParaRPr lang="pt-BR">
              <a:solidFill>
                <a:schemeClr val="bg1"/>
              </a:solidFill>
              <a:latin typeface="Arial" charset="0"/>
            </a:endParaRPr>
          </a:p>
        </p:txBody>
      </p:sp>
      <p:sp>
        <p:nvSpPr>
          <p:cNvPr id="15365" name="Text Box 6"/>
          <p:cNvSpPr txBox="1">
            <a:spLocks noChangeArrowheads="1"/>
          </p:cNvSpPr>
          <p:nvPr/>
        </p:nvSpPr>
        <p:spPr bwMode="auto">
          <a:xfrm>
            <a:off x="1042988" y="1052513"/>
            <a:ext cx="7850187" cy="366712"/>
          </a:xfrm>
          <a:prstGeom prst="rect">
            <a:avLst/>
          </a:prstGeom>
          <a:noFill/>
          <a:ln w="9525">
            <a:noFill/>
            <a:miter lim="800000"/>
            <a:headEnd/>
            <a:tailEnd/>
          </a:ln>
        </p:spPr>
        <p:txBody>
          <a:bodyPr>
            <a:spAutoFit/>
          </a:bodyPr>
          <a:lstStyle/>
          <a:p>
            <a:pPr algn="ctr">
              <a:spcBef>
                <a:spcPct val="50000"/>
              </a:spcBef>
              <a:spcAft>
                <a:spcPct val="0"/>
              </a:spcAft>
              <a:buClrTx/>
              <a:buSzTx/>
              <a:buFontTx/>
              <a:buNone/>
            </a:pPr>
            <a:endParaRPr lang="pt-BR">
              <a:solidFill>
                <a:schemeClr val="bg1"/>
              </a:solidFill>
              <a:latin typeface="Arial" charset="0"/>
            </a:endParaRPr>
          </a:p>
        </p:txBody>
      </p:sp>
      <p:sp>
        <p:nvSpPr>
          <p:cNvPr id="15366" name="Text Box 7"/>
          <p:cNvSpPr txBox="1">
            <a:spLocks noChangeArrowheads="1"/>
          </p:cNvSpPr>
          <p:nvPr/>
        </p:nvSpPr>
        <p:spPr bwMode="auto">
          <a:xfrm>
            <a:off x="1331913" y="4221163"/>
            <a:ext cx="7272337" cy="366712"/>
          </a:xfrm>
          <a:prstGeom prst="rect">
            <a:avLst/>
          </a:prstGeom>
          <a:noFill/>
          <a:ln w="9525">
            <a:noFill/>
            <a:miter lim="800000"/>
            <a:headEnd/>
            <a:tailEnd/>
          </a:ln>
        </p:spPr>
        <p:txBody>
          <a:bodyPr>
            <a:spAutoFit/>
          </a:bodyPr>
          <a:lstStyle/>
          <a:p>
            <a:pPr algn="just">
              <a:spcAft>
                <a:spcPct val="0"/>
              </a:spcAft>
              <a:buClrTx/>
              <a:buSzTx/>
              <a:buFontTx/>
              <a:buNone/>
            </a:pPr>
            <a:r>
              <a:rPr lang="pt-BR">
                <a:solidFill>
                  <a:schemeClr val="bg1"/>
                </a:solidFill>
                <a:latin typeface="Arial" charset="0"/>
              </a:rPr>
              <a:t>	</a:t>
            </a:r>
          </a:p>
        </p:txBody>
      </p:sp>
      <p:sp>
        <p:nvSpPr>
          <p:cNvPr id="15367" name="Text Box 8"/>
          <p:cNvSpPr txBox="1">
            <a:spLocks noChangeArrowheads="1"/>
          </p:cNvSpPr>
          <p:nvPr/>
        </p:nvSpPr>
        <p:spPr bwMode="auto">
          <a:xfrm>
            <a:off x="900113" y="260350"/>
            <a:ext cx="7848600" cy="366713"/>
          </a:xfrm>
          <a:prstGeom prst="rect">
            <a:avLst/>
          </a:prstGeom>
          <a:noFill/>
          <a:ln w="9525">
            <a:noFill/>
            <a:miter lim="800000"/>
            <a:headEnd/>
            <a:tailEnd/>
          </a:ln>
        </p:spPr>
        <p:txBody>
          <a:bodyPr>
            <a:spAutoFit/>
          </a:bodyPr>
          <a:lstStyle/>
          <a:p>
            <a:pPr algn="just">
              <a:spcAft>
                <a:spcPct val="0"/>
              </a:spcAft>
              <a:buClrTx/>
              <a:buSzTx/>
              <a:buFontTx/>
              <a:buNone/>
            </a:pPr>
            <a:endParaRPr lang="pt-BR">
              <a:solidFill>
                <a:schemeClr val="bg1"/>
              </a:solidFill>
              <a:latin typeface="Arial" charset="0"/>
            </a:endParaRPr>
          </a:p>
        </p:txBody>
      </p:sp>
      <p:graphicFrame>
        <p:nvGraphicFramePr>
          <p:cNvPr id="15362" name="Object 9"/>
          <p:cNvGraphicFramePr>
            <a:graphicFrameLocks noChangeAspect="1"/>
          </p:cNvGraphicFramePr>
          <p:nvPr/>
        </p:nvGraphicFramePr>
        <p:xfrm>
          <a:off x="0" y="0"/>
          <a:ext cx="9144000" cy="6858000"/>
        </p:xfrm>
        <a:graphic>
          <a:graphicData uri="http://schemas.openxmlformats.org/presentationml/2006/ole">
            <p:oleObj spid="_x0000_s64514" name="Imagem de bitmap" r:id="rId3" imgW="5649114" imgH="3723810" progId="PBrush">
              <p:embed/>
            </p:oleObj>
          </a:graphicData>
        </a:graphic>
      </p:graphicFrame>
      <p:sp>
        <p:nvSpPr>
          <p:cNvPr id="15368" name="Rectangle 12"/>
          <p:cNvSpPr>
            <a:spLocks noChangeArrowheads="1"/>
          </p:cNvSpPr>
          <p:nvPr/>
        </p:nvSpPr>
        <p:spPr bwMode="auto">
          <a:xfrm>
            <a:off x="2771775" y="1773238"/>
            <a:ext cx="8229600" cy="2881312"/>
          </a:xfrm>
          <a:prstGeom prst="rect">
            <a:avLst/>
          </a:prstGeom>
          <a:noFill/>
          <a:ln w="9525">
            <a:noFill/>
            <a:miter lim="800000"/>
            <a:headEnd/>
            <a:tailEnd/>
          </a:ln>
        </p:spPr>
        <p:txBody>
          <a:bodyPr/>
          <a:lstStyle/>
          <a:p>
            <a:pPr marL="342900" indent="-342900" algn="l">
              <a:spcBef>
                <a:spcPct val="20000"/>
              </a:spcBef>
              <a:spcAft>
                <a:spcPct val="0"/>
              </a:spcAft>
            </a:pPr>
            <a:endParaRPr lang="pt-BR" sz="2800" b="0">
              <a:solidFill>
                <a:schemeClr val="bg1"/>
              </a:solidFill>
            </a:endParaRPr>
          </a:p>
          <a:p>
            <a:pPr marL="342900" indent="-342900" algn="ctr">
              <a:spcBef>
                <a:spcPct val="20000"/>
              </a:spcBef>
              <a:spcAft>
                <a:spcPct val="0"/>
              </a:spcAft>
              <a:buClr>
                <a:schemeClr val="tx1"/>
              </a:buClr>
            </a:pPr>
            <a:r>
              <a:rPr lang="pt-BR" i="1">
                <a:solidFill>
                  <a:schemeClr val="bg1"/>
                </a:solidFill>
              </a:rPr>
              <a:t>Leonardo Pivôtto Nicodemo</a:t>
            </a:r>
          </a:p>
          <a:p>
            <a:pPr marL="342900" indent="-342900" algn="l">
              <a:spcBef>
                <a:spcPct val="20000"/>
              </a:spcBef>
              <a:spcAft>
                <a:spcPct val="0"/>
              </a:spcAft>
            </a:pPr>
            <a:endParaRPr lang="pt-BR" sz="2800">
              <a:solidFill>
                <a:schemeClr val="bg1"/>
              </a:solidFill>
            </a:endParaRPr>
          </a:p>
          <a:p>
            <a:pPr marL="342900" indent="-342900" algn="l">
              <a:spcBef>
                <a:spcPct val="20000"/>
              </a:spcBef>
              <a:spcAft>
                <a:spcPct val="0"/>
              </a:spcAft>
              <a:buFont typeface="Wingdings" pitchFamily="2" charset="2"/>
              <a:buChar char="p"/>
            </a:pPr>
            <a:endParaRPr lang="pt-BR" sz="2800" b="0">
              <a:solidFill>
                <a:schemeClr val="bg1"/>
              </a:solidFill>
            </a:endParaRPr>
          </a:p>
        </p:txBody>
      </p:sp>
      <p:sp>
        <p:nvSpPr>
          <p:cNvPr id="15369" name="Text Box 13"/>
          <p:cNvSpPr txBox="1">
            <a:spLocks noChangeArrowheads="1"/>
          </p:cNvSpPr>
          <p:nvPr/>
        </p:nvSpPr>
        <p:spPr bwMode="auto">
          <a:xfrm>
            <a:off x="395288" y="188913"/>
            <a:ext cx="3233737" cy="701675"/>
          </a:xfrm>
          <a:prstGeom prst="rect">
            <a:avLst/>
          </a:prstGeom>
          <a:solidFill>
            <a:schemeClr val="accent1"/>
          </a:solidFill>
          <a:ln w="9525" algn="ctr">
            <a:noFill/>
            <a:miter lim="800000"/>
            <a:headEnd/>
            <a:tailEnd/>
          </a:ln>
        </p:spPr>
        <p:txBody>
          <a:bodyPr wrap="none">
            <a:spAutoFit/>
          </a:bodyPr>
          <a:lstStyle/>
          <a:p>
            <a:pPr marL="342900" indent="-342900" algn="just"/>
            <a:r>
              <a:rPr lang="pt-BR" sz="4000" b="0">
                <a:solidFill>
                  <a:schemeClr val="bg1"/>
                </a:solidFill>
              </a:rPr>
              <a:t>OBRIGADO!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idx="1"/>
          </p:nvPr>
        </p:nvSpPr>
        <p:spPr>
          <a:xfrm>
            <a:off x="395288" y="1922463"/>
            <a:ext cx="8147050" cy="1577975"/>
          </a:xfrm>
        </p:spPr>
        <p:txBody>
          <a:bodyPr/>
          <a:lstStyle/>
          <a:p>
            <a:pPr algn="ctr" eaLnBrk="1" hangingPunct="1">
              <a:buFont typeface="Wingdings" pitchFamily="2" charset="2"/>
              <a:buNone/>
            </a:pPr>
            <a:r>
              <a:rPr lang="pt-BR" sz="4000" smtClean="0"/>
              <a:t>Referem-se a adoção de medidas práticas e de “bom senso”, que podem ser tomadas para melhorar a produtividade, diminuir custos e reduzir os impactos ambientais de sua operação.	</a:t>
            </a:r>
          </a:p>
        </p:txBody>
      </p:sp>
      <p:sp>
        <p:nvSpPr>
          <p:cNvPr id="129027" name="Rectangle 3"/>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r>
              <a:rPr lang="pt-BR" sz="4400">
                <a:solidFill>
                  <a:schemeClr val="tx2"/>
                </a:solidFill>
                <a:latin typeface="Garamond" pitchFamily="18" charset="0"/>
              </a:rPr>
              <a:t>O que são?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p:cNvPicPr>
            <a:picLocks noChangeAspect="1" noChangeArrowheads="1"/>
          </p:cNvPicPr>
          <p:nvPr/>
        </p:nvPicPr>
        <p:blipFill>
          <a:blip r:embed="rId3" cstate="print">
            <a:lum bright="70000" contrast="-70000"/>
          </a:blip>
          <a:srcRect/>
          <a:stretch>
            <a:fillRect/>
          </a:stretch>
        </p:blipFill>
        <p:spPr bwMode="auto">
          <a:xfrm>
            <a:off x="2268538" y="2276475"/>
            <a:ext cx="4967287" cy="3703638"/>
          </a:xfrm>
          <a:prstGeom prst="rect">
            <a:avLst/>
          </a:prstGeom>
          <a:noFill/>
          <a:ln w="9525" algn="ctr">
            <a:noFill/>
            <a:miter lim="800000"/>
            <a:headEnd/>
            <a:tailEnd/>
          </a:ln>
        </p:spPr>
      </p:pic>
      <p:sp>
        <p:nvSpPr>
          <p:cNvPr id="6150" name="Rectangle 3"/>
          <p:cNvSpPr>
            <a:spLocks noGrp="1" noChangeArrowheads="1"/>
          </p:cNvSpPr>
          <p:nvPr>
            <p:ph type="body" sz="half" idx="1"/>
          </p:nvPr>
        </p:nvSpPr>
        <p:spPr>
          <a:xfrm>
            <a:off x="2185988" y="1993900"/>
            <a:ext cx="5122862" cy="4530725"/>
          </a:xfrm>
        </p:spPr>
        <p:txBody>
          <a:bodyPr/>
          <a:lstStyle/>
          <a:p>
            <a:pPr algn="ctr" eaLnBrk="1" hangingPunct="1">
              <a:lnSpc>
                <a:spcPct val="80000"/>
              </a:lnSpc>
              <a:buFont typeface="Wingdings" pitchFamily="2" charset="2"/>
              <a:buNone/>
            </a:pPr>
            <a:r>
              <a:rPr lang="pt-BR" sz="1800" smtClean="0"/>
              <a:t>Adotar as Boas Práticas Ambientais </a:t>
            </a:r>
          </a:p>
          <a:p>
            <a:pPr algn="ctr" eaLnBrk="1" hangingPunct="1">
              <a:lnSpc>
                <a:spcPct val="80000"/>
              </a:lnSpc>
              <a:buFont typeface="Wingdings" pitchFamily="2" charset="2"/>
              <a:buNone/>
            </a:pPr>
            <a:r>
              <a:rPr lang="pt-BR" sz="1800" smtClean="0"/>
              <a:t>significa:</a:t>
            </a:r>
          </a:p>
          <a:p>
            <a:pPr algn="ctr" eaLnBrk="1" hangingPunct="1">
              <a:lnSpc>
                <a:spcPct val="80000"/>
              </a:lnSpc>
              <a:buFont typeface="Wingdings" pitchFamily="2" charset="2"/>
              <a:buNone/>
            </a:pPr>
            <a:endParaRPr lang="pt-BR" sz="1800" smtClean="0"/>
          </a:p>
          <a:p>
            <a:pPr algn="just" eaLnBrk="1" hangingPunct="1">
              <a:lnSpc>
                <a:spcPct val="80000"/>
              </a:lnSpc>
              <a:spcAft>
                <a:spcPct val="20000"/>
              </a:spcAft>
            </a:pPr>
            <a:r>
              <a:rPr lang="pt-BR" sz="1800" smtClean="0"/>
              <a:t>Racionalizar e otimizar o uso de matérias-primas, água e energia;</a:t>
            </a:r>
          </a:p>
          <a:p>
            <a:pPr algn="just" eaLnBrk="1" hangingPunct="1">
              <a:lnSpc>
                <a:spcPct val="80000"/>
              </a:lnSpc>
              <a:spcAft>
                <a:spcPct val="20000"/>
              </a:spcAft>
            </a:pPr>
            <a:r>
              <a:rPr lang="pt-BR" sz="1800" smtClean="0"/>
              <a:t>Reduzir o volume e toxicidade dos resíduos sólidos, efluentes e emissões atmosféricas;</a:t>
            </a:r>
          </a:p>
          <a:p>
            <a:pPr algn="just" eaLnBrk="1" hangingPunct="1">
              <a:lnSpc>
                <a:spcPct val="80000"/>
              </a:lnSpc>
              <a:spcAft>
                <a:spcPct val="20000"/>
              </a:spcAft>
            </a:pPr>
            <a:r>
              <a:rPr lang="pt-BR" sz="1800" smtClean="0"/>
              <a:t>Reaproveitar ou reciclar o máximo de matérias-primas, insumos ou embalagens;</a:t>
            </a:r>
          </a:p>
          <a:p>
            <a:pPr algn="just" eaLnBrk="1" hangingPunct="1">
              <a:lnSpc>
                <a:spcPct val="80000"/>
              </a:lnSpc>
              <a:spcAft>
                <a:spcPct val="20000"/>
              </a:spcAft>
            </a:pPr>
            <a:r>
              <a:rPr lang="pt-BR" sz="1800" smtClean="0"/>
              <a:t>Reduzir os riscos para o meio ambiente e os colaboradores;</a:t>
            </a:r>
          </a:p>
          <a:p>
            <a:pPr algn="just" eaLnBrk="1" hangingPunct="1">
              <a:lnSpc>
                <a:spcPct val="80000"/>
              </a:lnSpc>
              <a:spcAft>
                <a:spcPct val="20000"/>
              </a:spcAft>
            </a:pPr>
            <a:r>
              <a:rPr lang="pt-BR" sz="1800" smtClean="0"/>
              <a:t>Melhorar as condições de trabalho, a segurança e a saúde ocupacional, além de promover melhorias organizacionais.		</a:t>
            </a:r>
          </a:p>
        </p:txBody>
      </p:sp>
      <p:pic>
        <p:nvPicPr>
          <p:cNvPr id="6151" name="Picture 4"/>
          <p:cNvPicPr>
            <a:picLocks noGrp="1" noChangeAspect="1" noChangeArrowheads="1"/>
          </p:cNvPicPr>
          <p:nvPr>
            <p:ph sz="quarter" idx="2"/>
          </p:nvPr>
        </p:nvPicPr>
        <p:blipFill>
          <a:blip r:embed="rId4" cstate="print"/>
          <a:srcRect/>
          <a:stretch>
            <a:fillRect/>
          </a:stretch>
        </p:blipFill>
        <p:spPr>
          <a:xfrm>
            <a:off x="7451725" y="1538288"/>
            <a:ext cx="1441450" cy="1746250"/>
          </a:xfrm>
          <a:noFill/>
        </p:spPr>
      </p:pic>
      <p:pic>
        <p:nvPicPr>
          <p:cNvPr id="6152" name="Picture 6"/>
          <p:cNvPicPr>
            <a:picLocks noGrp="1" noChangeAspect="1" noChangeArrowheads="1"/>
          </p:cNvPicPr>
          <p:nvPr>
            <p:ph sz="quarter" idx="3"/>
          </p:nvPr>
        </p:nvPicPr>
        <p:blipFill>
          <a:blip r:embed="rId5" cstate="print"/>
          <a:srcRect/>
          <a:stretch>
            <a:fillRect/>
          </a:stretch>
        </p:blipFill>
        <p:spPr>
          <a:xfrm>
            <a:off x="6415088" y="4741863"/>
            <a:ext cx="504825" cy="588962"/>
          </a:xfrm>
          <a:noFill/>
        </p:spPr>
      </p:pic>
      <p:sp>
        <p:nvSpPr>
          <p:cNvPr id="6153" name="Rectangle 5"/>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r>
              <a:rPr lang="pt-BR" sz="4400">
                <a:solidFill>
                  <a:schemeClr val="tx2"/>
                </a:solidFill>
                <a:latin typeface="Garamond" pitchFamily="18" charset="0"/>
              </a:rPr>
              <a:t>O que são?</a:t>
            </a:r>
          </a:p>
        </p:txBody>
      </p:sp>
      <p:pic>
        <p:nvPicPr>
          <p:cNvPr id="6154" name="Picture 7"/>
          <p:cNvPicPr>
            <a:picLocks noChangeAspect="1" noChangeArrowheads="1"/>
          </p:cNvPicPr>
          <p:nvPr/>
        </p:nvPicPr>
        <p:blipFill>
          <a:blip r:embed="rId6" cstate="print"/>
          <a:srcRect/>
          <a:stretch>
            <a:fillRect/>
          </a:stretch>
        </p:blipFill>
        <p:spPr bwMode="auto">
          <a:xfrm>
            <a:off x="7596188" y="3357563"/>
            <a:ext cx="1152525" cy="1295400"/>
          </a:xfrm>
          <a:prstGeom prst="rect">
            <a:avLst/>
          </a:prstGeom>
          <a:noFill/>
          <a:ln w="76200" algn="ctr">
            <a:solidFill>
              <a:schemeClr val="tx1"/>
            </a:solidFill>
            <a:miter lim="800000"/>
            <a:headEnd/>
            <a:tailEnd/>
          </a:ln>
        </p:spPr>
      </p:pic>
      <p:graphicFrame>
        <p:nvGraphicFramePr>
          <p:cNvPr id="6146" name="Object 8"/>
          <p:cNvGraphicFramePr>
            <a:graphicFrameLocks noChangeAspect="1"/>
          </p:cNvGraphicFramePr>
          <p:nvPr/>
        </p:nvGraphicFramePr>
        <p:xfrm>
          <a:off x="539750" y="1628775"/>
          <a:ext cx="1441450" cy="1308100"/>
        </p:xfrm>
        <a:graphic>
          <a:graphicData uri="http://schemas.openxmlformats.org/presentationml/2006/ole">
            <p:oleObj spid="_x0000_s6146" name="Imagem de bitmap" r:id="rId7" imgW="895238" imgH="914286" progId="PBrush">
              <p:embed/>
            </p:oleObj>
          </a:graphicData>
        </a:graphic>
      </p:graphicFrame>
      <p:graphicFrame>
        <p:nvGraphicFramePr>
          <p:cNvPr id="6147" name="Object 9"/>
          <p:cNvGraphicFramePr>
            <a:graphicFrameLocks noChangeAspect="1"/>
          </p:cNvGraphicFramePr>
          <p:nvPr/>
        </p:nvGraphicFramePr>
        <p:xfrm>
          <a:off x="539750" y="4437063"/>
          <a:ext cx="1403350" cy="2160587"/>
        </p:xfrm>
        <a:graphic>
          <a:graphicData uri="http://schemas.openxmlformats.org/presentationml/2006/ole">
            <p:oleObj spid="_x0000_s6147" name="Imagem de bitmap" r:id="rId8" imgW="619211" imgH="952633" progId="PBrush">
              <p:embed/>
            </p:oleObj>
          </a:graphicData>
        </a:graphic>
      </p:graphicFrame>
      <p:graphicFrame>
        <p:nvGraphicFramePr>
          <p:cNvPr id="6148" name="Object 10"/>
          <p:cNvGraphicFramePr>
            <a:graphicFrameLocks noChangeAspect="1"/>
          </p:cNvGraphicFramePr>
          <p:nvPr/>
        </p:nvGraphicFramePr>
        <p:xfrm>
          <a:off x="539750" y="2995613"/>
          <a:ext cx="1439863" cy="1295400"/>
        </p:xfrm>
        <a:graphic>
          <a:graphicData uri="http://schemas.openxmlformats.org/presentationml/2006/ole">
            <p:oleObj spid="_x0000_s6148" name="Imagem de bitmap" r:id="rId9" imgW="952633" imgH="676369" progId="PBrush">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sz="half" idx="1"/>
          </p:nvPr>
        </p:nvSpPr>
        <p:spPr>
          <a:xfrm>
            <a:off x="457200" y="2060575"/>
            <a:ext cx="4038600" cy="4530725"/>
          </a:xfrm>
        </p:spPr>
        <p:txBody>
          <a:bodyPr/>
          <a:lstStyle/>
          <a:p>
            <a:pPr algn="just" eaLnBrk="1" hangingPunct="1">
              <a:buFont typeface="Wingdings" pitchFamily="2" charset="2"/>
              <a:buNone/>
            </a:pPr>
            <a:endParaRPr lang="pt-BR" sz="1800" smtClean="0"/>
          </a:p>
          <a:p>
            <a:pPr algn="just" eaLnBrk="1" hangingPunct="1">
              <a:buFont typeface="Wingdings" pitchFamily="2" charset="2"/>
              <a:buNone/>
            </a:pPr>
            <a:endParaRPr lang="pt-BR" sz="1800" smtClean="0"/>
          </a:p>
          <a:p>
            <a:pPr algn="just" eaLnBrk="1" hangingPunct="1">
              <a:buFont typeface="Wingdings" pitchFamily="2" charset="2"/>
              <a:buNone/>
            </a:pPr>
            <a:r>
              <a:rPr lang="pt-BR" sz="1800" smtClean="0"/>
              <a:t>	As boas práticas buscam medidas que tragam, ao mesmo tempo, ganho econômico, ambiental e organizacional.</a:t>
            </a:r>
          </a:p>
          <a:p>
            <a:pPr algn="just" eaLnBrk="1" hangingPunct="1">
              <a:buFont typeface="Wingdings" pitchFamily="2" charset="2"/>
              <a:buNone/>
            </a:pPr>
            <a:r>
              <a:rPr lang="pt-BR" sz="1800" smtClean="0"/>
              <a:t>   </a:t>
            </a:r>
          </a:p>
          <a:p>
            <a:pPr algn="just" eaLnBrk="1" hangingPunct="1">
              <a:buFont typeface="Wingdings" pitchFamily="2" charset="2"/>
              <a:buNone/>
            </a:pPr>
            <a:r>
              <a:rPr lang="pt-BR" sz="1800" smtClean="0"/>
              <a:t>	São também conhecidas como medidas “win-win-win”, ou ganho triplo.</a:t>
            </a:r>
          </a:p>
          <a:p>
            <a:pPr algn="just" eaLnBrk="1" hangingPunct="1">
              <a:buFont typeface="Wingdings" pitchFamily="2" charset="2"/>
              <a:buNone/>
            </a:pPr>
            <a:r>
              <a:rPr lang="pt-BR" sz="1800" smtClean="0"/>
              <a:t>	</a:t>
            </a:r>
          </a:p>
        </p:txBody>
      </p:sp>
      <p:pic>
        <p:nvPicPr>
          <p:cNvPr id="130051" name="Picture 5"/>
          <p:cNvPicPr>
            <a:picLocks noGrp="1" noChangeAspect="1" noChangeArrowheads="1"/>
          </p:cNvPicPr>
          <p:nvPr>
            <p:ph sz="half" idx="2"/>
          </p:nvPr>
        </p:nvPicPr>
        <p:blipFill>
          <a:blip r:embed="rId2" cstate="print"/>
          <a:srcRect/>
          <a:stretch>
            <a:fillRect/>
          </a:stretch>
        </p:blipFill>
        <p:spPr>
          <a:xfrm>
            <a:off x="5853113" y="2979738"/>
            <a:ext cx="1628775" cy="1771650"/>
          </a:xfrm>
          <a:noFill/>
        </p:spPr>
      </p:pic>
      <p:sp>
        <p:nvSpPr>
          <p:cNvPr id="130052" name="Rectangle 4"/>
          <p:cNvSpPr>
            <a:spLocks noChangeArrowheads="1"/>
          </p:cNvSpPr>
          <p:nvPr/>
        </p:nvSpPr>
        <p:spPr bwMode="auto">
          <a:xfrm>
            <a:off x="457200" y="488950"/>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r>
              <a:rPr lang="pt-BR" sz="4400">
                <a:solidFill>
                  <a:schemeClr val="tx2"/>
                </a:solidFill>
                <a:latin typeface="Garamond" pitchFamily="18" charset="0"/>
              </a:rPr>
              <a:t>Saiba mais...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394259" name="Cloud"/>
          <p:cNvSpPr>
            <a:spLocks noChangeAspect="1" noEditPoints="1" noChangeArrowheads="1"/>
          </p:cNvSpPr>
          <p:nvPr/>
        </p:nvSpPr>
        <p:spPr bwMode="auto">
          <a:xfrm>
            <a:off x="611188" y="47244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pt-BR"/>
          </a:p>
        </p:txBody>
      </p:sp>
      <p:sp>
        <p:nvSpPr>
          <p:cNvPr id="394260" name="Cloud"/>
          <p:cNvSpPr>
            <a:spLocks noChangeAspect="1" noEditPoints="1" noChangeArrowheads="1"/>
          </p:cNvSpPr>
          <p:nvPr/>
        </p:nvSpPr>
        <p:spPr bwMode="auto">
          <a:xfrm>
            <a:off x="5867400" y="47244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pt-BR"/>
          </a:p>
        </p:txBody>
      </p:sp>
      <p:sp>
        <p:nvSpPr>
          <p:cNvPr id="394263" name="Cloud"/>
          <p:cNvSpPr>
            <a:spLocks noChangeAspect="1" noEditPoints="1" noChangeArrowheads="1"/>
          </p:cNvSpPr>
          <p:nvPr/>
        </p:nvSpPr>
        <p:spPr bwMode="auto">
          <a:xfrm>
            <a:off x="5795963" y="1773238"/>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pt-BR"/>
          </a:p>
        </p:txBody>
      </p:sp>
      <p:sp>
        <p:nvSpPr>
          <p:cNvPr id="394264" name="Cloud"/>
          <p:cNvSpPr>
            <a:spLocks noChangeAspect="1" noEditPoints="1" noChangeArrowheads="1"/>
          </p:cNvSpPr>
          <p:nvPr/>
        </p:nvSpPr>
        <p:spPr bwMode="auto">
          <a:xfrm>
            <a:off x="3197225" y="3246438"/>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2EC"/>
          </a:solidFill>
          <a:ln w="9525">
            <a:solidFill>
              <a:srgbClr val="000000"/>
            </a:solidFill>
            <a:miter lim="800000"/>
            <a:headEnd/>
            <a:tailEnd/>
          </a:ln>
          <a:effectLst>
            <a:outerShdw dist="107763" dir="2700000" algn="ctr" rotWithShape="0">
              <a:srgbClr val="808080"/>
            </a:outerShdw>
          </a:effectLst>
        </p:spPr>
        <p:txBody>
          <a:bodyPr/>
          <a:lstStyle/>
          <a:p>
            <a:pPr>
              <a:defRPr/>
            </a:pPr>
            <a:endParaRPr lang="pt-BR"/>
          </a:p>
        </p:txBody>
      </p:sp>
      <p:sp>
        <p:nvSpPr>
          <p:cNvPr id="394265" name="Cloud"/>
          <p:cNvSpPr>
            <a:spLocks noChangeAspect="1" noEditPoints="1" noChangeArrowheads="1"/>
          </p:cNvSpPr>
          <p:nvPr/>
        </p:nvSpPr>
        <p:spPr bwMode="auto">
          <a:xfrm>
            <a:off x="604838" y="1773238"/>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pt-BR"/>
          </a:p>
        </p:txBody>
      </p:sp>
      <p:sp>
        <p:nvSpPr>
          <p:cNvPr id="394267" name="Text Box 27"/>
          <p:cNvSpPr txBox="1">
            <a:spLocks noChangeArrowheads="1"/>
          </p:cNvSpPr>
          <p:nvPr/>
        </p:nvSpPr>
        <p:spPr bwMode="auto">
          <a:xfrm>
            <a:off x="539750" y="2152650"/>
            <a:ext cx="2519363" cy="915988"/>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pt-BR">
                <a:effectLst>
                  <a:outerShdw blurRad="38100" dist="38100" dir="2700000" algn="tl">
                    <a:srgbClr val="C0C0C0"/>
                  </a:outerShdw>
                </a:effectLst>
              </a:rPr>
              <a:t>	Bom senso e vontade de entrar em ação</a:t>
            </a:r>
          </a:p>
        </p:txBody>
      </p:sp>
      <p:sp>
        <p:nvSpPr>
          <p:cNvPr id="394268" name="Text Box 28"/>
          <p:cNvSpPr txBox="1">
            <a:spLocks noChangeArrowheads="1"/>
          </p:cNvSpPr>
          <p:nvPr/>
        </p:nvSpPr>
        <p:spPr bwMode="auto">
          <a:xfrm>
            <a:off x="5867400" y="2486025"/>
            <a:ext cx="2519363" cy="366713"/>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pt-BR">
                <a:effectLst>
                  <a:outerShdw blurRad="38100" dist="38100" dir="2700000" algn="tl">
                    <a:srgbClr val="C0C0C0"/>
                  </a:outerShdw>
                </a:effectLst>
              </a:rPr>
              <a:t>Ações simples</a:t>
            </a:r>
          </a:p>
        </p:txBody>
      </p:sp>
      <p:sp>
        <p:nvSpPr>
          <p:cNvPr id="394269" name="Text Box 29"/>
          <p:cNvSpPr txBox="1">
            <a:spLocks noChangeArrowheads="1"/>
          </p:cNvSpPr>
          <p:nvPr/>
        </p:nvSpPr>
        <p:spPr bwMode="auto">
          <a:xfrm>
            <a:off x="2987675" y="3644900"/>
            <a:ext cx="2808288" cy="915988"/>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pt-BR">
                <a:effectLst>
                  <a:outerShdw blurRad="38100" dist="38100" dir="2700000" algn="tl">
                    <a:srgbClr val="C0C0C0"/>
                  </a:outerShdw>
                </a:effectLst>
              </a:rPr>
              <a:t>	Conscientização das oportunidades de melhoria</a:t>
            </a:r>
          </a:p>
        </p:txBody>
      </p:sp>
      <p:sp>
        <p:nvSpPr>
          <p:cNvPr id="394270" name="Text Box 30"/>
          <p:cNvSpPr txBox="1">
            <a:spLocks noChangeArrowheads="1"/>
          </p:cNvSpPr>
          <p:nvPr/>
        </p:nvSpPr>
        <p:spPr bwMode="auto">
          <a:xfrm>
            <a:off x="539750" y="5229225"/>
            <a:ext cx="2519363" cy="915988"/>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pt-BR">
                <a:effectLst>
                  <a:outerShdw blurRad="38100" dist="38100" dir="2700000" algn="tl">
                    <a:srgbClr val="C0C0C0"/>
                  </a:outerShdw>
                </a:effectLst>
              </a:rPr>
              <a:t>	Levantamento e divulgação de informações</a:t>
            </a:r>
          </a:p>
        </p:txBody>
      </p:sp>
      <p:sp>
        <p:nvSpPr>
          <p:cNvPr id="394271" name="Text Box 31"/>
          <p:cNvSpPr txBox="1">
            <a:spLocks noChangeArrowheads="1"/>
          </p:cNvSpPr>
          <p:nvPr/>
        </p:nvSpPr>
        <p:spPr bwMode="auto">
          <a:xfrm>
            <a:off x="6013450" y="5510213"/>
            <a:ext cx="2519363" cy="366712"/>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pt-BR">
                <a:effectLst>
                  <a:outerShdw blurRad="38100" dist="38100" dir="2700000" algn="tl">
                    <a:srgbClr val="C0C0C0"/>
                  </a:outerShdw>
                </a:effectLst>
              </a:rPr>
              <a:t>Cultura empresarial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sz="half" idx="1"/>
          </p:nvPr>
        </p:nvSpPr>
        <p:spPr>
          <a:xfrm>
            <a:off x="5580063" y="5373688"/>
            <a:ext cx="3095625" cy="431800"/>
          </a:xfrm>
        </p:spPr>
        <p:txBody>
          <a:bodyPr/>
          <a:lstStyle/>
          <a:p>
            <a:pPr algn="ctr" eaLnBrk="1" hangingPunct="1">
              <a:buFont typeface="Wingdings" pitchFamily="2" charset="2"/>
              <a:buNone/>
            </a:pPr>
            <a:r>
              <a:rPr lang="pt-BR" sz="1800" b="1" smtClean="0">
                <a:solidFill>
                  <a:srgbClr val="CC3300"/>
                </a:solidFill>
              </a:rPr>
              <a:t>	Geração de Resíduos Sólidos</a:t>
            </a:r>
          </a:p>
        </p:txBody>
      </p:sp>
      <p:pic>
        <p:nvPicPr>
          <p:cNvPr id="132099" name="Picture 5"/>
          <p:cNvPicPr>
            <a:picLocks noGrp="1" noChangeAspect="1" noChangeArrowheads="1"/>
          </p:cNvPicPr>
          <p:nvPr>
            <p:ph sz="quarter" idx="2"/>
          </p:nvPr>
        </p:nvPicPr>
        <p:blipFill>
          <a:blip r:embed="rId2" cstate="print"/>
          <a:srcRect/>
          <a:stretch>
            <a:fillRect/>
          </a:stretch>
        </p:blipFill>
        <p:spPr>
          <a:xfrm>
            <a:off x="3492500" y="2635250"/>
            <a:ext cx="2376488" cy="1890713"/>
          </a:xfrm>
          <a:noFill/>
        </p:spPr>
      </p:pic>
      <p:pic>
        <p:nvPicPr>
          <p:cNvPr id="132100" name="Picture 8"/>
          <p:cNvPicPr>
            <a:picLocks noGrp="1" noChangeAspect="1" noChangeArrowheads="1"/>
          </p:cNvPicPr>
          <p:nvPr>
            <p:ph sz="quarter" idx="3"/>
          </p:nvPr>
        </p:nvPicPr>
        <p:blipFill>
          <a:blip r:embed="rId3" cstate="print"/>
          <a:srcRect/>
          <a:stretch>
            <a:fillRect/>
          </a:stretch>
        </p:blipFill>
        <p:spPr>
          <a:xfrm>
            <a:off x="3492500" y="4508500"/>
            <a:ext cx="2376488" cy="1893888"/>
          </a:xfrm>
          <a:noFill/>
        </p:spPr>
      </p:pic>
      <p:sp>
        <p:nvSpPr>
          <p:cNvPr id="132101" name="Rectangle 4"/>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2102" name="Text Box 11"/>
          <p:cNvSpPr txBox="1">
            <a:spLocks noChangeArrowheads="1"/>
          </p:cNvSpPr>
          <p:nvPr/>
        </p:nvSpPr>
        <p:spPr bwMode="auto">
          <a:xfrm>
            <a:off x="4643438" y="5013325"/>
            <a:ext cx="1223962" cy="366713"/>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p:txBody>
      </p:sp>
      <p:sp>
        <p:nvSpPr>
          <p:cNvPr id="132103" name="Text Box 12"/>
          <p:cNvSpPr txBox="1">
            <a:spLocks noChangeArrowheads="1"/>
          </p:cNvSpPr>
          <p:nvPr/>
        </p:nvSpPr>
        <p:spPr bwMode="auto">
          <a:xfrm>
            <a:off x="107950" y="1700213"/>
            <a:ext cx="8424863" cy="1190625"/>
          </a:xfrm>
          <a:prstGeom prst="rect">
            <a:avLst/>
          </a:prstGeom>
          <a:noFill/>
          <a:ln w="9525" algn="ctr">
            <a:noFill/>
            <a:miter lim="800000"/>
            <a:headEnd/>
            <a:tailEnd/>
          </a:ln>
        </p:spPr>
        <p:txBody>
          <a:bodyPr>
            <a:spAutoFit/>
          </a:bodyPr>
          <a:lstStyle/>
          <a:p>
            <a:pPr marL="342900" indent="-342900">
              <a:spcBef>
                <a:spcPct val="20000"/>
              </a:spcBef>
              <a:spcAft>
                <a:spcPct val="0"/>
              </a:spcAft>
              <a:buFont typeface="Wingdings" pitchFamily="2" charset="2"/>
              <a:buNone/>
            </a:pPr>
            <a:r>
              <a:rPr lang="pt-BR"/>
              <a:t>		É sabido que as Boas Práticas Ambientais advém da necessidade de um melhor manejo dos aspectos ambientais, tais como:</a:t>
            </a:r>
          </a:p>
          <a:p>
            <a:pPr marL="342900" indent="-342900">
              <a:buFont typeface="Wingdings" pitchFamily="2" charset="2"/>
              <a:buNone/>
            </a:pPr>
            <a:endParaRPr lang="pt-BR"/>
          </a:p>
        </p:txBody>
      </p:sp>
      <p:sp>
        <p:nvSpPr>
          <p:cNvPr id="132104" name="Text Box 13"/>
          <p:cNvSpPr txBox="1">
            <a:spLocks noChangeArrowheads="1"/>
          </p:cNvSpPr>
          <p:nvPr/>
        </p:nvSpPr>
        <p:spPr bwMode="auto">
          <a:xfrm>
            <a:off x="6011863" y="3357563"/>
            <a:ext cx="3003550" cy="641350"/>
          </a:xfrm>
          <a:prstGeom prst="rect">
            <a:avLst/>
          </a:prstGeom>
          <a:noFill/>
          <a:ln w="9525" algn="ctr">
            <a:noFill/>
            <a:miter lim="800000"/>
            <a:headEnd/>
            <a:tailEnd/>
          </a:ln>
        </p:spPr>
        <p:txBody>
          <a:bodyPr>
            <a:spAutoFit/>
          </a:bodyPr>
          <a:lstStyle/>
          <a:p>
            <a:pPr marL="342900" indent="-342900">
              <a:spcBef>
                <a:spcPct val="20000"/>
              </a:spcBef>
              <a:spcAft>
                <a:spcPct val="0"/>
              </a:spcAft>
              <a:buFont typeface="Wingdings" pitchFamily="2" charset="2"/>
              <a:buNone/>
            </a:pPr>
            <a:r>
              <a:rPr lang="pt-BR" b="1">
                <a:solidFill>
                  <a:srgbClr val="CC3300"/>
                </a:solidFill>
              </a:rPr>
              <a:t>Consumo de Energia</a:t>
            </a:r>
          </a:p>
          <a:p>
            <a:pPr marL="342900" indent="-342900">
              <a:buFont typeface="Wingdings" pitchFamily="2" charset="2"/>
              <a:buNone/>
            </a:pPr>
            <a:endParaRPr lang="pt-BR" b="1">
              <a:solidFill>
                <a:srgbClr val="CC3300"/>
              </a:solidFill>
            </a:endParaRPr>
          </a:p>
        </p:txBody>
      </p:sp>
      <p:sp>
        <p:nvSpPr>
          <p:cNvPr id="132105" name="Text Box 15"/>
          <p:cNvSpPr txBox="1">
            <a:spLocks noChangeArrowheads="1"/>
          </p:cNvSpPr>
          <p:nvPr/>
        </p:nvSpPr>
        <p:spPr bwMode="auto">
          <a:xfrm>
            <a:off x="900113" y="3925888"/>
            <a:ext cx="2489200" cy="366712"/>
          </a:xfrm>
          <a:prstGeom prst="rect">
            <a:avLst/>
          </a:prstGeom>
          <a:noFill/>
          <a:ln w="9525" algn="ctr">
            <a:noFill/>
            <a:miter lim="800000"/>
            <a:headEnd/>
            <a:tailEnd/>
          </a:ln>
        </p:spPr>
        <p:txBody>
          <a:bodyPr wrap="none">
            <a:spAutoFit/>
          </a:bodyPr>
          <a:lstStyle/>
          <a:p>
            <a:pPr marL="342900" indent="-342900">
              <a:buFont typeface="Wingdings" pitchFamily="2" charset="2"/>
              <a:buNone/>
            </a:pPr>
            <a:r>
              <a:rPr lang="pt-BR" b="1">
                <a:solidFill>
                  <a:srgbClr val="CC3300"/>
                </a:solidFill>
              </a:rPr>
              <a:t>Consumo de Água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sz="half" idx="1"/>
          </p:nvPr>
        </p:nvSpPr>
        <p:spPr>
          <a:xfrm>
            <a:off x="4356100" y="2565400"/>
            <a:ext cx="3887788" cy="431800"/>
          </a:xfrm>
        </p:spPr>
        <p:txBody>
          <a:bodyPr/>
          <a:lstStyle/>
          <a:p>
            <a:pPr algn="ctr" eaLnBrk="1" hangingPunct="1">
              <a:buFont typeface="Wingdings" pitchFamily="2" charset="2"/>
              <a:buNone/>
            </a:pPr>
            <a:r>
              <a:rPr lang="pt-BR" sz="2400" b="1" smtClean="0">
                <a:solidFill>
                  <a:srgbClr val="CC3300"/>
                </a:solidFill>
              </a:rPr>
              <a:t>	Consumo de água e de energia</a:t>
            </a:r>
          </a:p>
        </p:txBody>
      </p:sp>
      <p:sp>
        <p:nvSpPr>
          <p:cNvPr id="133123" name="Rectangle 4"/>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3124" name="Text Box 6"/>
          <p:cNvSpPr txBox="1">
            <a:spLocks noChangeArrowheads="1"/>
          </p:cNvSpPr>
          <p:nvPr/>
        </p:nvSpPr>
        <p:spPr bwMode="auto">
          <a:xfrm>
            <a:off x="2771775" y="2486025"/>
            <a:ext cx="1512888" cy="366713"/>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p:txBody>
      </p:sp>
      <p:sp>
        <p:nvSpPr>
          <p:cNvPr id="133125" name="Text Box 11"/>
          <p:cNvSpPr txBox="1">
            <a:spLocks noChangeArrowheads="1"/>
          </p:cNvSpPr>
          <p:nvPr/>
        </p:nvSpPr>
        <p:spPr bwMode="auto">
          <a:xfrm>
            <a:off x="395288" y="4405313"/>
            <a:ext cx="8497887" cy="2479675"/>
          </a:xfrm>
          <a:prstGeom prst="rect">
            <a:avLst/>
          </a:prstGeom>
          <a:noFill/>
          <a:ln w="9525" algn="ctr">
            <a:noFill/>
            <a:miter lim="800000"/>
            <a:headEnd/>
            <a:tailEnd/>
          </a:ln>
        </p:spPr>
        <p:txBody>
          <a:bodyPr>
            <a:spAutoFit/>
          </a:bodyPr>
          <a:lstStyle/>
          <a:p>
            <a:pPr marL="342900" indent="-342900">
              <a:spcAft>
                <a:spcPct val="0"/>
              </a:spcAft>
            </a:pPr>
            <a:r>
              <a:rPr lang="pt-BR"/>
              <a:t>Vazamentos: evitá-los e controlá-los. Verificação de hidrômetros;</a:t>
            </a:r>
          </a:p>
          <a:p>
            <a:pPr marL="342900" indent="-342900">
              <a:spcAft>
                <a:spcPts val="300"/>
              </a:spcAft>
            </a:pPr>
            <a:r>
              <a:rPr lang="pt-BR"/>
              <a:t>Evitar o uso de chuveiros elétricos em horários de pico;</a:t>
            </a:r>
          </a:p>
          <a:p>
            <a:pPr marL="342900" indent="-342900">
              <a:spcAft>
                <a:spcPts val="300"/>
              </a:spcAft>
            </a:pPr>
            <a:r>
              <a:rPr lang="pt-BR"/>
              <a:t>Quando o tempo não estiver muito frio, utilizar a opção “morno”;</a:t>
            </a:r>
          </a:p>
          <a:p>
            <a:pPr marL="342900" indent="-342900">
              <a:spcAft>
                <a:spcPts val="300"/>
              </a:spcAft>
            </a:pPr>
            <a:r>
              <a:rPr lang="pt-BR"/>
              <a:t>Desligar o chuveiro ou torneira ao se ensaboar;</a:t>
            </a:r>
          </a:p>
          <a:p>
            <a:pPr marL="342900" indent="-342900">
              <a:spcAft>
                <a:spcPts val="300"/>
              </a:spcAft>
            </a:pPr>
            <a:r>
              <a:rPr lang="pt-BR"/>
              <a:t>Instalar torneiras com aeradores (“peneirinhas” ou “telinhas” de água) e redutores de vazão em torneiras e chuveiros;</a:t>
            </a:r>
          </a:p>
          <a:p>
            <a:pPr marL="342900" indent="-342900">
              <a:spcAft>
                <a:spcPts val="300"/>
              </a:spcAft>
            </a:pPr>
            <a:r>
              <a:rPr lang="pt-BR"/>
              <a:t>Dar preferência a caixas de descarga;</a:t>
            </a:r>
          </a:p>
          <a:p>
            <a:pPr marL="342900" indent="-342900">
              <a:buFont typeface="Wingdings" pitchFamily="2" charset="2"/>
              <a:buNone/>
            </a:pPr>
            <a:endParaRPr lang="pt-BR"/>
          </a:p>
        </p:txBody>
      </p:sp>
      <p:pic>
        <p:nvPicPr>
          <p:cNvPr id="133126" name="Picture 16"/>
          <p:cNvPicPr>
            <a:picLocks noChangeAspect="1" noChangeArrowheads="1"/>
          </p:cNvPicPr>
          <p:nvPr/>
        </p:nvPicPr>
        <p:blipFill>
          <a:blip r:embed="rId2" cstate="print"/>
          <a:srcRect/>
          <a:stretch>
            <a:fillRect/>
          </a:stretch>
        </p:blipFill>
        <p:spPr bwMode="auto">
          <a:xfrm>
            <a:off x="1476375" y="1773238"/>
            <a:ext cx="2881313" cy="20050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sz="half" idx="1"/>
          </p:nvPr>
        </p:nvSpPr>
        <p:spPr>
          <a:xfrm>
            <a:off x="677863" y="1484313"/>
            <a:ext cx="4038600" cy="936625"/>
          </a:xfrm>
        </p:spPr>
        <p:txBody>
          <a:bodyPr/>
          <a:lstStyle/>
          <a:p>
            <a:pPr algn="ctr" eaLnBrk="1" hangingPunct="1">
              <a:buFont typeface="Wingdings" pitchFamily="2" charset="2"/>
              <a:buNone/>
            </a:pPr>
            <a:r>
              <a:rPr lang="pt-BR" sz="2400" b="1" smtClean="0">
                <a:solidFill>
                  <a:srgbClr val="CC3300"/>
                </a:solidFill>
              </a:rPr>
              <a:t>	Consumo de água e de energia</a:t>
            </a:r>
          </a:p>
        </p:txBody>
      </p:sp>
      <p:pic>
        <p:nvPicPr>
          <p:cNvPr id="134147" name="Picture 7"/>
          <p:cNvPicPr>
            <a:picLocks noGrp="1" noChangeAspect="1" noChangeArrowheads="1"/>
          </p:cNvPicPr>
          <p:nvPr>
            <p:ph sz="half" idx="2"/>
          </p:nvPr>
        </p:nvPicPr>
        <p:blipFill>
          <a:blip r:embed="rId2" cstate="print"/>
          <a:srcRect/>
          <a:stretch>
            <a:fillRect/>
          </a:stretch>
        </p:blipFill>
        <p:spPr>
          <a:xfrm>
            <a:off x="5005388" y="2174875"/>
            <a:ext cx="3324225" cy="3381375"/>
          </a:xfrm>
          <a:noFill/>
        </p:spPr>
      </p:pic>
      <p:sp>
        <p:nvSpPr>
          <p:cNvPr id="134148"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4149" name="Text Box 4"/>
          <p:cNvSpPr txBox="1">
            <a:spLocks noChangeArrowheads="1"/>
          </p:cNvSpPr>
          <p:nvPr/>
        </p:nvSpPr>
        <p:spPr bwMode="auto">
          <a:xfrm>
            <a:off x="2771775" y="2486025"/>
            <a:ext cx="1512888" cy="366713"/>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p:txBody>
      </p:sp>
      <p:sp>
        <p:nvSpPr>
          <p:cNvPr id="134150" name="Text Box 5"/>
          <p:cNvSpPr txBox="1">
            <a:spLocks noChangeArrowheads="1"/>
          </p:cNvSpPr>
          <p:nvPr/>
        </p:nvSpPr>
        <p:spPr bwMode="auto">
          <a:xfrm>
            <a:off x="179388" y="2420938"/>
            <a:ext cx="5399087" cy="4676775"/>
          </a:xfrm>
          <a:prstGeom prst="rect">
            <a:avLst/>
          </a:prstGeom>
          <a:noFill/>
          <a:ln w="9525" algn="ctr">
            <a:noFill/>
            <a:miter lim="800000"/>
            <a:headEnd/>
            <a:tailEnd/>
          </a:ln>
        </p:spPr>
        <p:txBody>
          <a:bodyPr>
            <a:spAutoFit/>
          </a:bodyPr>
          <a:lstStyle/>
          <a:p>
            <a:pPr marL="342900" indent="-342900">
              <a:spcAft>
                <a:spcPct val="0"/>
              </a:spcAft>
            </a:pPr>
            <a:r>
              <a:rPr lang="pt-BR"/>
              <a:t>Na cozinha, utilizar uma bacia ou a própria cuba da pia para deixar a louça de molho. Isso ajuda a soltar a sujeira;</a:t>
            </a:r>
          </a:p>
          <a:p>
            <a:pPr marL="342900" indent="-342900">
              <a:spcAft>
                <a:spcPts val="300"/>
              </a:spcAft>
            </a:pPr>
            <a:r>
              <a:rPr lang="pt-BR"/>
              <a:t>Ao usar a máquina de lavar louça, ligá-la somente com toda a sua capacidade preenchida;</a:t>
            </a:r>
          </a:p>
          <a:p>
            <a:pPr marL="342900" indent="-342900">
              <a:spcAft>
                <a:spcPts val="300"/>
              </a:spcAft>
            </a:pPr>
            <a:r>
              <a:rPr lang="pt-BR"/>
              <a:t>Consumir alimentos livres de agrotóxicos;</a:t>
            </a:r>
          </a:p>
          <a:p>
            <a:pPr marL="342900" indent="-342900">
              <a:spcAft>
                <a:spcPts val="300"/>
              </a:spcAft>
            </a:pPr>
            <a:r>
              <a:rPr lang="pt-BR"/>
              <a:t>Na lavanderia, optar por máquinas lavadoras frontais;</a:t>
            </a:r>
          </a:p>
          <a:p>
            <a:pPr marL="342900" indent="-342900">
              <a:spcAft>
                <a:spcPts val="300"/>
              </a:spcAft>
            </a:pPr>
            <a:r>
              <a:rPr lang="pt-BR"/>
              <a:t>Evitar a utilização de ferro elétrico quando muitos aparelhos estiverem ligados;</a:t>
            </a:r>
          </a:p>
          <a:p>
            <a:pPr marL="342900" indent="-342900">
              <a:spcAft>
                <a:spcPts val="300"/>
              </a:spcAft>
            </a:pPr>
            <a:r>
              <a:rPr lang="pt-BR"/>
              <a:t>Passar primeiramente roupas mais delicadas, que necessitam de menos calor;</a:t>
            </a:r>
          </a:p>
          <a:p>
            <a:pPr marL="342900" indent="-342900">
              <a:buFont typeface="Wingdings" pitchFamily="2" charset="2"/>
              <a:buNone/>
            </a:pPr>
            <a:endParaRPr lang="pt-B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sz="half" idx="1"/>
          </p:nvPr>
        </p:nvSpPr>
        <p:spPr>
          <a:xfrm>
            <a:off x="468313" y="2492375"/>
            <a:ext cx="4038600" cy="936625"/>
          </a:xfrm>
        </p:spPr>
        <p:txBody>
          <a:bodyPr/>
          <a:lstStyle/>
          <a:p>
            <a:pPr algn="ctr" eaLnBrk="1" hangingPunct="1">
              <a:buFont typeface="Wingdings" pitchFamily="2" charset="2"/>
              <a:buNone/>
            </a:pPr>
            <a:r>
              <a:rPr lang="pt-BR" sz="2400" b="1" smtClean="0">
                <a:solidFill>
                  <a:srgbClr val="CC3300"/>
                </a:solidFill>
              </a:rPr>
              <a:t>	Consumo de água e de energia</a:t>
            </a:r>
          </a:p>
        </p:txBody>
      </p:sp>
      <p:pic>
        <p:nvPicPr>
          <p:cNvPr id="135171" name="Picture 8"/>
          <p:cNvPicPr>
            <a:picLocks noGrp="1" noChangeAspect="1" noChangeArrowheads="1"/>
          </p:cNvPicPr>
          <p:nvPr>
            <p:ph sz="half" idx="2"/>
          </p:nvPr>
        </p:nvPicPr>
        <p:blipFill>
          <a:blip r:embed="rId2" cstate="print"/>
          <a:srcRect/>
          <a:stretch>
            <a:fillRect/>
          </a:stretch>
        </p:blipFill>
        <p:spPr>
          <a:xfrm>
            <a:off x="4716463" y="1773238"/>
            <a:ext cx="3743325" cy="2184400"/>
          </a:xfrm>
          <a:noFill/>
        </p:spPr>
      </p:pic>
      <p:sp>
        <p:nvSpPr>
          <p:cNvPr id="135172"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5173" name="Text Box 5"/>
          <p:cNvSpPr txBox="1">
            <a:spLocks noChangeArrowheads="1"/>
          </p:cNvSpPr>
          <p:nvPr/>
        </p:nvSpPr>
        <p:spPr bwMode="auto">
          <a:xfrm>
            <a:off x="539750" y="4121150"/>
            <a:ext cx="8064500" cy="2403475"/>
          </a:xfrm>
          <a:prstGeom prst="rect">
            <a:avLst/>
          </a:prstGeom>
          <a:noFill/>
          <a:ln w="9525" algn="ctr">
            <a:noFill/>
            <a:miter lim="800000"/>
            <a:headEnd/>
            <a:tailEnd/>
          </a:ln>
        </p:spPr>
        <p:txBody>
          <a:bodyPr>
            <a:spAutoFit/>
          </a:bodyPr>
          <a:lstStyle/>
          <a:p>
            <a:pPr marL="342900" indent="-342900">
              <a:spcAft>
                <a:spcPct val="0"/>
              </a:spcAft>
            </a:pPr>
            <a:r>
              <a:rPr lang="pt-BR"/>
              <a:t>Na jardinagem, optar por plantas que necessitem de menos água;</a:t>
            </a:r>
          </a:p>
          <a:p>
            <a:pPr marL="342900" indent="-342900">
              <a:spcAft>
                <a:spcPts val="300"/>
              </a:spcAft>
            </a:pPr>
            <a:r>
              <a:rPr lang="pt-BR"/>
              <a:t>Nunca regar em horas quentes ou em momentos com bastante vento; </a:t>
            </a:r>
          </a:p>
          <a:p>
            <a:pPr marL="342900" indent="-342900">
              <a:spcAft>
                <a:spcPts val="300"/>
              </a:spcAft>
            </a:pPr>
            <a:r>
              <a:rPr lang="pt-BR"/>
              <a:t>Molhar a base das plantas, não as folhas;</a:t>
            </a:r>
          </a:p>
          <a:p>
            <a:pPr marL="342900" indent="-342900">
              <a:spcAft>
                <a:spcPts val="300"/>
              </a:spcAft>
            </a:pPr>
            <a:r>
              <a:rPr lang="pt-BR"/>
              <a:t>Utilizar cobertura morta de sobre  a terra de canteiros e jardins. Há pouca perda de água;</a:t>
            </a:r>
          </a:p>
          <a:p>
            <a:pPr marL="342900" indent="-342900">
              <a:spcAft>
                <a:spcPts val="300"/>
              </a:spcAft>
            </a:pPr>
            <a:r>
              <a:rPr lang="pt-BR"/>
              <a:t>Limpar calçadas e outros locais com vassoura, e não com água;</a:t>
            </a:r>
          </a:p>
        </p:txBody>
      </p:sp>
      <p:sp>
        <p:nvSpPr>
          <p:cNvPr id="135174" name="Text Box 12"/>
          <p:cNvSpPr txBox="1">
            <a:spLocks noChangeArrowheads="1"/>
          </p:cNvSpPr>
          <p:nvPr/>
        </p:nvSpPr>
        <p:spPr bwMode="auto">
          <a:xfrm>
            <a:off x="5867400" y="1773238"/>
            <a:ext cx="2592388" cy="198437"/>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700"/>
          </a:p>
        </p:txBody>
      </p:sp>
      <p:sp>
        <p:nvSpPr>
          <p:cNvPr id="135175" name="Text Box 13"/>
          <p:cNvSpPr txBox="1">
            <a:spLocks noChangeArrowheads="1"/>
          </p:cNvSpPr>
          <p:nvPr/>
        </p:nvSpPr>
        <p:spPr bwMode="auto">
          <a:xfrm>
            <a:off x="2698750" y="1773238"/>
            <a:ext cx="2520950" cy="198437"/>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7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7172" name="Text Box 7"/>
          <p:cNvSpPr txBox="1">
            <a:spLocks noChangeArrowheads="1"/>
          </p:cNvSpPr>
          <p:nvPr/>
        </p:nvSpPr>
        <p:spPr bwMode="auto">
          <a:xfrm>
            <a:off x="2698750" y="1773238"/>
            <a:ext cx="2520950" cy="198437"/>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700"/>
          </a:p>
        </p:txBody>
      </p:sp>
      <p:sp>
        <p:nvSpPr>
          <p:cNvPr id="7173" name="Rectangle 2"/>
          <p:cNvSpPr>
            <a:spLocks noGrp="1" noChangeArrowheads="1"/>
          </p:cNvSpPr>
          <p:nvPr>
            <p:ph type="body" sz="half" idx="1"/>
          </p:nvPr>
        </p:nvSpPr>
        <p:spPr>
          <a:xfrm>
            <a:off x="4140200" y="1557338"/>
            <a:ext cx="4038600" cy="936625"/>
          </a:xfrm>
        </p:spPr>
        <p:txBody>
          <a:bodyPr/>
          <a:lstStyle/>
          <a:p>
            <a:pPr algn="ctr" eaLnBrk="1" hangingPunct="1">
              <a:buFont typeface="Wingdings" pitchFamily="2" charset="2"/>
              <a:buNone/>
            </a:pPr>
            <a:r>
              <a:rPr lang="pt-BR" sz="2400" b="1" smtClean="0">
                <a:solidFill>
                  <a:srgbClr val="CC3300"/>
                </a:solidFill>
              </a:rPr>
              <a:t>	Consumo de água e de energia</a:t>
            </a:r>
          </a:p>
        </p:txBody>
      </p:sp>
      <p:graphicFrame>
        <p:nvGraphicFramePr>
          <p:cNvPr id="7170" name="Object 16"/>
          <p:cNvGraphicFramePr>
            <a:graphicFrameLocks noChangeAspect="1"/>
          </p:cNvGraphicFramePr>
          <p:nvPr>
            <p:ph sz="half" idx="2"/>
          </p:nvPr>
        </p:nvGraphicFramePr>
        <p:xfrm>
          <a:off x="539750" y="2894013"/>
          <a:ext cx="2879725" cy="2579687"/>
        </p:xfrm>
        <a:graphic>
          <a:graphicData uri="http://schemas.openxmlformats.org/presentationml/2006/ole">
            <p:oleObj spid="_x0000_s7170" name="Imagem de bitmap" r:id="rId3" imgW="2647619" imgH="2371429" progId="PBrush">
              <p:embed/>
            </p:oleObj>
          </a:graphicData>
        </a:graphic>
      </p:graphicFrame>
      <p:sp>
        <p:nvSpPr>
          <p:cNvPr id="7174" name="Text Box 4"/>
          <p:cNvSpPr txBox="1">
            <a:spLocks noChangeArrowheads="1"/>
          </p:cNvSpPr>
          <p:nvPr/>
        </p:nvSpPr>
        <p:spPr bwMode="auto">
          <a:xfrm>
            <a:off x="3419475" y="4102100"/>
            <a:ext cx="5473700" cy="2640013"/>
          </a:xfrm>
          <a:prstGeom prst="rect">
            <a:avLst/>
          </a:prstGeom>
          <a:noFill/>
          <a:ln w="9525" algn="ctr">
            <a:noFill/>
            <a:miter lim="800000"/>
            <a:headEnd/>
            <a:tailEnd/>
          </a:ln>
        </p:spPr>
        <p:txBody>
          <a:bodyPr>
            <a:spAutoFit/>
          </a:bodyPr>
          <a:lstStyle/>
          <a:p>
            <a:pPr marL="342900" indent="-342900">
              <a:spcAft>
                <a:spcPct val="0"/>
              </a:spcAft>
            </a:pPr>
            <a:r>
              <a:rPr lang="pt-BR"/>
              <a:t>deixar espaço entre os alimentos, além de nunca guardá-los quentes;</a:t>
            </a:r>
          </a:p>
          <a:p>
            <a:pPr marL="342900" indent="-342900">
              <a:spcAft>
                <a:spcPts val="300"/>
              </a:spcAft>
            </a:pPr>
            <a:r>
              <a:rPr lang="pt-BR"/>
              <a:t>Não forrar prateleiras, impedindo a circulação de ar; </a:t>
            </a:r>
          </a:p>
          <a:p>
            <a:pPr marL="342900" indent="-342900">
              <a:spcAft>
                <a:spcPts val="300"/>
              </a:spcAft>
            </a:pPr>
            <a:r>
              <a:rPr lang="pt-BR"/>
              <a:t>Não deixar formar, no congelador, camada de gelo com mais de meio centímetro de espessura;</a:t>
            </a:r>
          </a:p>
          <a:p>
            <a:pPr marL="342900" indent="-342900">
              <a:spcAft>
                <a:spcPts val="300"/>
              </a:spcAft>
            </a:pPr>
            <a:r>
              <a:rPr lang="pt-BR"/>
              <a:t>Conservar limpas as serpentinas (grades) e não usá-las como “varal”;</a:t>
            </a:r>
          </a:p>
        </p:txBody>
      </p:sp>
      <p:sp>
        <p:nvSpPr>
          <p:cNvPr id="7175" name="Text Box 18"/>
          <p:cNvSpPr txBox="1">
            <a:spLocks noChangeArrowheads="1"/>
          </p:cNvSpPr>
          <p:nvPr/>
        </p:nvSpPr>
        <p:spPr bwMode="auto">
          <a:xfrm>
            <a:off x="2771775" y="2409825"/>
            <a:ext cx="6121400" cy="1739900"/>
          </a:xfrm>
          <a:prstGeom prst="rect">
            <a:avLst/>
          </a:prstGeom>
          <a:noFill/>
          <a:ln w="9525" algn="ctr">
            <a:noFill/>
            <a:miter lim="800000"/>
            <a:headEnd/>
            <a:tailEnd/>
          </a:ln>
        </p:spPr>
        <p:txBody>
          <a:bodyPr>
            <a:spAutoFit/>
          </a:bodyPr>
          <a:lstStyle/>
          <a:p>
            <a:pPr marL="342900" indent="-342900">
              <a:spcAft>
                <a:spcPct val="0"/>
              </a:spcAft>
            </a:pPr>
            <a:r>
              <a:rPr lang="pt-BR"/>
              <a:t>Ao comprar um refrigerador, considerar o selo PROCEL – Programa de Combate ao Desperdício de Energia Elétrica;</a:t>
            </a:r>
          </a:p>
          <a:p>
            <a:pPr marL="342900" indent="-342900">
              <a:spcAft>
                <a:spcPct val="0"/>
              </a:spcAft>
            </a:pPr>
            <a:r>
              <a:rPr lang="pt-BR"/>
              <a:t>Colocá-lo em locais ventilados, longe de origens de calor e instalá-lo  com 15 cm de distância do fundo e da parede;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4"/>
          <p:cNvGrpSpPr>
            <a:grpSpLocks/>
          </p:cNvGrpSpPr>
          <p:nvPr/>
        </p:nvGrpSpPr>
        <p:grpSpPr bwMode="auto">
          <a:xfrm>
            <a:off x="0" y="0"/>
            <a:ext cx="9144000" cy="6858000"/>
            <a:chOff x="1824" y="633"/>
            <a:chExt cx="2834" cy="2849"/>
          </a:xfrm>
        </p:grpSpPr>
        <p:sp>
          <p:nvSpPr>
            <p:cNvPr id="125957" name="Puzzle3"/>
            <p:cNvSpPr>
              <a:spLocks noEditPoints="1" noChangeArrowheads="1"/>
            </p:cNvSpPr>
            <p:nvPr/>
          </p:nvSpPr>
          <p:spPr bwMode="auto">
            <a:xfrm>
              <a:off x="3204" y="633"/>
              <a:ext cx="1114" cy="1514"/>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25882"/>
              </a:srgbClr>
            </a:solidFill>
            <a:ln w="6350" cap="rnd">
              <a:solidFill>
                <a:srgbClr val="000000"/>
              </a:solidFill>
              <a:prstDash val="sysDot"/>
              <a:miter lim="800000"/>
              <a:headEnd/>
              <a:tailEnd/>
            </a:ln>
          </p:spPr>
          <p:txBody>
            <a:bodyPr/>
            <a:lstStyle/>
            <a:p>
              <a:endParaRPr lang="pt-BR"/>
            </a:p>
          </p:txBody>
        </p:sp>
        <p:sp>
          <p:nvSpPr>
            <p:cNvPr id="125958" name="Puzzle2"/>
            <p:cNvSpPr>
              <a:spLocks noEditPoints="1" noChangeArrowheads="1"/>
            </p:cNvSpPr>
            <p:nvPr/>
          </p:nvSpPr>
          <p:spPr bwMode="auto">
            <a:xfrm>
              <a:off x="2880" y="1736"/>
              <a:ext cx="1778" cy="1379"/>
            </a:xfrm>
            <a:custGeom>
              <a:avLst/>
              <a:gdLst>
                <a:gd name="T0" fmla="*/ 0 w 21600"/>
                <a:gd name="T1" fmla="*/ 4 h 21600"/>
                <a:gd name="T2" fmla="*/ 2 w 21600"/>
                <a:gd name="T3" fmla="*/ 5 h 21600"/>
                <a:gd name="T4" fmla="*/ 6 w 21600"/>
                <a:gd name="T5" fmla="*/ 4 h 21600"/>
                <a:gd name="T6" fmla="*/ 9 w 21600"/>
                <a:gd name="T7" fmla="*/ 5 h 21600"/>
                <a:gd name="T8" fmla="*/ 12 w 21600"/>
                <a:gd name="T9" fmla="*/ 4 h 21600"/>
                <a:gd name="T10" fmla="*/ 9 w 21600"/>
                <a:gd name="T11" fmla="*/ 1 h 21600"/>
                <a:gd name="T12" fmla="*/ 6 w 21600"/>
                <a:gd name="T13" fmla="*/ 0 h 21600"/>
                <a:gd name="T14" fmla="*/ 2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25882"/>
              </a:srgbClr>
            </a:solidFill>
            <a:ln w="6350" cap="rnd">
              <a:solidFill>
                <a:srgbClr val="000000"/>
              </a:solidFill>
              <a:prstDash val="sysDot"/>
              <a:miter lim="800000"/>
              <a:headEnd/>
              <a:tailEnd/>
            </a:ln>
          </p:spPr>
          <p:txBody>
            <a:bodyPr/>
            <a:lstStyle/>
            <a:p>
              <a:endParaRPr lang="pt-BR"/>
            </a:p>
          </p:txBody>
        </p:sp>
        <p:sp>
          <p:nvSpPr>
            <p:cNvPr id="125959" name="Puzzle4"/>
            <p:cNvSpPr>
              <a:spLocks noEditPoints="1" noChangeArrowheads="1"/>
            </p:cNvSpPr>
            <p:nvPr/>
          </p:nvSpPr>
          <p:spPr bwMode="auto">
            <a:xfrm>
              <a:off x="2192" y="1719"/>
              <a:ext cx="1072" cy="1763"/>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25882"/>
              </a:srgbClr>
            </a:solidFill>
            <a:ln w="6350" cap="rnd">
              <a:solidFill>
                <a:srgbClr val="000000"/>
              </a:solidFill>
              <a:prstDash val="sysDot"/>
              <a:miter lim="800000"/>
              <a:headEnd/>
              <a:tailEnd/>
            </a:ln>
          </p:spPr>
          <p:txBody>
            <a:bodyPr/>
            <a:lstStyle/>
            <a:p>
              <a:endParaRPr lang="pt-BR"/>
            </a:p>
          </p:txBody>
        </p:sp>
        <p:sp>
          <p:nvSpPr>
            <p:cNvPr id="125960" name="Puzzle1"/>
            <p:cNvSpPr>
              <a:spLocks noEditPoints="1" noChangeArrowheads="1"/>
            </p:cNvSpPr>
            <p:nvPr/>
          </p:nvSpPr>
          <p:spPr bwMode="auto">
            <a:xfrm>
              <a:off x="1824" y="1091"/>
              <a:ext cx="1800" cy="1051"/>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2 h 21600"/>
                <a:gd name="T10" fmla="*/ 6 w 21600"/>
                <a:gd name="T11" fmla="*/ 1 h 21600"/>
                <a:gd name="T12" fmla="*/ 13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25882"/>
              </a:srgbClr>
            </a:solidFill>
            <a:ln w="6350" cap="rnd">
              <a:solidFill>
                <a:srgbClr val="000000"/>
              </a:solidFill>
              <a:prstDash val="sysDot"/>
              <a:miter lim="800000"/>
              <a:headEnd/>
              <a:tailEnd/>
            </a:ln>
          </p:spPr>
          <p:txBody>
            <a:bodyPr/>
            <a:lstStyle/>
            <a:p>
              <a:endParaRPr lang="pt-BR"/>
            </a:p>
          </p:txBody>
        </p:sp>
      </p:grpSp>
      <p:sp>
        <p:nvSpPr>
          <p:cNvPr id="125955" name="Text Box 9"/>
          <p:cNvSpPr txBox="1">
            <a:spLocks noChangeArrowheads="1"/>
          </p:cNvSpPr>
          <p:nvPr/>
        </p:nvSpPr>
        <p:spPr bwMode="auto">
          <a:xfrm>
            <a:off x="2751138" y="1647825"/>
            <a:ext cx="3260725" cy="366713"/>
          </a:xfrm>
          <a:prstGeom prst="rect">
            <a:avLst/>
          </a:prstGeom>
          <a:noFill/>
          <a:ln w="28575" algn="ctr">
            <a:noFill/>
            <a:miter lim="800000"/>
            <a:headEnd/>
            <a:tailEnd/>
          </a:ln>
        </p:spPr>
        <p:txBody>
          <a:bodyPr>
            <a:spAutoFit/>
          </a:bodyPr>
          <a:lstStyle/>
          <a:p>
            <a:endParaRPr lang="pt-BR"/>
          </a:p>
        </p:txBody>
      </p:sp>
      <p:sp>
        <p:nvSpPr>
          <p:cNvPr id="2058" name="Text Box 10"/>
          <p:cNvSpPr txBox="1">
            <a:spLocks noChangeArrowheads="1"/>
          </p:cNvSpPr>
          <p:nvPr/>
        </p:nvSpPr>
        <p:spPr bwMode="auto">
          <a:xfrm>
            <a:off x="1258888" y="1508125"/>
            <a:ext cx="6626225" cy="3937000"/>
          </a:xfrm>
          <a:prstGeom prst="rect">
            <a:avLst/>
          </a:prstGeom>
          <a:noFill/>
          <a:ln w="28575" algn="ctr">
            <a:noFill/>
            <a:miter lim="800000"/>
            <a:headEnd/>
            <a:tailEnd/>
          </a:ln>
          <a:effectLst/>
        </p:spPr>
        <p:txBody>
          <a:bodyPr>
            <a:spAutoFit/>
          </a:bodyPr>
          <a:lstStyle/>
          <a:p>
            <a:pPr>
              <a:spcBef>
                <a:spcPct val="50000"/>
              </a:spcBef>
              <a:defRPr/>
            </a:pPr>
            <a:r>
              <a:rPr lang="pt-BR" sz="2800">
                <a:effectLst>
                  <a:outerShdw blurRad="38100" dist="38100" dir="2700000" algn="tl">
                    <a:srgbClr val="C0C0C0"/>
                  </a:outerShdw>
                </a:effectLst>
              </a:rPr>
              <a:t>AUDITORIAS DO SGA</a:t>
            </a:r>
          </a:p>
          <a:p>
            <a:pPr>
              <a:spcBef>
                <a:spcPct val="50000"/>
              </a:spcBef>
              <a:defRPr/>
            </a:pPr>
            <a:r>
              <a:rPr lang="pt-BR" sz="2800">
                <a:effectLst>
                  <a:outerShdw blurRad="38100" dist="38100" dir="2700000" algn="tl">
                    <a:srgbClr val="C0C0C0"/>
                  </a:outerShdw>
                </a:effectLst>
              </a:rPr>
              <a:t>Para identificar e resolver as deficiências do SGA, a organização deve verificá-lo ativa e continuamente.</a:t>
            </a:r>
          </a:p>
          <a:p>
            <a:pPr>
              <a:spcBef>
                <a:spcPct val="50000"/>
              </a:spcBef>
              <a:defRPr/>
            </a:pPr>
            <a:r>
              <a:rPr lang="pt-BR" sz="2800">
                <a:effectLst>
                  <a:outerShdw blurRad="38100" dist="38100" dir="2700000" algn="tl">
                    <a:srgbClr val="C0C0C0"/>
                  </a:outerShdw>
                </a:effectLst>
              </a:rPr>
              <a:t>Auditorias periódicas do SGA evidenciam de que maneira os seus requisitos estão sendo realizados.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6195" name="Text Box 3"/>
          <p:cNvSpPr txBox="1">
            <a:spLocks noChangeArrowheads="1"/>
          </p:cNvSpPr>
          <p:nvPr/>
        </p:nvSpPr>
        <p:spPr bwMode="auto">
          <a:xfrm>
            <a:off x="2698750" y="1773238"/>
            <a:ext cx="2520950" cy="198437"/>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700"/>
          </a:p>
        </p:txBody>
      </p:sp>
      <p:sp>
        <p:nvSpPr>
          <p:cNvPr id="136196" name="Rectangle 5"/>
          <p:cNvSpPr>
            <a:spLocks noGrp="1" noChangeArrowheads="1"/>
          </p:cNvSpPr>
          <p:nvPr>
            <p:ph type="body" sz="half" idx="1"/>
          </p:nvPr>
        </p:nvSpPr>
        <p:spPr>
          <a:xfrm>
            <a:off x="820738" y="1700213"/>
            <a:ext cx="4038600" cy="936625"/>
          </a:xfrm>
        </p:spPr>
        <p:txBody>
          <a:bodyPr/>
          <a:lstStyle/>
          <a:p>
            <a:pPr algn="ctr" eaLnBrk="1" hangingPunct="1">
              <a:buFont typeface="Wingdings" pitchFamily="2" charset="2"/>
              <a:buNone/>
            </a:pPr>
            <a:r>
              <a:rPr lang="pt-BR" sz="2400" b="1" smtClean="0">
                <a:solidFill>
                  <a:srgbClr val="CC3300"/>
                </a:solidFill>
              </a:rPr>
              <a:t>	Consumo de água e de energia</a:t>
            </a:r>
          </a:p>
        </p:txBody>
      </p:sp>
      <p:pic>
        <p:nvPicPr>
          <p:cNvPr id="136197" name="Picture 8"/>
          <p:cNvPicPr>
            <a:picLocks noGrp="1" noChangeAspect="1" noChangeArrowheads="1"/>
          </p:cNvPicPr>
          <p:nvPr>
            <p:ph sz="half" idx="2"/>
          </p:nvPr>
        </p:nvPicPr>
        <p:blipFill>
          <a:blip r:embed="rId2" cstate="print"/>
          <a:srcRect/>
          <a:stretch>
            <a:fillRect/>
          </a:stretch>
        </p:blipFill>
        <p:spPr>
          <a:xfrm>
            <a:off x="5033963" y="2036763"/>
            <a:ext cx="3267075" cy="3657600"/>
          </a:xfrm>
          <a:noFill/>
        </p:spPr>
      </p:pic>
      <p:sp>
        <p:nvSpPr>
          <p:cNvPr id="136198" name="Text Box 6"/>
          <p:cNvSpPr txBox="1">
            <a:spLocks noChangeArrowheads="1"/>
          </p:cNvSpPr>
          <p:nvPr/>
        </p:nvSpPr>
        <p:spPr bwMode="auto">
          <a:xfrm>
            <a:off x="539750" y="2852738"/>
            <a:ext cx="4679950" cy="3540125"/>
          </a:xfrm>
          <a:prstGeom prst="rect">
            <a:avLst/>
          </a:prstGeom>
          <a:noFill/>
          <a:ln w="9525" algn="ctr">
            <a:noFill/>
            <a:miter lim="800000"/>
            <a:headEnd/>
            <a:tailEnd/>
          </a:ln>
        </p:spPr>
        <p:txBody>
          <a:bodyPr>
            <a:spAutoFit/>
          </a:bodyPr>
          <a:lstStyle/>
          <a:p>
            <a:pPr marL="342900" indent="-342900">
              <a:spcAft>
                <a:spcPct val="0"/>
              </a:spcAft>
            </a:pPr>
            <a:r>
              <a:rPr lang="pt-BR"/>
              <a:t>Dar preferência a lâmpadas fluorescentes, circulares ou compactas;</a:t>
            </a:r>
          </a:p>
          <a:p>
            <a:pPr marL="342900" indent="-342900">
              <a:spcAft>
                <a:spcPts val="300"/>
              </a:spcAft>
            </a:pPr>
            <a:r>
              <a:rPr lang="pt-BR"/>
              <a:t>Aproveitar ao máximo a luz solar; </a:t>
            </a:r>
          </a:p>
          <a:p>
            <a:pPr marL="342900" indent="-342900">
              <a:spcAft>
                <a:spcPts val="300"/>
              </a:spcAft>
            </a:pPr>
            <a:r>
              <a:rPr lang="pt-BR"/>
              <a:t>Usar tintas de paredes claras, que refletem melhor a luz;</a:t>
            </a:r>
          </a:p>
          <a:p>
            <a:pPr marL="342900" indent="-342900">
              <a:spcAft>
                <a:spcPts val="300"/>
              </a:spcAft>
            </a:pPr>
            <a:r>
              <a:rPr lang="pt-BR"/>
              <a:t>Ao comprar um ar condicionado, escolher um adequado ao tamanho do local;</a:t>
            </a:r>
          </a:p>
          <a:p>
            <a:pPr marL="342900" indent="-342900">
              <a:spcAft>
                <a:spcPts val="300"/>
              </a:spcAft>
            </a:pPr>
            <a:r>
              <a:rPr lang="pt-BR"/>
              <a:t>Proteger sua parte externa, sem bloquear as grades de ventilação;</a:t>
            </a:r>
          </a:p>
          <a:p>
            <a:pPr marL="342900" indent="-342900">
              <a:spcAft>
                <a:spcPts val="300"/>
              </a:spcAft>
            </a:pPr>
            <a:r>
              <a:rPr lang="pt-BR"/>
              <a:t>Manter limpos os filtros de ar.</a:t>
            </a:r>
          </a:p>
        </p:txBody>
      </p:sp>
      <p:sp>
        <p:nvSpPr>
          <p:cNvPr id="136199" name="Text Box 11"/>
          <p:cNvSpPr txBox="1">
            <a:spLocks noChangeArrowheads="1"/>
          </p:cNvSpPr>
          <p:nvPr/>
        </p:nvSpPr>
        <p:spPr bwMode="auto">
          <a:xfrm>
            <a:off x="5435600" y="2322513"/>
            <a:ext cx="287338" cy="3986212"/>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p:txBody>
      </p:sp>
      <p:sp>
        <p:nvSpPr>
          <p:cNvPr id="136200" name="Text Box 12"/>
          <p:cNvSpPr txBox="1">
            <a:spLocks noChangeArrowheads="1"/>
          </p:cNvSpPr>
          <p:nvPr/>
        </p:nvSpPr>
        <p:spPr bwMode="auto">
          <a:xfrm>
            <a:off x="5651500" y="3789363"/>
            <a:ext cx="288925" cy="2779712"/>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a:p>
            <a:pPr marL="342900" indent="-342900">
              <a:spcBef>
                <a:spcPct val="50000"/>
              </a:spcBef>
              <a:buFont typeface="Wingdings" pitchFamily="2" charset="2"/>
              <a:buNone/>
            </a:pPr>
            <a:endParaRPr lang="pt-B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sz="half" idx="1"/>
          </p:nvPr>
        </p:nvSpPr>
        <p:spPr>
          <a:xfrm>
            <a:off x="4356100" y="2565400"/>
            <a:ext cx="3887788" cy="431800"/>
          </a:xfrm>
        </p:spPr>
        <p:txBody>
          <a:bodyPr/>
          <a:lstStyle/>
          <a:p>
            <a:pPr algn="ctr" eaLnBrk="1" hangingPunct="1">
              <a:buFont typeface="Wingdings" pitchFamily="2" charset="2"/>
              <a:buNone/>
            </a:pPr>
            <a:r>
              <a:rPr lang="pt-BR" sz="2400" b="1" smtClean="0">
                <a:solidFill>
                  <a:srgbClr val="CC3300"/>
                </a:solidFill>
              </a:rPr>
              <a:t>	Geração de Resíduos Sólidos</a:t>
            </a:r>
          </a:p>
        </p:txBody>
      </p:sp>
      <p:pic>
        <p:nvPicPr>
          <p:cNvPr id="137219" name="Picture 4"/>
          <p:cNvPicPr>
            <a:picLocks noGrp="1" noChangeAspect="1" noChangeArrowheads="1"/>
          </p:cNvPicPr>
          <p:nvPr>
            <p:ph sz="quarter" idx="2"/>
          </p:nvPr>
        </p:nvPicPr>
        <p:blipFill>
          <a:blip r:embed="rId2" cstate="print"/>
          <a:srcRect/>
          <a:stretch>
            <a:fillRect/>
          </a:stretch>
        </p:blipFill>
        <p:spPr>
          <a:xfrm>
            <a:off x="1404938" y="1860550"/>
            <a:ext cx="2879725" cy="2000250"/>
          </a:xfrm>
          <a:noFill/>
        </p:spPr>
      </p:pic>
      <p:sp>
        <p:nvSpPr>
          <p:cNvPr id="137220"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7221" name="Text Box 5"/>
          <p:cNvSpPr txBox="1">
            <a:spLocks noChangeArrowheads="1"/>
          </p:cNvSpPr>
          <p:nvPr/>
        </p:nvSpPr>
        <p:spPr bwMode="auto">
          <a:xfrm>
            <a:off x="2771775" y="2486025"/>
            <a:ext cx="1512888" cy="366713"/>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a:p>
        </p:txBody>
      </p:sp>
      <p:sp>
        <p:nvSpPr>
          <p:cNvPr id="137222" name="Text Box 6"/>
          <p:cNvSpPr txBox="1">
            <a:spLocks noChangeArrowheads="1"/>
          </p:cNvSpPr>
          <p:nvPr/>
        </p:nvSpPr>
        <p:spPr bwMode="auto">
          <a:xfrm>
            <a:off x="395288" y="4149725"/>
            <a:ext cx="8497887" cy="2159000"/>
          </a:xfrm>
          <a:prstGeom prst="rect">
            <a:avLst/>
          </a:prstGeom>
          <a:noFill/>
          <a:ln w="9525" algn="ctr">
            <a:noFill/>
            <a:miter lim="800000"/>
            <a:headEnd/>
            <a:tailEnd/>
          </a:ln>
        </p:spPr>
        <p:txBody>
          <a:bodyPr>
            <a:spAutoFit/>
          </a:bodyPr>
          <a:lstStyle/>
          <a:p>
            <a:pPr marL="342900" indent="-342900"/>
            <a:r>
              <a:rPr lang="pt-BR"/>
              <a:t>Compostagem: alternativa simples e barata para reaproveitar o lixo orgânico.</a:t>
            </a:r>
          </a:p>
          <a:p>
            <a:pPr marL="342900" indent="-342900">
              <a:spcAft>
                <a:spcPts val="300"/>
              </a:spcAft>
            </a:pPr>
            <a:r>
              <a:rPr lang="pt-BR"/>
              <a:t>Reciclagem: seria a solução para o lixo inorgânico.</a:t>
            </a:r>
          </a:p>
          <a:p>
            <a:pPr marL="342900" indent="-342900">
              <a:buFont typeface="Wingdings" pitchFamily="2" charset="2"/>
              <a:buNone/>
            </a:pPr>
            <a:endParaRPr lang="pt-BR"/>
          </a:p>
          <a:p>
            <a:pPr marL="342900" indent="-342900" algn="ctr">
              <a:spcAft>
                <a:spcPts val="100"/>
              </a:spcAft>
              <a:buFont typeface="Wingdings" pitchFamily="2" charset="2"/>
              <a:buNone/>
            </a:pPr>
            <a:r>
              <a:rPr lang="pt-BR" b="1">
                <a:solidFill>
                  <a:srgbClr val="CC3300"/>
                </a:solidFill>
              </a:rPr>
              <a:t>Com essas práticas, é possível reduzir o consumo de matérias-primas, o volume de resíduos e a poluição.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sz="half" idx="1"/>
          </p:nvPr>
        </p:nvSpPr>
        <p:spPr>
          <a:xfrm>
            <a:off x="900113" y="1700213"/>
            <a:ext cx="3887787" cy="431800"/>
          </a:xfrm>
        </p:spPr>
        <p:txBody>
          <a:bodyPr/>
          <a:lstStyle/>
          <a:p>
            <a:pPr algn="ctr" eaLnBrk="1" hangingPunct="1">
              <a:buFont typeface="Wingdings" pitchFamily="2" charset="2"/>
              <a:buNone/>
            </a:pPr>
            <a:r>
              <a:rPr lang="pt-BR" sz="2400" b="1" smtClean="0">
                <a:solidFill>
                  <a:srgbClr val="CC3300"/>
                </a:solidFill>
              </a:rPr>
              <a:t>	Geração de Resíduos Sólidos</a:t>
            </a:r>
          </a:p>
        </p:txBody>
      </p:sp>
      <p:pic>
        <p:nvPicPr>
          <p:cNvPr id="138243" name="Picture 7"/>
          <p:cNvPicPr>
            <a:picLocks noGrp="1" noChangeAspect="1" noChangeArrowheads="1"/>
          </p:cNvPicPr>
          <p:nvPr>
            <p:ph sz="quarter" idx="2"/>
          </p:nvPr>
        </p:nvPicPr>
        <p:blipFill>
          <a:blip r:embed="rId2" cstate="print"/>
          <a:srcRect/>
          <a:stretch>
            <a:fillRect/>
          </a:stretch>
        </p:blipFill>
        <p:spPr>
          <a:xfrm>
            <a:off x="5889625" y="1600200"/>
            <a:ext cx="1555750" cy="2189163"/>
          </a:xfrm>
          <a:noFill/>
        </p:spPr>
      </p:pic>
      <p:sp>
        <p:nvSpPr>
          <p:cNvPr id="138244"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138245" name="Text Box 6"/>
          <p:cNvSpPr txBox="1">
            <a:spLocks noChangeArrowheads="1"/>
          </p:cNvSpPr>
          <p:nvPr/>
        </p:nvSpPr>
        <p:spPr bwMode="auto">
          <a:xfrm>
            <a:off x="468313" y="2781300"/>
            <a:ext cx="4895850" cy="4119563"/>
          </a:xfrm>
          <a:prstGeom prst="rect">
            <a:avLst/>
          </a:prstGeom>
          <a:noFill/>
          <a:ln w="9525" algn="ctr">
            <a:noFill/>
            <a:miter lim="800000"/>
            <a:headEnd/>
            <a:tailEnd/>
          </a:ln>
        </p:spPr>
        <p:txBody>
          <a:bodyPr>
            <a:spAutoFit/>
          </a:bodyPr>
          <a:lstStyle/>
          <a:p>
            <a:pPr marL="342900" indent="-342900">
              <a:spcAft>
                <a:spcPts val="300"/>
              </a:spcAft>
            </a:pPr>
            <a:r>
              <a:rPr lang="pt-BR"/>
              <a:t>Aproveitar integralmente os alimen-tos;</a:t>
            </a:r>
          </a:p>
          <a:p>
            <a:pPr marL="342900" indent="-342900">
              <a:spcAft>
                <a:spcPts val="300"/>
              </a:spcAft>
            </a:pPr>
            <a:r>
              <a:rPr lang="pt-BR"/>
              <a:t>Doar bens usados que, para você, não tenham mais serventia, como livros, brinquedos, etc;</a:t>
            </a:r>
          </a:p>
          <a:p>
            <a:pPr marL="342900" indent="-342900">
              <a:spcAft>
                <a:spcPts val="300"/>
              </a:spcAft>
            </a:pPr>
            <a:r>
              <a:rPr lang="pt-BR"/>
              <a:t>Priorizar a compra de objetos recicláveis;</a:t>
            </a:r>
          </a:p>
          <a:p>
            <a:pPr marL="342900" indent="-342900">
              <a:spcAft>
                <a:spcPts val="300"/>
              </a:spcAft>
            </a:pPr>
            <a:r>
              <a:rPr lang="pt-BR"/>
              <a:t>Não jogar lâmpadas, pilhas, baterias, restos de tinta e produtos químicos.</a:t>
            </a:r>
          </a:p>
          <a:p>
            <a:pPr marL="342900" indent="-342900">
              <a:spcAft>
                <a:spcPts val="300"/>
              </a:spcAft>
            </a:pPr>
            <a:r>
              <a:rPr lang="pt-BR"/>
              <a:t>Reaproveitar papel.</a:t>
            </a:r>
          </a:p>
          <a:p>
            <a:pPr marL="342900" indent="-342900">
              <a:spcAft>
                <a:spcPts val="300"/>
              </a:spcAft>
            </a:pPr>
            <a:endParaRPr lang="pt-BR"/>
          </a:p>
          <a:p>
            <a:pPr marL="342900" indent="-342900">
              <a:spcAft>
                <a:spcPts val="300"/>
              </a:spcAft>
            </a:pPr>
            <a:endParaRPr lang="pt-BR"/>
          </a:p>
          <a:p>
            <a:pPr marL="342900" indent="-342900">
              <a:buFont typeface="Wingdings" pitchFamily="2" charset="2"/>
              <a:buNone/>
            </a:pPr>
            <a:endParaRPr lang="pt-BR"/>
          </a:p>
        </p:txBody>
      </p:sp>
      <p:sp>
        <p:nvSpPr>
          <p:cNvPr id="138246" name="Text Box 12"/>
          <p:cNvSpPr txBox="1">
            <a:spLocks noChangeArrowheads="1"/>
          </p:cNvSpPr>
          <p:nvPr/>
        </p:nvSpPr>
        <p:spPr bwMode="auto">
          <a:xfrm>
            <a:off x="5580063" y="3062288"/>
            <a:ext cx="647700" cy="24542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p:txBody>
      </p:sp>
      <p:sp>
        <p:nvSpPr>
          <p:cNvPr id="138247" name="Text Box 13"/>
          <p:cNvSpPr txBox="1">
            <a:spLocks noChangeArrowheads="1"/>
          </p:cNvSpPr>
          <p:nvPr/>
        </p:nvSpPr>
        <p:spPr bwMode="auto">
          <a:xfrm>
            <a:off x="5435600" y="1565275"/>
            <a:ext cx="576263" cy="350838"/>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sz="1700"/>
          </a:p>
        </p:txBody>
      </p:sp>
      <p:sp>
        <p:nvSpPr>
          <p:cNvPr id="138248" name="Text Box 14"/>
          <p:cNvSpPr txBox="1">
            <a:spLocks noChangeArrowheads="1"/>
          </p:cNvSpPr>
          <p:nvPr/>
        </p:nvSpPr>
        <p:spPr bwMode="auto">
          <a:xfrm>
            <a:off x="8388350" y="4724400"/>
            <a:ext cx="287338" cy="19208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p:txBody>
      </p:sp>
      <p:sp>
        <p:nvSpPr>
          <p:cNvPr id="138249" name="Text Box 15"/>
          <p:cNvSpPr txBox="1">
            <a:spLocks noChangeArrowheads="1"/>
          </p:cNvSpPr>
          <p:nvPr/>
        </p:nvSpPr>
        <p:spPr bwMode="auto">
          <a:xfrm>
            <a:off x="8388350" y="1557338"/>
            <a:ext cx="287338" cy="8540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ChangeArrowheads="1"/>
          </p:cNvSpPr>
          <p:nvPr/>
        </p:nvSpPr>
        <p:spPr bwMode="auto">
          <a:xfrm>
            <a:off x="457200"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pic>
        <p:nvPicPr>
          <p:cNvPr id="139267" name="Picture 9"/>
          <p:cNvPicPr>
            <a:picLocks noGrp="1" noChangeAspect="1" noChangeArrowheads="1"/>
          </p:cNvPicPr>
          <p:nvPr>
            <p:ph/>
          </p:nvPr>
        </p:nvPicPr>
        <p:blipFill>
          <a:blip r:embed="rId2" cstate="print"/>
          <a:srcRect/>
          <a:stretch>
            <a:fillRect/>
          </a:stretch>
        </p:blipFill>
        <p:spPr>
          <a:xfrm>
            <a:off x="539750" y="1773238"/>
            <a:ext cx="2641600" cy="4824412"/>
          </a:xfrm>
          <a:noFill/>
        </p:spPr>
      </p:pic>
      <p:sp>
        <p:nvSpPr>
          <p:cNvPr id="139268" name="Text Box 11"/>
          <p:cNvSpPr txBox="1">
            <a:spLocks noChangeArrowheads="1"/>
          </p:cNvSpPr>
          <p:nvPr/>
        </p:nvSpPr>
        <p:spPr bwMode="auto">
          <a:xfrm>
            <a:off x="3492500" y="4149725"/>
            <a:ext cx="5329238" cy="1739900"/>
          </a:xfrm>
          <a:prstGeom prst="rect">
            <a:avLst/>
          </a:prstGeom>
          <a:noFill/>
          <a:ln w="9525" algn="ctr">
            <a:noFill/>
            <a:miter lim="800000"/>
            <a:headEnd/>
            <a:tailEnd/>
          </a:ln>
        </p:spPr>
        <p:txBody>
          <a:bodyPr>
            <a:spAutoFit/>
          </a:bodyPr>
          <a:lstStyle/>
          <a:p>
            <a:pPr marL="342900" indent="-342900" algn="ctr">
              <a:buFont typeface="Wingdings" pitchFamily="2" charset="2"/>
              <a:buNone/>
            </a:pPr>
            <a:r>
              <a:rPr lang="pt-BR" b="1">
                <a:solidFill>
                  <a:srgbClr val="CC3300"/>
                </a:solidFill>
              </a:rPr>
              <a:t>	Deve-se obter um melhor aproveitamento do que compramos, escolhendo produtos com menor quantidade de embalagens, além da volta de velhos hábitos, como o uso de garrafas retornáveis. </a:t>
            </a:r>
          </a:p>
        </p:txBody>
      </p:sp>
      <p:sp>
        <p:nvSpPr>
          <p:cNvPr id="139269" name="Text Box 12"/>
          <p:cNvSpPr txBox="1">
            <a:spLocks noChangeArrowheads="1"/>
          </p:cNvSpPr>
          <p:nvPr/>
        </p:nvSpPr>
        <p:spPr bwMode="auto">
          <a:xfrm>
            <a:off x="3635375" y="2452688"/>
            <a:ext cx="5329238" cy="831850"/>
          </a:xfrm>
          <a:prstGeom prst="rect">
            <a:avLst/>
          </a:prstGeom>
          <a:noFill/>
          <a:ln w="9525" algn="ctr">
            <a:noFill/>
            <a:miter lim="800000"/>
            <a:headEnd/>
            <a:tailEnd/>
          </a:ln>
        </p:spPr>
        <p:txBody>
          <a:bodyPr>
            <a:spAutoFit/>
          </a:bodyPr>
          <a:lstStyle/>
          <a:p>
            <a:pPr marL="342900" indent="-342900" algn="ctr">
              <a:buFont typeface="Wingdings" pitchFamily="2" charset="2"/>
              <a:buNone/>
            </a:pPr>
            <a:r>
              <a:rPr lang="pt-BR" b="1">
                <a:solidFill>
                  <a:srgbClr val="CC3300"/>
                </a:solidFill>
              </a:rPr>
              <a:t>	3 R’s:</a:t>
            </a:r>
          </a:p>
          <a:p>
            <a:pPr marL="342900" indent="-342900" algn="ctr">
              <a:buFont typeface="Wingdings" pitchFamily="2" charset="2"/>
              <a:buNone/>
            </a:pPr>
            <a:r>
              <a:rPr lang="pt-BR" b="1">
                <a:solidFill>
                  <a:srgbClr val="CC3300"/>
                </a:solidFill>
              </a:rPr>
              <a:t>Reciclar, reutilizar e reaproveitar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611188" y="776288"/>
            <a:ext cx="8229600" cy="1139825"/>
          </a:xfrm>
          <a:prstGeom prst="rect">
            <a:avLst/>
          </a:prstGeom>
          <a:noFill/>
          <a:ln w="9525">
            <a:noFill/>
            <a:miter lim="800000"/>
            <a:headEnd/>
            <a:tailEnd/>
          </a:ln>
        </p:spPr>
        <p:txBody>
          <a:bodyPr anchor="b"/>
          <a:lstStyle/>
          <a:p>
            <a:pPr algn="ctr">
              <a:spcAft>
                <a:spcPct val="0"/>
              </a:spcAft>
              <a:buClrTx/>
              <a:buSzTx/>
              <a:buFontTx/>
              <a:buNone/>
            </a:pPr>
            <a:r>
              <a:rPr lang="pt-BR" sz="4400" b="1">
                <a:solidFill>
                  <a:schemeClr val="tx2"/>
                </a:solidFill>
                <a:latin typeface="Garamond" pitchFamily="18" charset="0"/>
              </a:rPr>
              <a:t>Boas Práticas  Ambientais </a:t>
            </a:r>
            <a:br>
              <a:rPr lang="pt-BR" sz="4400" b="1">
                <a:solidFill>
                  <a:schemeClr val="tx2"/>
                </a:solidFill>
                <a:latin typeface="Garamond" pitchFamily="18" charset="0"/>
              </a:rPr>
            </a:br>
            <a:endParaRPr lang="pt-BR" sz="4400">
              <a:solidFill>
                <a:schemeClr val="tx2"/>
              </a:solidFill>
              <a:latin typeface="Garamond" pitchFamily="18" charset="0"/>
            </a:endParaRPr>
          </a:p>
        </p:txBody>
      </p:sp>
      <p:sp>
        <p:nvSpPr>
          <p:cNvPr id="8196" name="Text Box 7"/>
          <p:cNvSpPr txBox="1">
            <a:spLocks noChangeArrowheads="1"/>
          </p:cNvSpPr>
          <p:nvPr/>
        </p:nvSpPr>
        <p:spPr bwMode="auto">
          <a:xfrm>
            <a:off x="5580063" y="3062288"/>
            <a:ext cx="647700" cy="24542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p:txBody>
      </p:sp>
      <p:sp>
        <p:nvSpPr>
          <p:cNvPr id="8197" name="Text Box 8"/>
          <p:cNvSpPr txBox="1">
            <a:spLocks noChangeArrowheads="1"/>
          </p:cNvSpPr>
          <p:nvPr/>
        </p:nvSpPr>
        <p:spPr bwMode="auto">
          <a:xfrm>
            <a:off x="5435600" y="1565275"/>
            <a:ext cx="576263" cy="350838"/>
          </a:xfrm>
          <a:prstGeom prst="rect">
            <a:avLst/>
          </a:prstGeom>
          <a:solidFill>
            <a:schemeClr val="bg1"/>
          </a:solidFill>
          <a:ln w="9525" algn="ctr">
            <a:noFill/>
            <a:miter lim="800000"/>
            <a:headEnd/>
            <a:tailEnd/>
          </a:ln>
        </p:spPr>
        <p:txBody>
          <a:bodyPr>
            <a:spAutoFit/>
          </a:bodyPr>
          <a:lstStyle/>
          <a:p>
            <a:pPr marL="342900" indent="-342900">
              <a:spcBef>
                <a:spcPct val="50000"/>
              </a:spcBef>
              <a:buFont typeface="Wingdings" pitchFamily="2" charset="2"/>
              <a:buNone/>
            </a:pPr>
            <a:endParaRPr lang="pt-BR" sz="1700"/>
          </a:p>
        </p:txBody>
      </p:sp>
      <p:sp>
        <p:nvSpPr>
          <p:cNvPr id="8198" name="Text Box 9"/>
          <p:cNvSpPr txBox="1">
            <a:spLocks noChangeArrowheads="1"/>
          </p:cNvSpPr>
          <p:nvPr/>
        </p:nvSpPr>
        <p:spPr bwMode="auto">
          <a:xfrm>
            <a:off x="8388350" y="4724400"/>
            <a:ext cx="287338" cy="19208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a:p>
            <a:pPr marL="342900" indent="-342900">
              <a:spcBef>
                <a:spcPct val="50000"/>
              </a:spcBef>
            </a:pPr>
            <a:endParaRPr lang="pt-BR" sz="1500"/>
          </a:p>
        </p:txBody>
      </p:sp>
      <p:sp>
        <p:nvSpPr>
          <p:cNvPr id="8199" name="Text Box 10"/>
          <p:cNvSpPr txBox="1">
            <a:spLocks noChangeArrowheads="1"/>
          </p:cNvSpPr>
          <p:nvPr/>
        </p:nvSpPr>
        <p:spPr bwMode="auto">
          <a:xfrm>
            <a:off x="8388350" y="1557338"/>
            <a:ext cx="287338" cy="854075"/>
          </a:xfrm>
          <a:prstGeom prst="rect">
            <a:avLst/>
          </a:prstGeom>
          <a:solidFill>
            <a:schemeClr val="bg1"/>
          </a:solidFill>
          <a:ln w="9525" algn="ctr">
            <a:noFill/>
            <a:miter lim="800000"/>
            <a:headEnd/>
            <a:tailEnd/>
          </a:ln>
        </p:spPr>
        <p:txBody>
          <a:bodyPr>
            <a:spAutoFit/>
          </a:bodyPr>
          <a:lstStyle/>
          <a:p>
            <a:pPr marL="342900" indent="-342900">
              <a:spcBef>
                <a:spcPct val="50000"/>
              </a:spcBef>
            </a:pPr>
            <a:endParaRPr lang="pt-BR" sz="1500"/>
          </a:p>
          <a:p>
            <a:pPr marL="342900" indent="-342900">
              <a:spcBef>
                <a:spcPct val="50000"/>
              </a:spcBef>
            </a:pPr>
            <a:endParaRPr lang="pt-BR" sz="1500"/>
          </a:p>
        </p:txBody>
      </p:sp>
      <p:graphicFrame>
        <p:nvGraphicFramePr>
          <p:cNvPr id="8194" name="Object 11"/>
          <p:cNvGraphicFramePr>
            <a:graphicFrameLocks noChangeAspect="1"/>
          </p:cNvGraphicFramePr>
          <p:nvPr>
            <p:ph sz="half" idx="1"/>
          </p:nvPr>
        </p:nvGraphicFramePr>
        <p:xfrm>
          <a:off x="250825" y="3689350"/>
          <a:ext cx="4244975" cy="846138"/>
        </p:xfrm>
        <a:graphic>
          <a:graphicData uri="http://schemas.openxmlformats.org/presentationml/2006/ole">
            <p:oleObj spid="_x0000_s8194" name="Imagem de bitmap" r:id="rId3" imgW="6211167" imgH="1238423" progId="PBrush">
              <p:embed/>
            </p:oleObj>
          </a:graphicData>
        </a:graphic>
      </p:graphicFrame>
      <p:pic>
        <p:nvPicPr>
          <p:cNvPr id="8200" name="Picture 14" descr="foto04"/>
          <p:cNvPicPr>
            <a:picLocks noGrp="1" noChangeAspect="1" noChangeArrowheads="1"/>
          </p:cNvPicPr>
          <p:nvPr>
            <p:ph sz="half" idx="2"/>
          </p:nvPr>
        </p:nvPicPr>
        <p:blipFill>
          <a:blip r:embed="rId4" cstate="print"/>
          <a:srcRect/>
          <a:stretch>
            <a:fillRect/>
          </a:stretch>
        </p:blipFill>
        <p:spPr>
          <a:xfrm>
            <a:off x="1476375" y="1557338"/>
            <a:ext cx="6337300" cy="3600450"/>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1835150" y="1844675"/>
            <a:ext cx="5761038" cy="585788"/>
          </a:xfrm>
          <a:prstGeom prst="rect">
            <a:avLst/>
          </a:prstGeom>
          <a:solidFill>
            <a:srgbClr val="FF00FF"/>
          </a:solidFill>
          <a:ln w="9525" algn="ctr">
            <a:noFill/>
            <a:miter lim="800000"/>
            <a:headEnd/>
            <a:tailEnd/>
          </a:ln>
        </p:spPr>
        <p:txBody>
          <a:bodyPr>
            <a:spAutoFit/>
          </a:bodyPr>
          <a:lstStyle/>
          <a:p>
            <a:pPr marL="342900" indent="-342900" algn="ctr">
              <a:lnSpc>
                <a:spcPct val="90000"/>
              </a:lnSpc>
              <a:spcBef>
                <a:spcPct val="20000"/>
              </a:spcBef>
              <a:spcAft>
                <a:spcPct val="0"/>
              </a:spcAft>
              <a:buFont typeface="Wingdings" pitchFamily="2" charset="2"/>
              <a:buNone/>
            </a:pPr>
            <a:r>
              <a:rPr lang="pt-BR" sz="3600"/>
              <a:t>DICAS IMPORTANTES:</a:t>
            </a:r>
            <a:endParaRPr lang="pt-BR"/>
          </a:p>
        </p:txBody>
      </p:sp>
      <p:sp>
        <p:nvSpPr>
          <p:cNvPr id="395270" name="Rectangle 6"/>
          <p:cNvSpPr>
            <a:spLocks noGrp="1" noChangeArrowheads="1"/>
          </p:cNvSpPr>
          <p:nvPr>
            <p:ph type="title"/>
          </p:nvPr>
        </p:nvSpPr>
        <p:spPr/>
        <p:txBody>
          <a:bodyPr/>
          <a:lstStyle/>
          <a:p>
            <a:pPr algn="ctr" eaLnBrk="1" hangingPunct="1">
              <a:defRPr/>
            </a:pPr>
            <a:r>
              <a:rPr lang="pt-BR"/>
              <a:t>Boas Práticas  Ambientais </a:t>
            </a:r>
          </a:p>
        </p:txBody>
      </p:sp>
      <p:sp>
        <p:nvSpPr>
          <p:cNvPr id="140292" name="Rectangle 8"/>
          <p:cNvSpPr>
            <a:spLocks noGrp="1" noChangeArrowheads="1"/>
          </p:cNvSpPr>
          <p:nvPr>
            <p:ph type="body" sz="half" idx="1"/>
          </p:nvPr>
        </p:nvSpPr>
        <p:spPr>
          <a:xfrm>
            <a:off x="2690813" y="3327400"/>
            <a:ext cx="6202362" cy="3197225"/>
          </a:xfrm>
          <a:noFill/>
        </p:spPr>
        <p:txBody>
          <a:bodyPr/>
          <a:lstStyle/>
          <a:p>
            <a:pPr algn="ctr" eaLnBrk="1" hangingPunct="1">
              <a:buFont typeface="Wingdings" pitchFamily="2" charset="2"/>
              <a:buNone/>
            </a:pPr>
            <a:r>
              <a:rPr lang="pt-BR" smtClean="0"/>
              <a:t>	A boa qualidade das matérias-primas evita falhas na qualidade do produto, reduz o volume de perdas e evita etapas de pré-tratamento.</a:t>
            </a:r>
          </a:p>
        </p:txBody>
      </p:sp>
      <p:pic>
        <p:nvPicPr>
          <p:cNvPr id="140293" name="Picture 20" descr="materia-2"/>
          <p:cNvPicPr>
            <a:picLocks noGrp="1" noChangeAspect="1" noChangeArrowheads="1"/>
          </p:cNvPicPr>
          <p:nvPr>
            <p:ph sz="half" idx="2"/>
          </p:nvPr>
        </p:nvPicPr>
        <p:blipFill>
          <a:blip r:embed="rId2" cstate="print"/>
          <a:srcRect/>
          <a:stretch>
            <a:fillRect/>
          </a:stretch>
        </p:blipFill>
        <p:spPr>
          <a:xfrm>
            <a:off x="468313" y="3409950"/>
            <a:ext cx="2519362" cy="2106613"/>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835150" y="1844675"/>
            <a:ext cx="5761038" cy="585788"/>
          </a:xfrm>
          <a:prstGeom prst="rect">
            <a:avLst/>
          </a:prstGeom>
          <a:solidFill>
            <a:srgbClr val="FF00FF"/>
          </a:solidFill>
          <a:ln w="9525" algn="ctr">
            <a:noFill/>
            <a:miter lim="800000"/>
            <a:headEnd/>
            <a:tailEnd/>
          </a:ln>
        </p:spPr>
        <p:txBody>
          <a:bodyPr>
            <a:spAutoFit/>
          </a:bodyPr>
          <a:lstStyle/>
          <a:p>
            <a:pPr marL="342900" indent="-342900" algn="ctr">
              <a:lnSpc>
                <a:spcPct val="90000"/>
              </a:lnSpc>
              <a:spcBef>
                <a:spcPct val="20000"/>
              </a:spcBef>
              <a:spcAft>
                <a:spcPct val="0"/>
              </a:spcAft>
              <a:buFont typeface="Wingdings" pitchFamily="2" charset="2"/>
              <a:buNone/>
            </a:pPr>
            <a:r>
              <a:rPr lang="pt-BR" sz="3600"/>
              <a:t>DICAS IMPORTANTES:</a:t>
            </a:r>
            <a:endParaRPr lang="pt-BR"/>
          </a:p>
        </p:txBody>
      </p:sp>
      <p:sp>
        <p:nvSpPr>
          <p:cNvPr id="396291" name="Rectangle 3"/>
          <p:cNvSpPr>
            <a:spLocks noGrp="1" noChangeArrowheads="1"/>
          </p:cNvSpPr>
          <p:nvPr>
            <p:ph type="title"/>
          </p:nvPr>
        </p:nvSpPr>
        <p:spPr/>
        <p:txBody>
          <a:bodyPr/>
          <a:lstStyle/>
          <a:p>
            <a:pPr algn="ctr" eaLnBrk="1" hangingPunct="1">
              <a:defRPr/>
            </a:pPr>
            <a:r>
              <a:rPr lang="pt-BR"/>
              <a:t>Boas Práticas  Ambientais </a:t>
            </a:r>
          </a:p>
        </p:txBody>
      </p:sp>
      <p:sp>
        <p:nvSpPr>
          <p:cNvPr id="141316" name="Rectangle 4"/>
          <p:cNvSpPr>
            <a:spLocks noGrp="1" noChangeArrowheads="1"/>
          </p:cNvSpPr>
          <p:nvPr>
            <p:ph type="body" sz="half" idx="1"/>
          </p:nvPr>
        </p:nvSpPr>
        <p:spPr>
          <a:xfrm>
            <a:off x="3132138" y="3001963"/>
            <a:ext cx="5903912" cy="3451225"/>
          </a:xfrm>
          <a:noFill/>
        </p:spPr>
        <p:txBody>
          <a:bodyPr/>
          <a:lstStyle/>
          <a:p>
            <a:pPr algn="ctr" eaLnBrk="1" hangingPunct="1">
              <a:buFont typeface="Wingdings" pitchFamily="2" charset="2"/>
              <a:buNone/>
            </a:pPr>
            <a:r>
              <a:rPr lang="pt-BR" smtClean="0"/>
              <a:t>	A aquisição de matérias-primas e insumos deve ser feita em quantidades compatíveis com a produção.</a:t>
            </a:r>
          </a:p>
          <a:p>
            <a:pPr algn="ctr" eaLnBrk="1" hangingPunct="1">
              <a:buFont typeface="Wingdings" pitchFamily="2" charset="2"/>
              <a:buNone/>
            </a:pPr>
            <a:r>
              <a:rPr lang="pt-BR" smtClean="0"/>
              <a:t>	Armazenamento e Deterioração.</a:t>
            </a:r>
          </a:p>
        </p:txBody>
      </p:sp>
      <p:pic>
        <p:nvPicPr>
          <p:cNvPr id="141317" name="Picture 5" descr="insumo"/>
          <p:cNvPicPr>
            <a:picLocks noGrp="1" noChangeAspect="1" noChangeArrowheads="1"/>
          </p:cNvPicPr>
          <p:nvPr>
            <p:ph sz="half" idx="2"/>
          </p:nvPr>
        </p:nvPicPr>
        <p:blipFill>
          <a:blip r:embed="rId2" cstate="print"/>
          <a:srcRect/>
          <a:stretch>
            <a:fillRect/>
          </a:stretch>
        </p:blipFill>
        <p:spPr>
          <a:xfrm>
            <a:off x="611188" y="3068638"/>
            <a:ext cx="2636837" cy="2636837"/>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835150" y="1835150"/>
            <a:ext cx="5761038" cy="585788"/>
          </a:xfrm>
          <a:prstGeom prst="rect">
            <a:avLst/>
          </a:prstGeom>
          <a:solidFill>
            <a:srgbClr val="FF00FF"/>
          </a:solidFill>
          <a:ln w="9525" algn="ctr">
            <a:noFill/>
            <a:miter lim="800000"/>
            <a:headEnd/>
            <a:tailEnd/>
          </a:ln>
        </p:spPr>
        <p:txBody>
          <a:bodyPr>
            <a:spAutoFit/>
          </a:bodyPr>
          <a:lstStyle/>
          <a:p>
            <a:pPr marL="342900" indent="-342900" algn="ctr">
              <a:lnSpc>
                <a:spcPct val="90000"/>
              </a:lnSpc>
              <a:spcBef>
                <a:spcPct val="20000"/>
              </a:spcBef>
              <a:spcAft>
                <a:spcPct val="0"/>
              </a:spcAft>
              <a:buFont typeface="Wingdings" pitchFamily="2" charset="2"/>
              <a:buNone/>
            </a:pPr>
            <a:r>
              <a:rPr lang="pt-BR" sz="3600"/>
              <a:t>DICAS IMPORTANTES:</a:t>
            </a:r>
            <a:endParaRPr lang="pt-BR"/>
          </a:p>
        </p:txBody>
      </p:sp>
      <p:sp>
        <p:nvSpPr>
          <p:cNvPr id="397315" name="Rectangle 3"/>
          <p:cNvSpPr>
            <a:spLocks noGrp="1" noChangeArrowheads="1"/>
          </p:cNvSpPr>
          <p:nvPr>
            <p:ph type="title"/>
          </p:nvPr>
        </p:nvSpPr>
        <p:spPr/>
        <p:txBody>
          <a:bodyPr/>
          <a:lstStyle/>
          <a:p>
            <a:pPr algn="ctr" eaLnBrk="1" hangingPunct="1">
              <a:defRPr/>
            </a:pPr>
            <a:r>
              <a:rPr lang="pt-BR"/>
              <a:t>Boas Práticas  Ambientais </a:t>
            </a:r>
          </a:p>
        </p:txBody>
      </p:sp>
      <p:sp>
        <p:nvSpPr>
          <p:cNvPr id="142340" name="Rectangle 4"/>
          <p:cNvSpPr>
            <a:spLocks noGrp="1" noChangeArrowheads="1"/>
          </p:cNvSpPr>
          <p:nvPr>
            <p:ph type="body" sz="half" idx="1"/>
          </p:nvPr>
        </p:nvSpPr>
        <p:spPr>
          <a:xfrm>
            <a:off x="2987675" y="3070225"/>
            <a:ext cx="5834063" cy="3311525"/>
          </a:xfrm>
          <a:noFill/>
        </p:spPr>
        <p:txBody>
          <a:bodyPr/>
          <a:lstStyle/>
          <a:p>
            <a:pPr algn="ctr" eaLnBrk="1" hangingPunct="1">
              <a:buFont typeface="Wingdings" pitchFamily="2" charset="2"/>
              <a:buNone/>
            </a:pPr>
            <a:r>
              <a:rPr lang="pt-BR" smtClean="0"/>
              <a:t>	Na compra de energia elétrica, atente para as tarifas dos horários de pico. Faça uma reformulação dos horários de consumo mais alto para os horários de custo mais baixo. </a:t>
            </a:r>
          </a:p>
        </p:txBody>
      </p:sp>
      <p:pic>
        <p:nvPicPr>
          <p:cNvPr id="142341" name="Picture 5" descr="imagesl"/>
          <p:cNvPicPr>
            <a:picLocks noGrp="1" noChangeAspect="1" noChangeArrowheads="1"/>
          </p:cNvPicPr>
          <p:nvPr>
            <p:ph sz="half" idx="2"/>
          </p:nvPr>
        </p:nvPicPr>
        <p:blipFill>
          <a:blip r:embed="rId2" cstate="print"/>
          <a:srcRect/>
          <a:stretch>
            <a:fillRect/>
          </a:stretch>
        </p:blipFill>
        <p:spPr>
          <a:xfrm>
            <a:off x="554038" y="3500438"/>
            <a:ext cx="2146300" cy="2376487"/>
          </a:xfr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835150" y="1835150"/>
            <a:ext cx="5761038" cy="585788"/>
          </a:xfrm>
          <a:prstGeom prst="rect">
            <a:avLst/>
          </a:prstGeom>
          <a:solidFill>
            <a:srgbClr val="FF00FF"/>
          </a:solidFill>
          <a:ln w="9525" algn="ctr">
            <a:noFill/>
            <a:miter lim="800000"/>
            <a:headEnd/>
            <a:tailEnd/>
          </a:ln>
        </p:spPr>
        <p:txBody>
          <a:bodyPr>
            <a:spAutoFit/>
          </a:bodyPr>
          <a:lstStyle/>
          <a:p>
            <a:pPr marL="342900" indent="-342900" algn="ctr">
              <a:lnSpc>
                <a:spcPct val="90000"/>
              </a:lnSpc>
              <a:spcBef>
                <a:spcPct val="20000"/>
              </a:spcBef>
              <a:spcAft>
                <a:spcPct val="0"/>
              </a:spcAft>
              <a:buFont typeface="Wingdings" pitchFamily="2" charset="2"/>
              <a:buNone/>
            </a:pPr>
            <a:r>
              <a:rPr lang="pt-BR" sz="3600"/>
              <a:t>DICAS IMPORTANTES:</a:t>
            </a:r>
            <a:endParaRPr lang="pt-BR"/>
          </a:p>
        </p:txBody>
      </p:sp>
      <p:sp>
        <p:nvSpPr>
          <p:cNvPr id="398339" name="Rectangle 3"/>
          <p:cNvSpPr>
            <a:spLocks noGrp="1" noChangeArrowheads="1"/>
          </p:cNvSpPr>
          <p:nvPr>
            <p:ph type="title"/>
          </p:nvPr>
        </p:nvSpPr>
        <p:spPr/>
        <p:txBody>
          <a:bodyPr/>
          <a:lstStyle/>
          <a:p>
            <a:pPr algn="ctr" eaLnBrk="1" hangingPunct="1">
              <a:defRPr/>
            </a:pPr>
            <a:r>
              <a:rPr lang="pt-BR"/>
              <a:t>Boas Práticas  Ambientais </a:t>
            </a:r>
          </a:p>
        </p:txBody>
      </p:sp>
      <p:sp>
        <p:nvSpPr>
          <p:cNvPr id="143364" name="Rectangle 4"/>
          <p:cNvSpPr>
            <a:spLocks noGrp="1" noChangeArrowheads="1"/>
          </p:cNvSpPr>
          <p:nvPr>
            <p:ph type="body" sz="half" idx="1"/>
          </p:nvPr>
        </p:nvSpPr>
        <p:spPr>
          <a:xfrm>
            <a:off x="685800" y="2781300"/>
            <a:ext cx="4678363" cy="3529013"/>
          </a:xfrm>
          <a:noFill/>
        </p:spPr>
        <p:txBody>
          <a:bodyPr/>
          <a:lstStyle/>
          <a:p>
            <a:pPr algn="ctr" eaLnBrk="1" hangingPunct="1">
              <a:buFont typeface="Wingdings" pitchFamily="2" charset="2"/>
              <a:buNone/>
            </a:pPr>
            <a:r>
              <a:rPr lang="pt-BR" smtClean="0"/>
              <a:t>A redução no consumo de água tratada também pode significar a busca por fontes alternativas de abastecimento, como, o uso da água da chuva, por exemplo.</a:t>
            </a:r>
          </a:p>
        </p:txBody>
      </p:sp>
      <p:pic>
        <p:nvPicPr>
          <p:cNvPr id="143365" name="Picture 5" descr="images"/>
          <p:cNvPicPr>
            <a:picLocks noGrp="1" noChangeAspect="1" noChangeArrowheads="1"/>
          </p:cNvPicPr>
          <p:nvPr>
            <p:ph sz="half" idx="2"/>
          </p:nvPr>
        </p:nvPicPr>
        <p:blipFill>
          <a:blip r:embed="rId2" cstate="print"/>
          <a:srcRect/>
          <a:stretch>
            <a:fillRect/>
          </a:stretch>
        </p:blipFill>
        <p:spPr>
          <a:xfrm>
            <a:off x="6051550" y="3135313"/>
            <a:ext cx="1231900" cy="1460500"/>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type="title"/>
          </p:nvPr>
        </p:nvSpPr>
        <p:spPr>
          <a:xfrm>
            <a:off x="457200" y="488950"/>
            <a:ext cx="8229600" cy="1139825"/>
          </a:xfrm>
        </p:spPr>
        <p:txBody>
          <a:bodyPr/>
          <a:lstStyle/>
          <a:p>
            <a:pPr algn="ctr" eaLnBrk="1" hangingPunct="1">
              <a:defRPr/>
            </a:pPr>
            <a:r>
              <a:rPr lang="pt-BR" sz="4000"/>
              <a:t>Boas Práticas  Ambientais</a:t>
            </a:r>
            <a:br>
              <a:rPr lang="pt-BR" sz="4000"/>
            </a:br>
            <a:r>
              <a:rPr lang="pt-BR" sz="4000"/>
              <a:t>Gestão de Riscos </a:t>
            </a:r>
          </a:p>
        </p:txBody>
      </p:sp>
      <p:sp>
        <p:nvSpPr>
          <p:cNvPr id="144387" name="Rectangle 5"/>
          <p:cNvSpPr>
            <a:spLocks noGrp="1" noChangeArrowheads="1"/>
          </p:cNvSpPr>
          <p:nvPr>
            <p:ph type="body" sz="half" idx="1"/>
          </p:nvPr>
        </p:nvSpPr>
        <p:spPr>
          <a:xfrm>
            <a:off x="457200" y="1600200"/>
            <a:ext cx="4475163" cy="2765425"/>
          </a:xfrm>
        </p:spPr>
        <p:txBody>
          <a:bodyPr/>
          <a:lstStyle/>
          <a:p>
            <a:pPr algn="just" eaLnBrk="1" hangingPunct="1">
              <a:spcBef>
                <a:spcPct val="50000"/>
              </a:spcBef>
            </a:pPr>
            <a:r>
              <a:rPr lang="pt-BR" sz="1800" smtClean="0"/>
              <a:t>Armazenar substâncias perigosas em locais adequado, seguro e controlado;</a:t>
            </a:r>
          </a:p>
          <a:p>
            <a:pPr algn="just" eaLnBrk="1" hangingPunct="1">
              <a:spcBef>
                <a:spcPct val="50000"/>
              </a:spcBef>
            </a:pPr>
            <a:r>
              <a:rPr lang="pt-BR" sz="1800" smtClean="0"/>
              <a:t>Utilizar o princípio do “first-in first-out”;</a:t>
            </a:r>
          </a:p>
          <a:p>
            <a:pPr algn="just" eaLnBrk="1" hangingPunct="1">
              <a:spcBef>
                <a:spcPct val="50000"/>
              </a:spcBef>
            </a:pPr>
            <a:r>
              <a:rPr lang="pt-BR" sz="1800" smtClean="0"/>
              <a:t>Manusear substâncias perigosas utilizando equipamentos de proteção, cuidadosamente;</a:t>
            </a:r>
          </a:p>
          <a:p>
            <a:pPr algn="just" eaLnBrk="1" hangingPunct="1">
              <a:spcBef>
                <a:spcPct val="50000"/>
              </a:spcBef>
            </a:pPr>
            <a:r>
              <a:rPr lang="pt-BR" sz="1800" smtClean="0"/>
              <a:t>Tomar precauções adequadas contra acidentes e/ ou incêndios;</a:t>
            </a:r>
          </a:p>
          <a:p>
            <a:pPr algn="just" eaLnBrk="1" hangingPunct="1">
              <a:spcBef>
                <a:spcPct val="50000"/>
              </a:spcBef>
              <a:buFont typeface="Wingdings" pitchFamily="2" charset="2"/>
              <a:buNone/>
            </a:pPr>
            <a:endParaRPr lang="pt-BR" sz="1800" smtClean="0"/>
          </a:p>
        </p:txBody>
      </p:sp>
      <p:pic>
        <p:nvPicPr>
          <p:cNvPr id="144388" name="Picture 6" descr="simbolos%20das%20subs%20perig"/>
          <p:cNvPicPr>
            <a:picLocks noGrp="1" noChangeAspect="1" noChangeArrowheads="1"/>
          </p:cNvPicPr>
          <p:nvPr>
            <p:ph sz="half" idx="2"/>
          </p:nvPr>
        </p:nvPicPr>
        <p:blipFill>
          <a:blip r:embed="rId2" cstate="print"/>
          <a:srcRect/>
          <a:stretch>
            <a:fillRect/>
          </a:stretch>
        </p:blipFill>
        <p:spPr>
          <a:xfrm>
            <a:off x="5076825" y="1700213"/>
            <a:ext cx="3609975" cy="3097212"/>
          </a:xfrm>
          <a:noFill/>
          <a:ln>
            <a:solidFill>
              <a:schemeClr val="tx1"/>
            </a:solidFill>
          </a:ln>
        </p:spPr>
      </p:pic>
      <p:sp>
        <p:nvSpPr>
          <p:cNvPr id="144389" name="Text Box 8"/>
          <p:cNvSpPr txBox="1">
            <a:spLocks noChangeArrowheads="1"/>
          </p:cNvSpPr>
          <p:nvPr/>
        </p:nvSpPr>
        <p:spPr bwMode="auto">
          <a:xfrm>
            <a:off x="468313" y="5013325"/>
            <a:ext cx="8135937" cy="2120900"/>
          </a:xfrm>
          <a:prstGeom prst="rect">
            <a:avLst/>
          </a:prstGeom>
          <a:noFill/>
          <a:ln w="9525" algn="ctr">
            <a:noFill/>
            <a:miter lim="800000"/>
            <a:headEnd/>
            <a:tailEnd/>
          </a:ln>
        </p:spPr>
        <p:txBody>
          <a:bodyPr>
            <a:spAutoFit/>
          </a:bodyPr>
          <a:lstStyle/>
          <a:p>
            <a:pPr marL="342900" indent="-342900"/>
            <a:r>
              <a:rPr lang="pt-BR"/>
              <a:t>Propiciar treinamento de manuseio de substâncias perigosas e preparo para emergências aos colaboradores;</a:t>
            </a:r>
          </a:p>
          <a:p>
            <a:pPr marL="342900" indent="-342900"/>
            <a:r>
              <a:rPr lang="pt-BR"/>
              <a:t>Manter equipamentos de primeiros socorros adequados e em número suficiente para o tipo de atividade e o número de colaboradores;</a:t>
            </a:r>
          </a:p>
          <a:p>
            <a:pPr marL="342900" indent="-342900"/>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4"/>
          <p:cNvGrpSpPr>
            <a:grpSpLocks/>
          </p:cNvGrpSpPr>
          <p:nvPr/>
        </p:nvGrpSpPr>
        <p:grpSpPr bwMode="auto">
          <a:xfrm>
            <a:off x="0" y="0"/>
            <a:ext cx="9144000" cy="6858000"/>
            <a:chOff x="1824" y="633"/>
            <a:chExt cx="2834" cy="2849"/>
          </a:xfrm>
        </p:grpSpPr>
        <p:sp>
          <p:nvSpPr>
            <p:cNvPr id="126981" name="Puzzle3"/>
            <p:cNvSpPr>
              <a:spLocks noEditPoints="1" noChangeArrowheads="1"/>
            </p:cNvSpPr>
            <p:nvPr/>
          </p:nvSpPr>
          <p:spPr bwMode="auto">
            <a:xfrm>
              <a:off x="3204" y="633"/>
              <a:ext cx="1114" cy="1514"/>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25882"/>
              </a:srgbClr>
            </a:solidFill>
            <a:ln w="6350" cap="rnd">
              <a:solidFill>
                <a:srgbClr val="000000"/>
              </a:solidFill>
              <a:prstDash val="sysDot"/>
              <a:miter lim="800000"/>
              <a:headEnd/>
              <a:tailEnd/>
            </a:ln>
          </p:spPr>
          <p:txBody>
            <a:bodyPr/>
            <a:lstStyle/>
            <a:p>
              <a:endParaRPr lang="pt-BR"/>
            </a:p>
          </p:txBody>
        </p:sp>
        <p:sp>
          <p:nvSpPr>
            <p:cNvPr id="126982" name="Puzzle2"/>
            <p:cNvSpPr>
              <a:spLocks noEditPoints="1" noChangeArrowheads="1"/>
            </p:cNvSpPr>
            <p:nvPr/>
          </p:nvSpPr>
          <p:spPr bwMode="auto">
            <a:xfrm>
              <a:off x="2880" y="1736"/>
              <a:ext cx="1778" cy="1379"/>
            </a:xfrm>
            <a:custGeom>
              <a:avLst/>
              <a:gdLst>
                <a:gd name="T0" fmla="*/ 0 w 21600"/>
                <a:gd name="T1" fmla="*/ 4 h 21600"/>
                <a:gd name="T2" fmla="*/ 2 w 21600"/>
                <a:gd name="T3" fmla="*/ 5 h 21600"/>
                <a:gd name="T4" fmla="*/ 6 w 21600"/>
                <a:gd name="T5" fmla="*/ 4 h 21600"/>
                <a:gd name="T6" fmla="*/ 9 w 21600"/>
                <a:gd name="T7" fmla="*/ 5 h 21600"/>
                <a:gd name="T8" fmla="*/ 12 w 21600"/>
                <a:gd name="T9" fmla="*/ 4 h 21600"/>
                <a:gd name="T10" fmla="*/ 9 w 21600"/>
                <a:gd name="T11" fmla="*/ 1 h 21600"/>
                <a:gd name="T12" fmla="*/ 6 w 21600"/>
                <a:gd name="T13" fmla="*/ 0 h 21600"/>
                <a:gd name="T14" fmla="*/ 2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25882"/>
              </a:srgbClr>
            </a:solidFill>
            <a:ln w="6350" cap="rnd">
              <a:solidFill>
                <a:srgbClr val="000000"/>
              </a:solidFill>
              <a:prstDash val="sysDot"/>
              <a:miter lim="800000"/>
              <a:headEnd/>
              <a:tailEnd/>
            </a:ln>
          </p:spPr>
          <p:txBody>
            <a:bodyPr/>
            <a:lstStyle/>
            <a:p>
              <a:endParaRPr lang="pt-BR"/>
            </a:p>
          </p:txBody>
        </p:sp>
        <p:sp>
          <p:nvSpPr>
            <p:cNvPr id="126983" name="Puzzle4"/>
            <p:cNvSpPr>
              <a:spLocks noEditPoints="1" noChangeArrowheads="1"/>
            </p:cNvSpPr>
            <p:nvPr/>
          </p:nvSpPr>
          <p:spPr bwMode="auto">
            <a:xfrm>
              <a:off x="2192" y="1719"/>
              <a:ext cx="1072" cy="1763"/>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25882"/>
              </a:srgbClr>
            </a:solidFill>
            <a:ln w="6350" cap="rnd">
              <a:solidFill>
                <a:srgbClr val="000000"/>
              </a:solidFill>
              <a:prstDash val="sysDot"/>
              <a:miter lim="800000"/>
              <a:headEnd/>
              <a:tailEnd/>
            </a:ln>
          </p:spPr>
          <p:txBody>
            <a:bodyPr/>
            <a:lstStyle/>
            <a:p>
              <a:endParaRPr lang="pt-BR"/>
            </a:p>
          </p:txBody>
        </p:sp>
        <p:sp>
          <p:nvSpPr>
            <p:cNvPr id="126984" name="Puzzle1"/>
            <p:cNvSpPr>
              <a:spLocks noEditPoints="1" noChangeArrowheads="1"/>
            </p:cNvSpPr>
            <p:nvPr/>
          </p:nvSpPr>
          <p:spPr bwMode="auto">
            <a:xfrm>
              <a:off x="1824" y="1091"/>
              <a:ext cx="1800" cy="1051"/>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2 h 21600"/>
                <a:gd name="T10" fmla="*/ 6 w 21600"/>
                <a:gd name="T11" fmla="*/ 1 h 21600"/>
                <a:gd name="T12" fmla="*/ 13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25882"/>
              </a:srgbClr>
            </a:solidFill>
            <a:ln w="6350" cap="rnd">
              <a:solidFill>
                <a:srgbClr val="000000"/>
              </a:solidFill>
              <a:prstDash val="sysDot"/>
              <a:miter lim="800000"/>
              <a:headEnd/>
              <a:tailEnd/>
            </a:ln>
          </p:spPr>
          <p:txBody>
            <a:bodyPr/>
            <a:lstStyle/>
            <a:p>
              <a:endParaRPr lang="pt-BR"/>
            </a:p>
          </p:txBody>
        </p:sp>
      </p:grpSp>
      <p:sp>
        <p:nvSpPr>
          <p:cNvPr id="126979" name="Text Box 9"/>
          <p:cNvSpPr txBox="1">
            <a:spLocks noChangeArrowheads="1"/>
          </p:cNvSpPr>
          <p:nvPr/>
        </p:nvSpPr>
        <p:spPr bwMode="auto">
          <a:xfrm>
            <a:off x="2751138" y="1647825"/>
            <a:ext cx="3260725" cy="366713"/>
          </a:xfrm>
          <a:prstGeom prst="rect">
            <a:avLst/>
          </a:prstGeom>
          <a:noFill/>
          <a:ln w="28575" algn="ctr">
            <a:noFill/>
            <a:miter lim="800000"/>
            <a:headEnd/>
            <a:tailEnd/>
          </a:ln>
        </p:spPr>
        <p:txBody>
          <a:bodyPr>
            <a:spAutoFit/>
          </a:bodyPr>
          <a:lstStyle/>
          <a:p>
            <a:endParaRPr lang="pt-BR"/>
          </a:p>
        </p:txBody>
      </p:sp>
      <p:sp>
        <p:nvSpPr>
          <p:cNvPr id="2058" name="Text Box 10"/>
          <p:cNvSpPr txBox="1">
            <a:spLocks noChangeArrowheads="1"/>
          </p:cNvSpPr>
          <p:nvPr/>
        </p:nvSpPr>
        <p:spPr bwMode="auto">
          <a:xfrm>
            <a:off x="1258888" y="1439863"/>
            <a:ext cx="6626225" cy="4149725"/>
          </a:xfrm>
          <a:prstGeom prst="rect">
            <a:avLst/>
          </a:prstGeom>
          <a:noFill/>
          <a:ln w="28575" algn="ctr">
            <a:noFill/>
            <a:miter lim="800000"/>
            <a:headEnd/>
            <a:tailEnd/>
          </a:ln>
          <a:effectLst/>
        </p:spPr>
        <p:txBody>
          <a:bodyPr>
            <a:spAutoFit/>
          </a:bodyPr>
          <a:lstStyle/>
          <a:p>
            <a:pPr>
              <a:spcBef>
                <a:spcPct val="50000"/>
              </a:spcBef>
              <a:defRPr/>
            </a:pPr>
            <a:r>
              <a:rPr lang="pt-BR" sz="2800">
                <a:effectLst>
                  <a:outerShdw blurRad="38100" dist="38100" dir="2700000" algn="tl">
                    <a:srgbClr val="C0C0C0"/>
                  </a:outerShdw>
                </a:effectLst>
              </a:rPr>
              <a:t>MONITORAMENTO E MEDIÇÃO</a:t>
            </a:r>
          </a:p>
          <a:p>
            <a:pPr>
              <a:spcBef>
                <a:spcPct val="50000"/>
              </a:spcBef>
              <a:defRPr/>
            </a:pPr>
            <a:r>
              <a:rPr lang="pt-BR" sz="2800">
                <a:effectLst>
                  <a:outerShdw blurRad="38100" dist="38100" dir="2700000" algn="tl">
                    <a:srgbClr val="C0C0C0"/>
                  </a:outerShdw>
                </a:effectLst>
              </a:rPr>
              <a:t>É através de um monitoramento e de um controle sistemático que a administração de uma organização pode verificar se os objetivos e metas propostos estão sendo alcançados e se a conformidade legal exigida está sendo assegurada.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Grp="1" noChangeArrowheads="1"/>
          </p:cNvSpPr>
          <p:nvPr>
            <p:ph type="title"/>
          </p:nvPr>
        </p:nvSpPr>
        <p:spPr/>
        <p:txBody>
          <a:bodyPr/>
          <a:lstStyle/>
          <a:p>
            <a:pPr algn="ctr" eaLnBrk="1" hangingPunct="1">
              <a:defRPr/>
            </a:pPr>
            <a:r>
              <a:rPr lang="pt-BR" dirty="0"/>
              <a:t>Verificação e Ação Corretiva</a:t>
            </a:r>
            <a:br>
              <a:rPr lang="pt-BR" dirty="0"/>
            </a:br>
            <a:r>
              <a:rPr lang="pt-BR" sz="2800" dirty="0"/>
              <a:t>Monitoramento e Medição</a:t>
            </a:r>
          </a:p>
        </p:txBody>
      </p:sp>
      <p:sp>
        <p:nvSpPr>
          <p:cNvPr id="50179" name="Text Box 4"/>
          <p:cNvSpPr txBox="1">
            <a:spLocks noChangeArrowheads="1"/>
          </p:cNvSpPr>
          <p:nvPr/>
        </p:nvSpPr>
        <p:spPr bwMode="auto">
          <a:xfrm>
            <a:off x="971550" y="4076700"/>
            <a:ext cx="7416800" cy="2036763"/>
          </a:xfrm>
          <a:prstGeom prst="rect">
            <a:avLst/>
          </a:prstGeom>
          <a:noFill/>
          <a:ln w="9525" algn="ctr">
            <a:noFill/>
            <a:miter lim="800000"/>
            <a:headEnd/>
            <a:tailEnd/>
          </a:ln>
        </p:spPr>
        <p:txBody>
          <a:bodyPr>
            <a:spAutoFit/>
          </a:bodyPr>
          <a:lstStyle/>
          <a:p>
            <a:pPr marL="342900" indent="-342900" algn="just">
              <a:buFont typeface="Wingdings" pitchFamily="2" charset="2"/>
              <a:buChar char="p"/>
            </a:pPr>
            <a:r>
              <a:rPr lang="pt-BR" b="0"/>
              <a:t>Medição do desempenho ambiental;</a:t>
            </a:r>
          </a:p>
          <a:p>
            <a:pPr marL="342900" indent="-342900" algn="just">
              <a:buFont typeface="Wingdings" pitchFamily="2" charset="2"/>
              <a:buChar char="p"/>
            </a:pPr>
            <a:r>
              <a:rPr lang="pt-BR" b="0"/>
              <a:t>Análise das causas dos problemas;</a:t>
            </a:r>
          </a:p>
          <a:p>
            <a:pPr marL="342900" indent="-342900" algn="just">
              <a:buFont typeface="Wingdings" pitchFamily="2" charset="2"/>
              <a:buChar char="p"/>
            </a:pPr>
            <a:r>
              <a:rPr lang="pt-BR" b="0"/>
              <a:t>Identificação das áreas em que as ações corretivas são necessárias;</a:t>
            </a:r>
          </a:p>
          <a:p>
            <a:pPr marL="342900" indent="-342900" algn="just">
              <a:buFont typeface="Wingdings" pitchFamily="2" charset="2"/>
              <a:buChar char="p"/>
            </a:pPr>
            <a:r>
              <a:rPr lang="pt-BR" b="0"/>
              <a:t>Melhoria do desempenho e da eficiência. </a:t>
            </a:r>
          </a:p>
        </p:txBody>
      </p:sp>
      <p:sp>
        <p:nvSpPr>
          <p:cNvPr id="50180" name="AutoShape 6"/>
          <p:cNvSpPr>
            <a:spLocks noChangeArrowheads="1"/>
          </p:cNvSpPr>
          <p:nvPr/>
        </p:nvSpPr>
        <p:spPr bwMode="auto">
          <a:xfrm>
            <a:off x="611188" y="1844675"/>
            <a:ext cx="8137525" cy="1728788"/>
          </a:xfrm>
          <a:prstGeom prst="flowChartTerminator">
            <a:avLst/>
          </a:prstGeom>
          <a:solidFill>
            <a:srgbClr val="008000"/>
          </a:solidFill>
          <a:ln w="9525" algn="ctr">
            <a:noFill/>
            <a:miter lim="800000"/>
            <a:headEnd/>
            <a:tailEnd/>
          </a:ln>
        </p:spPr>
        <p:txBody>
          <a:bodyPr anchor="ctr">
            <a:spAutoFit/>
          </a:bodyPr>
          <a:lstStyle/>
          <a:p>
            <a:endParaRPr lang="pt-BR"/>
          </a:p>
        </p:txBody>
      </p:sp>
      <p:sp>
        <p:nvSpPr>
          <p:cNvPr id="50181" name="Text Box 8"/>
          <p:cNvSpPr txBox="1">
            <a:spLocks noChangeArrowheads="1"/>
          </p:cNvSpPr>
          <p:nvPr/>
        </p:nvSpPr>
        <p:spPr bwMode="auto">
          <a:xfrm>
            <a:off x="468313" y="2133600"/>
            <a:ext cx="8137525" cy="1190625"/>
          </a:xfrm>
          <a:prstGeom prst="rect">
            <a:avLst/>
          </a:prstGeom>
          <a:noFill/>
          <a:ln w="9525" algn="ctr">
            <a:noFill/>
            <a:miter lim="800000"/>
            <a:headEnd/>
            <a:tailEnd/>
          </a:ln>
        </p:spPr>
        <p:txBody>
          <a:bodyPr>
            <a:spAutoFit/>
          </a:bodyPr>
          <a:lstStyle/>
          <a:p>
            <a:pPr marL="342900" indent="-342900" algn="ctr"/>
            <a:r>
              <a:rPr lang="pt-BR">
                <a:solidFill>
                  <a:schemeClr val="bg1"/>
                </a:solidFill>
              </a:rPr>
              <a:t>	É através de um monitoramento e controle sistemáticos que a administração de uma organização certifica-se se os objetivos  e metas propostos estão sendo alcançados e se estão em conformidade com a lei.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ed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ed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ed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ed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ed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ed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ed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ed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 03-Políticas públicas ambientais e Princípios da gestão ambiental pública</Template>
  <TotalTime>3113</TotalTime>
  <Words>2335</Words>
  <Application>Microsoft Office PowerPoint</Application>
  <PresentationFormat>Apresentação na tela (4:3)</PresentationFormat>
  <Paragraphs>551</Paragraphs>
  <Slides>79</Slides>
  <Notes>0</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79</vt:i4>
      </vt:variant>
    </vt:vector>
  </HeadingPairs>
  <TitlesOfParts>
    <vt:vector size="83" baseType="lpstr">
      <vt:lpstr>Rede</vt:lpstr>
      <vt:lpstr>Imagem de bitmap</vt:lpstr>
      <vt:lpstr>CorelDRAW</vt:lpstr>
      <vt:lpstr>Graph</vt:lpstr>
      <vt:lpstr>Slide 1</vt:lpstr>
      <vt:lpstr>Slide 2</vt:lpstr>
      <vt:lpstr>Slide 3</vt:lpstr>
      <vt:lpstr>Slide 4</vt:lpstr>
      <vt:lpstr>Slide 5</vt:lpstr>
      <vt:lpstr>Slide 6</vt:lpstr>
      <vt:lpstr>Slide 7</vt:lpstr>
      <vt:lpstr>Slide 8</vt:lpstr>
      <vt:lpstr>Verificação e Ação Corretiva Monitoramento e Medição</vt:lpstr>
      <vt:lpstr>Verificação e Ação Corretiva Monitoramento e Medição</vt:lpstr>
      <vt:lpstr>Slide 11</vt:lpstr>
      <vt:lpstr>Slide 12</vt:lpstr>
      <vt:lpstr>Verificação e Ação Corretiva Monitoramento e Medição</vt:lpstr>
      <vt:lpstr>Verificação e Ação Corretiva Não-conformidades e Ações corretivas e preventivas</vt:lpstr>
      <vt:lpstr>Verificação e Ação Corretiva Não-conformidades e Ações corretivas e preventivas</vt:lpstr>
      <vt:lpstr>Verificação e Ação Corretiva Não-conformidades e Ações corretivas e preventivas</vt:lpstr>
      <vt:lpstr>Verificação e Ação Corretiva Registros</vt:lpstr>
      <vt:lpstr>Verificação e Ação Corretiva Auditorias do SGA</vt:lpstr>
      <vt:lpstr>Verificação e Ação Corretiva Auditorias do SGA</vt:lpstr>
      <vt:lpstr>Slide 20</vt:lpstr>
      <vt:lpstr>Slide 21</vt:lpstr>
      <vt:lpstr>Slide 22</vt:lpstr>
      <vt:lpstr>Análise Crítica</vt:lpstr>
      <vt:lpstr>Análise Crítica</vt:lpstr>
      <vt:lpstr>Slide 25</vt:lpstr>
      <vt:lpstr>Slide 26</vt:lpstr>
      <vt:lpstr>Processo de Certificação</vt:lpstr>
      <vt:lpstr>Processo de Certificação</vt:lpstr>
      <vt:lpstr>SGA Passo a Passo</vt:lpstr>
      <vt:lpstr>Slide 30</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 SGA  para Pequenas e Médias Empresas: um Enfoque Tecnológico para Hotéis </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Boas Práticas  Ambientais </vt:lpstr>
      <vt:lpstr>Boas Práticas  Ambientais </vt:lpstr>
      <vt:lpstr>Boas Práticas  Ambientais </vt:lpstr>
      <vt:lpstr>Boas Práticas  Ambientais </vt:lpstr>
      <vt:lpstr>Boas Práticas  Ambientais Gestão de Riscos </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Gestão Ambiental para pequenas e médias empresas</dc:title>
  <dc:creator>Sinara Cybelle</dc:creator>
  <cp:lastModifiedBy>Leonardo</cp:lastModifiedBy>
  <cp:revision>88</cp:revision>
  <dcterms:created xsi:type="dcterms:W3CDTF">2005-12-26T12:22:41Z</dcterms:created>
  <dcterms:modified xsi:type="dcterms:W3CDTF">2010-12-21T17:17:25Z</dcterms:modified>
</cp:coreProperties>
</file>