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75" r:id="rId5"/>
    <p:sldId id="273" r:id="rId6"/>
    <p:sldId id="274" r:id="rId7"/>
    <p:sldId id="276" r:id="rId8"/>
    <p:sldId id="277" r:id="rId9"/>
    <p:sldId id="259" r:id="rId10"/>
    <p:sldId id="278" r:id="rId11"/>
    <p:sldId id="279" r:id="rId12"/>
    <p:sldId id="271" r:id="rId13"/>
    <p:sldId id="272" r:id="rId14"/>
    <p:sldId id="28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8638" autoAdjust="0"/>
  </p:normalViewPr>
  <p:slideViewPr>
    <p:cSldViewPr>
      <p:cViewPr>
        <p:scale>
          <a:sx n="60" d="100"/>
          <a:sy n="60" d="100"/>
        </p:scale>
        <p:origin x="-69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A7FDB-4CB7-4D00-808F-56FDB6FDD596}" type="datetimeFigureOut">
              <a:rPr lang="pt-BR" smtClean="0"/>
              <a:pPr/>
              <a:t>06/05/2016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8AB1-6C12-4191-9C81-4ADFC6BB81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/>
          <a:lstStyle/>
          <a:p>
            <a:r>
              <a:rPr lang="pt-BR" dirty="0" smtClean="0"/>
              <a:t>Ensino tradicional</a:t>
            </a:r>
            <a:endParaRPr lang="pt-BR" dirty="0"/>
          </a:p>
        </p:txBody>
      </p:sp>
      <p:pic>
        <p:nvPicPr>
          <p:cNvPr id="3" name="Imagem 2" descr="LOGO_IFR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684684"/>
            <a:ext cx="2118360" cy="800100"/>
          </a:xfrm>
          <a:prstGeom prst="rect">
            <a:avLst/>
          </a:prstGeom>
        </p:spPr>
      </p:pic>
      <p:cxnSp>
        <p:nvCxnSpPr>
          <p:cNvPr id="7" name="Conector reto 6"/>
          <p:cNvCxnSpPr/>
          <p:nvPr/>
        </p:nvCxnSpPr>
        <p:spPr>
          <a:xfrm>
            <a:off x="575556" y="2204864"/>
            <a:ext cx="79928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575556" y="4077072"/>
            <a:ext cx="79928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4340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Avaliação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9649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pt-BR" sz="3200" dirty="0" smtClean="0"/>
              <a:t> Início/ meio/ fim;</a:t>
            </a:r>
          </a:p>
          <a:p>
            <a:pPr algn="just">
              <a:buFontTx/>
              <a:buChar char="-"/>
            </a:pPr>
            <a:endParaRPr lang="pt-BR" sz="32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Aprendizagem X ensino</a:t>
            </a:r>
          </a:p>
          <a:p>
            <a:pPr algn="just">
              <a:buFontTx/>
              <a:buChar char="-"/>
            </a:pPr>
            <a:endParaRPr lang="pt-BR" sz="32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Fracasso!!!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836712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1.bp.blogspot.com/-oL6FldiInKM/Tmk44GuI7NI/AAAAAAAAAAg/z8Z49_EZf_M/s1600/paginas_amarelas_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816889"/>
            <a:ext cx="4499992" cy="40411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4340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Atitudes que favorecem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9649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Tx/>
              <a:buChar char="-"/>
            </a:pPr>
            <a:r>
              <a:rPr lang="pt-BR" sz="3200" dirty="0" smtClean="0"/>
              <a:t> Organização da sala;</a:t>
            </a:r>
          </a:p>
          <a:p>
            <a:pPr algn="r">
              <a:buFontTx/>
              <a:buChar char="-"/>
            </a:pPr>
            <a:endParaRPr lang="pt-BR" sz="3200" dirty="0" smtClean="0"/>
          </a:p>
          <a:p>
            <a:pPr algn="r">
              <a:buFontTx/>
              <a:buChar char="-"/>
            </a:pPr>
            <a:r>
              <a:rPr lang="pt-BR" sz="3200" dirty="0" smtClean="0"/>
              <a:t> Excesso de alunos;</a:t>
            </a:r>
          </a:p>
          <a:p>
            <a:pPr algn="r">
              <a:buFontTx/>
              <a:buChar char="-"/>
            </a:pPr>
            <a:endParaRPr lang="pt-BR" sz="3200" dirty="0" smtClean="0"/>
          </a:p>
          <a:p>
            <a:pPr algn="r">
              <a:buFontTx/>
              <a:buChar char="-"/>
            </a:pPr>
            <a:r>
              <a:rPr lang="pt-BR" sz="3200" dirty="0" smtClean="0"/>
              <a:t> Hábito de copiar;</a:t>
            </a:r>
          </a:p>
          <a:p>
            <a:pPr algn="r">
              <a:buFontTx/>
              <a:buChar char="-"/>
            </a:pPr>
            <a:endParaRPr lang="pt-BR" sz="3200" dirty="0" smtClean="0"/>
          </a:p>
          <a:p>
            <a:pPr algn="r">
              <a:buFontTx/>
              <a:buChar char="-"/>
            </a:pPr>
            <a:r>
              <a:rPr lang="pt-BR" sz="3200" dirty="0" smtClean="0"/>
              <a:t> Exercícios repetitivos;</a:t>
            </a:r>
          </a:p>
          <a:p>
            <a:pPr algn="r">
              <a:buFontTx/>
              <a:buChar char="-"/>
            </a:pPr>
            <a:endParaRPr lang="pt-BR" sz="3200" dirty="0" smtClean="0"/>
          </a:p>
          <a:p>
            <a:pPr algn="r">
              <a:buFontTx/>
              <a:buChar char="-"/>
            </a:pPr>
            <a:r>
              <a:rPr lang="pt-BR" sz="3200" dirty="0" smtClean="0"/>
              <a:t> Punição.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836712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698" name="Picture 2" descr="http://4.bp.blogspot.com/-bE0mJ6YUDPs/T0WUkGj3CsI/AAAAAAAACH0/VAKXaZ51BcI/s1600/103_boletim_escolar_royalty-free-report-card-clipart-illustration-4403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14675"/>
            <a:ext cx="356235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4340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 Alternativa?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9649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 TRANSMISSÃO x CONSTRUÇÃO</a:t>
            </a:r>
          </a:p>
          <a:p>
            <a:pPr algn="ctr"/>
            <a:endParaRPr lang="pt-BR" sz="3200" dirty="0" smtClean="0"/>
          </a:p>
          <a:p>
            <a:pPr algn="ctr"/>
            <a:r>
              <a:rPr lang="pt-BR" sz="3200" dirty="0" smtClean="0"/>
              <a:t>ALUNO PASSIVO x ALUNO ATIVO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836712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 descr="https://encrypted-tbn2.gstatic.com/images?q=tbn:ANd9GcSpKHZzcUxwZZr1nt_nFEcGNEIqvs97rbxsNUYXFfb2qrbTuruF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140968"/>
            <a:ext cx="363855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4340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 Atividade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9649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pt-BR" sz="3200" dirty="0" smtClean="0"/>
              <a:t>Cite as características do ensino tradicional demonstradas no vídeo e na música.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836712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4340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 REFLITAMOS UM POUCO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9649"/>
            <a:ext cx="80648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pt-BR" sz="3200" dirty="0" smtClean="0"/>
              <a:t> Por que a química foi inserida no currículo escolar?</a:t>
            </a:r>
          </a:p>
          <a:p>
            <a:pPr algn="just">
              <a:buFontTx/>
              <a:buChar char="-"/>
            </a:pPr>
            <a:endParaRPr lang="pt-BR" sz="32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Por que a química ainda existe no currículo escolar?</a:t>
            </a:r>
          </a:p>
          <a:p>
            <a:pPr algn="just">
              <a:buFontTx/>
              <a:buChar char="-"/>
            </a:pPr>
            <a:endParaRPr lang="pt-BR" sz="32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Por que os alunos costumam não gostar de química?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836712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Questão introdutória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/>
          <p:cNvSpPr txBox="1"/>
          <p:nvPr/>
        </p:nvSpPr>
        <p:spPr>
          <a:xfrm>
            <a:off x="395536" y="1556792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- </a:t>
            </a:r>
            <a:r>
              <a:rPr lang="pt-BR" sz="3000" dirty="0" smtClean="0"/>
              <a:t>Caracterize uma </a:t>
            </a:r>
            <a:r>
              <a:rPr lang="pt-BR" sz="3000" smtClean="0"/>
              <a:t>aula tradicional em </a:t>
            </a:r>
            <a:r>
              <a:rPr lang="pt-BR" sz="3000" dirty="0" smtClean="0"/>
              <a:t>termos de papel do estudante, papel do professor, organização da sala, conteúdo, metodologia e avaliação?</a:t>
            </a:r>
          </a:p>
          <a:p>
            <a:pPr algn="just"/>
            <a:endParaRPr lang="pt-BR" sz="3000" dirty="0" smtClean="0"/>
          </a:p>
          <a:p>
            <a:pPr algn="just"/>
            <a:r>
              <a:rPr lang="pt-BR" sz="3000" dirty="0" smtClean="0"/>
              <a:t>-  Pense em uma aula que você já ministrou, caracterize-a com relação a esses aspectos. Na sua opinião como funciona uma aula de química na perspectiva tradicional 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Tradicional ou moderna?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1556792"/>
            <a:ext cx="828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Aula expositiva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Experimentos (professor demonstra)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Experimentos (aluno faz)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Trabalho em grupos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Seminários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jajagalant.files.wordpress.com/2013/08/foto-tcc-mestrad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918714" cy="5445224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Tradicional ou moderna?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004048" y="1916832"/>
            <a:ext cx="4139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</a:t>
            </a:r>
            <a:r>
              <a:rPr lang="pt-BR" sz="3600" b="1" dirty="0" smtClean="0"/>
              <a:t>Caracterizem a aula expositiva com a qual vocês estão acostumados:</a:t>
            </a:r>
            <a:endParaRPr lang="pt-BR" sz="2400" b="1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Características marcantes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1556792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Conhecimento             ESCOLA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Ensino homogêneo – depende do esforço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Memorização;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Motivação? – Criatividade?</a:t>
            </a:r>
            <a:endParaRPr lang="pt-BR" sz="2400" dirty="0" smtClean="0"/>
          </a:p>
          <a:p>
            <a:pPr algn="just"/>
            <a:endParaRPr lang="pt-BR" sz="2400" dirty="0" smtClean="0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eta para a direita 11"/>
          <p:cNvSpPr/>
          <p:nvPr/>
        </p:nvSpPr>
        <p:spPr>
          <a:xfrm>
            <a:off x="3563888" y="17008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146" name="Picture 2" descr="http://www.brasilescola.com/upload/conteudo/images/ensino-tradicio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56992"/>
            <a:ext cx="31242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Conteúdos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1556792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Verdades absolutas;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Pouca relação com a experiência do aluno ou com a realidade; 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Fragmentados;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Excessivos.</a:t>
            </a:r>
            <a:endParaRPr lang="pt-BR" sz="2400" dirty="0" smtClean="0"/>
          </a:p>
          <a:p>
            <a:pPr algn="just"/>
            <a:endParaRPr lang="pt-BR" sz="2400" dirty="0" smtClean="0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Aluno – Não sabe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48478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PASSIVO!!!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Impedido de ser crítico;</a:t>
            </a:r>
          </a:p>
          <a:p>
            <a:pPr algn="just">
              <a:buFont typeface="Arial" pitchFamily="34" charset="0"/>
              <a:buChar char="•"/>
            </a:pPr>
            <a:endParaRPr lang="pt-BR" sz="36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3600" dirty="0" smtClean="0"/>
              <a:t> Vasilhas/recipientes vazios? – Quanto mais facilmente se deixem encher;</a:t>
            </a:r>
          </a:p>
          <a:p>
            <a:pPr algn="just"/>
            <a:endParaRPr lang="pt-BR" sz="3600" dirty="0" smtClean="0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upload.wikimedia.org/wikipedia/commons/thumb/e/ea/Wachstafel.jpg/220px-Wachstaf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0" y="4365104"/>
            <a:ext cx="2095500" cy="1924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Professor  – Sabe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20262" y="1556792"/>
            <a:ext cx="81561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Arial" pitchFamily="34" charset="0"/>
              <a:buChar char="•"/>
            </a:pPr>
            <a:r>
              <a:rPr lang="pt-BR" sz="3600" dirty="0" smtClean="0"/>
              <a:t>Ser superior – Autoridade – </a:t>
            </a:r>
          </a:p>
          <a:p>
            <a:pPr algn="r">
              <a:buFont typeface="Arial" pitchFamily="34" charset="0"/>
              <a:buChar char="•"/>
            </a:pPr>
            <a:endParaRPr lang="pt-BR" sz="3600" dirty="0" smtClean="0"/>
          </a:p>
          <a:p>
            <a:pPr algn="r">
              <a:buFont typeface="Arial" pitchFamily="34" charset="0"/>
              <a:buChar char="•"/>
            </a:pPr>
            <a:r>
              <a:rPr lang="pt-BR" sz="3600" dirty="0" smtClean="0"/>
              <a:t> Detentor do saber;</a:t>
            </a:r>
          </a:p>
          <a:p>
            <a:pPr algn="r">
              <a:buFont typeface="Arial" pitchFamily="34" charset="0"/>
              <a:buChar char="•"/>
            </a:pPr>
            <a:endParaRPr lang="pt-BR" sz="3600" dirty="0" smtClean="0"/>
          </a:p>
          <a:p>
            <a:pPr algn="r">
              <a:buFont typeface="Arial" pitchFamily="34" charset="0"/>
              <a:buChar char="•"/>
            </a:pPr>
            <a:r>
              <a:rPr lang="pt-BR" sz="3600" dirty="0" smtClean="0"/>
              <a:t> Quanto mais enche!</a:t>
            </a:r>
          </a:p>
          <a:p>
            <a:pPr algn="r">
              <a:buFont typeface="Arial" pitchFamily="34" charset="0"/>
              <a:buChar char="•"/>
            </a:pPr>
            <a:endParaRPr lang="pt-BR" sz="3600" dirty="0" smtClean="0"/>
          </a:p>
          <a:p>
            <a:pPr algn="r">
              <a:buFont typeface="Arial" pitchFamily="34" charset="0"/>
              <a:buChar char="•"/>
            </a:pPr>
            <a:r>
              <a:rPr lang="pt-BR" sz="3600" dirty="0" smtClean="0"/>
              <a:t> Conteúdos + poucas técnicas pedagógicas = Ótimo professor!</a:t>
            </a:r>
            <a:endParaRPr lang="pt-BR" sz="2400" dirty="0" smtClean="0"/>
          </a:p>
          <a:p>
            <a:pPr algn="just"/>
            <a:endParaRPr lang="pt-BR" sz="2400" dirty="0" smtClean="0"/>
          </a:p>
        </p:txBody>
      </p:sp>
      <p:cxnSp>
        <p:nvCxnSpPr>
          <p:cNvPr id="11" name="Conector reto 10"/>
          <p:cNvCxnSpPr/>
          <p:nvPr/>
        </p:nvCxnSpPr>
        <p:spPr>
          <a:xfrm>
            <a:off x="575556" y="1412776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encrypted-tbn1.gstatic.com/images?q=tbn:ANd9GcQ5Zg803yIRMNz48-5eWVZ4uIo76LcVD3a5W_aQXBBjiYDABD_I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348880"/>
            <a:ext cx="3638550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-24340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 Métodos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316416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16416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316416" y="5013176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74577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7164288" y="6165304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745778" y="5600092"/>
            <a:ext cx="482352" cy="482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99649"/>
            <a:ext cx="80648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pt-BR" sz="3200" dirty="0" smtClean="0"/>
              <a:t>Exposição verbal do professor </a:t>
            </a:r>
          </a:p>
          <a:p>
            <a:pPr algn="just">
              <a:buFontTx/>
              <a:buChar char="-"/>
            </a:pPr>
            <a:endParaRPr lang="pt-BR" sz="16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Interação mínima com e entre alunos</a:t>
            </a:r>
          </a:p>
          <a:p>
            <a:pPr algn="just">
              <a:buFontTx/>
              <a:buChar char="-"/>
            </a:pPr>
            <a:endParaRPr lang="pt-BR" sz="16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Repetição de exercícios/ Recapitulação</a:t>
            </a:r>
          </a:p>
          <a:p>
            <a:pPr algn="just">
              <a:buFontTx/>
              <a:buChar char="-"/>
            </a:pPr>
            <a:endParaRPr lang="pt-BR" sz="1600" dirty="0" smtClean="0"/>
          </a:p>
          <a:p>
            <a:pPr algn="just">
              <a:buFontTx/>
              <a:buChar char="-"/>
            </a:pPr>
            <a:r>
              <a:rPr lang="pt-BR" sz="3200" dirty="0" smtClean="0"/>
              <a:t> Cópia direta do conteúdo.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836712"/>
            <a:ext cx="79928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https://encrypted-tbn2.gstatic.com/images?q=tbn:ANd9GcR462pavaFWc6Dlwn6N5I1GujzXR52SAitBEKQTXzixa-vy_bEp"/>
          <p:cNvPicPr>
            <a:picLocks noChangeAspect="1" noChangeArrowheads="1"/>
          </p:cNvPicPr>
          <p:nvPr/>
        </p:nvPicPr>
        <p:blipFill>
          <a:blip r:embed="rId2" cstate="print"/>
          <a:srcRect b="8649"/>
          <a:stretch>
            <a:fillRect/>
          </a:stretch>
        </p:blipFill>
        <p:spPr bwMode="auto">
          <a:xfrm>
            <a:off x="251520" y="1124744"/>
            <a:ext cx="8100392" cy="29637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324</Words>
  <Application>Microsoft Office PowerPoint</Application>
  <PresentationFormat>Apresentação na tela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Ensino tradicional</vt:lpstr>
      <vt:lpstr>Questão introdutória</vt:lpstr>
      <vt:lpstr>Tradicional ou moderna?</vt:lpstr>
      <vt:lpstr>Tradicional ou moderna?</vt:lpstr>
      <vt:lpstr>Características marcantes</vt:lpstr>
      <vt:lpstr>Conteúdos</vt:lpstr>
      <vt:lpstr>Aluno – Não sabe</vt:lpstr>
      <vt:lpstr>Professor  – Sabe</vt:lpstr>
      <vt:lpstr> Métodos</vt:lpstr>
      <vt:lpstr>Avaliação</vt:lpstr>
      <vt:lpstr>Atitudes que favorecem</vt:lpstr>
      <vt:lpstr> Alternativa?</vt:lpstr>
      <vt:lpstr> Atividade</vt:lpstr>
      <vt:lpstr> REFLITAMOS UM POUCO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Instrumentação para o Ensino de Química III</dc:title>
  <dc:creator>Livia</dc:creator>
  <cp:lastModifiedBy>Livia</cp:lastModifiedBy>
  <cp:revision>117</cp:revision>
  <dcterms:created xsi:type="dcterms:W3CDTF">2013-10-30T13:15:32Z</dcterms:created>
  <dcterms:modified xsi:type="dcterms:W3CDTF">2016-05-07T00:16:10Z</dcterms:modified>
</cp:coreProperties>
</file>