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88163" cy="100203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417DE4-40B2-4543-B005-A189C81C0935}" type="datetimeFigureOut">
              <a:rPr lang="pt-BR" smtClean="0"/>
              <a:t>13/05/2016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F15238-B61E-4D14-A353-679BFF452459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6CF1C-4421-4186-A3E4-DD04CAE10EC6}" type="datetimeFigureOut">
              <a:rPr lang="pt-BR" smtClean="0"/>
              <a:pPr/>
              <a:t>13/05/2016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FAB40-BDE0-4B41-A314-F6A11C704A6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6CF1C-4421-4186-A3E4-DD04CAE10EC6}" type="datetimeFigureOut">
              <a:rPr lang="pt-BR" smtClean="0"/>
              <a:pPr/>
              <a:t>13/05/2016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FAB40-BDE0-4B41-A314-F6A11C704A6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6CF1C-4421-4186-A3E4-DD04CAE10EC6}" type="datetimeFigureOut">
              <a:rPr lang="pt-BR" smtClean="0"/>
              <a:pPr/>
              <a:t>13/05/2016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FAB40-BDE0-4B41-A314-F6A11C704A6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6CF1C-4421-4186-A3E4-DD04CAE10EC6}" type="datetimeFigureOut">
              <a:rPr lang="pt-BR" smtClean="0"/>
              <a:pPr/>
              <a:t>13/05/2016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FAB40-BDE0-4B41-A314-F6A11C704A6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6CF1C-4421-4186-A3E4-DD04CAE10EC6}" type="datetimeFigureOut">
              <a:rPr lang="pt-BR" smtClean="0"/>
              <a:pPr/>
              <a:t>13/05/2016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FAB40-BDE0-4B41-A314-F6A11C704A6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6CF1C-4421-4186-A3E4-DD04CAE10EC6}" type="datetimeFigureOut">
              <a:rPr lang="pt-BR" smtClean="0"/>
              <a:pPr/>
              <a:t>13/05/2016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FAB40-BDE0-4B41-A314-F6A11C704A6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6CF1C-4421-4186-A3E4-DD04CAE10EC6}" type="datetimeFigureOut">
              <a:rPr lang="pt-BR" smtClean="0"/>
              <a:pPr/>
              <a:t>13/05/2016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FAB40-BDE0-4B41-A314-F6A11C704A6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6CF1C-4421-4186-A3E4-DD04CAE10EC6}" type="datetimeFigureOut">
              <a:rPr lang="pt-BR" smtClean="0"/>
              <a:pPr/>
              <a:t>13/05/2016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FAB40-BDE0-4B41-A314-F6A11C704A6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6CF1C-4421-4186-A3E4-DD04CAE10EC6}" type="datetimeFigureOut">
              <a:rPr lang="pt-BR" smtClean="0"/>
              <a:pPr/>
              <a:t>13/05/2016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FAB40-BDE0-4B41-A314-F6A11C704A6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6CF1C-4421-4186-A3E4-DD04CAE10EC6}" type="datetimeFigureOut">
              <a:rPr lang="pt-BR" smtClean="0"/>
              <a:pPr/>
              <a:t>13/05/2016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FAB40-BDE0-4B41-A314-F6A11C704A6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6CF1C-4421-4186-A3E4-DD04CAE10EC6}" type="datetimeFigureOut">
              <a:rPr lang="pt-BR" smtClean="0"/>
              <a:pPr/>
              <a:t>13/05/2016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FAB40-BDE0-4B41-A314-F6A11C704A6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6CF1C-4421-4186-A3E4-DD04CAE10EC6}" type="datetimeFigureOut">
              <a:rPr lang="pt-BR" smtClean="0"/>
              <a:pPr/>
              <a:t>13/05/2016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FAB40-BDE0-4B41-A314-F6A11C704A6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99592" y="3861048"/>
            <a:ext cx="7772400" cy="1470025"/>
          </a:xfrm>
        </p:spPr>
        <p:txBody>
          <a:bodyPr>
            <a:noAutofit/>
          </a:bodyPr>
          <a:lstStyle/>
          <a:p>
            <a:r>
              <a:rPr lang="pt-BR" sz="6000" b="1" dirty="0" smtClean="0">
                <a:latin typeface="Garamond" pitchFamily="18" charset="0"/>
              </a:rPr>
              <a:t>A FUNÇÃO SOCIAL DA QUÍMICA SEGUNDO AS OCEM</a:t>
            </a:r>
            <a:endParaRPr lang="pt-BR" sz="6000" b="1" dirty="0">
              <a:latin typeface="Garamond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0750" t="43922" r="21140" b="23594"/>
          <a:stretch>
            <a:fillRect/>
          </a:stretch>
        </p:blipFill>
        <p:spPr bwMode="auto">
          <a:xfrm>
            <a:off x="791580" y="332656"/>
            <a:ext cx="7560840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8574" t="61641" r="6197" b="20641"/>
          <a:stretch>
            <a:fillRect/>
          </a:stretch>
        </p:blipFill>
        <p:spPr bwMode="auto">
          <a:xfrm>
            <a:off x="0" y="116632"/>
            <a:ext cx="914400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>
                <a:solidFill>
                  <a:schemeClr val="bg1"/>
                </a:solidFill>
                <a:latin typeface="Garamond" pitchFamily="18" charset="0"/>
              </a:rPr>
              <a:t>Os conhecimentos químicos da Base Nacional </a:t>
            </a:r>
            <a:r>
              <a:rPr lang="pt-BR" b="1" dirty="0" smtClean="0">
                <a:solidFill>
                  <a:schemeClr val="bg1"/>
                </a:solidFill>
                <a:latin typeface="Garamond" pitchFamily="18" charset="0"/>
              </a:rPr>
              <a:t>Comum</a:t>
            </a:r>
            <a:endParaRPr lang="pt-BR" sz="4800" b="1" dirty="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4000" b="1" i="1" dirty="0" smtClean="0">
                <a:latin typeface="Garamond" pitchFamily="18" charset="0"/>
              </a:rPr>
              <a:t>Dessa forma, os estudantes podem “[...] julgar com fundamentos as informações advindas da tradição cultural, da mídia e da própria escola e tomar decisões autonomamente, enquanto indivíduos e cidadãos”</a:t>
            </a:r>
            <a:r>
              <a:rPr lang="pt-BR" sz="4000" b="1" dirty="0" smtClean="0">
                <a:latin typeface="Garamond" pitchFamily="18" charset="0"/>
              </a:rPr>
              <a:t> </a:t>
            </a:r>
            <a:r>
              <a:rPr lang="pt-BR" sz="4000" b="1" i="1" dirty="0" smtClean="0">
                <a:latin typeface="Garamond" pitchFamily="18" charset="0"/>
              </a:rPr>
              <a:t>(PCNEM, 1999).</a:t>
            </a:r>
            <a:r>
              <a:rPr lang="pt-BR" sz="3600" b="1" dirty="0" smtClean="0"/>
              <a:t/>
            </a:r>
            <a:br>
              <a:rPr lang="pt-BR" sz="3600" b="1" dirty="0" smtClean="0"/>
            </a:br>
            <a:r>
              <a:rPr lang="pt-BR" sz="3600" b="1" dirty="0" smtClean="0"/>
              <a:t/>
            </a:r>
            <a:br>
              <a:rPr lang="pt-BR" sz="3600" b="1" dirty="0" smtClean="0"/>
            </a:br>
            <a:r>
              <a:rPr lang="pt-BR" sz="3600" b="1" dirty="0">
                <a:latin typeface="Garamond" pitchFamily="18" charset="0"/>
              </a:rPr>
              <a:t/>
            </a:r>
            <a:br>
              <a:rPr lang="pt-BR" sz="3600" b="1" dirty="0">
                <a:latin typeface="Garamond" pitchFamily="18" charset="0"/>
              </a:rPr>
            </a:br>
            <a:r>
              <a:rPr lang="pt-BR" sz="3600" b="1" dirty="0"/>
              <a:t/>
            </a:r>
            <a:br>
              <a:rPr lang="pt-BR" sz="3600" b="1" dirty="0"/>
            </a:br>
            <a:r>
              <a:rPr lang="pt-BR" sz="3600" b="1" dirty="0"/>
              <a:t/>
            </a:r>
            <a:br>
              <a:rPr lang="pt-BR" sz="3600" b="1" dirty="0"/>
            </a:br>
            <a:r>
              <a:rPr lang="pt-BR" sz="3600" b="1" dirty="0"/>
              <a:t/>
            </a:r>
            <a:br>
              <a:rPr lang="pt-BR" sz="3600" b="1" dirty="0"/>
            </a:br>
            <a:r>
              <a:rPr lang="pt-BR" sz="3600" b="1" dirty="0"/>
              <a:t/>
            </a:r>
            <a:br>
              <a:rPr lang="pt-BR" sz="3600" b="1" dirty="0"/>
            </a:br>
            <a:r>
              <a:rPr lang="pt-BR" sz="3600" b="1" dirty="0"/>
              <a:t/>
            </a:r>
            <a:br>
              <a:rPr lang="pt-BR" sz="3600" b="1" dirty="0"/>
            </a:br>
            <a:r>
              <a:rPr lang="pt-BR" sz="3600" b="1" dirty="0"/>
              <a:t/>
            </a:r>
            <a:br>
              <a:rPr lang="pt-BR" sz="3600" b="1" dirty="0"/>
            </a:br>
            <a:endParaRPr lang="pt-BR" b="1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8574" t="61641" r="6197" b="20641"/>
          <a:stretch>
            <a:fillRect/>
          </a:stretch>
        </p:blipFill>
        <p:spPr bwMode="auto">
          <a:xfrm>
            <a:off x="0" y="116632"/>
            <a:ext cx="914400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800" b="1" dirty="0" smtClean="0">
                <a:solidFill>
                  <a:schemeClr val="bg1"/>
                </a:solidFill>
                <a:latin typeface="Garamond" pitchFamily="18" charset="0"/>
              </a:rPr>
              <a:t>Função das ciências da natureza</a:t>
            </a:r>
            <a:endParaRPr lang="pt-BR" sz="4800" b="1" dirty="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>
            <a:noAutofit/>
          </a:bodyPr>
          <a:lstStyle/>
          <a:p>
            <a:r>
              <a:rPr lang="pt-BR" b="1" dirty="0" smtClean="0">
                <a:latin typeface="Garamond" pitchFamily="18" charset="0"/>
              </a:rPr>
              <a:t>A área corresponde </a:t>
            </a:r>
            <a:r>
              <a:rPr lang="pt-BR" b="1" dirty="0">
                <a:latin typeface="Garamond" pitchFamily="18" charset="0"/>
              </a:rPr>
              <a:t>às produções humanas na busca da compreensão </a:t>
            </a:r>
            <a:r>
              <a:rPr lang="pt-BR" b="1" dirty="0" smtClean="0">
                <a:latin typeface="Garamond" pitchFamily="18" charset="0"/>
              </a:rPr>
              <a:t>da natureza </a:t>
            </a:r>
            <a:r>
              <a:rPr lang="pt-BR" b="1" dirty="0">
                <a:latin typeface="Garamond" pitchFamily="18" charset="0"/>
              </a:rPr>
              <a:t>e de sua transformação, do próprio ser humano e de suas ações, </a:t>
            </a:r>
            <a:r>
              <a:rPr lang="pt-BR" b="1" dirty="0" smtClean="0">
                <a:latin typeface="Garamond" pitchFamily="18" charset="0"/>
              </a:rPr>
              <a:t>mediante a </a:t>
            </a:r>
            <a:r>
              <a:rPr lang="pt-BR" b="1" dirty="0">
                <a:latin typeface="Garamond" pitchFamily="18" charset="0"/>
              </a:rPr>
              <a:t>produção de instrumentos culturais de ação alargada na natureza e nas </a:t>
            </a:r>
            <a:r>
              <a:rPr lang="pt-BR" b="1" dirty="0" smtClean="0">
                <a:latin typeface="Garamond" pitchFamily="18" charset="0"/>
              </a:rPr>
              <a:t>interações sociais </a:t>
            </a:r>
            <a:r>
              <a:rPr lang="pt-BR" b="1" dirty="0">
                <a:latin typeface="Garamond" pitchFamily="18" charset="0"/>
              </a:rPr>
              <a:t>(artefatos tecnológicos, tecnologia em geral</a:t>
            </a:r>
            <a:r>
              <a:rPr lang="pt-BR" b="1" dirty="0" smtClean="0">
                <a:latin typeface="Garamond" pitchFamily="18" charset="0"/>
              </a:rPr>
              <a:t>).</a:t>
            </a:r>
            <a:r>
              <a:rPr lang="pt-BR" b="1" dirty="0">
                <a:latin typeface="Garamond" pitchFamily="18" charset="0"/>
              </a:rPr>
              <a:t/>
            </a:r>
            <a:br>
              <a:rPr lang="pt-BR" b="1" dirty="0">
                <a:latin typeface="Garamond" pitchFamily="18" charset="0"/>
              </a:rPr>
            </a:br>
            <a:r>
              <a:rPr lang="pt-BR" b="1" dirty="0">
                <a:latin typeface="Garamond" pitchFamily="18" charset="0"/>
              </a:rPr>
              <a:t/>
            </a:r>
            <a:br>
              <a:rPr lang="pt-BR" b="1" dirty="0">
                <a:latin typeface="Garamond" pitchFamily="18" charset="0"/>
              </a:rPr>
            </a:br>
            <a:endParaRPr lang="pt-BR" b="1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8574" t="61641" r="6197" b="20641"/>
          <a:stretch>
            <a:fillRect/>
          </a:stretch>
        </p:blipFill>
        <p:spPr bwMode="auto">
          <a:xfrm>
            <a:off x="0" y="116632"/>
            <a:ext cx="914400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1"/>
                </a:solidFill>
                <a:latin typeface="Garamond" pitchFamily="18" charset="0"/>
              </a:rPr>
              <a:t>A </a:t>
            </a:r>
            <a:r>
              <a:rPr lang="pt-BR" b="1" dirty="0">
                <a:solidFill>
                  <a:schemeClr val="bg1"/>
                </a:solidFill>
                <a:latin typeface="Garamond" pitchFamily="18" charset="0"/>
              </a:rPr>
              <a:t>necessária revisão dos conteúdos do </a:t>
            </a:r>
            <a:r>
              <a:rPr lang="pt-BR" b="1" dirty="0" smtClean="0">
                <a:solidFill>
                  <a:schemeClr val="bg1"/>
                </a:solidFill>
                <a:latin typeface="Garamond" pitchFamily="18" charset="0"/>
              </a:rPr>
              <a:t>ensino</a:t>
            </a:r>
            <a:endParaRPr lang="pt-BR" sz="4800" b="1" dirty="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 smtClean="0">
                <a:latin typeface="Garamond" pitchFamily="18" charset="0"/>
              </a:rPr>
              <a:t>No país</a:t>
            </a:r>
            <a:r>
              <a:rPr lang="pt-BR" b="1" dirty="0">
                <a:latin typeface="Garamond" pitchFamily="18" charset="0"/>
              </a:rPr>
              <a:t>, as práticas curriculares </a:t>
            </a:r>
            <a:r>
              <a:rPr lang="pt-BR" b="1" dirty="0" smtClean="0">
                <a:latin typeface="Garamond" pitchFamily="18" charset="0"/>
              </a:rPr>
              <a:t>de ensino em </a:t>
            </a:r>
            <a:r>
              <a:rPr lang="pt-BR" b="1" dirty="0">
                <a:latin typeface="Garamond" pitchFamily="18" charset="0"/>
              </a:rPr>
              <a:t>Ciências Naturais são ainda marcadas </a:t>
            </a:r>
            <a:r>
              <a:rPr lang="pt-BR" b="1" dirty="0" smtClean="0">
                <a:latin typeface="Garamond" pitchFamily="18" charset="0"/>
              </a:rPr>
              <a:t>pelo “</a:t>
            </a:r>
            <a:r>
              <a:rPr lang="pt-BR" b="1" u="sng" dirty="0" err="1">
                <a:latin typeface="Garamond" pitchFamily="18" charset="0"/>
              </a:rPr>
              <a:t>conteudismo</a:t>
            </a:r>
            <a:r>
              <a:rPr lang="pt-BR" b="1" u="sng" dirty="0" smtClean="0">
                <a:latin typeface="Garamond" pitchFamily="18" charset="0"/>
              </a:rPr>
              <a:t>”</a:t>
            </a:r>
            <a:r>
              <a:rPr lang="pt-BR" b="1" dirty="0" smtClean="0">
                <a:latin typeface="Garamond" pitchFamily="18" charset="0"/>
              </a:rPr>
              <a:t>, </a:t>
            </a:r>
            <a:r>
              <a:rPr lang="pt-BR" b="1" u="sng" dirty="0">
                <a:latin typeface="Garamond" pitchFamily="18" charset="0"/>
              </a:rPr>
              <a:t>limitada à reprodução restrita do “saber de posse do professor</a:t>
            </a:r>
            <a:r>
              <a:rPr lang="pt-BR" b="1" dirty="0">
                <a:latin typeface="Garamond" pitchFamily="18" charset="0"/>
              </a:rPr>
              <a:t>”, </a:t>
            </a:r>
            <a:r>
              <a:rPr lang="pt-BR" b="1" dirty="0" smtClean="0">
                <a:latin typeface="Garamond" pitchFamily="18" charset="0"/>
              </a:rPr>
              <a:t>que </a:t>
            </a:r>
            <a:r>
              <a:rPr lang="pt-BR" b="1" u="sng" dirty="0" smtClean="0">
                <a:latin typeface="Garamond" pitchFamily="18" charset="0"/>
              </a:rPr>
              <a:t>“repassa</a:t>
            </a:r>
            <a:r>
              <a:rPr lang="pt-BR" b="1" u="sng" dirty="0">
                <a:latin typeface="Garamond" pitchFamily="18" charset="0"/>
              </a:rPr>
              <a:t>” os conteúdos enciclopédicos </a:t>
            </a:r>
            <a:r>
              <a:rPr lang="pt-BR" b="1" u="sng" dirty="0" smtClean="0">
                <a:latin typeface="Garamond" pitchFamily="18" charset="0"/>
              </a:rPr>
              <a:t>ao aluno</a:t>
            </a:r>
            <a:r>
              <a:rPr lang="pt-BR" b="1" dirty="0">
                <a:latin typeface="Garamond" pitchFamily="18" charset="0"/>
              </a:rPr>
              <a:t>. Esse, tantas vezes considerado </a:t>
            </a:r>
            <a:r>
              <a:rPr lang="pt-BR" b="1" dirty="0" err="1" smtClean="0">
                <a:latin typeface="Garamond" pitchFamily="18" charset="0"/>
              </a:rPr>
              <a:t>tábula</a:t>
            </a:r>
            <a:r>
              <a:rPr lang="pt-BR" b="1" dirty="0" smtClean="0">
                <a:latin typeface="Garamond" pitchFamily="18" charset="0"/>
              </a:rPr>
              <a:t> </a:t>
            </a:r>
            <a:r>
              <a:rPr lang="pt-BR" b="1" dirty="0">
                <a:latin typeface="Garamond" pitchFamily="18" charset="0"/>
              </a:rPr>
              <a:t>rasa ou detentor de concepções </a:t>
            </a:r>
            <a:r>
              <a:rPr lang="pt-BR" b="1" dirty="0" smtClean="0">
                <a:latin typeface="Garamond" pitchFamily="18" charset="0"/>
              </a:rPr>
              <a:t>que precisam </a:t>
            </a:r>
            <a:r>
              <a:rPr lang="pt-BR" b="1" dirty="0">
                <a:latin typeface="Garamond" pitchFamily="18" charset="0"/>
              </a:rPr>
              <a:t>ser substituídas pelas “</a:t>
            </a:r>
            <a:r>
              <a:rPr lang="pt-BR" b="1" dirty="0" smtClean="0">
                <a:latin typeface="Garamond" pitchFamily="18" charset="0"/>
              </a:rPr>
              <a:t>verdades” químico-científicas</a:t>
            </a:r>
            <a:r>
              <a:rPr lang="pt-BR" b="1" dirty="0">
                <a:latin typeface="Garamond" pitchFamily="18" charset="0"/>
              </a:rPr>
              <a:t>.</a:t>
            </a:r>
            <a:r>
              <a:rPr lang="pt-BR" b="1" dirty="0"/>
              <a:t/>
            </a:r>
            <a:br>
              <a:rPr lang="pt-BR" b="1" dirty="0"/>
            </a:br>
            <a:endParaRPr lang="pt-BR" b="1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8574" t="61641" r="6197" b="20641"/>
          <a:stretch>
            <a:fillRect/>
          </a:stretch>
        </p:blipFill>
        <p:spPr bwMode="auto">
          <a:xfrm>
            <a:off x="0" y="116632"/>
            <a:ext cx="914400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1"/>
                </a:solidFill>
                <a:latin typeface="Garamond" pitchFamily="18" charset="0"/>
              </a:rPr>
              <a:t>A </a:t>
            </a:r>
            <a:r>
              <a:rPr lang="pt-BR" b="1" dirty="0">
                <a:solidFill>
                  <a:schemeClr val="bg1"/>
                </a:solidFill>
                <a:latin typeface="Garamond" pitchFamily="18" charset="0"/>
              </a:rPr>
              <a:t>necessária revisão dos conteúdos do </a:t>
            </a:r>
            <a:r>
              <a:rPr lang="pt-BR" b="1" dirty="0" smtClean="0">
                <a:solidFill>
                  <a:schemeClr val="bg1"/>
                </a:solidFill>
                <a:latin typeface="Garamond" pitchFamily="18" charset="0"/>
              </a:rPr>
              <a:t>ensino</a:t>
            </a:r>
            <a:endParaRPr lang="pt-BR" sz="4800" b="1" dirty="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>
                <a:latin typeface="Garamond" pitchFamily="18" charset="0"/>
              </a:rPr>
              <a:t>No Parecer da Câmara de Educação Básica (Parecer CBE nº 15/98) sobre </a:t>
            </a:r>
            <a:r>
              <a:rPr lang="pt-BR" b="1" dirty="0" smtClean="0">
                <a:latin typeface="Garamond" pitchFamily="18" charset="0"/>
              </a:rPr>
              <a:t>as DCNEM</a:t>
            </a:r>
            <a:r>
              <a:rPr lang="pt-BR" b="1" dirty="0">
                <a:latin typeface="Garamond" pitchFamily="18" charset="0"/>
              </a:rPr>
              <a:t>, há referência ao significado de educação </a:t>
            </a:r>
            <a:r>
              <a:rPr lang="pt-BR" b="1" dirty="0" smtClean="0">
                <a:latin typeface="Garamond" pitchFamily="18" charset="0"/>
              </a:rPr>
              <a:t>pretendida </a:t>
            </a:r>
            <a:r>
              <a:rPr lang="pt-BR" b="1" dirty="0">
                <a:latin typeface="Garamond" pitchFamily="18" charset="0"/>
              </a:rPr>
              <a:t>pela </a:t>
            </a:r>
            <a:r>
              <a:rPr lang="pt-BR" b="1" dirty="0" smtClean="0">
                <a:latin typeface="Garamond" pitchFamily="18" charset="0"/>
              </a:rPr>
              <a:t>LDBEN, </a:t>
            </a:r>
            <a:r>
              <a:rPr lang="pt-BR" b="1" dirty="0">
                <a:latin typeface="Garamond" pitchFamily="18" charset="0"/>
              </a:rPr>
              <a:t>de 1996, firmando que “</a:t>
            </a:r>
            <a:r>
              <a:rPr lang="pt-BR" b="1" dirty="0" smtClean="0">
                <a:latin typeface="Garamond" pitchFamily="18" charset="0"/>
              </a:rPr>
              <a:t>a educação </a:t>
            </a:r>
            <a:r>
              <a:rPr lang="pt-BR" b="1" dirty="0">
                <a:latin typeface="Garamond" pitchFamily="18" charset="0"/>
              </a:rPr>
              <a:t>geral no nível médio [...] nada tem a ver com o ensino enciclopedista </a:t>
            </a:r>
            <a:r>
              <a:rPr lang="pt-BR" b="1" dirty="0" smtClean="0">
                <a:latin typeface="Garamond" pitchFamily="18" charset="0"/>
              </a:rPr>
              <a:t>e </a:t>
            </a:r>
            <a:r>
              <a:rPr lang="pt-BR" b="1" dirty="0" err="1" smtClean="0">
                <a:latin typeface="Garamond" pitchFamily="18" charset="0"/>
              </a:rPr>
              <a:t>academicista</a:t>
            </a:r>
            <a:r>
              <a:rPr lang="pt-BR" b="1" dirty="0" smtClean="0">
                <a:latin typeface="Garamond" pitchFamily="18" charset="0"/>
              </a:rPr>
              <a:t> </a:t>
            </a:r>
            <a:r>
              <a:rPr lang="pt-BR" b="1" dirty="0">
                <a:latin typeface="Garamond" pitchFamily="18" charset="0"/>
              </a:rPr>
              <a:t>dos currículos de ensino médio tradicionais, reféns do </a:t>
            </a:r>
            <a:r>
              <a:rPr lang="pt-BR" b="1" dirty="0" smtClean="0">
                <a:latin typeface="Garamond" pitchFamily="18" charset="0"/>
              </a:rPr>
              <a:t>exame vestibular</a:t>
            </a:r>
            <a:r>
              <a:rPr lang="pt-BR" b="1" dirty="0">
                <a:latin typeface="Garamond" pitchFamily="18" charset="0"/>
              </a:rPr>
              <a:t>” (BRASIL, 2000, p. 73).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8574" t="61641" r="6197" b="20641"/>
          <a:stretch>
            <a:fillRect/>
          </a:stretch>
        </p:blipFill>
        <p:spPr bwMode="auto">
          <a:xfrm>
            <a:off x="0" y="116632"/>
            <a:ext cx="914400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1"/>
                </a:solidFill>
                <a:latin typeface="Garamond" pitchFamily="18" charset="0"/>
              </a:rPr>
              <a:t>A </a:t>
            </a:r>
            <a:r>
              <a:rPr lang="pt-BR" b="1" dirty="0">
                <a:solidFill>
                  <a:schemeClr val="bg1"/>
                </a:solidFill>
                <a:latin typeface="Garamond" pitchFamily="18" charset="0"/>
              </a:rPr>
              <a:t>necessária revisão dos conteúdos do </a:t>
            </a:r>
            <a:r>
              <a:rPr lang="pt-BR" b="1" dirty="0" smtClean="0">
                <a:solidFill>
                  <a:schemeClr val="bg1"/>
                </a:solidFill>
                <a:latin typeface="Garamond" pitchFamily="18" charset="0"/>
              </a:rPr>
              <a:t>ensino</a:t>
            </a:r>
            <a:endParaRPr lang="pt-BR" sz="4800" b="1" dirty="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>
                <a:latin typeface="Garamond" pitchFamily="18" charset="0"/>
              </a:rPr>
              <a:t>A extrema complexidade do mundo atual não mais permite que o </a:t>
            </a:r>
            <a:r>
              <a:rPr lang="pt-BR" b="1" dirty="0" smtClean="0">
                <a:latin typeface="Garamond" pitchFamily="18" charset="0"/>
              </a:rPr>
              <a:t>ensino médio </a:t>
            </a:r>
            <a:r>
              <a:rPr lang="pt-BR" b="1" dirty="0">
                <a:latin typeface="Garamond" pitchFamily="18" charset="0"/>
              </a:rPr>
              <a:t>seja </a:t>
            </a:r>
            <a:r>
              <a:rPr lang="pt-BR" b="1" dirty="0" smtClean="0">
                <a:latin typeface="Garamond" pitchFamily="18" charset="0"/>
              </a:rPr>
              <a:t>apenas preparatório </a:t>
            </a:r>
            <a:r>
              <a:rPr lang="pt-BR" b="1" dirty="0">
                <a:latin typeface="Garamond" pitchFamily="18" charset="0"/>
              </a:rPr>
              <a:t>para um exame de seleção, em que </a:t>
            </a:r>
            <a:r>
              <a:rPr lang="pt-BR" b="1" dirty="0" smtClean="0">
                <a:latin typeface="Garamond" pitchFamily="18" charset="0"/>
              </a:rPr>
              <a:t>o estudante </a:t>
            </a:r>
            <a:r>
              <a:rPr lang="pt-BR" b="1" dirty="0">
                <a:latin typeface="Garamond" pitchFamily="18" charset="0"/>
              </a:rPr>
              <a:t>é perito, porque treinado em </a:t>
            </a:r>
            <a:r>
              <a:rPr lang="pt-BR" b="1" dirty="0" smtClean="0">
                <a:latin typeface="Garamond" pitchFamily="18" charset="0"/>
              </a:rPr>
              <a:t>resolver questões</a:t>
            </a:r>
            <a:r>
              <a:rPr lang="pt-BR" b="1" u="sng" dirty="0" smtClean="0">
                <a:latin typeface="Garamond" pitchFamily="18" charset="0"/>
              </a:rPr>
              <a:t>. </a:t>
            </a:r>
            <a:r>
              <a:rPr lang="pt-BR" b="1" u="sng" dirty="0">
                <a:latin typeface="Garamond" pitchFamily="18" charset="0"/>
              </a:rPr>
              <a:t>O mundo atual exige que o estudante se posicione, julgue </a:t>
            </a:r>
            <a:r>
              <a:rPr lang="pt-BR" b="1" u="sng" dirty="0" smtClean="0">
                <a:latin typeface="Garamond" pitchFamily="18" charset="0"/>
              </a:rPr>
              <a:t>e tome </a:t>
            </a:r>
            <a:r>
              <a:rPr lang="pt-BR" b="1" u="sng" dirty="0">
                <a:latin typeface="Garamond" pitchFamily="18" charset="0"/>
              </a:rPr>
              <a:t>decisões, e </a:t>
            </a:r>
            <a:r>
              <a:rPr lang="pt-BR" b="1" u="sng" dirty="0" smtClean="0">
                <a:latin typeface="Garamond" pitchFamily="18" charset="0"/>
              </a:rPr>
              <a:t>seja responsabilizado </a:t>
            </a:r>
            <a:r>
              <a:rPr lang="pt-BR" b="1" u="sng" dirty="0">
                <a:latin typeface="Garamond" pitchFamily="18" charset="0"/>
              </a:rPr>
              <a:t>por isso. </a:t>
            </a:r>
            <a:r>
              <a:rPr lang="pt-BR" b="1" dirty="0">
                <a:latin typeface="Garamond" pitchFamily="18" charset="0"/>
              </a:rPr>
              <a:t>Essas são capacidades </a:t>
            </a:r>
            <a:r>
              <a:rPr lang="pt-BR" b="1" dirty="0" smtClean="0">
                <a:latin typeface="Garamond" pitchFamily="18" charset="0"/>
              </a:rPr>
              <a:t>mentais construídas </a:t>
            </a:r>
            <a:r>
              <a:rPr lang="pt-BR" b="1" dirty="0">
                <a:latin typeface="Garamond" pitchFamily="18" charset="0"/>
              </a:rPr>
              <a:t>nas interações sociais vivenciadas na escola, em situações </a:t>
            </a:r>
            <a:r>
              <a:rPr lang="pt-BR" b="1" dirty="0" smtClean="0">
                <a:latin typeface="Garamond" pitchFamily="18" charset="0"/>
              </a:rPr>
              <a:t>complexas que </a:t>
            </a:r>
            <a:r>
              <a:rPr lang="pt-BR" b="1" dirty="0">
                <a:latin typeface="Garamond" pitchFamily="18" charset="0"/>
              </a:rPr>
              <a:t>exigem novas formas de participação.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8574" t="61641" r="6197" b="20641"/>
          <a:stretch>
            <a:fillRect/>
          </a:stretch>
        </p:blipFill>
        <p:spPr bwMode="auto">
          <a:xfrm>
            <a:off x="0" y="116632"/>
            <a:ext cx="914400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1"/>
                </a:solidFill>
                <a:latin typeface="Garamond" pitchFamily="18" charset="0"/>
              </a:rPr>
              <a:t>A </a:t>
            </a:r>
            <a:r>
              <a:rPr lang="pt-BR" b="1" dirty="0">
                <a:solidFill>
                  <a:schemeClr val="bg1"/>
                </a:solidFill>
                <a:latin typeface="Garamond" pitchFamily="18" charset="0"/>
              </a:rPr>
              <a:t>necessária revisão dos conteúdos do </a:t>
            </a:r>
            <a:r>
              <a:rPr lang="pt-BR" b="1" dirty="0" smtClean="0">
                <a:solidFill>
                  <a:schemeClr val="bg1"/>
                </a:solidFill>
                <a:latin typeface="Garamond" pitchFamily="18" charset="0"/>
              </a:rPr>
              <a:t>ensino</a:t>
            </a:r>
            <a:endParaRPr lang="pt-BR" sz="4800" b="1" dirty="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3600" b="1" i="1" dirty="0">
                <a:latin typeface="Garamond" pitchFamily="18" charset="0"/>
              </a:rPr>
              <a:t>[...] aprender a conhecer, isto é, adquirir os instrumentos da compreensão;</a:t>
            </a:r>
            <a:r>
              <a:rPr lang="pt-BR" sz="3600" b="1" dirty="0">
                <a:latin typeface="Garamond" pitchFamily="18" charset="0"/>
              </a:rPr>
              <a:t/>
            </a:r>
            <a:br>
              <a:rPr lang="pt-BR" sz="3600" b="1" dirty="0">
                <a:latin typeface="Garamond" pitchFamily="18" charset="0"/>
              </a:rPr>
            </a:br>
            <a:r>
              <a:rPr lang="pt-BR" sz="3600" b="1" i="1" dirty="0">
                <a:latin typeface="Garamond" pitchFamily="18" charset="0"/>
              </a:rPr>
              <a:t>aprender a fazer, para poder agir sobre o meio envolvente; aprender a viver</a:t>
            </a:r>
            <a:r>
              <a:rPr lang="pt-BR" sz="3600" b="1" dirty="0">
                <a:latin typeface="Garamond" pitchFamily="18" charset="0"/>
              </a:rPr>
              <a:t/>
            </a:r>
            <a:br>
              <a:rPr lang="pt-BR" sz="3600" b="1" dirty="0">
                <a:latin typeface="Garamond" pitchFamily="18" charset="0"/>
              </a:rPr>
            </a:br>
            <a:r>
              <a:rPr lang="pt-BR" sz="3600" b="1" i="1" dirty="0">
                <a:latin typeface="Garamond" pitchFamily="18" charset="0"/>
              </a:rPr>
              <a:t>juntos, a fim de participar e cooperar com os outros em todas as atividades humanas; finalmente, aprender a ser, via essencial que integra as três </a:t>
            </a:r>
            <a:r>
              <a:rPr lang="pt-BR" sz="3600" b="1" i="1" dirty="0" smtClean="0">
                <a:latin typeface="Garamond" pitchFamily="18" charset="0"/>
              </a:rPr>
              <a:t>precedentes</a:t>
            </a:r>
            <a:r>
              <a:rPr lang="pt-BR" b="1" dirty="0"/>
              <a:t/>
            </a:r>
            <a:br>
              <a:rPr lang="pt-BR" b="1" dirty="0"/>
            </a:br>
            <a:endParaRPr lang="pt-BR" b="1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8574" t="61641" r="6197" b="20641"/>
          <a:stretch>
            <a:fillRect/>
          </a:stretch>
        </p:blipFill>
        <p:spPr bwMode="auto">
          <a:xfrm>
            <a:off x="0" y="116632"/>
            <a:ext cx="914400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1"/>
                </a:solidFill>
                <a:latin typeface="Garamond" pitchFamily="18" charset="0"/>
              </a:rPr>
              <a:t>A </a:t>
            </a:r>
            <a:r>
              <a:rPr lang="pt-BR" b="1" dirty="0">
                <a:solidFill>
                  <a:schemeClr val="bg1"/>
                </a:solidFill>
                <a:latin typeface="Garamond" pitchFamily="18" charset="0"/>
              </a:rPr>
              <a:t>necessária revisão dos conteúdos do </a:t>
            </a:r>
            <a:r>
              <a:rPr lang="pt-BR" b="1" dirty="0" smtClean="0">
                <a:solidFill>
                  <a:schemeClr val="bg1"/>
                </a:solidFill>
                <a:latin typeface="Garamond" pitchFamily="18" charset="0"/>
              </a:rPr>
              <a:t>ensino</a:t>
            </a:r>
            <a:endParaRPr lang="pt-BR" sz="4800" b="1" dirty="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3600" b="1" dirty="0" smtClean="0">
                <a:latin typeface="Garamond" pitchFamily="18" charset="0"/>
              </a:rPr>
              <a:t>Entende-se que</a:t>
            </a:r>
            <a:r>
              <a:rPr lang="pt-BR" sz="3600" b="1" dirty="0">
                <a:latin typeface="Garamond" pitchFamily="18" charset="0"/>
              </a:rPr>
              <a:t>, de forma geral, o ensino praticado nas escolas não está propiciando ao </a:t>
            </a:r>
            <a:r>
              <a:rPr lang="pt-BR" sz="3600" b="1" dirty="0" smtClean="0">
                <a:latin typeface="Garamond" pitchFamily="18" charset="0"/>
              </a:rPr>
              <a:t>aluno um </a:t>
            </a:r>
            <a:r>
              <a:rPr lang="pt-BR" sz="3600" b="1" dirty="0">
                <a:latin typeface="Garamond" pitchFamily="18" charset="0"/>
              </a:rPr>
              <a:t>aprendizado que possibilite a compreensão dos processos químicos em si e </a:t>
            </a:r>
            <a:r>
              <a:rPr lang="pt-BR" sz="3600" b="1" dirty="0" smtClean="0">
                <a:latin typeface="Garamond" pitchFamily="18" charset="0"/>
              </a:rPr>
              <a:t>a construção </a:t>
            </a:r>
            <a:r>
              <a:rPr lang="pt-BR" sz="3600" b="1" dirty="0">
                <a:latin typeface="Garamond" pitchFamily="18" charset="0"/>
              </a:rPr>
              <a:t>de um conhecimento químico em estreita ligação com o meio cultural e natural, em todas as suas dimensões, com implicações ambientais, </a:t>
            </a:r>
            <a:r>
              <a:rPr lang="pt-BR" sz="3600" b="1" dirty="0" smtClean="0">
                <a:latin typeface="Garamond" pitchFamily="18" charset="0"/>
              </a:rPr>
              <a:t>sociais, econômicas</a:t>
            </a:r>
            <a:r>
              <a:rPr lang="pt-BR" sz="3600" b="1" dirty="0">
                <a:latin typeface="Garamond" pitchFamily="18" charset="0"/>
              </a:rPr>
              <a:t>, </a:t>
            </a:r>
            <a:r>
              <a:rPr lang="pt-BR" sz="3600" b="1" dirty="0" err="1">
                <a:latin typeface="Garamond" pitchFamily="18" charset="0"/>
              </a:rPr>
              <a:t>ético-políticas</a:t>
            </a:r>
            <a:r>
              <a:rPr lang="pt-BR" sz="3600" b="1" dirty="0">
                <a:latin typeface="Garamond" pitchFamily="18" charset="0"/>
              </a:rPr>
              <a:t>, científicas e tecnológicas.</a:t>
            </a:r>
            <a:r>
              <a:rPr lang="pt-BR" sz="3600" dirty="0"/>
              <a:t/>
            </a:r>
            <a:br>
              <a:rPr lang="pt-BR" sz="3600" dirty="0"/>
            </a:br>
            <a:r>
              <a:rPr lang="pt-BR" sz="3600" dirty="0"/>
              <a:t/>
            </a:r>
            <a:br>
              <a:rPr lang="pt-BR" sz="3600" dirty="0"/>
            </a:br>
            <a:endParaRPr lang="pt-BR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8574" t="61641" r="6197" b="20641"/>
          <a:stretch>
            <a:fillRect/>
          </a:stretch>
        </p:blipFill>
        <p:spPr bwMode="auto">
          <a:xfrm>
            <a:off x="0" y="116632"/>
            <a:ext cx="914400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1"/>
                </a:solidFill>
                <a:latin typeface="Garamond" pitchFamily="18" charset="0"/>
              </a:rPr>
              <a:t>A </a:t>
            </a:r>
            <a:r>
              <a:rPr lang="pt-BR" b="1" dirty="0">
                <a:solidFill>
                  <a:schemeClr val="bg1"/>
                </a:solidFill>
                <a:latin typeface="Garamond" pitchFamily="18" charset="0"/>
              </a:rPr>
              <a:t>necessária revisão dos conteúdos do </a:t>
            </a:r>
            <a:r>
              <a:rPr lang="pt-BR" b="1" dirty="0" smtClean="0">
                <a:solidFill>
                  <a:schemeClr val="bg1"/>
                </a:solidFill>
                <a:latin typeface="Garamond" pitchFamily="18" charset="0"/>
              </a:rPr>
              <a:t>ensino</a:t>
            </a:r>
            <a:endParaRPr lang="pt-BR" sz="4800" b="1" dirty="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3600" b="1" dirty="0">
                <a:latin typeface="Garamond" pitchFamily="18" charset="0"/>
              </a:rPr>
              <a:t>Há, assim, necessidade de superar o atual </a:t>
            </a:r>
            <a:r>
              <a:rPr lang="pt-BR" sz="3600" b="1" dirty="0" smtClean="0">
                <a:latin typeface="Garamond" pitchFamily="18" charset="0"/>
              </a:rPr>
              <a:t>ensino praticado</a:t>
            </a:r>
            <a:r>
              <a:rPr lang="pt-BR" sz="3600" b="1" dirty="0">
                <a:latin typeface="Garamond" pitchFamily="18" charset="0"/>
              </a:rPr>
              <a:t>, proporcionando o acesso a conhecimentos químicos que permitam a</a:t>
            </a:r>
            <a:br>
              <a:rPr lang="pt-BR" sz="3600" b="1" dirty="0">
                <a:latin typeface="Garamond" pitchFamily="18" charset="0"/>
              </a:rPr>
            </a:br>
            <a:r>
              <a:rPr lang="pt-BR" sz="3600" b="1" dirty="0">
                <a:latin typeface="Garamond" pitchFamily="18" charset="0"/>
              </a:rPr>
              <a:t>“construção de uma visão de mundo mais articulada e menos fragmentada, contribuindo para que o indivíduo se veja como participante de um mundo em constante transformação” </a:t>
            </a:r>
            <a:r>
              <a:rPr lang="pt-BR" sz="3600" dirty="0"/>
              <a:t/>
            </a:r>
            <a:br>
              <a:rPr lang="pt-BR" sz="3600" dirty="0"/>
            </a:br>
            <a:r>
              <a:rPr lang="pt-BR" sz="3600" dirty="0"/>
              <a:t/>
            </a:r>
            <a:br>
              <a:rPr lang="pt-BR" sz="3600" dirty="0"/>
            </a:br>
            <a:r>
              <a:rPr lang="pt-BR" sz="3600" dirty="0"/>
              <a:t/>
            </a:r>
            <a:br>
              <a:rPr lang="pt-BR" sz="3600" dirty="0"/>
            </a:br>
            <a:r>
              <a:rPr lang="pt-BR" sz="3600" dirty="0"/>
              <a:t/>
            </a:r>
            <a:br>
              <a:rPr lang="pt-BR" sz="3600" dirty="0"/>
            </a:br>
            <a:endParaRPr lang="pt-BR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8574" t="61641" r="6197" b="20641"/>
          <a:stretch>
            <a:fillRect/>
          </a:stretch>
        </p:blipFill>
        <p:spPr bwMode="auto">
          <a:xfrm>
            <a:off x="0" y="116632"/>
            <a:ext cx="914400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>
                <a:solidFill>
                  <a:schemeClr val="bg1"/>
                </a:solidFill>
                <a:latin typeface="Garamond" pitchFamily="18" charset="0"/>
              </a:rPr>
              <a:t>Os conhecimentos químicos da Base Nacional </a:t>
            </a:r>
            <a:r>
              <a:rPr lang="pt-BR" b="1" dirty="0" smtClean="0">
                <a:solidFill>
                  <a:schemeClr val="bg1"/>
                </a:solidFill>
                <a:latin typeface="Garamond" pitchFamily="18" charset="0"/>
              </a:rPr>
              <a:t>Comum</a:t>
            </a:r>
            <a:endParaRPr lang="pt-BR" sz="4800" b="1" dirty="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i="1" dirty="0">
                <a:latin typeface="Garamond" pitchFamily="18" charset="0"/>
              </a:rPr>
              <a:t>[...] a Química pode ser um instrumento da formação humana que amplia </a:t>
            </a:r>
            <a:r>
              <a:rPr lang="pt-BR" b="1" i="1" dirty="0" smtClean="0">
                <a:latin typeface="Garamond" pitchFamily="18" charset="0"/>
              </a:rPr>
              <a:t>os horizontes </a:t>
            </a:r>
            <a:r>
              <a:rPr lang="pt-BR" b="1" i="1" dirty="0">
                <a:latin typeface="Garamond" pitchFamily="18" charset="0"/>
              </a:rPr>
              <a:t>culturais e a autonomia no exercício da cidadania, se o conhecimento químico for promovido como um dos meios de interpretar o mundo e </a:t>
            </a:r>
            <a:r>
              <a:rPr lang="pt-BR" b="1" i="1" dirty="0" smtClean="0">
                <a:latin typeface="Garamond" pitchFamily="18" charset="0"/>
              </a:rPr>
              <a:t>intervir na </a:t>
            </a:r>
            <a:r>
              <a:rPr lang="pt-BR" b="1" i="1" dirty="0">
                <a:latin typeface="Garamond" pitchFamily="18" charset="0"/>
              </a:rPr>
              <a:t>realidade, se for apresentado como ciência, com seus conceitos, métodos e linguagens próprios, e como construção histórica, relacionada ao </a:t>
            </a:r>
            <a:r>
              <a:rPr lang="pt-BR" b="1" i="1" dirty="0" smtClean="0">
                <a:latin typeface="Garamond" pitchFamily="18" charset="0"/>
              </a:rPr>
              <a:t> desenvolvimento tecnológico </a:t>
            </a:r>
            <a:r>
              <a:rPr lang="pt-BR" b="1" i="1" dirty="0">
                <a:latin typeface="Garamond" pitchFamily="18" charset="0"/>
              </a:rPr>
              <a:t>e aos muitos aspectos da vida em sociedade.</a:t>
            </a:r>
            <a:r>
              <a:rPr lang="pt-BR" dirty="0">
                <a:latin typeface="Garamond" pitchFamily="18" charset="0"/>
              </a:rPr>
              <a:t/>
            </a:r>
            <a:br>
              <a:rPr lang="pt-BR" dirty="0">
                <a:latin typeface="Garamond" pitchFamily="18" charset="0"/>
              </a:rPr>
            </a:br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endParaRPr lang="pt-BR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541</Words>
  <Application>Microsoft Office PowerPoint</Application>
  <PresentationFormat>Apresentação na tela (4:3)</PresentationFormat>
  <Paragraphs>19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Tema do Office</vt:lpstr>
      <vt:lpstr>A FUNÇÃO SOCIAL DA QUÍMICA SEGUNDO AS OCEM</vt:lpstr>
      <vt:lpstr>Função das ciências da natureza</vt:lpstr>
      <vt:lpstr>A necessária revisão dos conteúdos do ensino</vt:lpstr>
      <vt:lpstr>A necessária revisão dos conteúdos do ensino</vt:lpstr>
      <vt:lpstr>A necessária revisão dos conteúdos do ensino</vt:lpstr>
      <vt:lpstr>A necessária revisão dos conteúdos do ensino</vt:lpstr>
      <vt:lpstr>A necessária revisão dos conteúdos do ensino</vt:lpstr>
      <vt:lpstr>A necessária revisão dos conteúdos do ensino</vt:lpstr>
      <vt:lpstr>Os conhecimentos químicos da Base Nacional Comum</vt:lpstr>
      <vt:lpstr>Os conhecimentos químicos da Base Nacional Comum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FUNÇÃO SOCIAL DA QUÍMICA SEGUNDO AS OCEM</dc:title>
  <dc:creator>Livia</dc:creator>
  <cp:lastModifiedBy>Livia</cp:lastModifiedBy>
  <cp:revision>15</cp:revision>
  <dcterms:created xsi:type="dcterms:W3CDTF">2015-10-23T21:27:19Z</dcterms:created>
  <dcterms:modified xsi:type="dcterms:W3CDTF">2016-05-13T04:04:59Z</dcterms:modified>
</cp:coreProperties>
</file>