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3" r:id="rId4"/>
    <p:sldId id="277" r:id="rId5"/>
    <p:sldId id="280" r:id="rId6"/>
    <p:sldId id="282" r:id="rId7"/>
    <p:sldId id="259" r:id="rId8"/>
    <p:sldId id="261" r:id="rId9"/>
    <p:sldId id="287" r:id="rId10"/>
    <p:sldId id="260" r:id="rId11"/>
    <p:sldId id="286" r:id="rId12"/>
    <p:sldId id="268" r:id="rId13"/>
    <p:sldId id="288" r:id="rId14"/>
    <p:sldId id="289" r:id="rId15"/>
    <p:sldId id="290" r:id="rId16"/>
    <p:sldId id="271" r:id="rId17"/>
    <p:sldId id="274" r:id="rId18"/>
    <p:sldId id="264" r:id="rId19"/>
    <p:sldId id="291" r:id="rId20"/>
    <p:sldId id="265" r:id="rId21"/>
    <p:sldId id="263" r:id="rId22"/>
    <p:sldId id="273" r:id="rId23"/>
    <p:sldId id="276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7ED5-6214-49E6-864A-64C86AEAFE70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62BD-7F06-4844-902E-EA3E301508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7ED5-6214-49E6-864A-64C86AEAFE70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62BD-7F06-4844-902E-EA3E301508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7ED5-6214-49E6-864A-64C86AEAFE70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62BD-7F06-4844-902E-EA3E301508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7ED5-6214-49E6-864A-64C86AEAFE70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62BD-7F06-4844-902E-EA3E301508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7ED5-6214-49E6-864A-64C86AEAFE70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62BD-7F06-4844-902E-EA3E301508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7ED5-6214-49E6-864A-64C86AEAFE70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62BD-7F06-4844-902E-EA3E301508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7ED5-6214-49E6-864A-64C86AEAFE70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62BD-7F06-4844-902E-EA3E301508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7ED5-6214-49E6-864A-64C86AEAFE70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62BD-7F06-4844-902E-EA3E301508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7ED5-6214-49E6-864A-64C86AEAFE70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62BD-7F06-4844-902E-EA3E301508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7ED5-6214-49E6-864A-64C86AEAFE70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62BD-7F06-4844-902E-EA3E301508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7ED5-6214-49E6-864A-64C86AEAFE70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62BD-7F06-4844-902E-EA3E301508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7ED5-6214-49E6-864A-64C86AEAFE70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F62BD-7F06-4844-902E-EA3E301508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1.bp.blogspot.com/-HnCz7P3Kngk/UtGLZjycxzI/AAAAAAAAByI/TYN9bAQdjjY/s1600/slide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TOMADA DE DECISÕES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32110" r="32208" b="31469"/>
          <a:stretch>
            <a:fillRect/>
          </a:stretch>
        </p:blipFill>
        <p:spPr bwMode="auto">
          <a:xfrm>
            <a:off x="683568" y="1556792"/>
            <a:ext cx="789363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MITOS CTS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FF0000"/>
                </a:solidFill>
              </a:rPr>
              <a:t>Superioridade do modelo de decisões tecnocráticas; </a:t>
            </a:r>
          </a:p>
          <a:p>
            <a:pPr algn="just">
              <a:lnSpc>
                <a:spcPct val="150000"/>
              </a:lnSpc>
            </a:pPr>
            <a:endParaRPr lang="pt-BR" sz="105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FF0000"/>
                </a:solidFill>
              </a:rPr>
              <a:t>Perspectiva salvacionista da C e T;</a:t>
            </a:r>
          </a:p>
          <a:p>
            <a:pPr algn="just">
              <a:lnSpc>
                <a:spcPct val="150000"/>
              </a:lnSpc>
            </a:pPr>
            <a:endParaRPr lang="pt-BR" sz="18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FF0000"/>
                </a:solidFill>
              </a:rPr>
              <a:t>Determinismo científico e tecnológico; </a:t>
            </a:r>
          </a:p>
          <a:p>
            <a:pPr algn="just">
              <a:lnSpc>
                <a:spcPct val="150000"/>
              </a:lnSpc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ASPECTOS IMPORTANTES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 Ciência evoluiu e ainda evolui em paralelo à Tecnologia. O próprio conhecimento científico e a investigação se tornam possíveis devido à existência de técnicas. 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A tecnologia está nitidamente mais presente na vida das pessoas.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ASPECTOS IMPORTANTES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pt-BR" sz="3800" dirty="0" smtClean="0"/>
              <a:t>CTS pode ser caracterizado como o ensino do conteúdo de ciências no contexto autêntico do seu meio tecnológico e social, no qual os estudantes integram o conhecimento científico com a tecnologia e o mundo social de suas experiências cotidianas. </a:t>
            </a:r>
          </a:p>
          <a:p>
            <a:pPr>
              <a:lnSpc>
                <a:spcPct val="150000"/>
              </a:lnSpc>
            </a:pPr>
            <a:endParaRPr lang="pt-BR" sz="1400" dirty="0" smtClean="0"/>
          </a:p>
          <a:p>
            <a:pPr>
              <a:lnSpc>
                <a:spcPct val="150000"/>
              </a:lnSpc>
            </a:pPr>
            <a:r>
              <a:rPr lang="pt-BR" sz="3800" dirty="0" smtClean="0"/>
              <a:t>A proposta curricular de CTS corresponderia a uma integração entre educação científica, tecnológica e social, em que os conteúdos científicos e tecnológicos são estudados juntamente com a discussão de seus aspectos históricos, éticos, políticos e </a:t>
            </a:r>
            <a:r>
              <a:rPr lang="pt-BR" sz="3800" dirty="0" err="1" smtClean="0"/>
              <a:t>sócio-econômicos</a:t>
            </a:r>
            <a:endParaRPr lang="pt-BR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ASPECTOS IMPORTANTES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Não se trata de mostrar as maravilhas da ciência, como a mídia já o faz, mas de disponibilizar as ideias que permitam ao cidadão agir, tomar decisão e compreender o que está em jogo no discurso dos especialistas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TOMADA DE DECISÕES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dirty="0" smtClean="0"/>
              <a:t> </a:t>
            </a:r>
            <a:r>
              <a:rPr lang="pt-BR" sz="2700" b="1" dirty="0" smtClean="0"/>
              <a:t>-</a:t>
            </a:r>
            <a:r>
              <a:rPr lang="pt-BR" sz="2700" dirty="0" smtClean="0"/>
              <a:t> </a:t>
            </a:r>
            <a:r>
              <a:rPr lang="pt-BR" sz="2700" b="1" dirty="0" smtClean="0"/>
              <a:t>Eficiência do produto?</a:t>
            </a:r>
          </a:p>
          <a:p>
            <a:pPr>
              <a:lnSpc>
                <a:spcPct val="150000"/>
              </a:lnSpc>
              <a:buNone/>
            </a:pPr>
            <a:r>
              <a:rPr lang="pt-BR" sz="2700" b="1" dirty="0" smtClean="0"/>
              <a:t>-  Aparência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700" dirty="0" smtClean="0"/>
              <a:t>Efeito na saúde?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700" dirty="0" smtClean="0"/>
              <a:t>Impacto ambiental?</a:t>
            </a:r>
            <a:endParaRPr lang="pt-BR" sz="2700" dirty="0"/>
          </a:p>
        </p:txBody>
      </p:sp>
      <p:pic>
        <p:nvPicPr>
          <p:cNvPr id="1026" name="Picture 2" descr="https://encrypted-tbn1.gstatic.com/images?q=tbn:ANd9GcRNFiM_Af-E-MEkYCftiGBFWY2SxwKIUh0u1dGSn7RW18LsXU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4624"/>
            <a:ext cx="1691680" cy="1086282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T3xiod6QnSdK-k9W6OQujdFrQJYGF16G3LxF8lnzxhKVydCTseV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76" y="4457992"/>
            <a:ext cx="3595152" cy="2400007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0" y="1639341"/>
            <a:ext cx="4392488" cy="4741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3200" dirty="0" smtClean="0"/>
              <a:t>- Valor econômico?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Ética da produção?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Ética da comercialização?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3200" dirty="0" smtClean="0"/>
              <a:t>Contrabando?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Mão de obra?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dirty="0" smtClean="0"/>
              <a:t>- Conheço essas informações?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INTER-RELAÇÕES CTS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Ciência e Tecnologia – compreendidas como domínios distintos que se influenciam mutuamente na construção de conhecimentos, e que tanto promovem modificações nas formas de vida da sociedade, como podem ser influenciadas por esta sociedade através de políticas públicas.</a:t>
            </a:r>
            <a:endParaRPr lang="pt-B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260648"/>
            <a:ext cx="8496944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Baskerville Old Face" pitchFamily="18" charset="0"/>
              </a:rPr>
              <a:t> SÍNTESE INTER-RELAÇÕES CTS</a:t>
            </a:r>
            <a:endParaRPr lang="pt-BR" sz="36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84976" cy="5212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4336"/>
                <a:gridCol w="5760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ASPECTOS DE CTS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ESCLARECIMENTOS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1- Efeito da Ciência sobre a Tecnologia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  produção  de novos  conhecimentos  tem  estimulado mudanças tecnológicas.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2- Efeito da Tecnologia sobre a Sociedade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 tecnologia disponível a um grupo humano influencia sobremaneira o estilo de vida deste grupo.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3- Efeito da Sociedade sobre a Ciência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Por meio de investimentos e outras pressões a sociedade influencia a direção da pesquisa científica.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4- Efeito da Ciência sobre a Sociedade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O desenvolvimento de teorias científicas podem influenciar  a  maneira  como  as  pessoas  pensam  sobre  si próprias e sobre problemas e soluções.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5- Efeito da Sociedade sobre a Tecnologia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Pressões  públicas  e  privadas  podem  influenciar  a direção  em  que  os  problemas  são  resolvidos  e,  em  consequência, promover mudanças tecnológicas.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6- Efeito da Tecnologia sobre a Ciência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 disponibilidade dos recursos tecnológicos limitará ou ampliará os progressos científicos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REQUISITOS DO ENSINO NA PERSPECTIVA CTS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Trabalhar com temas e assuntos científicos e tecnológicos socialmente relevantes.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Desenvolver o pensamento crítico com os alunos: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>
                <a:solidFill>
                  <a:srgbClr val="FF0000"/>
                </a:solidFill>
              </a:rPr>
              <a:t>Desmitificar situações que envolvem Ciência e Tecnologia;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>
                <a:solidFill>
                  <a:srgbClr val="FF0000"/>
                </a:solidFill>
              </a:rPr>
              <a:t>Observar os fatos cotidianos sob diferentes pontos de vista, sem render-se ingenuamente às modas pré-fabricadas de pensamento, aos jargões e chavões de opinião coletiva, aos modismos e ao consumo sem reflexão e crítica.</a:t>
            </a:r>
          </a:p>
          <a:p>
            <a:pPr lvl="1">
              <a:buFont typeface="Wingdings" pitchFamily="2" charset="2"/>
              <a:buChar char="Ø"/>
            </a:pPr>
            <a:endParaRPr lang="pt-BR" dirty="0" smtClean="0">
              <a:solidFill>
                <a:srgbClr val="FF0000"/>
              </a:solidFill>
            </a:endParaRPr>
          </a:p>
          <a:p>
            <a:pPr lvl="4"/>
            <a:endParaRPr lang="pt-BR" dirty="0" smtClean="0"/>
          </a:p>
          <a:p>
            <a:pPr lvl="2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POSSIBILIDADE DE PASSO A PASSO PARA O ENSINO NA PERSPECTIVA CTS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Both"/>
            </a:pPr>
            <a:r>
              <a:rPr lang="pt-BR" dirty="0" smtClean="0"/>
              <a:t>introdução de um problema social; </a:t>
            </a:r>
          </a:p>
          <a:p>
            <a:pPr marL="514350" indent="-514350">
              <a:buNone/>
            </a:pPr>
            <a:r>
              <a:rPr lang="pt-BR" dirty="0" smtClean="0"/>
              <a:t>(2) análise da tecnologia relacionada ao tema social; </a:t>
            </a:r>
          </a:p>
          <a:p>
            <a:pPr marL="514350" indent="-514350">
              <a:buNone/>
            </a:pPr>
            <a:r>
              <a:rPr lang="pt-BR" dirty="0" smtClean="0"/>
              <a:t>(3) estudo do conteúdo científico definido em função do tema social e da tecnologia introduzida;</a:t>
            </a:r>
          </a:p>
          <a:p>
            <a:pPr marL="514350" indent="-514350">
              <a:buNone/>
            </a:pPr>
            <a:r>
              <a:rPr lang="pt-BR" dirty="0" smtClean="0"/>
              <a:t> (4) estudo da tecnologia correlata em função do conteúdo apresentado;</a:t>
            </a:r>
          </a:p>
          <a:p>
            <a:pPr marL="514350" indent="-514350">
              <a:buNone/>
            </a:pPr>
            <a:r>
              <a:rPr lang="pt-BR" dirty="0" smtClean="0"/>
              <a:t>(5) discussão da questão social original.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5400" b="1" dirty="0" smtClean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</a:rPr>
              <a:t>EDUCAÇÃO CTS?</a:t>
            </a:r>
          </a:p>
          <a:p>
            <a:pPr algn="ctr">
              <a:buNone/>
            </a:pPr>
            <a:endParaRPr lang="pt-BR" sz="5400" b="1" dirty="0" smtClean="0">
              <a:solidFill>
                <a:schemeClr val="accent4">
                  <a:lumMod val="50000"/>
                </a:schemeClr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pt-BR" sz="5400" b="1" dirty="0" smtClean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</a:rPr>
              <a:t>ABORDAGEM CTS?</a:t>
            </a:r>
          </a:p>
          <a:p>
            <a:pPr algn="ctr">
              <a:buNone/>
            </a:pPr>
            <a:endParaRPr lang="pt-BR" sz="5400" b="1" dirty="0" smtClean="0">
              <a:solidFill>
                <a:schemeClr val="accent4">
                  <a:lumMod val="50000"/>
                </a:schemeClr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pt-BR" sz="5400" b="1" dirty="0" smtClean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</a:rPr>
              <a:t>MOVIMENTO CTS?</a:t>
            </a:r>
            <a:endParaRPr lang="pt-BR" sz="5400" b="1" dirty="0">
              <a:solidFill>
                <a:schemeClr val="accent4">
                  <a:lumMod val="50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HABILIDADES IMPORTANTES PARA UMA EDUCAÇÃO VOLTADA PARA CTS</a:t>
            </a:r>
            <a:endParaRPr lang="pt-B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Investigar;</a:t>
            </a:r>
          </a:p>
          <a:p>
            <a:endParaRPr lang="pt-BR" dirty="0" smtClean="0"/>
          </a:p>
          <a:p>
            <a:r>
              <a:rPr lang="pt-BR" dirty="0" smtClean="0"/>
              <a:t>Refletir;</a:t>
            </a:r>
          </a:p>
          <a:p>
            <a:endParaRPr lang="pt-BR" dirty="0" smtClean="0"/>
          </a:p>
          <a:p>
            <a:r>
              <a:rPr lang="pt-BR" dirty="0" smtClean="0"/>
              <a:t>Criticar.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via\Desktop\66-FaltaDagu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690" y="0"/>
            <a:ext cx="67746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ABORDAGEM CTS NÃO É O MESMO QUE  CONTEXTUALIZAÇÃO</a:t>
            </a:r>
            <a:endParaRPr lang="pt-BR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Canto Diagonal Aparado 3"/>
          <p:cNvSpPr/>
          <p:nvPr/>
        </p:nvSpPr>
        <p:spPr>
          <a:xfrm>
            <a:off x="0" y="0"/>
            <a:ext cx="9144000" cy="836712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POSSÍVEIS TEMAS CTS PARA O ENSINO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80120"/>
            <a:ext cx="9144000" cy="5445224"/>
          </a:xfrm>
        </p:spPr>
        <p:txBody>
          <a:bodyPr>
            <a:noAutofit/>
          </a:bodyPr>
          <a:lstStyle/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latin typeface="Batang" pitchFamily="18" charset="-127"/>
                <a:ea typeface="Batang" pitchFamily="18" charset="-127"/>
              </a:rPr>
              <a:t>exploração mineral e desenvolvimento científico, tecnológico e social;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latin typeface="Batang" pitchFamily="18" charset="-127"/>
                <a:ea typeface="Batang" pitchFamily="18" charset="-127"/>
              </a:rPr>
              <a:t>ocupação humana e poluição ambiental;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latin typeface="Batang" pitchFamily="18" charset="-127"/>
                <a:ea typeface="Batang" pitchFamily="18" charset="-127"/>
              </a:rPr>
              <a:t>o destino do lixo e o impacto sobre o ambiente;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latin typeface="Batang" pitchFamily="18" charset="-127"/>
                <a:ea typeface="Batang" pitchFamily="18" charset="-127"/>
              </a:rPr>
              <a:t>controle de qualidade dos produtos químicos comercializados;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latin typeface="Batang" pitchFamily="18" charset="-127"/>
                <a:ea typeface="Batang" pitchFamily="18" charset="-127"/>
              </a:rPr>
              <a:t>produção de alimentos e a fome;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latin typeface="Batang" pitchFamily="18" charset="-127"/>
                <a:ea typeface="Batang" pitchFamily="18" charset="-127"/>
              </a:rPr>
              <a:t>desenvolvimento  da  agroindústria  e  a  questão  da distribuição da terra do meio rural e monocultura;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latin typeface="Batang" pitchFamily="18" charset="-127"/>
                <a:ea typeface="Batang" pitchFamily="18" charset="-127"/>
              </a:rPr>
              <a:t>o processo de desenvolvimento  industrial  brasileiro,  globalização;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latin typeface="Batang" pitchFamily="18" charset="-127"/>
                <a:ea typeface="Batang" pitchFamily="18" charset="-127"/>
              </a:rPr>
              <a:t>fontes  energéticas  do  Brasil, efeitos ambientais e os seus aspectos políticos;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latin typeface="Batang" pitchFamily="18" charset="-127"/>
                <a:ea typeface="Batang" pitchFamily="18" charset="-127"/>
              </a:rPr>
              <a:t>preservação ambiental, políticas  do  meio  ambiente  e desmatamento.</a:t>
            </a:r>
            <a:endParaRPr lang="pt-BR" sz="20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gency FB" pitchFamily="34" charset="0"/>
              </a:rPr>
              <a:t>SURGIMENTO</a:t>
            </a:r>
            <a:endParaRPr lang="pt-BR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 origem desse movimento pode ser explicada pelas consequências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decorrentes do impacto da ciência e da tecnologia na sociedade moderna e, portanto, na vida das pessoas, colocando a necessidade de os alunos adquirirem conhecimentos científicos que os levem a participar como cidadãos na sociedade, de forma ativa e crítica, pela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tomada de decisões.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dirty="0" smtClean="0">
              <a:latin typeface="Agency FB" pitchFamily="34" charset="0"/>
            </a:endParaRPr>
          </a:p>
          <a:p>
            <a:pPr>
              <a:buNone/>
            </a:pPr>
            <a:endParaRPr lang="pt-BR" sz="2800" b="1" dirty="0">
              <a:latin typeface="Agency FB" pitchFamily="34" charset="0"/>
            </a:endParaRPr>
          </a:p>
          <a:p>
            <a:endParaRPr lang="pt-BR" sz="28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DO ENFOQUE CTS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pt-BR" dirty="0" smtClean="0"/>
          </a:p>
          <a:p>
            <a:pPr algn="r">
              <a:buNone/>
            </a:pPr>
            <a:r>
              <a:rPr lang="pt-BR" dirty="0"/>
              <a:t>	</a:t>
            </a:r>
            <a:r>
              <a:rPr lang="pt-BR" i="1" dirty="0" smtClean="0"/>
              <a:t>Formação de cidadãos capazes de compreender a relação entre ciência, tecnologia e sociedade e assim ampliar as possibilidades de compreensão e participação efetiva no mundo em que vivem</a:t>
            </a:r>
            <a:r>
              <a:rPr lang="pt-BR" dirty="0" smtClean="0"/>
              <a:t>.</a:t>
            </a:r>
          </a:p>
          <a:p>
            <a:pPr algn="r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IMPORTANTES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são escolhidos os temas das pesquisas científicas?</a:t>
            </a:r>
          </a:p>
          <a:p>
            <a:endParaRPr lang="pt-BR" dirty="0"/>
          </a:p>
          <a:p>
            <a:r>
              <a:rPr lang="pt-BR" dirty="0" smtClean="0"/>
              <a:t>Para que um cientista faz Ciência?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Foco CTS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pt-BR" i="1" dirty="0" smtClean="0"/>
          </a:p>
          <a:p>
            <a:pPr algn="r">
              <a:buNone/>
            </a:pPr>
            <a:endParaRPr lang="pt-BR" i="1" dirty="0" smtClean="0"/>
          </a:p>
          <a:p>
            <a:pPr algn="r">
              <a:buNone/>
            </a:pPr>
            <a:r>
              <a:rPr lang="pt-BR" i="1" dirty="0" smtClean="0"/>
              <a:t>MUDANÇA DE VALORES SOBRE CIÊNCIA, TECNOLOGIA e SOCIEDADE – CONTEÚDO ATITUDINAL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bright="32000" contrast="28000"/>
          </a:blip>
          <a:srcRect l="29051" t="32110" r="38296" b="23594"/>
          <a:stretch>
            <a:fillRect/>
          </a:stretch>
        </p:blipFill>
        <p:spPr bwMode="auto">
          <a:xfrm>
            <a:off x="4895528" y="3617640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ALFABETIZAÇÃO CIENTÍFICA.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/>
          <a:lstStyle/>
          <a:p>
            <a:pPr algn="r">
              <a:buNone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Aquisição de um vocabulário básico de conceitos científicos;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Compreensão da ciência como produção humana;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Compreensão do impacto da ciência e da tecnologia sobre a sociedade e vice-versa.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29156" r="29722" b="41313"/>
          <a:stretch>
            <a:fillRect/>
          </a:stretch>
        </p:blipFill>
        <p:spPr bwMode="auto">
          <a:xfrm>
            <a:off x="122109" y="0"/>
            <a:ext cx="902189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34313" t="37406" r="42996" b="28142"/>
          <a:stretch>
            <a:fillRect/>
          </a:stretch>
        </p:blipFill>
        <p:spPr bwMode="auto">
          <a:xfrm>
            <a:off x="2915816" y="3212976"/>
            <a:ext cx="3816424" cy="325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7fj5h86R_qk/VFvhmBZMJ-I/AAAAAAAAGIA/kfGGY5zZ6kk/s1600/67-OMundoSegundoAsPropagandas.png"/>
          <p:cNvPicPr>
            <a:picLocks noChangeAspect="1" noChangeArrowheads="1"/>
          </p:cNvPicPr>
          <p:nvPr/>
        </p:nvPicPr>
        <p:blipFill>
          <a:blip r:embed="rId2" cstate="print"/>
          <a:srcRect b="681"/>
          <a:stretch>
            <a:fillRect/>
          </a:stretch>
        </p:blipFill>
        <p:spPr bwMode="auto">
          <a:xfrm>
            <a:off x="1043608" y="-27384"/>
            <a:ext cx="6840760" cy="6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768</Words>
  <Application>Microsoft Office PowerPoint</Application>
  <PresentationFormat>Apresentação na tela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Slide 1</vt:lpstr>
      <vt:lpstr>Slide 2</vt:lpstr>
      <vt:lpstr>SURGIMENTO</vt:lpstr>
      <vt:lpstr>OBJETIVO DO ENFOQUE CTS</vt:lpstr>
      <vt:lpstr>QUESTÕES IMPORTANTES</vt:lpstr>
      <vt:lpstr>Foco CTS</vt:lpstr>
      <vt:lpstr>ALFABETIZAÇÃO CIENTÍFICA.</vt:lpstr>
      <vt:lpstr>Slide 8</vt:lpstr>
      <vt:lpstr>Slide 9</vt:lpstr>
      <vt:lpstr>TOMADA DE DECISÕES</vt:lpstr>
      <vt:lpstr>MITOS CTS</vt:lpstr>
      <vt:lpstr>ASPECTOS IMPORTANTES</vt:lpstr>
      <vt:lpstr>ASPECTOS IMPORTANTES</vt:lpstr>
      <vt:lpstr>ASPECTOS IMPORTANTES</vt:lpstr>
      <vt:lpstr>TOMADA DE DECISÕES</vt:lpstr>
      <vt:lpstr>INTER-RELAÇÕES CTS</vt:lpstr>
      <vt:lpstr> SÍNTESE INTER-RELAÇÕES CTS</vt:lpstr>
      <vt:lpstr>REQUISITOS DO ENSINO NA PERSPECTIVA CTS</vt:lpstr>
      <vt:lpstr>POSSIBILIDADE DE PASSO A PASSO PARA O ENSINO NA PERSPECTIVA CTS</vt:lpstr>
      <vt:lpstr>HABILIDADES IMPORTANTES PARA UMA EDUCAÇÃO VOLTADA PARA CTS</vt:lpstr>
      <vt:lpstr>Slide 21</vt:lpstr>
      <vt:lpstr>Slide 22</vt:lpstr>
      <vt:lpstr>POSSÍVEIS TEMAS CTS PARA O ENSINO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Livia</dc:creator>
  <cp:lastModifiedBy>Livia</cp:lastModifiedBy>
  <cp:revision>86</cp:revision>
  <dcterms:created xsi:type="dcterms:W3CDTF">2015-01-14T04:03:09Z</dcterms:created>
  <dcterms:modified xsi:type="dcterms:W3CDTF">2016-07-01T20:39:45Z</dcterms:modified>
</cp:coreProperties>
</file>