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38DE112-B9AC-4AF2-892D-BF3A0BCC54DC}" type="datetimeFigureOut">
              <a:rPr lang="pt-BR" smtClean="0"/>
              <a:pPr/>
              <a:t>23/06/2016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F46208B-8357-4FB5-BE22-CFFC3B560AFC}"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DE112-B9AC-4AF2-892D-BF3A0BCC54DC}" type="datetimeFigureOut">
              <a:rPr lang="pt-BR" smtClean="0"/>
              <a:pPr/>
              <a:t>23/06/2016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6208B-8357-4FB5-BE22-CFFC3B560AFC}"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192688"/>
          </a:xfrm>
        </p:spPr>
        <p:txBody>
          <a:bodyPr>
            <a:normAutofit fontScale="85000" lnSpcReduction="20000"/>
          </a:bodyPr>
          <a:lstStyle/>
          <a:p>
            <a:pPr marL="0" indent="0" algn="ctr">
              <a:buNone/>
            </a:pPr>
            <a:r>
              <a:rPr lang="pt-BR" dirty="0" smtClean="0">
                <a:latin typeface="Agency FB" pitchFamily="34" charset="0"/>
              </a:rPr>
              <a:t>Para proteger estruturas de aço da corrosão, a indústria utiliza uma técnica chamada galvanização. Um metal bastante utilizado nesse processo é o zinco, que pode ser obtido a partir de um minério denominado </a:t>
            </a:r>
            <a:r>
              <a:rPr lang="pt-BR" dirty="0" err="1" smtClean="0">
                <a:latin typeface="Agency FB" pitchFamily="34" charset="0"/>
              </a:rPr>
              <a:t>esfalerita</a:t>
            </a:r>
            <a:r>
              <a:rPr lang="pt-BR" dirty="0" smtClean="0">
                <a:latin typeface="Agency FB" pitchFamily="34" charset="0"/>
              </a:rPr>
              <a:t> (</a:t>
            </a:r>
            <a:r>
              <a:rPr lang="pt-BR" dirty="0" err="1" smtClean="0">
                <a:latin typeface="Agency FB" pitchFamily="34" charset="0"/>
              </a:rPr>
              <a:t>ZnS</a:t>
            </a:r>
            <a:r>
              <a:rPr lang="pt-BR" dirty="0" smtClean="0">
                <a:latin typeface="Agency FB" pitchFamily="34" charset="0"/>
              </a:rPr>
              <a:t>), de pureza 75%. Considere que a conversão do minério em zinco metálico tem rendimento de 80% nesta sequência de equações químicas:</a:t>
            </a:r>
            <a:br>
              <a:rPr lang="pt-BR" dirty="0" smtClean="0">
                <a:latin typeface="Agency FB" pitchFamily="34" charset="0"/>
              </a:rPr>
            </a:br>
            <a:r>
              <a:rPr lang="pt-BR" dirty="0" smtClean="0">
                <a:latin typeface="Agency FB" pitchFamily="34" charset="0"/>
              </a:rPr>
              <a:t/>
            </a:r>
            <a:br>
              <a:rPr lang="pt-BR" dirty="0" smtClean="0">
                <a:latin typeface="Agency FB" pitchFamily="34" charset="0"/>
              </a:rPr>
            </a:br>
            <a:r>
              <a:rPr lang="pt-BR" dirty="0" smtClean="0">
                <a:latin typeface="Agency FB" pitchFamily="34" charset="0"/>
              </a:rPr>
              <a:t>2 </a:t>
            </a:r>
            <a:r>
              <a:rPr lang="pt-BR" dirty="0" err="1" smtClean="0">
                <a:latin typeface="Agency FB" pitchFamily="34" charset="0"/>
              </a:rPr>
              <a:t>ZnS</a:t>
            </a:r>
            <a:r>
              <a:rPr lang="pt-BR" dirty="0" smtClean="0">
                <a:latin typeface="Agency FB" pitchFamily="34" charset="0"/>
              </a:rPr>
              <a:t> + 3 O</a:t>
            </a:r>
            <a:r>
              <a:rPr lang="pt-BR" baseline="-25000" dirty="0" smtClean="0">
                <a:latin typeface="Agency FB" pitchFamily="34" charset="0"/>
              </a:rPr>
              <a:t>2</a:t>
            </a:r>
            <a:r>
              <a:rPr lang="pt-BR" dirty="0" smtClean="0">
                <a:latin typeface="Agency FB" pitchFamily="34" charset="0"/>
              </a:rPr>
              <a:t> </a:t>
            </a:r>
            <a:r>
              <a:rPr lang="pt-BR" dirty="0" smtClean="0">
                <a:latin typeface="Agency FB" pitchFamily="34" charset="0"/>
                <a:sym typeface="Symbol"/>
              </a:rPr>
              <a:t></a:t>
            </a:r>
            <a:r>
              <a:rPr lang="pt-BR" dirty="0" smtClean="0">
                <a:latin typeface="Agency FB" pitchFamily="34" charset="0"/>
              </a:rPr>
              <a:t> 2 </a:t>
            </a:r>
            <a:r>
              <a:rPr lang="pt-BR" dirty="0" err="1" smtClean="0">
                <a:latin typeface="Agency FB" pitchFamily="34" charset="0"/>
              </a:rPr>
              <a:t>ZnO</a:t>
            </a:r>
            <a:r>
              <a:rPr lang="pt-BR" dirty="0" smtClean="0">
                <a:latin typeface="Agency FB" pitchFamily="34" charset="0"/>
              </a:rPr>
              <a:t> + 2 SO</a:t>
            </a:r>
            <a:r>
              <a:rPr lang="pt-BR" baseline="-25000" dirty="0" smtClean="0">
                <a:latin typeface="Agency FB" pitchFamily="34" charset="0"/>
              </a:rPr>
              <a:t>2</a:t>
            </a:r>
            <a:r>
              <a:rPr lang="pt-BR" dirty="0" smtClean="0">
                <a:latin typeface="Agency FB" pitchFamily="34" charset="0"/>
              </a:rPr>
              <a:t/>
            </a:r>
            <a:br>
              <a:rPr lang="pt-BR" dirty="0" smtClean="0">
                <a:latin typeface="Agency FB" pitchFamily="34" charset="0"/>
              </a:rPr>
            </a:br>
            <a:r>
              <a:rPr lang="pt-BR" dirty="0" smtClean="0">
                <a:latin typeface="Agency FB" pitchFamily="34" charset="0"/>
              </a:rPr>
              <a:t/>
            </a:r>
            <a:br>
              <a:rPr lang="pt-BR" dirty="0" smtClean="0">
                <a:latin typeface="Agency FB" pitchFamily="34" charset="0"/>
              </a:rPr>
            </a:br>
            <a:r>
              <a:rPr lang="pt-BR" dirty="0" err="1" smtClean="0">
                <a:latin typeface="Agency FB" pitchFamily="34" charset="0"/>
              </a:rPr>
              <a:t>ZnO</a:t>
            </a:r>
            <a:r>
              <a:rPr lang="pt-BR" dirty="0" smtClean="0">
                <a:latin typeface="Agency FB" pitchFamily="34" charset="0"/>
              </a:rPr>
              <a:t> + CO </a:t>
            </a:r>
            <a:r>
              <a:rPr lang="pt-BR" dirty="0" smtClean="0">
                <a:latin typeface="Agency FB" pitchFamily="34" charset="0"/>
                <a:sym typeface="Symbol"/>
              </a:rPr>
              <a:t></a:t>
            </a:r>
            <a:r>
              <a:rPr lang="pt-BR" dirty="0" smtClean="0">
                <a:latin typeface="Agency FB" pitchFamily="34" charset="0"/>
              </a:rPr>
              <a:t> Zn + CO</a:t>
            </a:r>
            <a:r>
              <a:rPr lang="pt-BR" baseline="-25000" dirty="0" smtClean="0">
                <a:latin typeface="Agency FB" pitchFamily="34" charset="0"/>
              </a:rPr>
              <a:t>2</a:t>
            </a:r>
            <a:r>
              <a:rPr lang="pt-BR" dirty="0" smtClean="0">
                <a:latin typeface="Agency FB" pitchFamily="34" charset="0"/>
              </a:rPr>
              <a:t/>
            </a:r>
            <a:br>
              <a:rPr lang="pt-BR" dirty="0" smtClean="0">
                <a:latin typeface="Agency FB" pitchFamily="34" charset="0"/>
              </a:rPr>
            </a:br>
            <a:r>
              <a:rPr lang="pt-BR" dirty="0" smtClean="0">
                <a:latin typeface="Agency FB" pitchFamily="34" charset="0"/>
              </a:rPr>
              <a:t/>
            </a:r>
            <a:br>
              <a:rPr lang="pt-BR" dirty="0" smtClean="0">
                <a:latin typeface="Agency FB" pitchFamily="34" charset="0"/>
              </a:rPr>
            </a:br>
            <a:r>
              <a:rPr lang="pt-BR" dirty="0" smtClean="0">
                <a:latin typeface="Agency FB" pitchFamily="34" charset="0"/>
              </a:rPr>
              <a:t>Considere as massas molares: </a:t>
            </a:r>
            <a:r>
              <a:rPr lang="pt-BR" dirty="0" err="1" smtClean="0">
                <a:latin typeface="Agency FB" pitchFamily="34" charset="0"/>
              </a:rPr>
              <a:t>ZnS</a:t>
            </a:r>
            <a:r>
              <a:rPr lang="pt-BR" dirty="0" smtClean="0">
                <a:latin typeface="Agency FB" pitchFamily="34" charset="0"/>
              </a:rPr>
              <a:t> (97 g/mol); O</a:t>
            </a:r>
            <a:r>
              <a:rPr lang="pt-BR" baseline="-25000" dirty="0" smtClean="0">
                <a:latin typeface="Agency FB" pitchFamily="34" charset="0"/>
              </a:rPr>
              <a:t>2</a:t>
            </a:r>
            <a:r>
              <a:rPr lang="pt-BR" dirty="0" smtClean="0">
                <a:latin typeface="Agency FB" pitchFamily="34" charset="0"/>
              </a:rPr>
              <a:t> (32 g/mol); </a:t>
            </a:r>
            <a:r>
              <a:rPr lang="pt-BR" dirty="0" err="1" smtClean="0">
                <a:latin typeface="Agency FB" pitchFamily="34" charset="0"/>
              </a:rPr>
              <a:t>ZnO</a:t>
            </a:r>
            <a:r>
              <a:rPr lang="pt-BR" dirty="0" smtClean="0">
                <a:latin typeface="Agency FB" pitchFamily="34" charset="0"/>
              </a:rPr>
              <a:t> (81 g/mol); SO</a:t>
            </a:r>
            <a:r>
              <a:rPr lang="pt-BR" baseline="-25000" dirty="0" smtClean="0">
                <a:latin typeface="Agency FB" pitchFamily="34" charset="0"/>
              </a:rPr>
              <a:t>2</a:t>
            </a:r>
            <a:r>
              <a:rPr lang="pt-BR" dirty="0" smtClean="0">
                <a:latin typeface="Agency FB" pitchFamily="34" charset="0"/>
              </a:rPr>
              <a:t> (64 g/mol); CO (28 g/mol); CO</a:t>
            </a:r>
            <a:r>
              <a:rPr lang="pt-BR" baseline="-25000" dirty="0" smtClean="0">
                <a:latin typeface="Agency FB" pitchFamily="34" charset="0"/>
              </a:rPr>
              <a:t>2</a:t>
            </a:r>
            <a:r>
              <a:rPr lang="pt-BR" dirty="0" smtClean="0">
                <a:latin typeface="Agency FB" pitchFamily="34" charset="0"/>
              </a:rPr>
              <a:t> (44 g/mol); e Zn (65 g/mol).</a:t>
            </a:r>
            <a:br>
              <a:rPr lang="pt-BR" dirty="0" smtClean="0">
                <a:latin typeface="Agency FB" pitchFamily="34" charset="0"/>
              </a:rPr>
            </a:br>
            <a:r>
              <a:rPr lang="pt-BR" dirty="0" smtClean="0">
                <a:latin typeface="Agency FB" pitchFamily="34" charset="0"/>
              </a:rPr>
              <a:t/>
            </a:r>
            <a:br>
              <a:rPr lang="pt-BR" dirty="0" smtClean="0">
                <a:latin typeface="Agency FB" pitchFamily="34" charset="0"/>
              </a:rPr>
            </a:br>
            <a:r>
              <a:rPr lang="pt-BR" dirty="0" smtClean="0">
                <a:latin typeface="Agency FB" pitchFamily="34" charset="0"/>
              </a:rPr>
              <a:t>Que valor mais próximo de massa de zinco metálico, em quilogramas, será produzido a partir de 100 kg de </a:t>
            </a:r>
            <a:r>
              <a:rPr lang="pt-BR" dirty="0" err="1" smtClean="0">
                <a:latin typeface="Agency FB" pitchFamily="34" charset="0"/>
              </a:rPr>
              <a:t>esfalerita</a:t>
            </a:r>
            <a:r>
              <a:rPr lang="pt-BR" dirty="0" smtClean="0">
                <a:latin typeface="Agency FB" pitchFamily="34" charset="0"/>
              </a:rPr>
              <a:t>?</a:t>
            </a:r>
          </a:p>
          <a:p>
            <a:pPr marL="0" indent="0">
              <a:buNone/>
            </a:pPr>
            <a:r>
              <a:rPr lang="pt-BR" dirty="0" smtClean="0">
                <a:latin typeface="Agency FB" pitchFamily="34" charset="0"/>
              </a:rPr>
              <a:t/>
            </a:r>
            <a:br>
              <a:rPr lang="pt-BR" dirty="0" smtClean="0">
                <a:latin typeface="Agency FB" pitchFamily="34" charset="0"/>
              </a:rPr>
            </a:br>
            <a:r>
              <a:rPr lang="pt-BR" dirty="0" smtClean="0">
                <a:latin typeface="Agency FB" pitchFamily="34" charset="0"/>
              </a:rPr>
              <a:t>a) 25	b) 33		c) 40		d) 50		e) 54</a:t>
            </a:r>
            <a:endParaRPr lang="pt-BR" dirty="0">
              <a:latin typeface="Agency FB"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192688"/>
          </a:xfrm>
        </p:spPr>
        <p:txBody>
          <a:bodyPr>
            <a:normAutofit fontScale="92500" lnSpcReduction="10000"/>
          </a:bodyPr>
          <a:lstStyle/>
          <a:p>
            <a:pPr marL="0" indent="0">
              <a:buNone/>
            </a:pPr>
            <a:r>
              <a:rPr lang="pt-BR" dirty="0" smtClean="0">
                <a:latin typeface="Agency FB" pitchFamily="34" charset="0"/>
              </a:rPr>
              <a:t>O cobre presente nos fios elétricos e instrumentos musicais é obtido a partir da </a:t>
            </a:r>
            <a:r>
              <a:rPr lang="pt-BR" dirty="0" err="1" smtClean="0">
                <a:latin typeface="Agency FB" pitchFamily="34" charset="0"/>
              </a:rPr>
              <a:t>ustulação</a:t>
            </a:r>
            <a:r>
              <a:rPr lang="pt-BR" dirty="0" smtClean="0">
                <a:latin typeface="Agency FB" pitchFamily="34" charset="0"/>
              </a:rPr>
              <a:t> do minério </a:t>
            </a:r>
            <a:r>
              <a:rPr lang="pt-BR" dirty="0" err="1" smtClean="0">
                <a:latin typeface="Agency FB" pitchFamily="34" charset="0"/>
              </a:rPr>
              <a:t>calcosita</a:t>
            </a:r>
            <a:r>
              <a:rPr lang="pt-BR" dirty="0" smtClean="0">
                <a:latin typeface="Agency FB" pitchFamily="34" charset="0"/>
              </a:rPr>
              <a:t> (Cu</a:t>
            </a:r>
            <a:r>
              <a:rPr lang="pt-BR" baseline="-25000" dirty="0" smtClean="0">
                <a:latin typeface="Agency FB" pitchFamily="34" charset="0"/>
              </a:rPr>
              <a:t>2</a:t>
            </a:r>
            <a:r>
              <a:rPr lang="pt-BR" dirty="0" smtClean="0">
                <a:latin typeface="Agency FB" pitchFamily="34" charset="0"/>
              </a:rPr>
              <a:t>S). Durante esse processo, ocorre o aquecimento desse sulfeto na presença de oxigênio, de forma que o cobre fique “livre” e o enxofre se combine com o O</a:t>
            </a:r>
            <a:r>
              <a:rPr lang="pt-BR" baseline="-25000" dirty="0" smtClean="0">
                <a:latin typeface="Agency FB" pitchFamily="34" charset="0"/>
              </a:rPr>
              <a:t>2</a:t>
            </a:r>
            <a:r>
              <a:rPr lang="pt-BR" dirty="0" smtClean="0">
                <a:latin typeface="Agency FB" pitchFamily="34" charset="0"/>
              </a:rPr>
              <a:t> produzindo SO</a:t>
            </a:r>
            <a:r>
              <a:rPr lang="pt-BR" baseline="-25000" dirty="0" smtClean="0">
                <a:latin typeface="Agency FB" pitchFamily="34" charset="0"/>
              </a:rPr>
              <a:t>2</a:t>
            </a:r>
            <a:r>
              <a:rPr lang="pt-BR" dirty="0" smtClean="0">
                <a:latin typeface="Agency FB" pitchFamily="34" charset="0"/>
              </a:rPr>
              <a:t>, conforme a equação química:</a:t>
            </a:r>
          </a:p>
          <a:p>
            <a:pPr algn="ctr">
              <a:buNone/>
            </a:pPr>
            <a:r>
              <a:rPr lang="pt-BR" dirty="0" smtClean="0">
                <a:latin typeface="Agency FB" pitchFamily="34" charset="0"/>
              </a:rPr>
              <a:t>Cu</a:t>
            </a:r>
            <a:r>
              <a:rPr lang="pt-BR" baseline="-25000" dirty="0" smtClean="0">
                <a:latin typeface="Agency FB" pitchFamily="34" charset="0"/>
              </a:rPr>
              <a:t>2</a:t>
            </a:r>
            <a:r>
              <a:rPr lang="pt-BR" dirty="0" smtClean="0">
                <a:latin typeface="Agency FB" pitchFamily="34" charset="0"/>
              </a:rPr>
              <a:t>S (s) + O</a:t>
            </a:r>
            <a:r>
              <a:rPr lang="pt-BR" baseline="-25000" dirty="0" smtClean="0">
                <a:latin typeface="Agency FB" pitchFamily="34" charset="0"/>
              </a:rPr>
              <a:t>2</a:t>
            </a:r>
            <a:r>
              <a:rPr lang="pt-BR" dirty="0" smtClean="0">
                <a:latin typeface="Agency FB" pitchFamily="34" charset="0"/>
              </a:rPr>
              <a:t> (g) → 2 Cu (l) + SO</a:t>
            </a:r>
            <a:r>
              <a:rPr lang="pt-BR" baseline="-25000" dirty="0" smtClean="0">
                <a:latin typeface="Agency FB" pitchFamily="34" charset="0"/>
              </a:rPr>
              <a:t>2</a:t>
            </a:r>
            <a:r>
              <a:rPr lang="pt-BR" dirty="0" smtClean="0">
                <a:latin typeface="Agency FB" pitchFamily="34" charset="0"/>
              </a:rPr>
              <a:t> (g)</a:t>
            </a:r>
          </a:p>
          <a:p>
            <a:pPr marL="0" indent="0">
              <a:buNone/>
            </a:pPr>
            <a:r>
              <a:rPr lang="pt-BR" dirty="0" smtClean="0">
                <a:latin typeface="Agency FB" pitchFamily="34" charset="0"/>
              </a:rPr>
              <a:t>As massas molares dos elementos Cu e S são, respectivamente, iguais a 63,5 g/mol e 32 g/mol.</a:t>
            </a:r>
          </a:p>
          <a:p>
            <a:pPr algn="r">
              <a:buNone/>
            </a:pPr>
            <a:r>
              <a:rPr lang="pt-BR" sz="1500" i="1" dirty="0" smtClean="0">
                <a:latin typeface="Agency FB" pitchFamily="34" charset="0"/>
              </a:rPr>
              <a:t>CANTO, E. L. Minerais, minérios, metais: de onde vêm?, para onde vão? São Paulo: Moderna, 1996 (adaptado).</a:t>
            </a:r>
            <a:endParaRPr lang="pt-BR" sz="1500" dirty="0" smtClean="0">
              <a:latin typeface="Agency FB" pitchFamily="34" charset="0"/>
            </a:endParaRPr>
          </a:p>
          <a:p>
            <a:pPr marL="0" indent="0">
              <a:buNone/>
            </a:pPr>
            <a:r>
              <a:rPr lang="pt-BR" dirty="0" smtClean="0">
                <a:latin typeface="Agency FB" pitchFamily="34" charset="0"/>
              </a:rPr>
              <a:t>Considerando que se queira obter 16 mols do metal em uma reação cujo rendimento é de 80%, a massa, em gramas, do minério necessária para obtenção do cobre é igual a</a:t>
            </a:r>
            <a:r>
              <a:rPr lang="pt-BR" dirty="0" smtClean="0">
                <a:latin typeface="Agency FB" pitchFamily="34" charset="0"/>
              </a:rPr>
              <a:t>:</a:t>
            </a:r>
          </a:p>
          <a:p>
            <a:pPr>
              <a:buNone/>
            </a:pPr>
            <a:endParaRPr lang="pt-BR" sz="1300" dirty="0" smtClean="0">
              <a:latin typeface="Agency FB" pitchFamily="34" charset="0"/>
            </a:endParaRPr>
          </a:p>
          <a:p>
            <a:pPr>
              <a:buNone/>
            </a:pPr>
            <a:r>
              <a:rPr lang="pt-BR" dirty="0" smtClean="0">
                <a:latin typeface="Agency FB" pitchFamily="34" charset="0"/>
              </a:rPr>
              <a:t>A) </a:t>
            </a:r>
            <a:r>
              <a:rPr lang="pt-BR" dirty="0" smtClean="0">
                <a:latin typeface="Agency FB" pitchFamily="34" charset="0"/>
              </a:rPr>
              <a:t>955.		B</a:t>
            </a:r>
            <a:r>
              <a:rPr lang="pt-BR" dirty="0" smtClean="0">
                <a:latin typeface="Agency FB" pitchFamily="34" charset="0"/>
              </a:rPr>
              <a:t>) 1 </a:t>
            </a:r>
            <a:r>
              <a:rPr lang="pt-BR" dirty="0" smtClean="0">
                <a:latin typeface="Agency FB" pitchFamily="34" charset="0"/>
              </a:rPr>
              <a:t>018.	C</a:t>
            </a:r>
            <a:r>
              <a:rPr lang="pt-BR" dirty="0" smtClean="0">
                <a:latin typeface="Agency FB" pitchFamily="34" charset="0"/>
              </a:rPr>
              <a:t>) 1 </a:t>
            </a:r>
            <a:r>
              <a:rPr lang="pt-BR" dirty="0" smtClean="0">
                <a:latin typeface="Agency FB" pitchFamily="34" charset="0"/>
              </a:rPr>
              <a:t>590.	D</a:t>
            </a:r>
            <a:r>
              <a:rPr lang="pt-BR" dirty="0" smtClean="0">
                <a:latin typeface="Agency FB" pitchFamily="34" charset="0"/>
              </a:rPr>
              <a:t>) 2 </a:t>
            </a:r>
            <a:r>
              <a:rPr lang="pt-BR" dirty="0" smtClean="0">
                <a:latin typeface="Agency FB" pitchFamily="34" charset="0"/>
              </a:rPr>
              <a:t>035.	E</a:t>
            </a:r>
            <a:r>
              <a:rPr lang="pt-BR" dirty="0" smtClean="0">
                <a:latin typeface="Agency FB" pitchFamily="34" charset="0"/>
              </a:rPr>
              <a:t>) 3 180</a:t>
            </a:r>
            <a:r>
              <a:rPr lang="pt-BR" dirty="0" smtClean="0">
                <a:latin typeface="Agency FB" pitchFamily="34" charset="0"/>
              </a:rPr>
              <a:t>.</a:t>
            </a:r>
            <a:endParaRPr lang="pt-BR" dirty="0" smtClean="0">
              <a:latin typeface="Agency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192688"/>
          </a:xfrm>
        </p:spPr>
        <p:txBody>
          <a:bodyPr>
            <a:normAutofit fontScale="85000" lnSpcReduction="10000"/>
          </a:bodyPr>
          <a:lstStyle/>
          <a:p>
            <a:pPr marL="0" indent="0">
              <a:buNone/>
            </a:pPr>
            <a:r>
              <a:rPr lang="pt-BR" dirty="0" smtClean="0">
                <a:latin typeface="Agency FB" pitchFamily="34" charset="0"/>
              </a:rPr>
              <a:t>(ENEM 2004) Em setembro de 1998, cerca de 10.000 toneladas de ácido sulfúrico (H</a:t>
            </a:r>
            <a:r>
              <a:rPr lang="pt-BR" baseline="-25000" dirty="0" smtClean="0">
                <a:latin typeface="Agency FB" pitchFamily="34" charset="0"/>
              </a:rPr>
              <a:t>2</a:t>
            </a:r>
            <a:r>
              <a:rPr lang="pt-BR" dirty="0" smtClean="0">
                <a:latin typeface="Agency FB" pitchFamily="34" charset="0"/>
              </a:rPr>
              <a:t>SO</a:t>
            </a:r>
            <a:r>
              <a:rPr lang="pt-BR" baseline="-25000" dirty="0" smtClean="0">
                <a:latin typeface="Agency FB" pitchFamily="34" charset="0"/>
              </a:rPr>
              <a:t>4</a:t>
            </a:r>
            <a:r>
              <a:rPr lang="pt-BR" dirty="0" smtClean="0">
                <a:latin typeface="Agency FB" pitchFamily="34" charset="0"/>
              </a:rPr>
              <a:t>) foram derramadas pelo navio Bahamas no litoral do Rio Grande do Sul. Para minimizar o impacto ambiental de um desastre desse tipo, é preciso neutralizar a acidez resultante. Para isso pode-se, por exemplo, lançar calcário, minério rico em carbonato de cálcio (CaCO</a:t>
            </a:r>
            <a:r>
              <a:rPr lang="pt-BR" baseline="-25000" dirty="0" smtClean="0">
                <a:latin typeface="Agency FB" pitchFamily="34" charset="0"/>
              </a:rPr>
              <a:t>3</a:t>
            </a:r>
            <a:r>
              <a:rPr lang="pt-BR" dirty="0" smtClean="0">
                <a:latin typeface="Agency FB" pitchFamily="34" charset="0"/>
              </a:rPr>
              <a:t>), na região atingida.</a:t>
            </a:r>
          </a:p>
          <a:p>
            <a:pPr marL="0" indent="0">
              <a:buNone/>
            </a:pPr>
            <a:r>
              <a:rPr lang="pt-BR" dirty="0" smtClean="0">
                <a:latin typeface="Agency FB" pitchFamily="34" charset="0"/>
              </a:rPr>
              <a:t>A equação química que representa a neutralização do H</a:t>
            </a:r>
            <a:r>
              <a:rPr lang="pt-BR" baseline="-25000" dirty="0" smtClean="0">
                <a:latin typeface="Agency FB" pitchFamily="34" charset="0"/>
              </a:rPr>
              <a:t>2</a:t>
            </a:r>
            <a:r>
              <a:rPr lang="pt-BR" dirty="0" smtClean="0">
                <a:latin typeface="Agency FB" pitchFamily="34" charset="0"/>
              </a:rPr>
              <a:t>SO</a:t>
            </a:r>
            <a:r>
              <a:rPr lang="pt-BR" baseline="-25000" dirty="0" smtClean="0">
                <a:latin typeface="Agency FB" pitchFamily="34" charset="0"/>
              </a:rPr>
              <a:t>4</a:t>
            </a:r>
            <a:r>
              <a:rPr lang="pt-BR" dirty="0" smtClean="0">
                <a:latin typeface="Agency FB" pitchFamily="34" charset="0"/>
              </a:rPr>
              <a:t> por CaCO</a:t>
            </a:r>
            <a:r>
              <a:rPr lang="pt-BR" baseline="-25000" dirty="0" smtClean="0">
                <a:latin typeface="Agency FB" pitchFamily="34" charset="0"/>
              </a:rPr>
              <a:t>3</a:t>
            </a:r>
            <a:r>
              <a:rPr lang="pt-BR" dirty="0" smtClean="0">
                <a:latin typeface="Agency FB" pitchFamily="34" charset="0"/>
              </a:rPr>
              <a:t>, com a proporção aproximada entre as massas dessas substâncias é:</a:t>
            </a:r>
          </a:p>
          <a:p>
            <a:pPr algn="ctr">
              <a:buNone/>
            </a:pPr>
            <a:r>
              <a:rPr lang="pt-BR" dirty="0" smtClean="0">
                <a:latin typeface="Agency FB" pitchFamily="34" charset="0"/>
              </a:rPr>
              <a:t>H</a:t>
            </a:r>
            <a:r>
              <a:rPr lang="pt-BR" baseline="-25000" dirty="0" smtClean="0">
                <a:latin typeface="Agency FB" pitchFamily="34" charset="0"/>
              </a:rPr>
              <a:t>2</a:t>
            </a:r>
            <a:r>
              <a:rPr lang="pt-BR" dirty="0" smtClean="0">
                <a:latin typeface="Agency FB" pitchFamily="34" charset="0"/>
              </a:rPr>
              <a:t>SO</a:t>
            </a:r>
            <a:r>
              <a:rPr lang="pt-BR" baseline="-25000" dirty="0" smtClean="0">
                <a:latin typeface="Agency FB" pitchFamily="34" charset="0"/>
              </a:rPr>
              <a:t>4</a:t>
            </a:r>
            <a:r>
              <a:rPr lang="pt-BR" dirty="0" smtClean="0">
                <a:latin typeface="Agency FB" pitchFamily="34" charset="0"/>
              </a:rPr>
              <a:t> + CaCO</a:t>
            </a:r>
            <a:r>
              <a:rPr lang="pt-BR" baseline="-25000" dirty="0" smtClean="0">
                <a:latin typeface="Agency FB" pitchFamily="34" charset="0"/>
              </a:rPr>
              <a:t>3</a:t>
            </a:r>
            <a:r>
              <a:rPr lang="pt-BR" dirty="0" smtClean="0">
                <a:latin typeface="Agency FB" pitchFamily="34" charset="0"/>
              </a:rPr>
              <a:t> </a:t>
            </a:r>
            <a:r>
              <a:rPr lang="pt-BR" dirty="0" smtClean="0">
                <a:latin typeface="Agency FB" pitchFamily="34" charset="0"/>
                <a:sym typeface="Symbol"/>
              </a:rPr>
              <a:t></a:t>
            </a:r>
            <a:r>
              <a:rPr lang="pt-BR" dirty="0" smtClean="0">
                <a:latin typeface="Agency FB" pitchFamily="34" charset="0"/>
              </a:rPr>
              <a:t>  CaSO</a:t>
            </a:r>
            <a:r>
              <a:rPr lang="pt-BR" baseline="-25000" dirty="0" smtClean="0">
                <a:latin typeface="Agency FB" pitchFamily="34" charset="0"/>
              </a:rPr>
              <a:t>4</a:t>
            </a:r>
            <a:r>
              <a:rPr lang="pt-BR" dirty="0" smtClean="0">
                <a:latin typeface="Agency FB" pitchFamily="34" charset="0"/>
              </a:rPr>
              <a:t> + H</a:t>
            </a:r>
            <a:r>
              <a:rPr lang="pt-BR" baseline="-25000" dirty="0" smtClean="0">
                <a:latin typeface="Agency FB" pitchFamily="34" charset="0"/>
              </a:rPr>
              <a:t>2</a:t>
            </a:r>
            <a:r>
              <a:rPr lang="pt-BR" dirty="0" smtClean="0">
                <a:latin typeface="Agency FB" pitchFamily="34" charset="0"/>
              </a:rPr>
              <a:t>O + CO</a:t>
            </a:r>
            <a:r>
              <a:rPr lang="pt-BR" baseline="-25000" dirty="0" smtClean="0">
                <a:latin typeface="Agency FB" pitchFamily="34" charset="0"/>
              </a:rPr>
              <a:t>2</a:t>
            </a:r>
            <a:endParaRPr lang="pt-BR" dirty="0" smtClean="0">
              <a:latin typeface="Agency FB" pitchFamily="34" charset="0"/>
            </a:endParaRPr>
          </a:p>
          <a:p>
            <a:pPr algn="ctr">
              <a:buNone/>
            </a:pPr>
            <a:r>
              <a:rPr lang="pt-BR" dirty="0" smtClean="0">
                <a:latin typeface="Agency FB" pitchFamily="34" charset="0"/>
              </a:rPr>
              <a:t>1 tonelada reage com 1 tonelada </a:t>
            </a:r>
            <a:r>
              <a:rPr lang="pt-BR" dirty="0" smtClean="0">
                <a:latin typeface="Agency FB" pitchFamily="34" charset="0"/>
                <a:sym typeface="Symbol"/>
              </a:rPr>
              <a:t></a:t>
            </a:r>
            <a:r>
              <a:rPr lang="pt-BR" dirty="0" smtClean="0">
                <a:latin typeface="Agency FB" pitchFamily="34" charset="0"/>
              </a:rPr>
              <a:t> sólido sedimentado e  gás</a:t>
            </a:r>
          </a:p>
          <a:p>
            <a:pPr marL="0" indent="0">
              <a:buNone/>
            </a:pPr>
            <a:r>
              <a:rPr lang="pt-BR" dirty="0" smtClean="0">
                <a:latin typeface="Agency FB" pitchFamily="34" charset="0"/>
              </a:rPr>
              <a:t>Pode-se avaliar o esforço de mobilização que deveria ser empreendido para enfrentar tal situação, estimando a quantidade de caminhões necessária para carregar o material neutralizante. Para transportar certo calcário que tem 80% de CaCO</a:t>
            </a:r>
            <a:r>
              <a:rPr lang="pt-BR" baseline="-25000" dirty="0" smtClean="0">
                <a:latin typeface="Agency FB" pitchFamily="34" charset="0"/>
              </a:rPr>
              <a:t>3</a:t>
            </a:r>
            <a:r>
              <a:rPr lang="pt-BR" dirty="0" smtClean="0">
                <a:latin typeface="Agency FB" pitchFamily="34" charset="0"/>
              </a:rPr>
              <a:t>, esse número de caminhões, cada um com carga de 30 toneladas, seria próximo de</a:t>
            </a:r>
          </a:p>
          <a:p>
            <a:pPr>
              <a:buNone/>
            </a:pPr>
            <a:r>
              <a:rPr lang="pt-BR" dirty="0" smtClean="0">
                <a:latin typeface="Agency FB" pitchFamily="34" charset="0"/>
              </a:rPr>
              <a:t>(A) 100.    	(B) 200.    	(C) 300. 	 (D) 400.  	(E) 500.</a:t>
            </a:r>
            <a:endParaRPr lang="pt-BR" dirty="0">
              <a:latin typeface="Agency FB"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192688"/>
          </a:xfrm>
        </p:spPr>
        <p:txBody>
          <a:bodyPr>
            <a:normAutofit lnSpcReduction="10000"/>
          </a:bodyPr>
          <a:lstStyle/>
          <a:p>
            <a:pPr marL="0" indent="0">
              <a:buNone/>
            </a:pPr>
            <a:r>
              <a:rPr lang="pt-BR" dirty="0" smtClean="0">
                <a:latin typeface="Agency FB" pitchFamily="34" charset="0"/>
              </a:rPr>
              <a:t>(ENEM/2015) Os </a:t>
            </a:r>
            <a:r>
              <a:rPr lang="pt-BR" dirty="0" smtClean="0">
                <a:latin typeface="Agency FB" pitchFamily="34" charset="0"/>
              </a:rPr>
              <a:t>calcários são materiais compostos por carbonato de cálcio, que podem atuar como </a:t>
            </a:r>
            <a:r>
              <a:rPr lang="pt-BR" dirty="0" err="1" smtClean="0">
                <a:latin typeface="Agency FB" pitchFamily="34" charset="0"/>
              </a:rPr>
              <a:t>sorventes</a:t>
            </a:r>
            <a:r>
              <a:rPr lang="pt-BR" dirty="0" smtClean="0">
                <a:latin typeface="Agency FB" pitchFamily="34" charset="0"/>
              </a:rPr>
              <a:t> do dióxido de enxofre (</a:t>
            </a:r>
            <a:r>
              <a:rPr lang="pt-BR" dirty="0" smtClean="0">
                <a:latin typeface="Agency FB" pitchFamily="34" charset="0"/>
              </a:rPr>
              <a:t>SO</a:t>
            </a:r>
            <a:r>
              <a:rPr lang="pt-BR" baseline="-25000" dirty="0" smtClean="0">
                <a:latin typeface="Agency FB" pitchFamily="34" charset="0"/>
              </a:rPr>
              <a:t>2</a:t>
            </a:r>
            <a:r>
              <a:rPr lang="pt-BR" dirty="0" smtClean="0">
                <a:latin typeface="Agency FB" pitchFamily="34" charset="0"/>
              </a:rPr>
              <a:t>), </a:t>
            </a:r>
            <a:r>
              <a:rPr lang="pt-BR" dirty="0" smtClean="0">
                <a:latin typeface="Agency FB" pitchFamily="34" charset="0"/>
              </a:rPr>
              <a:t>um importante poluente atmosférico. As reações envolvidas no processo são a ativação do calcário, por meio da calcinação, e a fixação de SO</a:t>
            </a:r>
            <a:r>
              <a:rPr lang="pt-BR" baseline="-25000" dirty="0" smtClean="0">
                <a:latin typeface="Agency FB" pitchFamily="34" charset="0"/>
              </a:rPr>
              <a:t>2</a:t>
            </a:r>
            <a:r>
              <a:rPr lang="pt-BR" dirty="0" smtClean="0">
                <a:latin typeface="Agency FB" pitchFamily="34" charset="0"/>
              </a:rPr>
              <a:t> com a formação de um sal de cálcio, como ilustrado pelas equações químicas simplificadas.</a:t>
            </a:r>
          </a:p>
          <a:p>
            <a:pPr algn="ctr">
              <a:buNone/>
            </a:pPr>
            <a:r>
              <a:rPr lang="pt-BR" dirty="0" smtClean="0">
                <a:latin typeface="Agency FB" pitchFamily="34" charset="0"/>
              </a:rPr>
              <a:t>CaCO</a:t>
            </a:r>
            <a:r>
              <a:rPr lang="pt-BR" baseline="-25000" dirty="0" smtClean="0">
                <a:latin typeface="Agency FB" pitchFamily="34" charset="0"/>
              </a:rPr>
              <a:t>3</a:t>
            </a:r>
            <a:r>
              <a:rPr lang="pt-BR" dirty="0" smtClean="0">
                <a:latin typeface="Agency FB" pitchFamily="34" charset="0"/>
              </a:rPr>
              <a:t> </a:t>
            </a:r>
            <a:r>
              <a:rPr lang="pt-BR" dirty="0" smtClean="0">
                <a:latin typeface="Agency FB" pitchFamily="34" charset="0"/>
              </a:rPr>
              <a:t>+ calor</a:t>
            </a:r>
            <a:r>
              <a:rPr lang="pt-BR" dirty="0" smtClean="0">
                <a:latin typeface="Agency FB" pitchFamily="34" charset="0"/>
                <a:cs typeface="Times New Roman"/>
              </a:rPr>
              <a:t> </a:t>
            </a:r>
            <a:r>
              <a:rPr lang="pt-BR" dirty="0" smtClean="0">
                <a:latin typeface="Agency FB" pitchFamily="34" charset="0"/>
                <a:cs typeface="Times New Roman"/>
              </a:rPr>
              <a:t>→</a:t>
            </a:r>
            <a:r>
              <a:rPr lang="pt-BR" dirty="0" smtClean="0">
                <a:latin typeface="Agency FB" pitchFamily="34" charset="0"/>
              </a:rPr>
              <a:t> </a:t>
            </a:r>
            <a:r>
              <a:rPr lang="pt-BR" dirty="0" err="1" smtClean="0">
                <a:latin typeface="Agency FB" pitchFamily="34" charset="0"/>
              </a:rPr>
              <a:t>CaO</a:t>
            </a:r>
            <a:r>
              <a:rPr lang="pt-BR" dirty="0" smtClean="0">
                <a:latin typeface="Agency FB" pitchFamily="34" charset="0"/>
              </a:rPr>
              <a:t> + CO</a:t>
            </a:r>
            <a:r>
              <a:rPr lang="pt-BR" baseline="-25000" dirty="0" smtClean="0">
                <a:latin typeface="Agency FB" pitchFamily="34" charset="0"/>
              </a:rPr>
              <a:t>2</a:t>
            </a:r>
            <a:r>
              <a:rPr lang="pt-BR" dirty="0" smtClean="0">
                <a:latin typeface="Agency FB" pitchFamily="34" charset="0"/>
              </a:rPr>
              <a:t> </a:t>
            </a:r>
            <a:endParaRPr lang="pt-BR" dirty="0" smtClean="0">
              <a:latin typeface="Agency FB" pitchFamily="34" charset="0"/>
            </a:endParaRPr>
          </a:p>
          <a:p>
            <a:pPr algn="ctr">
              <a:buNone/>
            </a:pPr>
            <a:r>
              <a:rPr lang="pt-BR" dirty="0" err="1" smtClean="0">
                <a:latin typeface="Agency FB" pitchFamily="34" charset="0"/>
              </a:rPr>
              <a:t>CaO</a:t>
            </a:r>
            <a:r>
              <a:rPr lang="pt-BR" dirty="0" smtClean="0">
                <a:latin typeface="Agency FB" pitchFamily="34" charset="0"/>
              </a:rPr>
              <a:t> </a:t>
            </a:r>
            <a:r>
              <a:rPr lang="pt-BR" dirty="0" smtClean="0">
                <a:latin typeface="Agency FB" pitchFamily="34" charset="0"/>
              </a:rPr>
              <a:t>+ SO</a:t>
            </a:r>
            <a:r>
              <a:rPr lang="pt-BR" baseline="-25000" dirty="0" smtClean="0">
                <a:latin typeface="Agency FB" pitchFamily="34" charset="0"/>
              </a:rPr>
              <a:t>2</a:t>
            </a:r>
            <a:r>
              <a:rPr lang="pt-BR" dirty="0" smtClean="0">
                <a:latin typeface="Agency FB" pitchFamily="34" charset="0"/>
              </a:rPr>
              <a:t> + </a:t>
            </a:r>
            <a:r>
              <a:rPr lang="pt-BR" dirty="0" smtClean="0">
                <a:latin typeface="Agency FB" pitchFamily="34" charset="0"/>
              </a:rPr>
              <a:t>1/2 </a:t>
            </a:r>
            <a:r>
              <a:rPr lang="pt-BR" dirty="0" smtClean="0">
                <a:latin typeface="Agency FB" pitchFamily="34" charset="0"/>
              </a:rPr>
              <a:t>O</a:t>
            </a:r>
            <a:r>
              <a:rPr lang="pt-BR" baseline="-25000" dirty="0" smtClean="0">
                <a:latin typeface="Agency FB" pitchFamily="34" charset="0"/>
              </a:rPr>
              <a:t>2</a:t>
            </a:r>
            <a:r>
              <a:rPr lang="pt-BR" dirty="0" smtClean="0">
                <a:latin typeface="Agency FB" pitchFamily="34" charset="0"/>
              </a:rPr>
              <a:t> </a:t>
            </a:r>
            <a:r>
              <a:rPr lang="pt-BR" dirty="0" smtClean="0">
                <a:latin typeface="Agency FB" pitchFamily="34" charset="0"/>
                <a:cs typeface="Times New Roman"/>
              </a:rPr>
              <a:t>→</a:t>
            </a:r>
            <a:r>
              <a:rPr lang="pt-BR" dirty="0" smtClean="0">
                <a:latin typeface="Agency FB" pitchFamily="34" charset="0"/>
              </a:rPr>
              <a:t>Sal </a:t>
            </a:r>
            <a:r>
              <a:rPr lang="pt-BR" dirty="0" smtClean="0">
                <a:latin typeface="Agency FB" pitchFamily="34" charset="0"/>
              </a:rPr>
              <a:t>de cálcio</a:t>
            </a:r>
          </a:p>
          <a:p>
            <a:pPr marL="0" indent="0">
              <a:buNone/>
            </a:pPr>
            <a:r>
              <a:rPr lang="pt-BR" dirty="0" smtClean="0">
                <a:latin typeface="Agency FB" pitchFamily="34" charset="0"/>
              </a:rPr>
              <a:t>Considerando-se as reações envolvidas nesse processo de </a:t>
            </a:r>
            <a:r>
              <a:rPr lang="pt-BR" dirty="0" err="1" smtClean="0">
                <a:latin typeface="Agency FB" pitchFamily="34" charset="0"/>
              </a:rPr>
              <a:t>dessulfurização</a:t>
            </a:r>
            <a:r>
              <a:rPr lang="pt-BR" dirty="0" smtClean="0">
                <a:latin typeface="Agency FB" pitchFamily="34" charset="0"/>
              </a:rPr>
              <a:t>, a fórmula química do sal de cálcio corresponde a:</a:t>
            </a:r>
          </a:p>
          <a:p>
            <a:pPr>
              <a:buNone/>
            </a:pPr>
            <a:r>
              <a:rPr lang="pt-BR" dirty="0" smtClean="0">
                <a:latin typeface="Agency FB" pitchFamily="34" charset="0"/>
              </a:rPr>
              <a:t>A) </a:t>
            </a:r>
            <a:r>
              <a:rPr lang="pt-BR" dirty="0" smtClean="0">
                <a:latin typeface="Agency FB" pitchFamily="34" charset="0"/>
              </a:rPr>
              <a:t>CaSO</a:t>
            </a:r>
            <a:r>
              <a:rPr lang="pt-BR" baseline="-25000" dirty="0" smtClean="0">
                <a:latin typeface="Agency FB" pitchFamily="34" charset="0"/>
              </a:rPr>
              <a:t>3		</a:t>
            </a:r>
            <a:r>
              <a:rPr lang="pt-BR" dirty="0" smtClean="0">
                <a:latin typeface="Agency FB" pitchFamily="34" charset="0"/>
              </a:rPr>
              <a:t>B</a:t>
            </a:r>
            <a:r>
              <a:rPr lang="pt-BR" dirty="0" smtClean="0">
                <a:latin typeface="Agency FB" pitchFamily="34" charset="0"/>
              </a:rPr>
              <a:t>) </a:t>
            </a:r>
            <a:r>
              <a:rPr lang="pt-BR" dirty="0" smtClean="0">
                <a:latin typeface="Agency FB" pitchFamily="34" charset="0"/>
              </a:rPr>
              <a:t>CaSO</a:t>
            </a:r>
            <a:r>
              <a:rPr lang="pt-BR" baseline="-25000" dirty="0" smtClean="0">
                <a:latin typeface="Agency FB" pitchFamily="34" charset="0"/>
              </a:rPr>
              <a:t>4		</a:t>
            </a:r>
            <a:r>
              <a:rPr lang="pt-BR" dirty="0" smtClean="0">
                <a:latin typeface="Agency FB" pitchFamily="34" charset="0"/>
              </a:rPr>
              <a:t>C</a:t>
            </a:r>
            <a:r>
              <a:rPr lang="pt-BR" dirty="0" smtClean="0">
                <a:latin typeface="Agency FB" pitchFamily="34" charset="0"/>
              </a:rPr>
              <a:t>) </a:t>
            </a:r>
            <a:r>
              <a:rPr lang="pt-BR" dirty="0" smtClean="0">
                <a:latin typeface="Agency FB" pitchFamily="34" charset="0"/>
              </a:rPr>
              <a:t>CaS</a:t>
            </a:r>
            <a:r>
              <a:rPr lang="pt-BR" baseline="-25000" dirty="0" smtClean="0">
                <a:latin typeface="Agency FB" pitchFamily="34" charset="0"/>
              </a:rPr>
              <a:t>2</a:t>
            </a:r>
            <a:r>
              <a:rPr lang="pt-BR" dirty="0" smtClean="0">
                <a:latin typeface="Agency FB" pitchFamily="34" charset="0"/>
              </a:rPr>
              <a:t>O</a:t>
            </a:r>
            <a:r>
              <a:rPr lang="pt-BR" baseline="-25000" dirty="0" smtClean="0">
                <a:latin typeface="Agency FB" pitchFamily="34" charset="0"/>
              </a:rPr>
              <a:t>8</a:t>
            </a:r>
            <a:endParaRPr lang="pt-BR" baseline="-25000" dirty="0" smtClean="0">
              <a:latin typeface="Agency FB" pitchFamily="34" charset="0"/>
            </a:endParaRPr>
          </a:p>
          <a:p>
            <a:pPr>
              <a:buNone/>
            </a:pPr>
            <a:r>
              <a:rPr lang="pt-BR" dirty="0" smtClean="0">
                <a:latin typeface="Agency FB" pitchFamily="34" charset="0"/>
              </a:rPr>
              <a:t>D) </a:t>
            </a:r>
            <a:r>
              <a:rPr lang="pt-BR" dirty="0" smtClean="0">
                <a:latin typeface="Agency FB" pitchFamily="34" charset="0"/>
              </a:rPr>
              <a:t>CaSO</a:t>
            </a:r>
            <a:r>
              <a:rPr lang="pt-BR" baseline="-25000" dirty="0" smtClean="0">
                <a:latin typeface="Agency FB" pitchFamily="34" charset="0"/>
              </a:rPr>
              <a:t>2		</a:t>
            </a:r>
            <a:r>
              <a:rPr lang="pt-BR" dirty="0" smtClean="0">
                <a:latin typeface="Agency FB" pitchFamily="34" charset="0"/>
              </a:rPr>
              <a:t>E</a:t>
            </a:r>
            <a:r>
              <a:rPr lang="pt-BR" dirty="0" smtClean="0">
                <a:latin typeface="Agency FB" pitchFamily="34" charset="0"/>
              </a:rPr>
              <a:t>) </a:t>
            </a:r>
            <a:r>
              <a:rPr lang="pt-BR" dirty="0" smtClean="0">
                <a:latin typeface="Agency FB" pitchFamily="34" charset="0"/>
              </a:rPr>
              <a:t>CaS</a:t>
            </a:r>
            <a:r>
              <a:rPr lang="pt-BR" baseline="-25000" dirty="0" smtClean="0">
                <a:latin typeface="Agency FB" pitchFamily="34" charset="0"/>
              </a:rPr>
              <a:t>2</a:t>
            </a:r>
            <a:r>
              <a:rPr lang="pt-BR" dirty="0" smtClean="0">
                <a:latin typeface="Agency FB" pitchFamily="34" charset="0"/>
              </a:rPr>
              <a:t>O</a:t>
            </a:r>
            <a:r>
              <a:rPr lang="pt-BR" baseline="-25000" dirty="0" smtClean="0">
                <a:latin typeface="Agency FB" pitchFamily="34" charset="0"/>
              </a:rPr>
              <a:t>7</a:t>
            </a:r>
            <a:endParaRPr lang="pt-BR" baseline="-25000" dirty="0">
              <a:latin typeface="Agency FB"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192688"/>
          </a:xfrm>
        </p:spPr>
        <p:txBody>
          <a:bodyPr>
            <a:normAutofit fontScale="85000" lnSpcReduction="20000"/>
          </a:bodyPr>
          <a:lstStyle/>
          <a:p>
            <a:pPr marL="0" indent="0">
              <a:buNone/>
            </a:pPr>
            <a:r>
              <a:rPr lang="pt-BR" dirty="0" smtClean="0">
                <a:latin typeface="Agency FB" pitchFamily="34" charset="0"/>
              </a:rPr>
              <a:t>(ENEM 2001) </a:t>
            </a:r>
            <a:r>
              <a:rPr lang="pt-BR" dirty="0" smtClean="0">
                <a:latin typeface="Agency FB" pitchFamily="34" charset="0"/>
              </a:rPr>
              <a:t>Atualmente, sistemas de purificação de emissões poluidoras estão sendo exigidos por lei em um número cada vez maior de países. O controle das emissões de dióxido de enxofre gasoso, provenientes da queima de carvão que contém enxofre, pode ser feito pela reação desse gás com uma suspensão de hidróxido de cálcio em água, sendo formado um produto não poluidor do ar. </a:t>
            </a:r>
            <a:endParaRPr lang="pt-BR" dirty="0" smtClean="0">
              <a:latin typeface="Agency FB" pitchFamily="34" charset="0"/>
            </a:endParaRPr>
          </a:p>
          <a:p>
            <a:pPr marL="0" indent="0">
              <a:buNone/>
            </a:pPr>
            <a:r>
              <a:rPr lang="pt-BR" dirty="0" smtClean="0">
                <a:latin typeface="Agency FB" pitchFamily="34" charset="0"/>
              </a:rPr>
              <a:t>A </a:t>
            </a:r>
            <a:r>
              <a:rPr lang="pt-BR" dirty="0" smtClean="0">
                <a:latin typeface="Agency FB" pitchFamily="34" charset="0"/>
              </a:rPr>
              <a:t>queima do enxofre e a reação do dióxido de enxofre com o hidróxido de cálcio, bem como as massas de algumas das substâncias envolvidas nessas reações, podem ser assim representadas: </a:t>
            </a:r>
            <a:endParaRPr lang="pt-BR" dirty="0" smtClean="0">
              <a:latin typeface="Agency FB" pitchFamily="34" charset="0"/>
            </a:endParaRPr>
          </a:p>
          <a:p>
            <a:pPr marL="0" indent="0">
              <a:buNone/>
            </a:pPr>
            <a:endParaRPr lang="pt-BR" sz="1800" dirty="0" smtClean="0">
              <a:latin typeface="Agency FB" pitchFamily="34" charset="0"/>
            </a:endParaRPr>
          </a:p>
          <a:p>
            <a:pPr marL="0" indent="0" algn="ctr">
              <a:buNone/>
            </a:pPr>
            <a:r>
              <a:rPr lang="pt-BR" dirty="0" smtClean="0">
                <a:latin typeface="Agency FB" pitchFamily="34" charset="0"/>
              </a:rPr>
              <a:t>enxofre </a:t>
            </a:r>
            <a:r>
              <a:rPr lang="pt-BR" dirty="0" smtClean="0">
                <a:latin typeface="Agency FB" pitchFamily="34" charset="0"/>
              </a:rPr>
              <a:t>(32 g) + oxigênio (32 g) → dióxido de enxofre (64 g</a:t>
            </a:r>
            <a:r>
              <a:rPr lang="pt-BR" dirty="0" smtClean="0">
                <a:latin typeface="Agency FB" pitchFamily="34" charset="0"/>
              </a:rPr>
              <a:t>)</a:t>
            </a:r>
          </a:p>
          <a:p>
            <a:pPr marL="0" indent="0" algn="ctr">
              <a:buNone/>
            </a:pPr>
            <a:r>
              <a:rPr lang="pt-BR" dirty="0" smtClean="0">
                <a:latin typeface="Agency FB" pitchFamily="34" charset="0"/>
              </a:rPr>
              <a:t> </a:t>
            </a:r>
            <a:r>
              <a:rPr lang="pt-BR" dirty="0" smtClean="0">
                <a:latin typeface="Agency FB" pitchFamily="34" charset="0"/>
              </a:rPr>
              <a:t>dióxido de enxofre (64 g) + hidróxido de cálcio (74 g) → produto não poluidor </a:t>
            </a:r>
            <a:endParaRPr lang="pt-BR" dirty="0" smtClean="0">
              <a:latin typeface="Agency FB" pitchFamily="34" charset="0"/>
            </a:endParaRPr>
          </a:p>
          <a:p>
            <a:pPr marL="0" indent="0">
              <a:buNone/>
            </a:pPr>
            <a:endParaRPr lang="pt-BR" sz="1400" dirty="0" smtClean="0">
              <a:latin typeface="Agency FB" pitchFamily="34" charset="0"/>
            </a:endParaRPr>
          </a:p>
          <a:p>
            <a:pPr marL="0" indent="0">
              <a:buNone/>
            </a:pPr>
            <a:r>
              <a:rPr lang="pt-BR" dirty="0" smtClean="0">
                <a:latin typeface="Agency FB" pitchFamily="34" charset="0"/>
              </a:rPr>
              <a:t>Dessa </a:t>
            </a:r>
            <a:r>
              <a:rPr lang="pt-BR" dirty="0" smtClean="0">
                <a:latin typeface="Agency FB" pitchFamily="34" charset="0"/>
              </a:rPr>
              <a:t>forma, para absorver todo o dióxido de enxofre produzido pela queima de uma tonelada de carvão (contendo 1% de enxofre), é suficiente a utilização de uma massa de hidróxido de cálcio de aproximadamente: </a:t>
            </a:r>
            <a:endParaRPr lang="pt-BR" dirty="0" smtClean="0">
              <a:latin typeface="Agency FB" pitchFamily="34" charset="0"/>
            </a:endParaRPr>
          </a:p>
          <a:p>
            <a:pPr marL="0" indent="0">
              <a:buNone/>
            </a:pPr>
            <a:endParaRPr lang="pt-BR" sz="1400" dirty="0" smtClean="0">
              <a:latin typeface="Agency FB" pitchFamily="34" charset="0"/>
            </a:endParaRPr>
          </a:p>
          <a:p>
            <a:pPr marL="0" indent="0">
              <a:buNone/>
            </a:pPr>
            <a:r>
              <a:rPr lang="pt-BR" dirty="0" smtClean="0">
                <a:latin typeface="Agency FB" pitchFamily="34" charset="0"/>
              </a:rPr>
              <a:t>(</a:t>
            </a:r>
            <a:r>
              <a:rPr lang="pt-BR" dirty="0" smtClean="0">
                <a:latin typeface="Agency FB" pitchFamily="34" charset="0"/>
              </a:rPr>
              <a:t>A) 23 kg</a:t>
            </a:r>
            <a:r>
              <a:rPr lang="pt-BR" dirty="0" smtClean="0">
                <a:latin typeface="Agency FB" pitchFamily="34" charset="0"/>
              </a:rPr>
              <a:t>.     </a:t>
            </a:r>
            <a:r>
              <a:rPr lang="pt-BR" dirty="0" smtClean="0">
                <a:latin typeface="Agency FB" pitchFamily="34" charset="0"/>
              </a:rPr>
              <a:t>(B) 43 kg</a:t>
            </a:r>
            <a:r>
              <a:rPr lang="pt-BR" dirty="0" smtClean="0">
                <a:latin typeface="Agency FB" pitchFamily="34" charset="0"/>
              </a:rPr>
              <a:t>.     </a:t>
            </a:r>
            <a:r>
              <a:rPr lang="pt-BR" dirty="0" smtClean="0">
                <a:latin typeface="Agency FB" pitchFamily="34" charset="0"/>
              </a:rPr>
              <a:t>(C) 64 kg</a:t>
            </a:r>
            <a:r>
              <a:rPr lang="pt-BR" dirty="0" smtClean="0">
                <a:latin typeface="Agency FB" pitchFamily="34" charset="0"/>
              </a:rPr>
              <a:t>.     </a:t>
            </a:r>
            <a:r>
              <a:rPr lang="pt-BR" dirty="0" smtClean="0">
                <a:latin typeface="Agency FB" pitchFamily="34" charset="0"/>
              </a:rPr>
              <a:t>(D) 74 kg. </a:t>
            </a:r>
            <a:r>
              <a:rPr lang="pt-BR" dirty="0" smtClean="0">
                <a:latin typeface="Agency FB" pitchFamily="34" charset="0"/>
              </a:rPr>
              <a:t>    (</a:t>
            </a:r>
            <a:r>
              <a:rPr lang="pt-BR" dirty="0" smtClean="0">
                <a:latin typeface="Agency FB" pitchFamily="34" charset="0"/>
              </a:rPr>
              <a:t>E) 138 kg</a:t>
            </a:r>
            <a:r>
              <a:rPr lang="pt-BR" dirty="0" smtClean="0">
                <a:latin typeface="Agency FB" pitchFamily="34" charset="0"/>
              </a:rPr>
              <a:t>.</a:t>
            </a:r>
            <a:endParaRPr lang="pt-BR" baseline="-25000" dirty="0">
              <a:latin typeface="Agency FB"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192688"/>
          </a:xfrm>
        </p:spPr>
        <p:txBody>
          <a:bodyPr>
            <a:normAutofit fontScale="85000" lnSpcReduction="20000"/>
          </a:bodyPr>
          <a:lstStyle/>
          <a:p>
            <a:pPr marL="0" indent="0">
              <a:buNone/>
            </a:pPr>
            <a:r>
              <a:rPr lang="pt-BR" dirty="0" smtClean="0">
                <a:latin typeface="Agency FB" pitchFamily="34" charset="0"/>
              </a:rPr>
              <a:t>(ENEM 2001) </a:t>
            </a:r>
            <a:r>
              <a:rPr lang="pt-BR" dirty="0" smtClean="0">
                <a:latin typeface="Agency FB" pitchFamily="34" charset="0"/>
              </a:rPr>
              <a:t>O ferro pode ser obtido a partir </a:t>
            </a:r>
            <a:r>
              <a:rPr lang="pt-BR" dirty="0" smtClean="0">
                <a:latin typeface="Agency FB" pitchFamily="34" charset="0"/>
              </a:rPr>
              <a:t>da  </a:t>
            </a:r>
            <a:r>
              <a:rPr lang="pt-BR" dirty="0" smtClean="0">
                <a:latin typeface="Agency FB" pitchFamily="34" charset="0"/>
              </a:rPr>
              <a:t>hematita, </a:t>
            </a:r>
            <a:r>
              <a:rPr lang="pt-BR" dirty="0" smtClean="0">
                <a:latin typeface="Agency FB" pitchFamily="34" charset="0"/>
              </a:rPr>
              <a:t>minério </a:t>
            </a:r>
            <a:r>
              <a:rPr lang="pt-BR" dirty="0" smtClean="0">
                <a:latin typeface="Agency FB" pitchFamily="34" charset="0"/>
              </a:rPr>
              <a:t>rico em óxido de ferro, pela reação com </a:t>
            </a:r>
            <a:r>
              <a:rPr lang="pt-BR" dirty="0" smtClean="0">
                <a:latin typeface="Agency FB" pitchFamily="34" charset="0"/>
              </a:rPr>
              <a:t>carvão </a:t>
            </a:r>
            <a:r>
              <a:rPr lang="pt-BR" dirty="0" smtClean="0">
                <a:latin typeface="Agency FB" pitchFamily="34" charset="0"/>
              </a:rPr>
              <a:t>e oxigênio. A tabela a seguir apresenta </a:t>
            </a:r>
            <a:r>
              <a:rPr lang="pt-BR" dirty="0" smtClean="0">
                <a:latin typeface="Agency FB" pitchFamily="34" charset="0"/>
              </a:rPr>
              <a:t>dados </a:t>
            </a:r>
            <a:r>
              <a:rPr lang="pt-BR" dirty="0" smtClean="0">
                <a:latin typeface="Agency FB" pitchFamily="34" charset="0"/>
              </a:rPr>
              <a:t>da análise de minério de ferro (hematita) </a:t>
            </a:r>
            <a:r>
              <a:rPr lang="pt-BR" dirty="0" smtClean="0">
                <a:latin typeface="Agency FB" pitchFamily="34" charset="0"/>
              </a:rPr>
              <a:t>obtido </a:t>
            </a:r>
            <a:r>
              <a:rPr lang="pt-BR" dirty="0" smtClean="0">
                <a:latin typeface="Agency FB" pitchFamily="34" charset="0"/>
              </a:rPr>
              <a:t>de várias regiões da Serra de Carajás. </a:t>
            </a:r>
            <a:endParaRPr lang="pt-BR" dirty="0" smtClean="0">
              <a:latin typeface="Agency FB" pitchFamily="34" charset="0"/>
            </a:endParaRPr>
          </a:p>
          <a:p>
            <a:pPr>
              <a:buNone/>
            </a:pPr>
            <a:endParaRPr lang="pt-BR" dirty="0" smtClean="0">
              <a:latin typeface="Agency FB" pitchFamily="34" charset="0"/>
            </a:endParaRPr>
          </a:p>
          <a:p>
            <a:pPr>
              <a:buNone/>
            </a:pPr>
            <a:endParaRPr lang="pt-BR" dirty="0" smtClean="0">
              <a:latin typeface="Agency FB" pitchFamily="34" charset="0"/>
            </a:endParaRPr>
          </a:p>
          <a:p>
            <a:pPr>
              <a:buNone/>
            </a:pPr>
            <a:endParaRPr lang="pt-BR" dirty="0" smtClean="0">
              <a:latin typeface="Agency FB" pitchFamily="34" charset="0"/>
            </a:endParaRPr>
          </a:p>
          <a:p>
            <a:pPr>
              <a:buNone/>
            </a:pPr>
            <a:endParaRPr lang="pt-BR" dirty="0" smtClean="0">
              <a:latin typeface="Agency FB" pitchFamily="34" charset="0"/>
            </a:endParaRPr>
          </a:p>
          <a:p>
            <a:pPr marL="0" indent="0">
              <a:buNone/>
            </a:pPr>
            <a:r>
              <a:rPr lang="pt-BR" dirty="0" smtClean="0">
                <a:latin typeface="Agency FB" pitchFamily="34" charset="0"/>
              </a:rPr>
              <a:t>No </a:t>
            </a:r>
            <a:r>
              <a:rPr lang="pt-BR" dirty="0" smtClean="0">
                <a:latin typeface="Agency FB" pitchFamily="34" charset="0"/>
              </a:rPr>
              <a:t>processo de produção do ferro, dependendo do </a:t>
            </a:r>
            <a:r>
              <a:rPr lang="pt-BR" dirty="0" smtClean="0">
                <a:latin typeface="Agency FB" pitchFamily="34" charset="0"/>
              </a:rPr>
              <a:t>minério </a:t>
            </a:r>
            <a:r>
              <a:rPr lang="pt-BR" dirty="0" smtClean="0">
                <a:latin typeface="Agency FB" pitchFamily="34" charset="0"/>
              </a:rPr>
              <a:t>utilizado, forma-se mais ou menos </a:t>
            </a:r>
            <a:r>
              <a:rPr lang="pt-BR" dirty="0" smtClean="0">
                <a:latin typeface="Agency FB" pitchFamily="34" charset="0"/>
              </a:rPr>
              <a:t>SO</a:t>
            </a:r>
            <a:r>
              <a:rPr lang="pt-BR" baseline="-25000" dirty="0" smtClean="0">
                <a:latin typeface="Agency FB" pitchFamily="34" charset="0"/>
              </a:rPr>
              <a:t>2</a:t>
            </a:r>
            <a:r>
              <a:rPr lang="pt-BR" dirty="0" smtClean="0">
                <a:latin typeface="Agency FB" pitchFamily="34" charset="0"/>
              </a:rPr>
              <a:t>, um </a:t>
            </a:r>
            <a:r>
              <a:rPr lang="pt-BR" dirty="0" smtClean="0">
                <a:latin typeface="Agency FB" pitchFamily="34" charset="0"/>
              </a:rPr>
              <a:t>gás que contribui para o aumento da acidez da </a:t>
            </a:r>
            <a:r>
              <a:rPr lang="pt-BR" dirty="0" smtClean="0">
                <a:latin typeface="Agency FB" pitchFamily="34" charset="0"/>
              </a:rPr>
              <a:t>chuva</a:t>
            </a:r>
            <a:r>
              <a:rPr lang="pt-BR" dirty="0" smtClean="0">
                <a:latin typeface="Agency FB" pitchFamily="34" charset="0"/>
              </a:rPr>
              <a:t>. Considerando esse impacto ambiental e </a:t>
            </a:r>
            <a:r>
              <a:rPr lang="pt-BR" dirty="0" smtClean="0">
                <a:latin typeface="Agency FB" pitchFamily="34" charset="0"/>
              </a:rPr>
              <a:t>a </a:t>
            </a:r>
            <a:r>
              <a:rPr lang="pt-BR" dirty="0" smtClean="0">
                <a:latin typeface="Agency FB" pitchFamily="34" charset="0"/>
              </a:rPr>
              <a:t>quantidade de ferro produzida, pode-se afirmar </a:t>
            </a:r>
            <a:r>
              <a:rPr lang="pt-BR" dirty="0" smtClean="0">
                <a:latin typeface="Agency FB" pitchFamily="34" charset="0"/>
              </a:rPr>
              <a:t>que </a:t>
            </a:r>
            <a:r>
              <a:rPr lang="pt-BR" dirty="0" smtClean="0">
                <a:latin typeface="Agency FB" pitchFamily="34" charset="0"/>
              </a:rPr>
              <a:t>seria mais conveniente o processamento do </a:t>
            </a:r>
            <a:r>
              <a:rPr lang="pt-BR" dirty="0" smtClean="0">
                <a:latin typeface="Agency FB" pitchFamily="34" charset="0"/>
              </a:rPr>
              <a:t>minério </a:t>
            </a:r>
            <a:r>
              <a:rPr lang="pt-BR" dirty="0" smtClean="0">
                <a:latin typeface="Agency FB" pitchFamily="34" charset="0"/>
              </a:rPr>
              <a:t>da(s) região(ões): </a:t>
            </a:r>
            <a:endParaRPr lang="pt-BR" dirty="0" smtClean="0">
              <a:latin typeface="Agency FB" pitchFamily="34" charset="0"/>
            </a:endParaRPr>
          </a:p>
          <a:p>
            <a:pPr marL="514350" indent="-514350">
              <a:buAutoNum type="alphaLcParenR"/>
            </a:pPr>
            <a:r>
              <a:rPr lang="pt-BR" dirty="0" smtClean="0">
                <a:latin typeface="Agency FB" pitchFamily="34" charset="0"/>
              </a:rPr>
              <a:t>1</a:t>
            </a:r>
            <a:r>
              <a:rPr lang="pt-BR" dirty="0" smtClean="0">
                <a:latin typeface="Agency FB" pitchFamily="34" charset="0"/>
              </a:rPr>
              <a:t>, apenas </a:t>
            </a:r>
            <a:r>
              <a:rPr lang="pt-BR" dirty="0" smtClean="0">
                <a:latin typeface="Agency FB" pitchFamily="34" charset="0"/>
              </a:rPr>
              <a:t> 		b</a:t>
            </a:r>
            <a:r>
              <a:rPr lang="pt-BR" dirty="0" smtClean="0">
                <a:latin typeface="Agency FB" pitchFamily="34" charset="0"/>
              </a:rPr>
              <a:t>) 2, apenas. </a:t>
            </a:r>
            <a:r>
              <a:rPr lang="pt-BR" dirty="0" smtClean="0">
                <a:latin typeface="Agency FB" pitchFamily="34" charset="0"/>
              </a:rPr>
              <a:t> 		c</a:t>
            </a:r>
            <a:r>
              <a:rPr lang="pt-BR" dirty="0" smtClean="0">
                <a:latin typeface="Agency FB" pitchFamily="34" charset="0"/>
              </a:rPr>
              <a:t>) 3, apenas. </a:t>
            </a:r>
            <a:endParaRPr lang="pt-BR" dirty="0" smtClean="0">
              <a:latin typeface="Agency FB" pitchFamily="34" charset="0"/>
            </a:endParaRPr>
          </a:p>
          <a:p>
            <a:pPr marL="514350" indent="-514350">
              <a:buNone/>
            </a:pPr>
            <a:r>
              <a:rPr lang="pt-BR" dirty="0" smtClean="0">
                <a:latin typeface="Agency FB" pitchFamily="34" charset="0"/>
              </a:rPr>
              <a:t>d</a:t>
            </a:r>
            <a:r>
              <a:rPr lang="pt-BR" dirty="0" smtClean="0">
                <a:latin typeface="Agency FB" pitchFamily="34" charset="0"/>
              </a:rPr>
              <a:t>) 1 e 3, apenas. </a:t>
            </a:r>
            <a:r>
              <a:rPr lang="pt-BR" dirty="0" smtClean="0">
                <a:latin typeface="Agency FB" pitchFamily="34" charset="0"/>
              </a:rPr>
              <a:t> 	e</a:t>
            </a:r>
            <a:r>
              <a:rPr lang="pt-BR" dirty="0" smtClean="0">
                <a:latin typeface="Agency FB" pitchFamily="34" charset="0"/>
              </a:rPr>
              <a:t>) 2 e 3, apenas. </a:t>
            </a:r>
            <a:endParaRPr lang="pt-BR" baseline="-25000" dirty="0">
              <a:latin typeface="Agency FB" pitchFamily="34" charset="0"/>
            </a:endParaRPr>
          </a:p>
        </p:txBody>
      </p:sp>
      <p:pic>
        <p:nvPicPr>
          <p:cNvPr id="1027" name="Picture 3"/>
          <p:cNvPicPr>
            <a:picLocks noChangeAspect="1" noChangeArrowheads="1"/>
          </p:cNvPicPr>
          <p:nvPr/>
        </p:nvPicPr>
        <p:blipFill>
          <a:blip r:embed="rId2" cstate="print"/>
          <a:srcRect l="35139" t="41343" r="35057" b="36017"/>
          <a:stretch>
            <a:fillRect/>
          </a:stretch>
        </p:blipFill>
        <p:spPr bwMode="auto">
          <a:xfrm>
            <a:off x="2699792" y="1522237"/>
            <a:ext cx="4464496" cy="1906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332656"/>
            <a:ext cx="9144000" cy="6192688"/>
          </a:xfrm>
        </p:spPr>
        <p:txBody>
          <a:bodyPr>
            <a:normAutofit lnSpcReduction="10000"/>
          </a:bodyPr>
          <a:lstStyle/>
          <a:p>
            <a:pPr marL="0" indent="0">
              <a:buNone/>
            </a:pPr>
            <a:r>
              <a:rPr lang="pt-BR" dirty="0" smtClean="0">
                <a:latin typeface="Agency FB" pitchFamily="34" charset="0"/>
              </a:rPr>
              <a:t>(ENEM/2011) O peróxido de hidrogênio é comumente utilizado como antisséptico e alvejante. Também pode ser empregado em trabalhos de restauração de quadros enegrecidos e no clareamento de dentes. Na presença de soluções ácidas de oxidantes, como o permanganato de potássio, este óxido decompõe-se, conforme a equação a </a:t>
            </a:r>
            <a:r>
              <a:rPr lang="pt-BR" dirty="0" smtClean="0">
                <a:latin typeface="Agency FB" pitchFamily="34" charset="0"/>
              </a:rPr>
              <a:t>seguir:</a:t>
            </a:r>
            <a:r>
              <a:rPr lang="pt-BR" dirty="0" smtClean="0">
                <a:latin typeface="Agency FB" pitchFamily="34" charset="0"/>
              </a:rPr>
              <a:t/>
            </a:r>
            <a:br>
              <a:rPr lang="pt-BR" dirty="0" smtClean="0">
                <a:latin typeface="Agency FB" pitchFamily="34" charset="0"/>
              </a:rPr>
            </a:br>
            <a:r>
              <a:rPr lang="pt-BR" dirty="0" smtClean="0">
                <a:latin typeface="Agency FB" pitchFamily="34" charset="0"/>
              </a:rPr>
              <a:t> </a:t>
            </a:r>
            <a:r>
              <a:rPr lang="pt-BR" sz="2400" dirty="0" smtClean="0">
                <a:latin typeface="Agency FB" pitchFamily="34" charset="0"/>
              </a:rPr>
              <a:t>5H</a:t>
            </a:r>
            <a:r>
              <a:rPr lang="pt-BR" sz="2400" baseline="-25000" dirty="0" smtClean="0">
                <a:latin typeface="Agency FB" pitchFamily="34" charset="0"/>
              </a:rPr>
              <a:t>2</a:t>
            </a:r>
            <a:r>
              <a:rPr lang="pt-BR" sz="2400" dirty="0" smtClean="0">
                <a:latin typeface="Agency FB" pitchFamily="34" charset="0"/>
              </a:rPr>
              <a:t>O</a:t>
            </a:r>
            <a:r>
              <a:rPr lang="pt-BR" sz="2400" baseline="-25000" dirty="0" smtClean="0">
                <a:latin typeface="Agency FB" pitchFamily="34" charset="0"/>
              </a:rPr>
              <a:t>2</a:t>
            </a:r>
            <a:r>
              <a:rPr lang="pt-BR" sz="2400" dirty="0" smtClean="0">
                <a:latin typeface="Agency FB" pitchFamily="34" charset="0"/>
              </a:rPr>
              <a:t> </a:t>
            </a:r>
            <a:r>
              <a:rPr lang="pt-BR" sz="2400" dirty="0" smtClean="0">
                <a:latin typeface="Agency FB" pitchFamily="34" charset="0"/>
              </a:rPr>
              <a:t>(</a:t>
            </a:r>
            <a:r>
              <a:rPr lang="pt-BR" sz="2400" dirty="0" err="1" smtClean="0">
                <a:latin typeface="Agency FB" pitchFamily="34" charset="0"/>
              </a:rPr>
              <a:t>aq</a:t>
            </a:r>
            <a:r>
              <a:rPr lang="pt-BR" sz="2400" dirty="0" smtClean="0">
                <a:latin typeface="Agency FB" pitchFamily="34" charset="0"/>
              </a:rPr>
              <a:t>) + </a:t>
            </a:r>
            <a:r>
              <a:rPr lang="pt-BR" sz="2400" dirty="0" smtClean="0">
                <a:latin typeface="Agency FB" pitchFamily="34" charset="0"/>
              </a:rPr>
              <a:t>2KMnO</a:t>
            </a:r>
            <a:r>
              <a:rPr lang="pt-BR" sz="2400" baseline="-25000" dirty="0" smtClean="0">
                <a:latin typeface="Agency FB" pitchFamily="34" charset="0"/>
              </a:rPr>
              <a:t>4</a:t>
            </a:r>
            <a:r>
              <a:rPr lang="pt-BR" sz="2400" dirty="0" smtClean="0">
                <a:latin typeface="Agency FB" pitchFamily="34" charset="0"/>
              </a:rPr>
              <a:t> </a:t>
            </a:r>
            <a:r>
              <a:rPr lang="pt-BR" sz="2400" dirty="0" smtClean="0">
                <a:latin typeface="Agency FB" pitchFamily="34" charset="0"/>
              </a:rPr>
              <a:t>(</a:t>
            </a:r>
            <a:r>
              <a:rPr lang="pt-BR" sz="2400" dirty="0" err="1" smtClean="0">
                <a:latin typeface="Agency FB" pitchFamily="34" charset="0"/>
              </a:rPr>
              <a:t>aq</a:t>
            </a:r>
            <a:r>
              <a:rPr lang="pt-BR" sz="2400" dirty="0" smtClean="0">
                <a:latin typeface="Agency FB" pitchFamily="34" charset="0"/>
              </a:rPr>
              <a:t>) + </a:t>
            </a:r>
            <a:r>
              <a:rPr lang="pt-BR" sz="2400" dirty="0" smtClean="0">
                <a:latin typeface="Agency FB" pitchFamily="34" charset="0"/>
              </a:rPr>
              <a:t>3H</a:t>
            </a:r>
            <a:r>
              <a:rPr lang="pt-BR" sz="2400" baseline="-25000" dirty="0" smtClean="0">
                <a:latin typeface="Agency FB" pitchFamily="34" charset="0"/>
              </a:rPr>
              <a:t>2</a:t>
            </a:r>
            <a:r>
              <a:rPr lang="pt-BR" sz="2400" dirty="0" smtClean="0">
                <a:latin typeface="Agency FB" pitchFamily="34" charset="0"/>
              </a:rPr>
              <a:t>SO</a:t>
            </a:r>
            <a:r>
              <a:rPr lang="pt-BR" sz="2400" baseline="-25000" dirty="0" smtClean="0">
                <a:latin typeface="Agency FB" pitchFamily="34" charset="0"/>
              </a:rPr>
              <a:t>4 </a:t>
            </a:r>
            <a:r>
              <a:rPr lang="pt-BR" sz="2400" dirty="0" smtClean="0">
                <a:latin typeface="Agency FB" pitchFamily="34" charset="0"/>
              </a:rPr>
              <a:t>(</a:t>
            </a:r>
            <a:r>
              <a:rPr lang="pt-BR" sz="2400" dirty="0" err="1" smtClean="0">
                <a:latin typeface="Agency FB" pitchFamily="34" charset="0"/>
              </a:rPr>
              <a:t>aq</a:t>
            </a:r>
            <a:r>
              <a:rPr lang="pt-BR" sz="2400" dirty="0" smtClean="0">
                <a:latin typeface="Agency FB" pitchFamily="34" charset="0"/>
              </a:rPr>
              <a:t>) </a:t>
            </a:r>
            <a:r>
              <a:rPr lang="pt-BR" sz="2400" dirty="0" smtClean="0">
                <a:latin typeface="Times New Roman"/>
                <a:cs typeface="Times New Roman"/>
              </a:rPr>
              <a:t>→</a:t>
            </a:r>
            <a:r>
              <a:rPr lang="pt-BR" sz="2400" dirty="0" smtClean="0">
                <a:latin typeface="Agency FB" pitchFamily="34" charset="0"/>
              </a:rPr>
              <a:t> 5O</a:t>
            </a:r>
            <a:r>
              <a:rPr lang="pt-BR" sz="2400" baseline="-25000" dirty="0" smtClean="0">
                <a:latin typeface="Agency FB" pitchFamily="34" charset="0"/>
              </a:rPr>
              <a:t>2</a:t>
            </a:r>
            <a:r>
              <a:rPr lang="pt-BR" sz="2400" dirty="0" smtClean="0">
                <a:latin typeface="Agency FB" pitchFamily="34" charset="0"/>
              </a:rPr>
              <a:t> </a:t>
            </a:r>
            <a:r>
              <a:rPr lang="pt-BR" sz="2400" dirty="0" smtClean="0">
                <a:latin typeface="Agency FB" pitchFamily="34" charset="0"/>
              </a:rPr>
              <a:t>(g) + </a:t>
            </a:r>
            <a:r>
              <a:rPr lang="pt-BR" sz="2400" dirty="0" smtClean="0">
                <a:latin typeface="Agency FB" pitchFamily="34" charset="0"/>
              </a:rPr>
              <a:t>2MnSO</a:t>
            </a:r>
            <a:r>
              <a:rPr lang="pt-BR" sz="2400" baseline="-25000" dirty="0" smtClean="0">
                <a:latin typeface="Agency FB" pitchFamily="34" charset="0"/>
              </a:rPr>
              <a:t>4</a:t>
            </a:r>
            <a:r>
              <a:rPr lang="pt-BR" sz="2400" dirty="0" smtClean="0">
                <a:latin typeface="Agency FB" pitchFamily="34" charset="0"/>
              </a:rPr>
              <a:t> </a:t>
            </a:r>
            <a:r>
              <a:rPr lang="pt-BR" sz="2400" dirty="0" smtClean="0">
                <a:latin typeface="Agency FB" pitchFamily="34" charset="0"/>
              </a:rPr>
              <a:t>(</a:t>
            </a:r>
            <a:r>
              <a:rPr lang="pt-BR" sz="2400" dirty="0" err="1" smtClean="0">
                <a:latin typeface="Agency FB" pitchFamily="34" charset="0"/>
              </a:rPr>
              <a:t>aq</a:t>
            </a:r>
            <a:r>
              <a:rPr lang="pt-BR" sz="2400" dirty="0" smtClean="0">
                <a:latin typeface="Agency FB" pitchFamily="34" charset="0"/>
              </a:rPr>
              <a:t>) + K</a:t>
            </a:r>
            <a:r>
              <a:rPr lang="pt-BR" sz="2400" baseline="-25000" dirty="0" smtClean="0">
                <a:latin typeface="Agency FB" pitchFamily="34" charset="0"/>
              </a:rPr>
              <a:t>2</a:t>
            </a:r>
            <a:r>
              <a:rPr lang="pt-BR" sz="2400" dirty="0" smtClean="0">
                <a:latin typeface="Agency FB" pitchFamily="34" charset="0"/>
              </a:rPr>
              <a:t>SO</a:t>
            </a:r>
            <a:r>
              <a:rPr lang="pt-BR" sz="2400" baseline="-25000" dirty="0" smtClean="0">
                <a:latin typeface="Agency FB" pitchFamily="34" charset="0"/>
              </a:rPr>
              <a:t>4</a:t>
            </a:r>
            <a:r>
              <a:rPr lang="pt-BR" sz="2400" dirty="0" smtClean="0">
                <a:latin typeface="Agency FB" pitchFamily="34" charset="0"/>
              </a:rPr>
              <a:t> (</a:t>
            </a:r>
            <a:r>
              <a:rPr lang="pt-BR" sz="2400" dirty="0" err="1" smtClean="0">
                <a:latin typeface="Agency FB" pitchFamily="34" charset="0"/>
              </a:rPr>
              <a:t>aq</a:t>
            </a:r>
            <a:r>
              <a:rPr lang="pt-BR" sz="2400" dirty="0" smtClean="0">
                <a:latin typeface="Agency FB" pitchFamily="34" charset="0"/>
              </a:rPr>
              <a:t>) + </a:t>
            </a:r>
            <a:r>
              <a:rPr lang="pt-BR" sz="2400" dirty="0" smtClean="0">
                <a:latin typeface="Agency FB" pitchFamily="34" charset="0"/>
              </a:rPr>
              <a:t>8H</a:t>
            </a:r>
            <a:r>
              <a:rPr lang="pt-BR" sz="2400" baseline="-25000" dirty="0" smtClean="0">
                <a:latin typeface="Agency FB" pitchFamily="34" charset="0"/>
              </a:rPr>
              <a:t>2</a:t>
            </a:r>
            <a:r>
              <a:rPr lang="pt-BR" sz="2400" dirty="0" smtClean="0">
                <a:latin typeface="Agency FB" pitchFamily="34" charset="0"/>
              </a:rPr>
              <a:t>O </a:t>
            </a:r>
            <a:r>
              <a:rPr lang="pt-BR" sz="2400" dirty="0" smtClean="0">
                <a:latin typeface="Agency FB" pitchFamily="34" charset="0"/>
              </a:rPr>
              <a:t>(l) </a:t>
            </a:r>
            <a:endParaRPr lang="pt-BR" sz="2400" dirty="0" smtClean="0">
              <a:latin typeface="Agency FB" pitchFamily="34" charset="0"/>
            </a:endParaRPr>
          </a:p>
          <a:p>
            <a:pPr marL="0" indent="0">
              <a:buNone/>
            </a:pPr>
            <a:r>
              <a:rPr lang="pt-BR" sz="1200" dirty="0" smtClean="0">
                <a:latin typeface="Agency FB" pitchFamily="34" charset="0"/>
              </a:rPr>
              <a:t>ROCHA-FILHO</a:t>
            </a:r>
            <a:r>
              <a:rPr lang="pt-BR" sz="1200" dirty="0" smtClean="0">
                <a:latin typeface="Agency FB" pitchFamily="34" charset="0"/>
              </a:rPr>
              <a:t>, R. C. R.; SILVA, R. R. </a:t>
            </a:r>
            <a:r>
              <a:rPr lang="pt-BR" sz="1400" b="1" dirty="0" smtClean="0">
                <a:latin typeface="Agency FB" pitchFamily="34" charset="0"/>
              </a:rPr>
              <a:t>Introdução aos Cálculos da Química</a:t>
            </a:r>
            <a:r>
              <a:rPr lang="pt-BR" sz="1400" dirty="0" smtClean="0">
                <a:latin typeface="Agency FB" pitchFamily="34" charset="0"/>
              </a:rPr>
              <a:t>. São Paulo: McGraw-Hill, 1992. </a:t>
            </a:r>
            <a:endParaRPr lang="pt-BR" sz="1400" dirty="0" smtClean="0">
              <a:latin typeface="Agency FB" pitchFamily="34" charset="0"/>
            </a:endParaRPr>
          </a:p>
          <a:p>
            <a:pPr marL="0" indent="0">
              <a:buNone/>
            </a:pPr>
            <a:r>
              <a:rPr lang="pt-BR" dirty="0" smtClean="0">
                <a:latin typeface="Agency FB" pitchFamily="34" charset="0"/>
              </a:rPr>
              <a:t>De </a:t>
            </a:r>
            <a:r>
              <a:rPr lang="pt-BR" dirty="0" smtClean="0">
                <a:latin typeface="Agency FB" pitchFamily="34" charset="0"/>
              </a:rPr>
              <a:t>acordo com a estequiometria da reação descrita, a quantidade de permanganato de potássio necessária para reagir completamente com 20,0 mL de uma solução 0,1 mol/L de peróxido de hidrogênio é igual </a:t>
            </a:r>
            <a:r>
              <a:rPr lang="pt-BR" dirty="0" smtClean="0">
                <a:latin typeface="Agency FB" pitchFamily="34" charset="0"/>
              </a:rPr>
              <a:t>a</a:t>
            </a:r>
          </a:p>
          <a:p>
            <a:pPr marL="0" indent="0">
              <a:buNone/>
            </a:pPr>
            <a:r>
              <a:rPr lang="pt-BR" dirty="0" smtClean="0">
                <a:latin typeface="Agency FB" pitchFamily="34" charset="0"/>
              </a:rPr>
              <a:t> </a:t>
            </a:r>
            <a:r>
              <a:rPr lang="pt-BR" dirty="0" smtClean="0">
                <a:latin typeface="Agency FB" pitchFamily="34" charset="0"/>
              </a:rPr>
              <a:t>a) 2,0×10</a:t>
            </a:r>
            <a:r>
              <a:rPr lang="pt-BR" baseline="30000" dirty="0" smtClean="0">
                <a:latin typeface="Agency FB" pitchFamily="34" charset="0"/>
              </a:rPr>
              <a:t>0</a:t>
            </a:r>
            <a:r>
              <a:rPr lang="pt-BR" dirty="0" smtClean="0">
                <a:latin typeface="Agency FB" pitchFamily="34" charset="0"/>
              </a:rPr>
              <a:t> mol. </a:t>
            </a:r>
            <a:r>
              <a:rPr lang="pt-BR" dirty="0" smtClean="0">
                <a:latin typeface="Agency FB" pitchFamily="34" charset="0"/>
              </a:rPr>
              <a:t>	b</a:t>
            </a:r>
            <a:r>
              <a:rPr lang="pt-BR" dirty="0" smtClean="0">
                <a:latin typeface="Agency FB" pitchFamily="34" charset="0"/>
              </a:rPr>
              <a:t>) 2,0×10</a:t>
            </a:r>
            <a:r>
              <a:rPr lang="pt-BR" baseline="30000" dirty="0" smtClean="0">
                <a:latin typeface="Agency FB" pitchFamily="34" charset="0"/>
              </a:rPr>
              <a:t>–3</a:t>
            </a:r>
            <a:r>
              <a:rPr lang="pt-BR" dirty="0" smtClean="0">
                <a:latin typeface="Agency FB" pitchFamily="34" charset="0"/>
              </a:rPr>
              <a:t> mol. </a:t>
            </a:r>
            <a:r>
              <a:rPr lang="pt-BR" dirty="0" smtClean="0">
                <a:latin typeface="Agency FB" pitchFamily="34" charset="0"/>
              </a:rPr>
              <a:t>	c</a:t>
            </a:r>
            <a:r>
              <a:rPr lang="pt-BR" dirty="0" smtClean="0">
                <a:latin typeface="Agency FB" pitchFamily="34" charset="0"/>
              </a:rPr>
              <a:t>) 8,0×10</a:t>
            </a:r>
            <a:r>
              <a:rPr lang="pt-BR" baseline="30000" dirty="0" smtClean="0">
                <a:latin typeface="Agency FB" pitchFamily="34" charset="0"/>
              </a:rPr>
              <a:t>–1</a:t>
            </a:r>
            <a:r>
              <a:rPr lang="pt-BR" dirty="0" smtClean="0">
                <a:latin typeface="Agency FB" pitchFamily="34" charset="0"/>
              </a:rPr>
              <a:t> mol. </a:t>
            </a:r>
            <a:endParaRPr lang="pt-BR" dirty="0" smtClean="0">
              <a:latin typeface="Agency FB" pitchFamily="34" charset="0"/>
            </a:endParaRPr>
          </a:p>
          <a:p>
            <a:pPr marL="0" indent="0">
              <a:buNone/>
            </a:pPr>
            <a:r>
              <a:rPr lang="pt-BR" dirty="0" smtClean="0">
                <a:latin typeface="Agency FB" pitchFamily="34" charset="0"/>
              </a:rPr>
              <a:t>d</a:t>
            </a:r>
            <a:r>
              <a:rPr lang="pt-BR" dirty="0" smtClean="0">
                <a:latin typeface="Agency FB" pitchFamily="34" charset="0"/>
              </a:rPr>
              <a:t>) 8,0×10</a:t>
            </a:r>
            <a:r>
              <a:rPr lang="pt-BR" baseline="30000" dirty="0" smtClean="0">
                <a:latin typeface="Agency FB" pitchFamily="34" charset="0"/>
              </a:rPr>
              <a:t>–4</a:t>
            </a:r>
            <a:r>
              <a:rPr lang="pt-BR" dirty="0" smtClean="0">
                <a:latin typeface="Agency FB" pitchFamily="34" charset="0"/>
              </a:rPr>
              <a:t> mol. </a:t>
            </a:r>
            <a:r>
              <a:rPr lang="pt-BR" dirty="0" smtClean="0">
                <a:latin typeface="Agency FB" pitchFamily="34" charset="0"/>
              </a:rPr>
              <a:t>	e</a:t>
            </a:r>
            <a:r>
              <a:rPr lang="pt-BR" dirty="0" smtClean="0">
                <a:latin typeface="Agency FB" pitchFamily="34" charset="0"/>
              </a:rPr>
              <a:t>) 5,0×10</a:t>
            </a:r>
            <a:r>
              <a:rPr lang="pt-BR" baseline="30000" dirty="0" smtClean="0">
                <a:latin typeface="Agency FB" pitchFamily="34" charset="0"/>
              </a:rPr>
              <a:t>–3</a:t>
            </a:r>
            <a:r>
              <a:rPr lang="pt-BR" dirty="0" smtClean="0">
                <a:latin typeface="Agency FB" pitchFamily="34" charset="0"/>
              </a:rPr>
              <a:t> mol</a:t>
            </a:r>
            <a:r>
              <a:rPr lang="pt-BR" dirty="0" smtClean="0">
                <a:latin typeface="Agency FB" pitchFamily="34" charset="0"/>
              </a:rPr>
              <a:t>.</a:t>
            </a:r>
            <a:endParaRPr lang="pt-BR" baseline="-25000" dirty="0">
              <a:latin typeface="Agency FB"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892</Words>
  <Application>Microsoft Office PowerPoint</Application>
  <PresentationFormat>Apresentação na tela (4:3)</PresentationFormat>
  <Paragraphs>43</Paragraphs>
  <Slides>7</Slides>
  <Notes>0</Notes>
  <HiddenSlides>0</HiddenSlides>
  <MMClips>0</MMClips>
  <ScaleCrop>false</ScaleCrop>
  <HeadingPairs>
    <vt:vector size="4" baseType="variant">
      <vt:variant>
        <vt:lpstr>Tema</vt:lpstr>
      </vt:variant>
      <vt:variant>
        <vt:i4>1</vt:i4>
      </vt:variant>
      <vt:variant>
        <vt:lpstr>Títulos de slides</vt:lpstr>
      </vt:variant>
      <vt:variant>
        <vt:i4>7</vt:i4>
      </vt:variant>
    </vt:vector>
  </HeadingPairs>
  <TitlesOfParts>
    <vt:vector size="8" baseType="lpstr">
      <vt:lpstr>Tema do Office</vt:lpstr>
      <vt:lpstr>Slide 1</vt:lpstr>
      <vt:lpstr>Slide 2</vt:lpstr>
      <vt:lpstr>Slide 3</vt:lpstr>
      <vt:lpstr>Slide 4</vt:lpstr>
      <vt:lpstr>Slide 5</vt:lpstr>
      <vt:lpstr>Slide 6</vt:lpstr>
      <vt:lpstr>Slide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Livia</dc:creator>
  <cp:lastModifiedBy>Livia</cp:lastModifiedBy>
  <cp:revision>15</cp:revision>
  <dcterms:created xsi:type="dcterms:W3CDTF">2016-06-16T13:25:55Z</dcterms:created>
  <dcterms:modified xsi:type="dcterms:W3CDTF">2016-06-23T13:02:57Z</dcterms:modified>
</cp:coreProperties>
</file>