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4" autoAdjust="0"/>
    <p:restoredTop sz="94660"/>
  </p:normalViewPr>
  <p:slideViewPr>
    <p:cSldViewPr>
      <p:cViewPr varScale="1">
        <p:scale>
          <a:sx n="68" d="100"/>
          <a:sy n="68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D578BB-CB8D-4745-B644-EAC18DF665A3}" type="datetimeFigureOut">
              <a:rPr lang="pt-BR" smtClean="0"/>
              <a:t>17/01/2014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F99658A-5940-455B-8B01-9F16D532233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dirty="0" smtClean="0">
                <a:solidFill>
                  <a:srgbClr val="FFC000"/>
                </a:solidFill>
              </a:rPr>
              <a:t>TRANSLATE THE WORDS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732240" y="458112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Berlin Sans FB" pitchFamily="34" charset="0"/>
              </a:rPr>
              <a:t>Atividade de Inglês</a:t>
            </a:r>
            <a:endParaRPr lang="pt-BR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39552" y="5805264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C000"/>
                </a:solidFill>
                <a:latin typeface="Berlin Sans FB" pitchFamily="34" charset="0"/>
              </a:rPr>
              <a:t>Allain Sousa</a:t>
            </a:r>
          </a:p>
          <a:p>
            <a:r>
              <a:rPr lang="pt-BR" b="1" dirty="0" smtClean="0">
                <a:solidFill>
                  <a:srgbClr val="FFC000"/>
                </a:solidFill>
                <a:latin typeface="Berlin Sans FB" pitchFamily="34" charset="0"/>
              </a:rPr>
              <a:t>Info2M</a:t>
            </a:r>
            <a:endParaRPr lang="pt-BR" b="1" dirty="0">
              <a:solidFill>
                <a:srgbClr val="FFC0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Test</a:t>
            </a:r>
            <a:endParaRPr lang="pt-BR" dirty="0"/>
          </a:p>
        </p:txBody>
      </p:sp>
      <p:pic>
        <p:nvPicPr>
          <p:cNvPr id="9218" name="Picture 2" descr="C:\Users\Alberto\Desktop\Allain\Inglês\Tes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52936"/>
            <a:ext cx="3565930" cy="2372965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47456" y="285293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283968" y="3356992"/>
            <a:ext cx="470032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I'll do a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test</a:t>
            </a:r>
            <a:r>
              <a:rPr lang="en-US" sz="2800" dirty="0" smtClean="0">
                <a:latin typeface="Berlin Sans FB" pitchFamily="34" charset="0"/>
              </a:rPr>
              <a:t> now.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err="1" smtClean="0">
                <a:latin typeface="Berlin Sans FB" pitchFamily="34" charset="0"/>
              </a:rPr>
              <a:t>Eu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vou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fazer</a:t>
            </a:r>
            <a:r>
              <a:rPr lang="en-US" sz="2800" dirty="0" smtClean="0">
                <a:latin typeface="Berlin Sans FB" pitchFamily="34" charset="0"/>
              </a:rPr>
              <a:t> um ______ agora.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Item</a:t>
            </a:r>
            <a:endParaRPr lang="pt-BR" dirty="0"/>
          </a:p>
        </p:txBody>
      </p:sp>
      <p:pic>
        <p:nvPicPr>
          <p:cNvPr id="10242" name="Picture 2" descr="C:\Users\Alberto\Desktop\Allain\Inglês\Item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852936"/>
            <a:ext cx="4224587" cy="2736304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4644008" y="29249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4644008" y="3501008"/>
            <a:ext cx="46971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These are the </a:t>
            </a:r>
            <a:r>
              <a:rPr lang="en-US" sz="2800" dirty="0" err="1" smtClean="0">
                <a:solidFill>
                  <a:srgbClr val="FF0000"/>
                </a:solidFill>
                <a:latin typeface="Berlin Sans FB" pitchFamily="34" charset="0"/>
              </a:rPr>
              <a:t>itens</a:t>
            </a:r>
            <a:r>
              <a:rPr lang="en-US" sz="2800" dirty="0" smtClean="0">
                <a:latin typeface="Berlin Sans FB" pitchFamily="34" charset="0"/>
              </a:rPr>
              <a:t> I have.</a:t>
            </a:r>
          </a:p>
          <a:p>
            <a:endParaRPr lang="en-US" sz="2800" dirty="0" smtClean="0">
              <a:latin typeface="Berlin Sans FB" pitchFamily="34" charset="0"/>
            </a:endParaRPr>
          </a:p>
          <a:p>
            <a:r>
              <a:rPr lang="en-US" sz="2800" dirty="0" err="1" smtClean="0">
                <a:latin typeface="Berlin Sans FB" pitchFamily="34" charset="0"/>
              </a:rPr>
              <a:t>Esses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são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os</a:t>
            </a:r>
            <a:r>
              <a:rPr lang="en-US" sz="2800" dirty="0" smtClean="0">
                <a:latin typeface="Berlin Sans FB" pitchFamily="34" charset="0"/>
              </a:rPr>
              <a:t> ______ </a:t>
            </a:r>
            <a:r>
              <a:rPr lang="en-US" sz="2800" dirty="0" err="1" smtClean="0">
                <a:latin typeface="Berlin Sans FB" pitchFamily="34" charset="0"/>
              </a:rPr>
              <a:t>que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tenho</a:t>
            </a:r>
            <a:r>
              <a:rPr lang="en-US" sz="2800" dirty="0" smtClean="0">
                <a:latin typeface="Berlin Sans FB" pitchFamily="34" charset="0"/>
              </a:rPr>
              <a:t>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Reality</a:t>
            </a:r>
            <a:endParaRPr lang="pt-BR" dirty="0"/>
          </a:p>
        </p:txBody>
      </p:sp>
      <p:pic>
        <p:nvPicPr>
          <p:cNvPr id="11266" name="Picture 2" descr="C:\Users\Alberto\Desktop\Allain\Inglês\Realit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708920"/>
            <a:ext cx="3506897" cy="2808312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47456" y="2996952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283968" y="3501008"/>
            <a:ext cx="292580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>
                <a:latin typeface="Berlin Sans FB" pitchFamily="34" charset="0"/>
              </a:rPr>
              <a:t>T</a:t>
            </a:r>
            <a:r>
              <a:rPr lang="pt-BR" sz="2800" dirty="0" err="1" smtClean="0">
                <a:latin typeface="Berlin Sans FB" pitchFamily="34" charset="0"/>
              </a:rPr>
              <a:t>hat</a:t>
            </a:r>
            <a:r>
              <a:rPr lang="pt-BR" sz="2800" dirty="0" smtClean="0">
                <a:latin typeface="Berlin Sans FB" pitchFamily="34" charset="0"/>
              </a:rPr>
              <a:t> is </a:t>
            </a:r>
            <a:r>
              <a:rPr lang="pt-BR" sz="2800" dirty="0" err="1" smtClean="0">
                <a:latin typeface="Berlin Sans FB" pitchFamily="34" charset="0"/>
              </a:rPr>
              <a:t>the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reality</a:t>
            </a:r>
            <a:r>
              <a:rPr lang="pt-BR" sz="2800" dirty="0" smtClean="0">
                <a:latin typeface="Berlin Sans FB" pitchFamily="34" charset="0"/>
              </a:rPr>
              <a:t>. 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Essa é a _________.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Coach</a:t>
            </a:r>
            <a:endParaRPr lang="pt-BR" dirty="0"/>
          </a:p>
        </p:txBody>
      </p:sp>
      <p:pic>
        <p:nvPicPr>
          <p:cNvPr id="12290" name="Picture 2" descr="C:\Users\Alberto\Desktop\Allain\Inglês\Coach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564904"/>
            <a:ext cx="3087787" cy="3087787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139952" y="2636912"/>
            <a:ext cx="450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139952" y="3140968"/>
            <a:ext cx="343555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>
                <a:latin typeface="Berlin Sans FB" pitchFamily="34" charset="0"/>
              </a:rPr>
              <a:t>M</a:t>
            </a:r>
            <a:r>
              <a:rPr lang="pt-BR" sz="2800" dirty="0" err="1" smtClean="0">
                <a:latin typeface="Berlin Sans FB" pitchFamily="34" charset="0"/>
              </a:rPr>
              <a:t>y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coach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800" dirty="0" smtClean="0">
                <a:latin typeface="Berlin Sans FB" pitchFamily="34" charset="0"/>
              </a:rPr>
              <a:t>is </a:t>
            </a:r>
            <a:r>
              <a:rPr lang="pt-BR" sz="2800" dirty="0" err="1" smtClean="0">
                <a:latin typeface="Berlin Sans FB" pitchFamily="34" charset="0"/>
              </a:rPr>
              <a:t>gross</a:t>
            </a:r>
            <a:r>
              <a:rPr lang="pt-BR" sz="2800" dirty="0">
                <a:latin typeface="Berlin Sans FB" pitchFamily="34" charset="0"/>
              </a:rPr>
              <a:t>!</a:t>
            </a:r>
            <a:endParaRPr lang="pt-BR" sz="2800" dirty="0" smtClean="0">
              <a:latin typeface="Berlin Sans FB" pitchFamily="34" charset="0"/>
            </a:endParaRP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Meu ________ é bruto!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Step</a:t>
            </a:r>
            <a:endParaRPr lang="pt-BR" dirty="0"/>
          </a:p>
        </p:txBody>
      </p:sp>
      <p:pic>
        <p:nvPicPr>
          <p:cNvPr id="13316" name="Picture 4" descr="C:\Users\Alberto\Desktop\Allain\Inglês\Ste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52936"/>
            <a:ext cx="4273348" cy="2304256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4860032" y="2924944"/>
            <a:ext cx="450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8" name="Retângulo 7"/>
          <p:cNvSpPr/>
          <p:nvPr/>
        </p:nvSpPr>
        <p:spPr>
          <a:xfrm>
            <a:off x="4860032" y="3429000"/>
            <a:ext cx="383149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>
                <a:latin typeface="Berlin Sans FB" pitchFamily="34" charset="0"/>
              </a:rPr>
              <a:t>W</a:t>
            </a:r>
            <a:r>
              <a:rPr lang="pt-BR" sz="2800" dirty="0" err="1" smtClean="0">
                <a:latin typeface="Berlin Sans FB" pitchFamily="34" charset="0"/>
              </a:rPr>
              <a:t>hat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the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next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step</a:t>
            </a:r>
            <a:r>
              <a:rPr lang="pt-BR" sz="2800" dirty="0" smtClean="0">
                <a:latin typeface="Berlin Sans FB" pitchFamily="34" charset="0"/>
              </a:rPr>
              <a:t>?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Qual o próximo _______?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Mrs</a:t>
            </a:r>
            <a:r>
              <a:rPr lang="pt-BR" dirty="0" smtClean="0"/>
              <a:t>/</a:t>
            </a:r>
            <a:r>
              <a:rPr lang="pt-BR" dirty="0" err="1" smtClean="0"/>
              <a:t>Mr</a:t>
            </a:r>
            <a:endParaRPr lang="pt-BR" dirty="0"/>
          </a:p>
        </p:txBody>
      </p:sp>
      <p:pic>
        <p:nvPicPr>
          <p:cNvPr id="14338" name="Picture 2" descr="C:\Users\Alberto\Desktop\Allain\Inglês\Mr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2880320" cy="3845376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3995936" y="285293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3995936" y="3356992"/>
            <a:ext cx="299793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smtClean="0">
                <a:latin typeface="Berlin Sans FB" pitchFamily="34" charset="0"/>
              </a:rPr>
              <a:t>I </a:t>
            </a:r>
            <a:r>
              <a:rPr lang="pt-BR" sz="2800" dirty="0" err="1" smtClean="0">
                <a:latin typeface="Berlin Sans FB" pitchFamily="34" charset="0"/>
              </a:rPr>
              <a:t>watch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Mr</a:t>
            </a:r>
            <a:r>
              <a:rPr lang="pt-BR" sz="2800" dirty="0" smtClean="0">
                <a:latin typeface="Berlin Sans FB" pitchFamily="34" charset="0"/>
              </a:rPr>
              <a:t>. </a:t>
            </a:r>
            <a:r>
              <a:rPr lang="pt-BR" sz="2800" dirty="0" err="1" smtClean="0">
                <a:latin typeface="Berlin Sans FB" pitchFamily="34" charset="0"/>
              </a:rPr>
              <a:t>Bean</a:t>
            </a:r>
            <a:r>
              <a:rPr lang="pt-BR" sz="2800" dirty="0" smtClean="0">
                <a:latin typeface="Berlin Sans FB" pitchFamily="34" charset="0"/>
              </a:rPr>
              <a:t>. 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Eu assisto __. </a:t>
            </a:r>
            <a:r>
              <a:rPr lang="pt-BR" sz="2800" dirty="0" err="1" smtClean="0">
                <a:latin typeface="Berlin Sans FB" pitchFamily="34" charset="0"/>
              </a:rPr>
              <a:t>Bean</a:t>
            </a:r>
            <a:r>
              <a:rPr lang="pt-BR" sz="2800" dirty="0" smtClean="0">
                <a:latin typeface="Berlin Sans FB" pitchFamily="34" charset="0"/>
              </a:rPr>
              <a:t>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Yard</a:t>
            </a:r>
            <a:endParaRPr lang="pt-BR" dirty="0"/>
          </a:p>
        </p:txBody>
      </p:sp>
      <p:pic>
        <p:nvPicPr>
          <p:cNvPr id="15362" name="Picture 2" descr="C:\Users\Alberto\Desktop\Allain\Inglês\Yar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3845376" cy="2880320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427984" y="2636912"/>
            <a:ext cx="4284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427984" y="3212976"/>
            <a:ext cx="441178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In my house has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yard</a:t>
            </a:r>
            <a:r>
              <a:rPr lang="en-US" sz="2800" dirty="0" smtClean="0">
                <a:latin typeface="Berlin Sans FB" pitchFamily="34" charset="0"/>
              </a:rPr>
              <a:t>.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smtClean="0">
                <a:latin typeface="Berlin Sans FB" pitchFamily="34" charset="0"/>
              </a:rPr>
              <a:t>Na </a:t>
            </a:r>
            <a:r>
              <a:rPr lang="en-US" sz="2800" dirty="0" err="1" smtClean="0">
                <a:latin typeface="Berlin Sans FB" pitchFamily="34" charset="0"/>
              </a:rPr>
              <a:t>minha</a:t>
            </a:r>
            <a:r>
              <a:rPr lang="en-US" sz="2800" dirty="0" smtClean="0">
                <a:latin typeface="Berlin Sans FB" pitchFamily="34" charset="0"/>
              </a:rPr>
              <a:t> casa tem 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Beat</a:t>
            </a:r>
            <a:endParaRPr lang="pt-BR" dirty="0"/>
          </a:p>
        </p:txBody>
      </p:sp>
      <p:pic>
        <p:nvPicPr>
          <p:cNvPr id="16386" name="Picture 2" descr="C:\Users\Alberto\Desktop\Allain\Inglês\Be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24944"/>
            <a:ext cx="3556972" cy="2664296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11960" y="2996952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220857" y="3501008"/>
            <a:ext cx="492314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A kid will beat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another</a:t>
            </a:r>
            <a:r>
              <a:rPr lang="en-US" sz="2800" dirty="0" smtClean="0">
                <a:latin typeface="Berlin Sans FB" pitchFamily="34" charset="0"/>
              </a:rPr>
              <a:t>. 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smtClean="0">
                <a:latin typeface="Berlin Sans FB" pitchFamily="34" charset="0"/>
              </a:rPr>
              <a:t>Um </a:t>
            </a:r>
            <a:r>
              <a:rPr lang="en-US" sz="2800" dirty="0" err="1" smtClean="0">
                <a:latin typeface="Berlin Sans FB" pitchFamily="34" charset="0"/>
              </a:rPr>
              <a:t>garoto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vai</a:t>
            </a:r>
            <a:r>
              <a:rPr lang="en-US" sz="2800" dirty="0" smtClean="0">
                <a:latin typeface="Berlin Sans FB" pitchFamily="34" charset="0"/>
              </a:rPr>
              <a:t> ______ </a:t>
            </a:r>
            <a:r>
              <a:rPr lang="en-US" sz="2800" dirty="0" err="1" smtClean="0">
                <a:latin typeface="Berlin Sans FB" pitchFamily="34" charset="0"/>
              </a:rPr>
              <a:t>em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outro</a:t>
            </a:r>
            <a:r>
              <a:rPr lang="en-US" sz="2800" dirty="0" smtClean="0">
                <a:latin typeface="Berlin Sans FB" pitchFamily="34" charset="0"/>
              </a:rPr>
              <a:t>.</a:t>
            </a:r>
            <a:endParaRPr lang="en-US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Violence</a:t>
            </a:r>
            <a:endParaRPr lang="pt-BR" dirty="0"/>
          </a:p>
        </p:txBody>
      </p:sp>
      <p:pic>
        <p:nvPicPr>
          <p:cNvPr id="17411" name="Picture 3" descr="C:\Users\Alberto\Desktop\Allain\Inglês\Violenc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708920"/>
            <a:ext cx="3312368" cy="2898322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4067944" y="278092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4067944" y="3429000"/>
            <a:ext cx="432682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  <a:cs typeface="Aharoni" pitchFamily="2" charset="-79"/>
              </a:rPr>
              <a:t>Violence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 </a:t>
            </a:r>
            <a:r>
              <a:rPr lang="pt-BR" sz="2800" dirty="0" err="1" smtClean="0">
                <a:latin typeface="Berlin Sans FB" pitchFamily="34" charset="0"/>
                <a:cs typeface="Aharoni" pitchFamily="2" charset="-79"/>
              </a:rPr>
              <a:t>generates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 </a:t>
            </a:r>
            <a:r>
              <a:rPr lang="pt-BR" sz="2800" dirty="0" err="1" smtClean="0">
                <a:latin typeface="Berlin Sans FB" pitchFamily="34" charset="0"/>
                <a:cs typeface="Aharoni" pitchFamily="2" charset="-79"/>
              </a:rPr>
              <a:t>violence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.</a:t>
            </a:r>
          </a:p>
          <a:p>
            <a:endParaRPr lang="pt-BR" sz="2800" dirty="0">
              <a:latin typeface="Berlin Sans FB" pitchFamily="34" charset="0"/>
              <a:cs typeface="Aharoni" pitchFamily="2" charset="-79"/>
            </a:endParaRPr>
          </a:p>
          <a:p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_________  gera violência.</a:t>
            </a:r>
            <a:endParaRPr lang="pt-BR" sz="2800" dirty="0">
              <a:latin typeface="Berlin Sans FB" pitchFamily="34" charset="0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Total</a:t>
            </a:r>
            <a:endParaRPr lang="pt-BR" dirty="0"/>
          </a:p>
        </p:txBody>
      </p:sp>
      <p:pic>
        <p:nvPicPr>
          <p:cNvPr id="18434" name="Picture 2" descr="C:\Users\Alberto\Desktop\Allain\Inglês\Tota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20888"/>
            <a:ext cx="3384376" cy="3384376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3995936" y="285293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3923928" y="3429000"/>
            <a:ext cx="52200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Let's weigh you know the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total</a:t>
            </a:r>
            <a:r>
              <a:rPr lang="en-US" sz="2800" dirty="0" smtClean="0">
                <a:latin typeface="Berlin Sans FB" pitchFamily="34" charset="0"/>
              </a:rPr>
              <a:t>.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err="1" smtClean="0">
                <a:latin typeface="Berlin Sans FB" pitchFamily="34" charset="0"/>
              </a:rPr>
              <a:t>Vamos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pesar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para</a:t>
            </a:r>
            <a:r>
              <a:rPr lang="en-US" sz="2800" dirty="0" smtClean="0">
                <a:latin typeface="Berlin Sans FB" pitchFamily="34" charset="0"/>
              </a:rPr>
              <a:t> saber o _____. 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4680520" cy="72008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Machine</a:t>
            </a:r>
            <a:endParaRPr lang="pt-BR" dirty="0"/>
          </a:p>
        </p:txBody>
      </p:sp>
      <p:pic>
        <p:nvPicPr>
          <p:cNvPr id="1026" name="Picture 2" descr="C:\Users\Alberto\Desktop\Allain\Inglês\Machin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348880"/>
            <a:ext cx="3384376" cy="3384376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3779912" y="3429000"/>
            <a:ext cx="47525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 smtClean="0">
                <a:latin typeface="Berlin Sans FB" pitchFamily="34" charset="0"/>
                <a:cs typeface="Aharoni" pitchFamily="2" charset="-79"/>
              </a:rPr>
              <a:t>The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 </a:t>
            </a:r>
            <a:r>
              <a:rPr lang="pt-BR" sz="2800" dirty="0" err="1" smtClean="0">
                <a:latin typeface="Berlin Sans FB" pitchFamily="34" charset="0"/>
                <a:cs typeface="Aharoni" pitchFamily="2" charset="-79"/>
              </a:rPr>
              <a:t>washing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  <a:cs typeface="Aharoni" pitchFamily="2" charset="-79"/>
              </a:rPr>
              <a:t>machine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 </a:t>
            </a:r>
            <a:r>
              <a:rPr lang="pt-BR" sz="2800" dirty="0" err="1" smtClean="0">
                <a:latin typeface="Berlin Sans FB" pitchFamily="34" charset="0"/>
                <a:cs typeface="Aharoni" pitchFamily="2" charset="-79"/>
              </a:rPr>
              <a:t>broke</a:t>
            </a:r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.</a:t>
            </a:r>
          </a:p>
          <a:p>
            <a:endParaRPr lang="pt-BR" sz="2800" dirty="0">
              <a:latin typeface="Berlin Sans FB" pitchFamily="34" charset="0"/>
              <a:cs typeface="Aharoni" pitchFamily="2" charset="-79"/>
            </a:endParaRPr>
          </a:p>
          <a:p>
            <a:r>
              <a:rPr lang="pt-BR" sz="2800" dirty="0" smtClean="0">
                <a:latin typeface="Berlin Sans FB" pitchFamily="34" charset="0"/>
                <a:cs typeface="Aharoni" pitchFamily="2" charset="-79"/>
              </a:rPr>
              <a:t>A __________ de lavar quebrou.</a:t>
            </a:r>
            <a:endParaRPr lang="pt-BR" sz="2800" dirty="0">
              <a:latin typeface="Berlin Sans FB" pitchFamily="34" charset="0"/>
              <a:cs typeface="Aharoni" pitchFamily="2" charset="-79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779912" y="2996952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Tend</a:t>
            </a:r>
            <a:endParaRPr lang="pt-BR" dirty="0"/>
          </a:p>
        </p:txBody>
      </p:sp>
      <p:pic>
        <p:nvPicPr>
          <p:cNvPr id="19458" name="Picture 2" descr="C:\Users\Alberto\Desktop\Allain\Inglês\te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4287246" cy="324036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4427984" y="256490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4355976" y="3212976"/>
            <a:ext cx="450804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This style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tends </a:t>
            </a:r>
            <a:r>
              <a:rPr lang="en-US" sz="2800" dirty="0" smtClean="0">
                <a:latin typeface="Berlin Sans FB" pitchFamily="34" charset="0"/>
              </a:rPr>
              <a:t>to be trendy.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Esse estilo ______ estar na moda.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Investment</a:t>
            </a:r>
            <a:endParaRPr lang="pt-BR" dirty="0"/>
          </a:p>
        </p:txBody>
      </p:sp>
      <p:pic>
        <p:nvPicPr>
          <p:cNvPr id="20482" name="Picture 2" descr="C:\Users\Alberto\Desktop\Allain\Inglês\Investmen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780928"/>
            <a:ext cx="3744416" cy="2808312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47456" y="328498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283968" y="3861048"/>
            <a:ext cx="3914854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 smtClean="0">
                <a:latin typeface="Berlin Sans FB" pitchFamily="34" charset="0"/>
              </a:rPr>
              <a:t>The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investment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was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high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O ___________ foi alto.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Discussion</a:t>
            </a:r>
            <a:endParaRPr lang="pt-BR" dirty="0"/>
          </a:p>
        </p:txBody>
      </p:sp>
      <p:pic>
        <p:nvPicPr>
          <p:cNvPr id="21507" name="Picture 3" descr="C:\Users\Alberto\Desktop\Allain\Inglês\Discuss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24944"/>
            <a:ext cx="3662121" cy="2592288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4247456" y="278092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4283968" y="3284984"/>
            <a:ext cx="432201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This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 discussion </a:t>
            </a:r>
            <a:r>
              <a:rPr lang="en-US" sz="2800" dirty="0" smtClean="0">
                <a:latin typeface="Berlin Sans FB" pitchFamily="34" charset="0"/>
              </a:rPr>
              <a:t>will be long. 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err="1" smtClean="0">
                <a:latin typeface="Berlin Sans FB" pitchFamily="34" charset="0"/>
              </a:rPr>
              <a:t>Essa</a:t>
            </a:r>
            <a:r>
              <a:rPr lang="en-US" sz="2800" dirty="0" smtClean="0">
                <a:latin typeface="Berlin Sans FB" pitchFamily="34" charset="0"/>
              </a:rPr>
              <a:t> _________ </a:t>
            </a:r>
            <a:r>
              <a:rPr lang="en-US" sz="2800" dirty="0" err="1" smtClean="0">
                <a:latin typeface="Berlin Sans FB" pitchFamily="34" charset="0"/>
              </a:rPr>
              <a:t>vai</a:t>
            </a:r>
            <a:r>
              <a:rPr lang="en-US" sz="2800" dirty="0" smtClean="0">
                <a:latin typeface="Berlin Sans FB" pitchFamily="34" charset="0"/>
              </a:rPr>
              <a:t> ser </a:t>
            </a:r>
            <a:r>
              <a:rPr lang="en-US" sz="2800" dirty="0" err="1" smtClean="0">
                <a:latin typeface="Berlin Sans FB" pitchFamily="34" charset="0"/>
              </a:rPr>
              <a:t>longa</a:t>
            </a:r>
            <a:r>
              <a:rPr lang="en-US" sz="2800" dirty="0" smtClean="0">
                <a:latin typeface="Berlin Sans FB" pitchFamily="34" charset="0"/>
              </a:rPr>
              <a:t>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Finger</a:t>
            </a:r>
            <a:endParaRPr lang="pt-BR" dirty="0"/>
          </a:p>
        </p:txBody>
      </p:sp>
      <p:pic>
        <p:nvPicPr>
          <p:cNvPr id="22530" name="Picture 2" descr="C:\Users\Alberto\Desktop\Allain\Inglês\Fing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780927"/>
            <a:ext cx="2736304" cy="3283565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3923928" y="30689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3923928" y="3645024"/>
            <a:ext cx="294022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smtClean="0">
                <a:latin typeface="Berlin Sans FB" pitchFamily="34" charset="0"/>
              </a:rPr>
              <a:t>I </a:t>
            </a:r>
            <a:r>
              <a:rPr lang="pt-BR" sz="2800" dirty="0" err="1" smtClean="0">
                <a:latin typeface="Berlin Sans FB" pitchFamily="34" charset="0"/>
              </a:rPr>
              <a:t>cut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my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finger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Cortei meu 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Garden</a:t>
            </a:r>
            <a:endParaRPr lang="pt-BR" dirty="0"/>
          </a:p>
        </p:txBody>
      </p:sp>
      <p:pic>
        <p:nvPicPr>
          <p:cNvPr id="23554" name="Picture 2" descr="C:\Users\Alberto\Desktop\Allain\Inglês\Garde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708920"/>
            <a:ext cx="3749241" cy="2808312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498976" y="3068960"/>
            <a:ext cx="464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572000" y="3573016"/>
            <a:ext cx="3573414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 smtClean="0">
                <a:latin typeface="Berlin Sans FB" pitchFamily="34" charset="0"/>
              </a:rPr>
              <a:t>The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garden</a:t>
            </a:r>
            <a:r>
              <a:rPr lang="pt-BR" sz="28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pt-BR" sz="2800" dirty="0" smtClean="0">
                <a:latin typeface="Berlin Sans FB" pitchFamily="34" charset="0"/>
              </a:rPr>
              <a:t>is </a:t>
            </a:r>
            <a:r>
              <a:rPr lang="pt-BR" sz="2800" dirty="0" err="1" smtClean="0">
                <a:latin typeface="Berlin Sans FB" pitchFamily="34" charset="0"/>
              </a:rPr>
              <a:t>flowery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O ________ está florido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Notice</a:t>
            </a:r>
            <a:endParaRPr lang="pt-BR" dirty="0"/>
          </a:p>
        </p:txBody>
      </p:sp>
      <p:pic>
        <p:nvPicPr>
          <p:cNvPr id="24578" name="Picture 2" descr="C:\Users\Alberto\Desktop\Allain\Inglês\Notic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564904"/>
            <a:ext cx="4266166" cy="2592288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679504" y="292494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716016" y="3356992"/>
            <a:ext cx="3518912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err="1" smtClean="0">
                <a:latin typeface="Berlin Sans FB" pitchFamily="34" charset="0"/>
              </a:rPr>
              <a:t>Receive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this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notice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Recebam essa 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Collection</a:t>
            </a:r>
            <a:endParaRPr lang="pt-BR" dirty="0"/>
          </a:p>
        </p:txBody>
      </p:sp>
      <p:pic>
        <p:nvPicPr>
          <p:cNvPr id="25602" name="Picture 2" descr="C:\Users\Alberto\Desktop\Allain\Inglês\Collect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420888"/>
            <a:ext cx="3948080" cy="296106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4427984" y="2924944"/>
            <a:ext cx="4501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7" name="Retângulo 6"/>
          <p:cNvSpPr/>
          <p:nvPr/>
        </p:nvSpPr>
        <p:spPr>
          <a:xfrm>
            <a:off x="4427984" y="3429000"/>
            <a:ext cx="421782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 smtClean="0">
                <a:latin typeface="Berlin Sans FB" pitchFamily="34" charset="0"/>
              </a:rPr>
              <a:t>I </a:t>
            </a:r>
            <a:r>
              <a:rPr lang="pt-BR" sz="2800" dirty="0" err="1" smtClean="0">
                <a:latin typeface="Berlin Sans FB" pitchFamily="34" charset="0"/>
              </a:rPr>
              <a:t>have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several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collections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Eu tenho várias __________.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Gas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03848" y="3284985"/>
            <a:ext cx="5184576" cy="2376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Berlin Sans FB" pitchFamily="34" charset="0"/>
                <a:cs typeface="Aharoni" pitchFamily="2" charset="-79"/>
              </a:rPr>
              <a:t>The </a:t>
            </a:r>
            <a:r>
              <a:rPr lang="en-US" dirty="0" smtClean="0">
                <a:latin typeface="Berlin Sans FB" pitchFamily="34" charset="0"/>
                <a:cs typeface="Aharoni" pitchFamily="2" charset="-79"/>
              </a:rPr>
              <a:t>price of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  <a:cs typeface="Aharoni" pitchFamily="2" charset="-79"/>
              </a:rPr>
              <a:t>gas</a:t>
            </a:r>
            <a:r>
              <a:rPr lang="en-US" dirty="0" smtClean="0">
                <a:latin typeface="Berlin Sans FB" pitchFamily="34" charset="0"/>
                <a:cs typeface="Aharoni" pitchFamily="2" charset="-79"/>
              </a:rPr>
              <a:t> is </a:t>
            </a:r>
            <a:r>
              <a:rPr lang="en-US" dirty="0" smtClean="0">
                <a:latin typeface="Berlin Sans FB" pitchFamily="34" charset="0"/>
                <a:cs typeface="Aharoni" pitchFamily="2" charset="-79"/>
              </a:rPr>
              <a:t>expensive.</a:t>
            </a:r>
          </a:p>
          <a:p>
            <a:pPr>
              <a:buNone/>
            </a:pPr>
            <a:endParaRPr lang="en-US" dirty="0" smtClean="0">
              <a:latin typeface="Berlin Sans FB" pitchFamily="34" charset="0"/>
              <a:cs typeface="Aharoni" pitchFamily="2" charset="-79"/>
            </a:endParaRPr>
          </a:p>
          <a:p>
            <a:pPr>
              <a:buNone/>
            </a:pPr>
            <a:r>
              <a:rPr lang="en-US" dirty="0" smtClean="0">
                <a:latin typeface="Berlin Sans FB" pitchFamily="34" charset="0"/>
                <a:cs typeface="Aharoni" pitchFamily="2" charset="-79"/>
              </a:rPr>
              <a:t>O </a:t>
            </a:r>
            <a:r>
              <a:rPr lang="en-US" dirty="0" err="1" smtClean="0">
                <a:latin typeface="Berlin Sans FB" pitchFamily="34" charset="0"/>
                <a:cs typeface="Aharoni" pitchFamily="2" charset="-79"/>
              </a:rPr>
              <a:t>preço</a:t>
            </a:r>
            <a:r>
              <a:rPr lang="en-US" dirty="0" smtClean="0">
                <a:latin typeface="Berlin Sans FB" pitchFamily="34" charset="0"/>
                <a:cs typeface="Aharoni" pitchFamily="2" charset="-79"/>
              </a:rPr>
              <a:t> do ____ </a:t>
            </a:r>
            <a:r>
              <a:rPr lang="en-US" dirty="0" err="1" smtClean="0">
                <a:latin typeface="Berlin Sans FB" pitchFamily="34" charset="0"/>
                <a:cs typeface="Aharoni" pitchFamily="2" charset="-79"/>
              </a:rPr>
              <a:t>está</a:t>
            </a:r>
            <a:r>
              <a:rPr lang="en-US" dirty="0" smtClean="0">
                <a:latin typeface="Berlin Sans FB" pitchFamily="34" charset="0"/>
                <a:cs typeface="Aharoni" pitchFamily="2" charset="-79"/>
              </a:rPr>
              <a:t> </a:t>
            </a:r>
            <a:r>
              <a:rPr lang="en-US" dirty="0" err="1" smtClean="0">
                <a:latin typeface="Berlin Sans FB" pitchFamily="34" charset="0"/>
                <a:cs typeface="Aharoni" pitchFamily="2" charset="-79"/>
              </a:rPr>
              <a:t>caro</a:t>
            </a:r>
            <a:r>
              <a:rPr lang="en-US" dirty="0" smtClean="0">
                <a:latin typeface="Berlin Sans FB" pitchFamily="34" charset="0"/>
                <a:cs typeface="Aharoni" pitchFamily="2" charset="-79"/>
              </a:rPr>
              <a:t>.</a:t>
            </a:r>
            <a:endParaRPr lang="pt-BR" dirty="0">
              <a:latin typeface="Berlin Sans FB" pitchFamily="34" charset="0"/>
              <a:cs typeface="Aharoni" pitchFamily="2" charset="-79"/>
            </a:endParaRPr>
          </a:p>
        </p:txBody>
      </p:sp>
      <p:pic>
        <p:nvPicPr>
          <p:cNvPr id="2050" name="Picture 2" descr="C:\Users\Alberto\Desktop\Allain\Inglês\G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48880"/>
            <a:ext cx="3384376" cy="3384376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3347864" y="285293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Down</a:t>
            </a:r>
            <a:endParaRPr lang="pt-BR" dirty="0"/>
          </a:p>
        </p:txBody>
      </p:sp>
      <p:pic>
        <p:nvPicPr>
          <p:cNvPr id="3074" name="Picture 2" descr="C:\Users\Alberto\Desktop\Allain\Inglês\Dow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2132857"/>
            <a:ext cx="3662498" cy="3456383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47456" y="29249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4211960" y="3501008"/>
            <a:ext cx="33843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Berlin Sans FB" pitchFamily="34" charset="0"/>
              </a:rPr>
              <a:t>H</a:t>
            </a:r>
            <a:r>
              <a:rPr lang="pt-BR" sz="2800" dirty="0" smtClean="0">
                <a:latin typeface="Berlin Sans FB" pitchFamily="34" charset="0"/>
              </a:rPr>
              <a:t>e </a:t>
            </a:r>
            <a:r>
              <a:rPr lang="pt-BR" sz="2800" dirty="0" err="1" smtClean="0">
                <a:latin typeface="Berlin Sans FB" pitchFamily="34" charset="0"/>
              </a:rPr>
              <a:t>went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down</a:t>
            </a:r>
            <a:r>
              <a:rPr lang="pt-BR" sz="2800" dirty="0">
                <a:latin typeface="Berlin Sans FB" pitchFamily="34" charset="0"/>
              </a:rPr>
              <a:t>.</a:t>
            </a:r>
            <a:endParaRPr lang="pt-BR" sz="2800" dirty="0" smtClean="0">
              <a:latin typeface="Berlin Sans FB" pitchFamily="34" charset="0"/>
            </a:endParaRPr>
          </a:p>
          <a:p>
            <a:endParaRPr lang="pt-BR" sz="2800" dirty="0">
              <a:solidFill>
                <a:srgbClr val="FF0000"/>
              </a:solidFill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Ele 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Ahead</a:t>
            </a:r>
            <a:endParaRPr lang="pt-BR" dirty="0"/>
          </a:p>
        </p:txBody>
      </p:sp>
      <p:pic>
        <p:nvPicPr>
          <p:cNvPr id="4098" name="Picture 2" descr="C:\Users\Alberto\Desktop\Allain\Inglês\Ahe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492896"/>
            <a:ext cx="3024336" cy="317624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283968" y="3356992"/>
            <a:ext cx="403244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erlin Sans FB" pitchFamily="34" charset="0"/>
              </a:rPr>
              <a:t>H</a:t>
            </a:r>
            <a:r>
              <a:rPr lang="en-US" sz="2800" dirty="0" smtClean="0">
                <a:latin typeface="Berlin Sans FB" pitchFamily="34" charset="0"/>
              </a:rPr>
              <a:t>e went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ahead</a:t>
            </a:r>
            <a:r>
              <a:rPr lang="en-US" sz="2800" dirty="0" smtClean="0">
                <a:latin typeface="Berlin Sans FB" pitchFamily="34" charset="0"/>
              </a:rPr>
              <a:t>.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err="1" smtClean="0">
                <a:latin typeface="Berlin Sans FB" pitchFamily="34" charset="0"/>
              </a:rPr>
              <a:t>Ele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seguiu</a:t>
            </a:r>
            <a:r>
              <a:rPr lang="en-US" sz="2800" dirty="0" smtClean="0">
                <a:latin typeface="Berlin Sans FB" pitchFamily="34" charset="0"/>
              </a:rPr>
              <a:t> ________.</a:t>
            </a:r>
          </a:p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4247456" y="29249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Generation</a:t>
            </a:r>
            <a:endParaRPr lang="pt-BR" dirty="0"/>
          </a:p>
        </p:txBody>
      </p:sp>
      <p:pic>
        <p:nvPicPr>
          <p:cNvPr id="5122" name="Picture 2" descr="C:\Users\Alberto\Desktop\Allain\Inglês\Generatio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2852936"/>
            <a:ext cx="4003724" cy="2664296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499992" y="292494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499992" y="3429000"/>
            <a:ext cx="30963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err="1">
                <a:latin typeface="Berlin Sans FB" pitchFamily="34" charset="0"/>
              </a:rPr>
              <a:t>N</a:t>
            </a:r>
            <a:r>
              <a:rPr lang="pt-BR" sz="2800" dirty="0" err="1" smtClean="0">
                <a:latin typeface="Berlin Sans FB" pitchFamily="34" charset="0"/>
              </a:rPr>
              <a:t>ew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generation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Nova _________.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Commercial</a:t>
            </a:r>
            <a:endParaRPr lang="pt-BR" dirty="0"/>
          </a:p>
        </p:txBody>
      </p:sp>
      <p:pic>
        <p:nvPicPr>
          <p:cNvPr id="6146" name="Picture 2" descr="C:\Users\Alberto\Desktop\Allain\Inglês\Commercia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420888"/>
            <a:ext cx="3286100" cy="3528392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067944" y="249289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3995936" y="3140968"/>
            <a:ext cx="53640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Berlin Sans FB" pitchFamily="34" charset="0"/>
              </a:rPr>
              <a:t>They as a </a:t>
            </a:r>
            <a:r>
              <a:rPr lang="en-US" sz="2800" dirty="0" smtClean="0">
                <a:solidFill>
                  <a:srgbClr val="FF0000"/>
                </a:solidFill>
                <a:latin typeface="Berlin Sans FB" pitchFamily="34" charset="0"/>
              </a:rPr>
              <a:t>commercial</a:t>
            </a:r>
            <a:r>
              <a:rPr lang="en-US" sz="2800" dirty="0" smtClean="0">
                <a:latin typeface="Berlin Sans FB" pitchFamily="34" charset="0"/>
              </a:rPr>
              <a:t> financing.</a:t>
            </a:r>
          </a:p>
          <a:p>
            <a:endParaRPr lang="en-US" sz="2800" dirty="0">
              <a:latin typeface="Berlin Sans FB" pitchFamily="34" charset="0"/>
            </a:endParaRPr>
          </a:p>
          <a:p>
            <a:r>
              <a:rPr lang="en-US" sz="2800" dirty="0" err="1" smtClean="0">
                <a:latin typeface="Berlin Sans FB" pitchFamily="34" charset="0"/>
              </a:rPr>
              <a:t>Eles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tão</a:t>
            </a:r>
            <a:r>
              <a:rPr lang="en-US" sz="2800" dirty="0" smtClean="0">
                <a:latin typeface="Berlin Sans FB" pitchFamily="34" charset="0"/>
              </a:rPr>
              <a:t> </a:t>
            </a:r>
            <a:r>
              <a:rPr lang="en-US" sz="2800" dirty="0" err="1" smtClean="0">
                <a:latin typeface="Berlin Sans FB" pitchFamily="34" charset="0"/>
              </a:rPr>
              <a:t>financiando</a:t>
            </a:r>
            <a:r>
              <a:rPr lang="en-US" sz="2800" dirty="0" smtClean="0">
                <a:latin typeface="Berlin Sans FB" pitchFamily="34" charset="0"/>
              </a:rPr>
              <a:t> um 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Address</a:t>
            </a:r>
            <a:endParaRPr lang="pt-BR" dirty="0"/>
          </a:p>
        </p:txBody>
      </p:sp>
      <p:pic>
        <p:nvPicPr>
          <p:cNvPr id="7170" name="Picture 2" descr="C:\Users\Alberto\Desktop\Allain\Inglês\Addres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80928"/>
            <a:ext cx="3653107" cy="2736304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355976" y="29969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427984" y="3573016"/>
            <a:ext cx="3600400" cy="1440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err="1">
                <a:latin typeface="Berlin Sans FB" pitchFamily="34" charset="0"/>
              </a:rPr>
              <a:t>T</a:t>
            </a:r>
            <a:r>
              <a:rPr lang="pt-BR" sz="2800" dirty="0" err="1" smtClean="0">
                <a:latin typeface="Berlin Sans FB" pitchFamily="34" charset="0"/>
              </a:rPr>
              <a:t>his</a:t>
            </a:r>
            <a:r>
              <a:rPr lang="pt-BR" sz="2800" dirty="0" smtClean="0">
                <a:latin typeface="Berlin Sans FB" pitchFamily="34" charset="0"/>
              </a:rPr>
              <a:t> is </a:t>
            </a:r>
            <a:r>
              <a:rPr lang="pt-BR" sz="2800" dirty="0" err="1" smtClean="0">
                <a:latin typeface="Berlin Sans FB" pitchFamily="34" charset="0"/>
              </a:rPr>
              <a:t>my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address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Este é meu _________.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Cancer</a:t>
            </a:r>
            <a:endParaRPr lang="pt-BR" dirty="0"/>
          </a:p>
        </p:txBody>
      </p:sp>
      <p:pic>
        <p:nvPicPr>
          <p:cNvPr id="8194" name="Picture 2" descr="C:\Users\Alberto\Desktop\Allain\Inglês\Canc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924944"/>
            <a:ext cx="3850954" cy="2232248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499992" y="285293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/>
              <a:t>E</a:t>
            </a:r>
            <a:r>
              <a:rPr lang="pt-BR" b="1" dirty="0" err="1" smtClean="0"/>
              <a:t>xample</a:t>
            </a:r>
            <a:r>
              <a:rPr lang="pt-BR" b="1" dirty="0" smtClean="0"/>
              <a:t> </a:t>
            </a:r>
            <a:r>
              <a:rPr lang="pt-BR" b="1" dirty="0" err="1" smtClean="0"/>
              <a:t>of</a:t>
            </a:r>
            <a:r>
              <a:rPr lang="pt-BR" b="1" dirty="0" smtClean="0"/>
              <a:t> </a:t>
            </a:r>
            <a:r>
              <a:rPr lang="pt-BR" b="1" dirty="0" err="1" smtClean="0"/>
              <a:t>Phrase</a:t>
            </a:r>
            <a:r>
              <a:rPr lang="pt-BR" b="1" dirty="0" smtClean="0"/>
              <a:t>: / Exemplo de Frase: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4427984" y="3356992"/>
            <a:ext cx="38884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latin typeface="Berlin Sans FB" pitchFamily="34" charset="0"/>
              </a:rPr>
              <a:t>He </a:t>
            </a:r>
            <a:r>
              <a:rPr lang="pt-BR" sz="2800" dirty="0" err="1" smtClean="0">
                <a:latin typeface="Berlin Sans FB" pitchFamily="34" charset="0"/>
              </a:rPr>
              <a:t>suffers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latin typeface="Berlin Sans FB" pitchFamily="34" charset="0"/>
              </a:rPr>
              <a:t>from</a:t>
            </a:r>
            <a:r>
              <a:rPr lang="pt-BR" sz="2800" dirty="0" smtClean="0">
                <a:latin typeface="Berlin Sans FB" pitchFamily="34" charset="0"/>
              </a:rPr>
              <a:t> </a:t>
            </a:r>
            <a:r>
              <a:rPr lang="pt-BR" sz="2800" dirty="0" err="1" smtClean="0">
                <a:solidFill>
                  <a:srgbClr val="FF0000"/>
                </a:solidFill>
                <a:latin typeface="Berlin Sans FB" pitchFamily="34" charset="0"/>
              </a:rPr>
              <a:t>cancer</a:t>
            </a:r>
            <a:r>
              <a:rPr lang="pt-BR" sz="2800" dirty="0" smtClean="0">
                <a:latin typeface="Berlin Sans FB" pitchFamily="34" charset="0"/>
              </a:rPr>
              <a:t>.</a:t>
            </a:r>
          </a:p>
          <a:p>
            <a:endParaRPr lang="pt-BR" sz="2800" dirty="0">
              <a:latin typeface="Berlin Sans FB" pitchFamily="34" charset="0"/>
            </a:endParaRPr>
          </a:p>
          <a:p>
            <a:r>
              <a:rPr lang="pt-BR" sz="2800" dirty="0" smtClean="0">
                <a:latin typeface="Berlin Sans FB" pitchFamily="34" charset="0"/>
              </a:rPr>
              <a:t>Ele sofre de ________.</a:t>
            </a:r>
            <a:endParaRPr lang="pt-BR" sz="2800" dirty="0">
              <a:latin typeface="Berlin Sans FB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124</TotalTime>
  <Words>512</Words>
  <Application>Microsoft Office PowerPoint</Application>
  <PresentationFormat>Apresentação na tela (4:3)</PresentationFormat>
  <Paragraphs>129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Módulo</vt:lpstr>
      <vt:lpstr>TRANSLATE THE WORDS </vt:lpstr>
      <vt:lpstr>Machine</vt:lpstr>
      <vt:lpstr>Gas</vt:lpstr>
      <vt:lpstr>Down</vt:lpstr>
      <vt:lpstr>Ahead</vt:lpstr>
      <vt:lpstr>Generation</vt:lpstr>
      <vt:lpstr>Commercial</vt:lpstr>
      <vt:lpstr>Address</vt:lpstr>
      <vt:lpstr>Cancer</vt:lpstr>
      <vt:lpstr>Test</vt:lpstr>
      <vt:lpstr>Item</vt:lpstr>
      <vt:lpstr>Reality</vt:lpstr>
      <vt:lpstr>Coach</vt:lpstr>
      <vt:lpstr>Step</vt:lpstr>
      <vt:lpstr>Mrs/Mr</vt:lpstr>
      <vt:lpstr>Yard</vt:lpstr>
      <vt:lpstr>Beat</vt:lpstr>
      <vt:lpstr>Violence</vt:lpstr>
      <vt:lpstr>Total</vt:lpstr>
      <vt:lpstr>Tend</vt:lpstr>
      <vt:lpstr>Investment</vt:lpstr>
      <vt:lpstr>Discussion</vt:lpstr>
      <vt:lpstr>Finger</vt:lpstr>
      <vt:lpstr>Garden</vt:lpstr>
      <vt:lpstr>Notice</vt:lpstr>
      <vt:lpstr>Collection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Alberto</dc:creator>
  <cp:lastModifiedBy>Alberto</cp:lastModifiedBy>
  <cp:revision>17</cp:revision>
  <dcterms:created xsi:type="dcterms:W3CDTF">2014-01-17T22:43:29Z</dcterms:created>
  <dcterms:modified xsi:type="dcterms:W3CDTF">2014-01-18T00:48:26Z</dcterms:modified>
</cp:coreProperties>
</file>