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sldIdLst>
    <p:sldId id="256" r:id="rId3"/>
    <p:sldId id="257" r:id="rId4"/>
    <p:sldId id="258" r:id="rId5"/>
    <p:sldId id="262" r:id="rId6"/>
    <p:sldId id="260" r:id="rId7"/>
    <p:sldId id="259" r:id="rId8"/>
    <p:sldId id="261" r:id="rId9"/>
    <p:sldId id="26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38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1" name="Oval 55"/>
          <p:cNvSpPr>
            <a:spLocks noChangeArrowheads="1"/>
          </p:cNvSpPr>
          <p:nvPr/>
        </p:nvSpPr>
        <p:spPr bwMode="auto">
          <a:xfrm>
            <a:off x="7518400" y="5410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69" name="Oval 53"/>
          <p:cNvSpPr>
            <a:spLocks noChangeArrowheads="1"/>
          </p:cNvSpPr>
          <p:nvPr/>
        </p:nvSpPr>
        <p:spPr bwMode="auto">
          <a:xfrm>
            <a:off x="4470400" y="3429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6096000" y="36576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64" name="Oval 48"/>
          <p:cNvSpPr>
            <a:spLocks noChangeArrowheads="1"/>
          </p:cNvSpPr>
          <p:nvPr/>
        </p:nvSpPr>
        <p:spPr bwMode="auto">
          <a:xfrm>
            <a:off x="5892800" y="3505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66" name="Oval 50"/>
          <p:cNvSpPr>
            <a:spLocks noChangeArrowheads="1"/>
          </p:cNvSpPr>
          <p:nvPr/>
        </p:nvSpPr>
        <p:spPr bwMode="auto">
          <a:xfrm>
            <a:off x="7721600" y="3352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57" name="Oval 41"/>
          <p:cNvSpPr>
            <a:spLocks noChangeArrowheads="1"/>
          </p:cNvSpPr>
          <p:nvPr/>
        </p:nvSpPr>
        <p:spPr bwMode="auto">
          <a:xfrm>
            <a:off x="5892800" y="1981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8" name="Oval 22"/>
          <p:cNvSpPr>
            <a:spLocks noChangeArrowheads="1"/>
          </p:cNvSpPr>
          <p:nvPr/>
        </p:nvSpPr>
        <p:spPr bwMode="auto">
          <a:xfrm>
            <a:off x="2032000" y="1524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2235200" y="16764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2641600" y="1981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2" name="Oval 26"/>
          <p:cNvSpPr>
            <a:spLocks noChangeArrowheads="1"/>
          </p:cNvSpPr>
          <p:nvPr/>
        </p:nvSpPr>
        <p:spPr bwMode="auto">
          <a:xfrm>
            <a:off x="2844800" y="21336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1930400" y="3124200"/>
            <a:ext cx="1320800" cy="12192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ln algn="ctr"/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ln algn="ctr">
            <a:solidFill>
              <a:srgbClr val="000080"/>
            </a:solidFill>
          </a:ln>
        </p:spPr>
        <p:txBody>
          <a:bodyPr anchor="ctr"/>
          <a:lstStyle>
            <a:lvl1pPr marL="0" indent="0" algn="ctr">
              <a:spcBef>
                <a:spcPct val="0"/>
              </a:spcBef>
              <a:buFontTx/>
              <a:buNone/>
              <a:defRPr sz="44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203200" y="1524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0" name="Oval 14"/>
          <p:cNvSpPr>
            <a:spLocks noChangeArrowheads="1"/>
          </p:cNvSpPr>
          <p:nvPr/>
        </p:nvSpPr>
        <p:spPr bwMode="auto">
          <a:xfrm>
            <a:off x="406400" y="304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1" name="Oval 15"/>
          <p:cNvSpPr>
            <a:spLocks noChangeArrowheads="1"/>
          </p:cNvSpPr>
          <p:nvPr/>
        </p:nvSpPr>
        <p:spPr bwMode="auto">
          <a:xfrm>
            <a:off x="609600" y="457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3" name="Oval 17"/>
          <p:cNvSpPr>
            <a:spLocks noChangeArrowheads="1"/>
          </p:cNvSpPr>
          <p:nvPr/>
        </p:nvSpPr>
        <p:spPr bwMode="auto">
          <a:xfrm>
            <a:off x="1016000" y="762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5" name="Oval 19"/>
          <p:cNvSpPr>
            <a:spLocks noChangeArrowheads="1"/>
          </p:cNvSpPr>
          <p:nvPr/>
        </p:nvSpPr>
        <p:spPr bwMode="auto">
          <a:xfrm>
            <a:off x="1422400" y="1066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37" name="Oval 21"/>
          <p:cNvSpPr>
            <a:spLocks noChangeArrowheads="1"/>
          </p:cNvSpPr>
          <p:nvPr/>
        </p:nvSpPr>
        <p:spPr bwMode="auto">
          <a:xfrm>
            <a:off x="1828800" y="13716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0" name="Oval 24"/>
          <p:cNvSpPr>
            <a:spLocks noChangeArrowheads="1"/>
          </p:cNvSpPr>
          <p:nvPr/>
        </p:nvSpPr>
        <p:spPr bwMode="auto">
          <a:xfrm>
            <a:off x="2438400" y="1828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2336800" y="838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4" name="Oval 28"/>
          <p:cNvSpPr>
            <a:spLocks noChangeArrowheads="1"/>
          </p:cNvSpPr>
          <p:nvPr/>
        </p:nvSpPr>
        <p:spPr bwMode="auto">
          <a:xfrm>
            <a:off x="2540000" y="9906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6" name="Oval 30"/>
          <p:cNvSpPr>
            <a:spLocks noChangeArrowheads="1"/>
          </p:cNvSpPr>
          <p:nvPr/>
        </p:nvSpPr>
        <p:spPr bwMode="auto">
          <a:xfrm>
            <a:off x="3657600" y="304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7" name="Oval 31"/>
          <p:cNvSpPr>
            <a:spLocks noChangeArrowheads="1"/>
          </p:cNvSpPr>
          <p:nvPr/>
        </p:nvSpPr>
        <p:spPr bwMode="auto">
          <a:xfrm>
            <a:off x="3860800" y="457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49" name="Oval 33"/>
          <p:cNvSpPr>
            <a:spLocks noChangeArrowheads="1"/>
          </p:cNvSpPr>
          <p:nvPr/>
        </p:nvSpPr>
        <p:spPr bwMode="auto">
          <a:xfrm>
            <a:off x="4267200" y="762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50" name="Oval 34"/>
          <p:cNvSpPr>
            <a:spLocks noChangeArrowheads="1"/>
          </p:cNvSpPr>
          <p:nvPr/>
        </p:nvSpPr>
        <p:spPr bwMode="auto">
          <a:xfrm>
            <a:off x="4470400" y="9144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52" name="Oval 36"/>
          <p:cNvSpPr>
            <a:spLocks noChangeArrowheads="1"/>
          </p:cNvSpPr>
          <p:nvPr/>
        </p:nvSpPr>
        <p:spPr bwMode="auto">
          <a:xfrm>
            <a:off x="4876800" y="1219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53" name="Oval 37"/>
          <p:cNvSpPr>
            <a:spLocks noChangeArrowheads="1"/>
          </p:cNvSpPr>
          <p:nvPr/>
        </p:nvSpPr>
        <p:spPr bwMode="auto">
          <a:xfrm>
            <a:off x="5080000" y="13716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54" name="Oval 38"/>
          <p:cNvSpPr>
            <a:spLocks noChangeArrowheads="1"/>
          </p:cNvSpPr>
          <p:nvPr/>
        </p:nvSpPr>
        <p:spPr bwMode="auto">
          <a:xfrm>
            <a:off x="5283200" y="1524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2" name="Oval 56"/>
          <p:cNvSpPr>
            <a:spLocks noChangeArrowheads="1"/>
          </p:cNvSpPr>
          <p:nvPr/>
        </p:nvSpPr>
        <p:spPr bwMode="auto">
          <a:xfrm>
            <a:off x="7924800" y="5715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4" name="Oval 58"/>
          <p:cNvSpPr>
            <a:spLocks noChangeArrowheads="1"/>
          </p:cNvSpPr>
          <p:nvPr/>
        </p:nvSpPr>
        <p:spPr bwMode="auto">
          <a:xfrm>
            <a:off x="8432800" y="60960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5" name="Oval 59"/>
          <p:cNvSpPr>
            <a:spLocks noChangeArrowheads="1"/>
          </p:cNvSpPr>
          <p:nvPr/>
        </p:nvSpPr>
        <p:spPr bwMode="auto">
          <a:xfrm>
            <a:off x="8839200" y="6400800"/>
            <a:ext cx="304800" cy="3048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6" name="Oval 60"/>
          <p:cNvSpPr>
            <a:spLocks noChangeArrowheads="1"/>
          </p:cNvSpPr>
          <p:nvPr/>
        </p:nvSpPr>
        <p:spPr bwMode="auto">
          <a:xfrm>
            <a:off x="11379200" y="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7" name="Oval 61"/>
          <p:cNvSpPr>
            <a:spLocks noChangeArrowheads="1"/>
          </p:cNvSpPr>
          <p:nvPr/>
        </p:nvSpPr>
        <p:spPr bwMode="auto">
          <a:xfrm>
            <a:off x="11379200" y="9906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8" name="Oval 62"/>
          <p:cNvSpPr>
            <a:spLocks noChangeArrowheads="1"/>
          </p:cNvSpPr>
          <p:nvPr/>
        </p:nvSpPr>
        <p:spPr bwMode="auto">
          <a:xfrm>
            <a:off x="11379200" y="19812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9279" name="Oval 63"/>
          <p:cNvSpPr>
            <a:spLocks noChangeArrowheads="1"/>
          </p:cNvSpPr>
          <p:nvPr/>
        </p:nvSpPr>
        <p:spPr bwMode="auto">
          <a:xfrm>
            <a:off x="11379200" y="29718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</p:spTree>
    <p:extLst>
      <p:ext uri="{BB962C8B-B14F-4D97-AF65-F5344CB8AC3E}">
        <p14:creationId xmlns:p14="http://schemas.microsoft.com/office/powerpoint/2010/main" xmlns="" val="110273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0042E-6 L 0.58333 -3.40042E-6 " pathEditMode="relative" ptsTypes="AA">
                                      <p:cBhvr>
                                        <p:cTn id="6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5741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915400" y="274639"/>
            <a:ext cx="2768600" cy="61563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102600" cy="61563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78593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37326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67096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14781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33811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4962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1445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58599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5951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71079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05269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07931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642038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69439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62657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8618764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0002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869347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6433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957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11200" y="19050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9200" y="19050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9499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038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625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5173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243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7293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5F5F5F"/>
            </a:gs>
            <a:gs pos="100000">
              <a:srgbClr val="5F5F5F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11379200" y="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11379200" y="9906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11379200" y="19812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11379200" y="2971800"/>
            <a:ext cx="812800" cy="990600"/>
          </a:xfrm>
          <a:prstGeom prst="ellipse">
            <a:avLst/>
          </a:prstGeom>
          <a:gradFill rotWithShape="1">
            <a:gsLst>
              <a:gs pos="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80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solidFill>
            <a:srgbClr val="FFFFCC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905001"/>
            <a:ext cx="10972800" cy="4525963"/>
          </a:xfrm>
          <a:prstGeom prst="rect">
            <a:avLst/>
          </a:prstGeom>
          <a:solidFill>
            <a:srgbClr val="FFFFCC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0210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84FE54-7DB6-4EA2-A1C4-21E94DCFCB92}" type="datetimeFigureOut">
              <a:rPr lang="pt-BR" smtClean="0"/>
              <a:pPr/>
              <a:t>23/1/2014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516B432-F010-4AE3-BFA6-4968A5DE22C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53152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escola.com/ingles/presente-simples-simple-present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78506" y="232912"/>
            <a:ext cx="8001000" cy="1293963"/>
          </a:xfrm>
        </p:spPr>
        <p:txBody>
          <a:bodyPr/>
          <a:lstStyle/>
          <a:p>
            <a:pPr algn="ctr"/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present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3057" y="3101996"/>
            <a:ext cx="6872527" cy="2125612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Alunos :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B</a:t>
            </a:r>
            <a:r>
              <a:rPr lang="pt-BR" dirty="0" smtClean="0"/>
              <a:t>runo </a:t>
            </a:r>
            <a:r>
              <a:rPr lang="pt-BR" dirty="0" smtClean="0">
                <a:solidFill>
                  <a:schemeClr val="tx1"/>
                </a:solidFill>
              </a:rPr>
              <a:t>A</a:t>
            </a:r>
            <a:r>
              <a:rPr lang="pt-BR" dirty="0" smtClean="0"/>
              <a:t>lmeida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T</a:t>
            </a:r>
            <a:r>
              <a:rPr lang="pt-BR" dirty="0" smtClean="0"/>
              <a:t>hiago </a:t>
            </a:r>
            <a:r>
              <a:rPr lang="pt-BR" dirty="0" smtClean="0">
                <a:solidFill>
                  <a:schemeClr val="tx1"/>
                </a:solidFill>
              </a:rPr>
              <a:t>P</a:t>
            </a:r>
            <a:r>
              <a:rPr lang="pt-BR" dirty="0" smtClean="0"/>
              <a:t>ontes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V</a:t>
            </a:r>
            <a:r>
              <a:rPr lang="pt-BR" dirty="0" smtClean="0"/>
              <a:t>itor  </a:t>
            </a:r>
            <a:r>
              <a:rPr lang="pt-BR" dirty="0" smtClean="0">
                <a:solidFill>
                  <a:schemeClr val="tx1"/>
                </a:solidFill>
              </a:rPr>
              <a:t>F</a:t>
            </a:r>
            <a:r>
              <a:rPr lang="pt-BR" dirty="0" smtClean="0"/>
              <a:t>ernandes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557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529" y="0"/>
            <a:ext cx="9840014" cy="3950898"/>
          </a:xfrm>
        </p:spPr>
        <p:txBody>
          <a:bodyPr>
            <a:normAutofit/>
          </a:bodyPr>
          <a:lstStyle/>
          <a:p>
            <a:r>
              <a:rPr lang="pt-BR" sz="2000" dirty="0"/>
              <a:t> A forma básica </a:t>
            </a:r>
            <a:r>
              <a:rPr lang="pt-BR" sz="2000" dirty="0" smtClean="0"/>
              <a:t>do </a:t>
            </a:r>
            <a:r>
              <a:rPr lang="pt-BR" sz="2000" dirty="0"/>
              <a:t>presente dos verbos principais na afirmativa é a mesma </a:t>
            </a:r>
            <a:r>
              <a:rPr lang="pt-BR" sz="2000" dirty="0" smtClean="0"/>
              <a:t>do infinitivo </a:t>
            </a:r>
            <a:r>
              <a:rPr lang="pt-BR" sz="2000" dirty="0"/>
              <a:t>(aquela forma que você encontra no dicionário</a:t>
            </a:r>
            <a:r>
              <a:rPr lang="pt-BR" sz="2000" dirty="0" smtClean="0"/>
              <a:t>), com </a:t>
            </a:r>
            <a:r>
              <a:rPr lang="pt-BR" sz="2000" dirty="0"/>
              <a:t>exceção das 3</a:t>
            </a:r>
            <a:r>
              <a:rPr lang="pt-BR" sz="2000" baseline="30000" dirty="0"/>
              <a:t>as</a:t>
            </a:r>
            <a:r>
              <a:rPr lang="pt-BR" sz="2000" dirty="0"/>
              <a:t> pessoas do singular (</a:t>
            </a:r>
            <a:r>
              <a:rPr lang="pt-BR" sz="2000" dirty="0" err="1"/>
              <a:t>he</a:t>
            </a:r>
            <a:r>
              <a:rPr lang="pt-BR" sz="2000" dirty="0"/>
              <a:t>/</a:t>
            </a:r>
            <a:r>
              <a:rPr lang="pt-BR" sz="2000" dirty="0" err="1"/>
              <a:t>she</a:t>
            </a:r>
            <a:r>
              <a:rPr lang="pt-BR" sz="2000" dirty="0"/>
              <a:t>/it) que levam um “</a:t>
            </a:r>
            <a:r>
              <a:rPr lang="pt-BR" sz="2000" dirty="0" smtClean="0"/>
              <a:t>s”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540" y="-113246"/>
            <a:ext cx="8534400" cy="158254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Forma</a:t>
            </a:r>
            <a:endParaRPr lang="pt-BR" sz="3600" dirty="0"/>
          </a:p>
          <a:p>
            <a:pPr marL="0" indent="0">
              <a:buNone/>
            </a:pPr>
            <a:r>
              <a:rPr lang="pt-BR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•Afirmativa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39155" y="3140814"/>
            <a:ext cx="9589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Exemplo:</a:t>
            </a:r>
          </a:p>
          <a:p>
            <a:r>
              <a:rPr lang="pt-BR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</a:t>
            </a:r>
            <a:r>
              <a:rPr lang="pt-BR" dirty="0" smtClean="0"/>
              <a:t> </a:t>
            </a:r>
            <a:r>
              <a:rPr lang="en-US" i="1" dirty="0" smtClean="0"/>
              <a:t>I </a:t>
            </a:r>
            <a:r>
              <a:rPr lang="en-US" i="1" dirty="0"/>
              <a:t>get up at 7 everyday</a:t>
            </a:r>
            <a:r>
              <a:rPr lang="en-US" i="1" dirty="0" smtClean="0"/>
              <a:t>. (</a:t>
            </a:r>
            <a:r>
              <a:rPr lang="pt-BR" i="1" dirty="0" smtClean="0"/>
              <a:t>Eu me levanto todos os dias às 7 )</a:t>
            </a:r>
            <a:endParaRPr lang="en-US" i="1" dirty="0" smtClean="0"/>
          </a:p>
          <a:p>
            <a:endParaRPr lang="en-US" i="1" dirty="0"/>
          </a:p>
          <a:p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</a:t>
            </a:r>
            <a:r>
              <a:rPr lang="en-US" i="1" dirty="0" smtClean="0"/>
              <a:t> She </a:t>
            </a:r>
            <a:r>
              <a:rPr lang="en-US" i="1" dirty="0"/>
              <a:t>get</a:t>
            </a:r>
            <a:r>
              <a:rPr lang="en-US" i="1" dirty="0">
                <a:solidFill>
                  <a:schemeClr val="accent6"/>
                </a:solidFill>
              </a:rPr>
              <a:t>s</a:t>
            </a:r>
            <a:r>
              <a:rPr lang="en-US" i="1" dirty="0"/>
              <a:t> up at 7 </a:t>
            </a:r>
            <a:r>
              <a:rPr lang="en-US" i="1" dirty="0" smtClean="0"/>
              <a:t>everyday. (</a:t>
            </a:r>
            <a:r>
              <a:rPr lang="pt-BR" i="1" dirty="0" smtClean="0"/>
              <a:t>Ela se levanta todos os dias às 7)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787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1380226"/>
            <a:ext cx="8534400" cy="2122099"/>
          </a:xfrm>
        </p:spPr>
        <p:txBody>
          <a:bodyPr>
            <a:normAutofit fontScale="90000"/>
          </a:bodyPr>
          <a:lstStyle/>
          <a:p>
            <a:r>
              <a:rPr lang="pt-BR" sz="2200" dirty="0" smtClean="0"/>
              <a:t>Para </a:t>
            </a:r>
            <a:r>
              <a:rPr lang="pt-BR" sz="2200" dirty="0"/>
              <a:t>tornar uma frase negativa, é só adicionar o </a:t>
            </a:r>
            <a:r>
              <a:rPr lang="pt-BR" sz="2200" dirty="0" smtClean="0">
                <a:solidFill>
                  <a:schemeClr val="accent6"/>
                </a:solidFill>
              </a:rPr>
              <a:t>“</a:t>
            </a:r>
            <a:r>
              <a:rPr lang="pt-BR" sz="2200" dirty="0" err="1" smtClean="0">
                <a:solidFill>
                  <a:schemeClr val="accent6"/>
                </a:solidFill>
              </a:rPr>
              <a:t>Don’t</a:t>
            </a:r>
            <a:r>
              <a:rPr lang="pt-BR" sz="2200" dirty="0" smtClean="0">
                <a:solidFill>
                  <a:schemeClr val="accent6"/>
                </a:solidFill>
              </a:rPr>
              <a:t>” </a:t>
            </a:r>
            <a:r>
              <a:rPr lang="pt-BR" sz="2200" dirty="0" err="1" smtClean="0"/>
              <a:t>ou</a:t>
            </a:r>
            <a:r>
              <a:rPr lang="pt-BR" sz="2200" dirty="0" err="1" smtClean="0">
                <a:solidFill>
                  <a:schemeClr val="accent6"/>
                </a:solidFill>
              </a:rPr>
              <a:t>“doesn’t</a:t>
            </a:r>
            <a:r>
              <a:rPr lang="pt-BR" sz="2200" dirty="0" smtClean="0">
                <a:solidFill>
                  <a:schemeClr val="accent6"/>
                </a:solidFill>
              </a:rPr>
              <a:t> </a:t>
            </a:r>
            <a:r>
              <a:rPr lang="pt-BR" sz="2200" dirty="0" smtClean="0"/>
              <a:t>depois do sujeito 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1800" dirty="0" smtClean="0">
                <a:solidFill>
                  <a:schemeClr val="bg1"/>
                </a:solidFill>
              </a:rPr>
              <a:t>exemplo</a:t>
            </a:r>
            <a:r>
              <a:rPr lang="pt-BR" sz="2000" cap="none" dirty="0" smtClean="0">
                <a:solidFill>
                  <a:schemeClr val="bg1"/>
                </a:solidFill>
              </a:rPr>
              <a:t>: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800" dirty="0" smtClean="0"/>
              <a:t>- </a:t>
            </a:r>
            <a:r>
              <a:rPr lang="pt-BR" sz="1800" dirty="0"/>
              <a:t>I </a:t>
            </a:r>
            <a:r>
              <a:rPr lang="pt-BR" sz="1800" dirty="0" err="1" smtClean="0">
                <a:solidFill>
                  <a:schemeClr val="accent6"/>
                </a:solidFill>
              </a:rPr>
              <a:t>don't</a:t>
            </a:r>
            <a:r>
              <a:rPr lang="pt-BR" sz="1800" dirty="0" smtClean="0"/>
              <a:t> </a:t>
            </a:r>
            <a:r>
              <a:rPr lang="pt-BR" sz="1800" dirty="0" err="1"/>
              <a:t>work</a:t>
            </a:r>
            <a:r>
              <a:rPr lang="pt-BR" sz="1800" dirty="0"/>
              <a:t> (eu não </a:t>
            </a:r>
            <a:r>
              <a:rPr lang="pt-BR" sz="1800" u="sng" dirty="0">
                <a:hlinkClick r:id="rId2"/>
              </a:rPr>
              <a:t>trabalho</a:t>
            </a:r>
            <a:r>
              <a:rPr lang="pt-BR" sz="1800" dirty="0"/>
              <a:t>)</a:t>
            </a:r>
            <a:br>
              <a:rPr lang="pt-BR" sz="1800" dirty="0"/>
            </a:br>
            <a:r>
              <a:rPr lang="pt-BR" sz="1800" dirty="0"/>
              <a:t>- </a:t>
            </a:r>
            <a:r>
              <a:rPr lang="pt-BR" sz="1800" dirty="0" err="1"/>
              <a:t>She</a:t>
            </a:r>
            <a:r>
              <a:rPr lang="pt-BR" sz="1800" dirty="0"/>
              <a:t> </a:t>
            </a:r>
            <a:r>
              <a:rPr lang="pt-BR" sz="1800" dirty="0" err="1" smtClean="0">
                <a:solidFill>
                  <a:schemeClr val="accent6"/>
                </a:solidFill>
              </a:rPr>
              <a:t>doesn't</a:t>
            </a:r>
            <a:r>
              <a:rPr lang="pt-BR" sz="1800" dirty="0" smtClean="0"/>
              <a:t> </a:t>
            </a:r>
            <a:r>
              <a:rPr lang="pt-BR" sz="1800" dirty="0" err="1"/>
              <a:t>work</a:t>
            </a:r>
            <a:r>
              <a:rPr lang="pt-BR" sz="1800" dirty="0"/>
              <a:t> (ela não trabalha)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6815" y="116457"/>
            <a:ext cx="7139646" cy="1099868"/>
          </a:xfrm>
        </p:spPr>
        <p:txBody>
          <a:bodyPr>
            <a:normAutofit fontScale="77500" lnSpcReduction="20000"/>
          </a:bodyPr>
          <a:lstStyle/>
          <a:p>
            <a:r>
              <a:rPr lang="pt-BR" sz="4600" dirty="0" smtClean="0"/>
              <a:t>Forma</a:t>
            </a:r>
          </a:p>
          <a:p>
            <a:pPr marL="0" indent="0">
              <a:buNone/>
            </a:pPr>
            <a:r>
              <a:rPr lang="pt-BR" sz="3600" dirty="0" smtClean="0">
                <a:solidFill>
                  <a:schemeClr val="bg1"/>
                </a:solidFill>
              </a:rPr>
              <a:t>• </a:t>
            </a:r>
            <a:r>
              <a:rPr lang="pt-BR" sz="2600" dirty="0" smtClean="0">
                <a:solidFill>
                  <a:schemeClr val="bg1"/>
                </a:solidFill>
              </a:rPr>
              <a:t>Negativa</a:t>
            </a:r>
            <a:r>
              <a:rPr lang="pt-BR" sz="2300" dirty="0" smtClean="0">
                <a:solidFill>
                  <a:schemeClr val="bg1"/>
                </a:solidFill>
              </a:rPr>
              <a:t> 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200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1950720"/>
            <a:ext cx="8534400" cy="4043679"/>
          </a:xfrm>
        </p:spPr>
        <p:txBody>
          <a:bodyPr>
            <a:normAutofit/>
          </a:bodyPr>
          <a:lstStyle/>
          <a:p>
            <a:r>
              <a:rPr lang="pt-BR" sz="2200" dirty="0" smtClean="0"/>
              <a:t>Para fazer frases interrogativas, vamos usar o auxiliar </a:t>
            </a:r>
            <a:r>
              <a:rPr lang="pt-BR" sz="2200" b="1" dirty="0" smtClean="0"/>
              <a:t>DO</a:t>
            </a:r>
            <a:r>
              <a:rPr lang="pt-BR" sz="2200" dirty="0" smtClean="0"/>
              <a:t> (ou </a:t>
            </a:r>
            <a:r>
              <a:rPr lang="pt-BR" sz="2200" b="1" dirty="0" smtClean="0"/>
              <a:t>DOES</a:t>
            </a:r>
            <a:r>
              <a:rPr lang="pt-BR" sz="2200" dirty="0" smtClean="0"/>
              <a:t>, para as terceiras pessoas) antes do verbo</a:t>
            </a:r>
            <a:r>
              <a:rPr lang="pt-BR" sz="2200" dirty="0" smtClean="0"/>
              <a:t>.</a:t>
            </a:r>
            <a:br>
              <a:rPr lang="pt-BR" sz="2200" dirty="0" smtClean="0"/>
            </a:b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/>
              <a:t> </a:t>
            </a:r>
            <a:r>
              <a:rPr lang="pt-BR" sz="2200" dirty="0" smtClean="0">
                <a:solidFill>
                  <a:schemeClr val="bg1"/>
                </a:solidFill>
              </a:rPr>
              <a:t>Exemplos</a:t>
            </a:r>
            <a:r>
              <a:rPr lang="pt-BR" sz="2200" dirty="0" smtClean="0">
                <a:solidFill>
                  <a:schemeClr val="bg1"/>
                </a:solidFill>
              </a:rPr>
              <a:t>:</a:t>
            </a:r>
            <a:r>
              <a:rPr lang="pt-BR" sz="2200" dirty="0" smtClean="0"/>
              <a:t/>
            </a:r>
            <a:br>
              <a:rPr lang="pt-BR" sz="2200" dirty="0" smtClean="0"/>
            </a:br>
            <a:r>
              <a:rPr lang="pt-BR" sz="2200" dirty="0" smtClean="0"/>
              <a:t>- Do </a:t>
            </a:r>
            <a:r>
              <a:rPr lang="pt-BR" sz="2200" dirty="0" err="1" smtClean="0"/>
              <a:t>you</a:t>
            </a:r>
            <a:r>
              <a:rPr lang="pt-BR" sz="2200" dirty="0" smtClean="0"/>
              <a:t> </a:t>
            </a:r>
            <a:r>
              <a:rPr lang="pt-BR" sz="2200" dirty="0" err="1" smtClean="0"/>
              <a:t>go</a:t>
            </a:r>
            <a:r>
              <a:rPr lang="pt-BR" sz="2200" dirty="0" smtClean="0"/>
              <a:t> to </a:t>
            </a:r>
            <a:r>
              <a:rPr lang="pt-BR" sz="2200" dirty="0" err="1" smtClean="0"/>
              <a:t>school</a:t>
            </a:r>
            <a:r>
              <a:rPr lang="pt-BR" sz="2200" dirty="0" smtClean="0"/>
              <a:t> ? (Você vai para a escola ?)</a:t>
            </a:r>
            <a:br>
              <a:rPr lang="pt-BR" sz="2200" dirty="0" smtClean="0"/>
            </a:br>
            <a:r>
              <a:rPr lang="pt-BR" sz="2200" dirty="0" smtClean="0"/>
              <a:t>- Does </a:t>
            </a:r>
            <a:r>
              <a:rPr lang="pt-BR" sz="2200" dirty="0" err="1" smtClean="0"/>
              <a:t>she</a:t>
            </a:r>
            <a:r>
              <a:rPr lang="pt-BR" sz="2200" dirty="0" smtClean="0"/>
              <a:t> work ? (Ela trabalha? )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7680" y="320040"/>
            <a:ext cx="3076892" cy="1344507"/>
          </a:xfrm>
        </p:spPr>
        <p:txBody>
          <a:bodyPr/>
          <a:lstStyle/>
          <a:p>
            <a:r>
              <a:rPr lang="pt-BR" b="1" dirty="0" smtClean="0"/>
              <a:t>Interrogações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capture-20140123-09564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160" y="0"/>
            <a:ext cx="1114044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252" y="1417320"/>
            <a:ext cx="10258108" cy="4617720"/>
          </a:xfrm>
        </p:spPr>
        <p:txBody>
          <a:bodyPr>
            <a:normAutofit/>
          </a:bodyPr>
          <a:lstStyle/>
          <a:p>
            <a:r>
              <a:rPr lang="pt-BR" sz="2000" dirty="0" smtClean="0"/>
              <a:t>O </a:t>
            </a:r>
            <a:r>
              <a:rPr lang="pt-BR" sz="2000" dirty="0" err="1" smtClean="0"/>
              <a:t>simple</a:t>
            </a:r>
            <a:r>
              <a:rPr lang="pt-BR" sz="2000" dirty="0" smtClean="0"/>
              <a:t> </a:t>
            </a:r>
            <a:r>
              <a:rPr lang="pt-BR" sz="2000" dirty="0" err="1" smtClean="0"/>
              <a:t>present</a:t>
            </a:r>
            <a:r>
              <a:rPr lang="pt-BR" sz="2000" dirty="0" smtClean="0"/>
              <a:t> é um tempo verbal fácil de se identificar, pois ele é usado em poucas situações e elas são facilmente percebidas através de algumas palavras que aparecem com certa freqüência: os advérbios de tempo. Usasse  para se refere à algo que acontece sempre ou para uma situação </a:t>
            </a:r>
            <a:r>
              <a:rPr lang="pt-BR" sz="2000" dirty="0" err="1" smtClean="0"/>
              <a:t>permenente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3360" y="289561"/>
            <a:ext cx="4311332" cy="1021080"/>
          </a:xfrm>
        </p:spPr>
        <p:txBody>
          <a:bodyPr>
            <a:normAutofit/>
          </a:bodyPr>
          <a:lstStyle/>
          <a:p>
            <a:r>
              <a:rPr lang="pt-BR" sz="3600" dirty="0" smtClean="0"/>
              <a:t>Uso </a:t>
            </a:r>
            <a:endParaRPr lang="pt-B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29400"/>
          </a:xfrm>
        </p:spPr>
        <p:txBody>
          <a:bodyPr>
            <a:normAutofit/>
          </a:bodyPr>
          <a:lstStyle/>
          <a:p>
            <a:r>
              <a:rPr lang="pt-BR" sz="7200" dirty="0" smtClean="0">
                <a:solidFill>
                  <a:schemeClr val="bg1"/>
                </a:solidFill>
              </a:rPr>
              <a:t>Agora vamos para a 										</a:t>
            </a:r>
            <a:r>
              <a:rPr lang="pt-BR" sz="7200" dirty="0" err="1" smtClean="0">
                <a:solidFill>
                  <a:schemeClr val="bg1"/>
                </a:solidFill>
              </a:rPr>
              <a:t>ativida</a:t>
            </a:r>
            <a:r>
              <a:rPr lang="pt-BR" sz="7200" dirty="0" smtClean="0">
                <a:solidFill>
                  <a:schemeClr val="bg1"/>
                </a:solidFill>
              </a:rPr>
              <a:t> :3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43068" y="182880"/>
            <a:ext cx="348932" cy="64347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6319521"/>
            <a:ext cx="108268" cy="53847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3360" y="0"/>
            <a:ext cx="11734800" cy="6858000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Afirmativa</a:t>
            </a:r>
          </a:p>
          <a:p>
            <a:pPr lvl="0"/>
            <a:r>
              <a:rPr lang="en-US" sz="2400" b="1" i="1" dirty="0" smtClean="0"/>
              <a:t>She </a:t>
            </a:r>
            <a:r>
              <a:rPr lang="en-US" sz="2400" b="1" i="1" dirty="0" smtClean="0"/>
              <a:t>get</a:t>
            </a:r>
            <a:r>
              <a:rPr lang="en-US" sz="2400" b="1" i="1" dirty="0" smtClean="0">
                <a:solidFill>
                  <a:schemeClr val="accent6"/>
                </a:solidFill>
              </a:rPr>
              <a:t>s</a:t>
            </a:r>
            <a:r>
              <a:rPr lang="en-US" sz="2400" b="1" i="1" dirty="0" smtClean="0"/>
              <a:t> </a:t>
            </a:r>
            <a:r>
              <a:rPr lang="en-US" sz="2400" b="1" i="1" dirty="0" smtClean="0"/>
              <a:t>up at 7 everyday. (</a:t>
            </a:r>
            <a:r>
              <a:rPr lang="pt-BR" sz="2400" b="1" i="1" dirty="0" smtClean="0"/>
              <a:t>Ela se levanta todos os dias às 7) </a:t>
            </a:r>
            <a:endParaRPr lang="pt-BR" sz="2400" b="1" dirty="0" smtClean="0"/>
          </a:p>
          <a:p>
            <a:r>
              <a:rPr lang="pt-BR" sz="2400" b="1" dirty="0" err="1" smtClean="0"/>
              <a:t>he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sing</a:t>
            </a:r>
            <a:r>
              <a:rPr lang="pt-BR" sz="2400" b="1" dirty="0" err="1" smtClean="0">
                <a:solidFill>
                  <a:schemeClr val="accent6"/>
                </a:solidFill>
              </a:rPr>
              <a:t>s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too</a:t>
            </a:r>
            <a:r>
              <a:rPr lang="pt-BR" sz="2400" b="1" dirty="0" smtClean="0"/>
              <a:t> </a:t>
            </a:r>
            <a:r>
              <a:rPr lang="en-US" sz="2400" b="1" i="1" dirty="0" smtClean="0"/>
              <a:t> (</a:t>
            </a:r>
            <a:r>
              <a:rPr lang="pt-BR" sz="2400" b="1" dirty="0" smtClean="0"/>
              <a:t>ele canta muito</a:t>
            </a:r>
            <a:r>
              <a:rPr lang="pt-BR" sz="2400" b="1" i="1" dirty="0" smtClean="0"/>
              <a:t>)</a:t>
            </a:r>
          </a:p>
          <a:p>
            <a:endParaRPr lang="pt-BR" sz="2400" b="1" i="1" dirty="0" smtClean="0"/>
          </a:p>
          <a:p>
            <a:r>
              <a:rPr lang="pt-BR" sz="2400" b="1" dirty="0" smtClean="0"/>
              <a:t>Negativa</a:t>
            </a:r>
          </a:p>
          <a:p>
            <a:pPr lvl="0"/>
            <a:r>
              <a:rPr lang="pt-BR" sz="2400" b="1" dirty="0" err="1" smtClean="0"/>
              <a:t>She</a:t>
            </a:r>
            <a:r>
              <a:rPr lang="pt-BR" sz="2400" b="1" dirty="0" smtClean="0"/>
              <a:t> </a:t>
            </a:r>
            <a:r>
              <a:rPr lang="pt-BR" sz="2400" b="1" dirty="0" err="1" smtClean="0">
                <a:solidFill>
                  <a:schemeClr val="accent6"/>
                </a:solidFill>
              </a:rPr>
              <a:t>doesn't</a:t>
            </a:r>
            <a:r>
              <a:rPr lang="pt-BR" sz="2400" b="1" dirty="0" smtClean="0"/>
              <a:t> </a:t>
            </a:r>
            <a:r>
              <a:rPr lang="pt-BR" sz="2400" b="1" dirty="0" smtClean="0"/>
              <a:t>work (ela não trabalha)</a:t>
            </a:r>
          </a:p>
          <a:p>
            <a:pPr lvl="0"/>
            <a:r>
              <a:rPr lang="pt-BR" sz="2400" b="1" dirty="0" smtClean="0"/>
              <a:t>I </a:t>
            </a:r>
            <a:r>
              <a:rPr lang="pt-BR" sz="2400" b="1" dirty="0" smtClean="0"/>
              <a:t> </a:t>
            </a:r>
            <a:r>
              <a:rPr lang="pt-BR" sz="2400" b="1" dirty="0" err="1" smtClean="0">
                <a:solidFill>
                  <a:schemeClr val="accent6"/>
                </a:solidFill>
              </a:rPr>
              <a:t>don’t</a:t>
            </a:r>
            <a:r>
              <a:rPr lang="pt-BR" sz="2400" b="1" dirty="0" smtClean="0">
                <a:solidFill>
                  <a:schemeClr val="accent6"/>
                </a:solidFill>
              </a:rPr>
              <a:t> 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talk</a:t>
            </a:r>
            <a:r>
              <a:rPr lang="pt-BR" sz="2400" b="1" dirty="0" smtClean="0"/>
              <a:t> </a:t>
            </a:r>
            <a:r>
              <a:rPr lang="pt-BR" sz="2400" b="1" dirty="0" smtClean="0"/>
              <a:t>to </a:t>
            </a:r>
            <a:r>
              <a:rPr lang="pt-BR" sz="2400" b="1" dirty="0" err="1" smtClean="0"/>
              <a:t>her</a:t>
            </a:r>
            <a:r>
              <a:rPr lang="pt-BR" sz="2400" b="1" dirty="0" smtClean="0"/>
              <a:t>. (Eu não falo com ela.)</a:t>
            </a:r>
          </a:p>
          <a:p>
            <a:endParaRPr lang="pt-BR" sz="2400" b="1" dirty="0" smtClean="0"/>
          </a:p>
          <a:p>
            <a:endParaRPr lang="pt-BR" sz="2400" b="1" dirty="0" smtClean="0"/>
          </a:p>
          <a:p>
            <a:r>
              <a:rPr lang="pt-BR" sz="2400" b="1" dirty="0" smtClean="0"/>
              <a:t>Interrogações</a:t>
            </a:r>
          </a:p>
          <a:p>
            <a:pPr lvl="0"/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6"/>
                </a:solidFill>
              </a:rPr>
              <a:t>do </a:t>
            </a:r>
            <a:r>
              <a:rPr lang="pt-BR" sz="2400" b="1" dirty="0" err="1" smtClean="0"/>
              <a:t>you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go</a:t>
            </a:r>
            <a:r>
              <a:rPr lang="pt-BR" sz="2400" b="1" dirty="0" smtClean="0"/>
              <a:t> to </a:t>
            </a:r>
            <a:r>
              <a:rPr lang="pt-BR" sz="2400" b="1" dirty="0" err="1" smtClean="0"/>
              <a:t>school</a:t>
            </a:r>
            <a:r>
              <a:rPr lang="pt-BR" sz="2400" b="1" dirty="0" smtClean="0"/>
              <a:t> ? (Você vai para a escola ?)</a:t>
            </a:r>
          </a:p>
          <a:p>
            <a:pPr lvl="0"/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6"/>
                </a:solidFill>
              </a:rPr>
              <a:t>does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she</a:t>
            </a:r>
            <a:r>
              <a:rPr lang="pt-BR" sz="2400" b="1" dirty="0" smtClean="0"/>
              <a:t> </a:t>
            </a:r>
            <a:r>
              <a:rPr lang="pt-BR" sz="2400" b="1" dirty="0" smtClean="0"/>
              <a:t>work ? (Ela trabalha? )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Personaliza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r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TC030004648[[fn=Office apresentation]]</Template>
  <TotalTime>84</TotalTime>
  <Words>227</Words>
  <Application>Microsoft Office PowerPoint</Application>
  <PresentationFormat>Personalizar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Personalizar design</vt:lpstr>
      <vt:lpstr>Fatia</vt:lpstr>
      <vt:lpstr>Simple present</vt:lpstr>
      <vt:lpstr> A forma básica do presente dos verbos principais na afirmativa é a mesma do infinitivo (aquela forma que você encontra no dicionário), com exceção das 3as pessoas do singular (he/she/it) que levam um “s”</vt:lpstr>
      <vt:lpstr>Para tornar uma frase negativa, é só adicionar o “Don’t” ou“doesn’t depois do sujeito   exemplo:  - I don't work (eu não trabalho) - She doesn't work (ela não trabalha) </vt:lpstr>
      <vt:lpstr>Para fazer frases interrogativas, vamos usar o auxiliar DO (ou DOES, para as terceiras pessoas) antes do verbo.   Exemplos: - Do you go to school ? (Você vai para a escola ?) - Does she work ? (Ela trabalha? ) </vt:lpstr>
      <vt:lpstr>Slide 5</vt:lpstr>
      <vt:lpstr>O simple present é um tempo verbal fácil de se identificar, pois ele é usado em poucas situações e elas são facilmente percebidas através de algumas palavras que aparecem com certa freqüência: os advérbios de tempo. Usasse  para se refere à algo que acontece sempre ou para uma situação permenente </vt:lpstr>
      <vt:lpstr>Agora vamos para a           ativida :3  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</dc:title>
  <dc:creator>BRUNO ALMEIDA GONÇALVES</dc:creator>
  <cp:lastModifiedBy>Convidado</cp:lastModifiedBy>
  <cp:revision>10</cp:revision>
  <dcterms:created xsi:type="dcterms:W3CDTF">2014-01-16T18:25:51Z</dcterms:created>
  <dcterms:modified xsi:type="dcterms:W3CDTF">2014-01-23T14:15:45Z</dcterms:modified>
</cp:coreProperties>
</file>