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6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7" r:id="rId13"/>
    <p:sldId id="268" r:id="rId14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3975A-52CD-4138-89EB-1AA30922DD4C}" type="datetimeFigureOut">
              <a:rPr lang="pt-BR" smtClean="0"/>
              <a:t>24/10/2016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6FD6F-2A53-4CEB-9E0A-F3179E962F3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958601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3975A-52CD-4138-89EB-1AA30922DD4C}" type="datetimeFigureOut">
              <a:rPr lang="pt-BR" smtClean="0"/>
              <a:t>24/10/2016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6FD6F-2A53-4CEB-9E0A-F3179E962F3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735788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3975A-52CD-4138-89EB-1AA30922DD4C}" type="datetimeFigureOut">
              <a:rPr lang="pt-BR" smtClean="0"/>
              <a:t>24/10/2016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6FD6F-2A53-4CEB-9E0A-F3179E962F3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97604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3975A-52CD-4138-89EB-1AA30922DD4C}" type="datetimeFigureOut">
              <a:rPr lang="pt-BR" smtClean="0"/>
              <a:t>24/10/2016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6FD6F-2A53-4CEB-9E0A-F3179E962F3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235807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3975A-52CD-4138-89EB-1AA30922DD4C}" type="datetimeFigureOut">
              <a:rPr lang="pt-BR" smtClean="0"/>
              <a:t>24/10/2016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6FD6F-2A53-4CEB-9E0A-F3179E962F3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958512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3975A-52CD-4138-89EB-1AA30922DD4C}" type="datetimeFigureOut">
              <a:rPr lang="pt-BR" smtClean="0"/>
              <a:t>24/10/2016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6FD6F-2A53-4CEB-9E0A-F3179E962F3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421525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3975A-52CD-4138-89EB-1AA30922DD4C}" type="datetimeFigureOut">
              <a:rPr lang="pt-BR" smtClean="0"/>
              <a:t>24/10/2016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6FD6F-2A53-4CEB-9E0A-F3179E962F3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704482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3975A-52CD-4138-89EB-1AA30922DD4C}" type="datetimeFigureOut">
              <a:rPr lang="pt-BR" smtClean="0"/>
              <a:t>24/10/2016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6FD6F-2A53-4CEB-9E0A-F3179E962F3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588762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3975A-52CD-4138-89EB-1AA30922DD4C}" type="datetimeFigureOut">
              <a:rPr lang="pt-BR" smtClean="0"/>
              <a:t>24/10/2016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6FD6F-2A53-4CEB-9E0A-F3179E962F3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559862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3975A-52CD-4138-89EB-1AA30922DD4C}" type="datetimeFigureOut">
              <a:rPr lang="pt-BR" smtClean="0"/>
              <a:t>24/10/2016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6FD6F-2A53-4CEB-9E0A-F3179E962F3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633148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3975A-52CD-4138-89EB-1AA30922DD4C}" type="datetimeFigureOut">
              <a:rPr lang="pt-BR" smtClean="0"/>
              <a:t>24/10/2016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6FD6F-2A53-4CEB-9E0A-F3179E962F3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328396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3975A-52CD-4138-89EB-1AA30922DD4C}" type="datetimeFigureOut">
              <a:rPr lang="pt-BR" smtClean="0"/>
              <a:t>24/10/2016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36FD6F-2A53-4CEB-9E0A-F3179E962F3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4459506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A linguagem do teatro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 smtClean="0"/>
              <a:t>Professor Marcel Matias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51307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Composição do texto teatral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1412776"/>
            <a:ext cx="8496944" cy="496855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t-BR" sz="2100" i="1" dirty="0" smtClean="0"/>
              <a:t>As </a:t>
            </a:r>
            <a:r>
              <a:rPr lang="pt-BR" sz="2100" i="1" dirty="0" err="1" smtClean="0"/>
              <a:t>didascálias</a:t>
            </a:r>
            <a:r>
              <a:rPr lang="pt-BR" sz="2100" dirty="0" smtClean="0"/>
              <a:t>: é </a:t>
            </a:r>
            <a:r>
              <a:rPr lang="pt-BR" sz="2100" dirty="0"/>
              <a:t>qualquer indicação cênica concernente ao ambiente, à época, aos costumes, aos objetos, aos gestos dos atores, à lista das personagens etc., normalmente destacadas em maiúsculas, grifos ou entre parênteses e que não se confundem com as réplicas</a:t>
            </a:r>
            <a:r>
              <a:rPr lang="pt-BR" sz="2100" dirty="0" smtClean="0"/>
              <a:t>.                  </a:t>
            </a:r>
          </a:p>
          <a:p>
            <a:pPr marL="0" indent="0" algn="just">
              <a:buNone/>
            </a:pPr>
            <a:endParaRPr lang="pt-BR" sz="2100" i="1" dirty="0"/>
          </a:p>
          <a:p>
            <a:pPr marL="0" indent="0" algn="just">
              <a:buNone/>
            </a:pPr>
            <a:r>
              <a:rPr lang="pt-BR" sz="2100" i="1" dirty="0" smtClean="0"/>
              <a:t>A </a:t>
            </a:r>
            <a:r>
              <a:rPr lang="pt-BR" sz="2100" i="1" dirty="0"/>
              <a:t>ação dramática </a:t>
            </a:r>
            <a:endParaRPr lang="pt-BR" sz="2100" dirty="0"/>
          </a:p>
          <a:p>
            <a:pPr marL="0" lvl="0" indent="0" algn="just">
              <a:buNone/>
            </a:pPr>
            <a:r>
              <a:rPr lang="pt-BR" sz="2100" dirty="0" smtClean="0"/>
              <a:t>1. Apresentação </a:t>
            </a:r>
            <a:r>
              <a:rPr lang="pt-BR" sz="2100" dirty="0"/>
              <a:t>(ou exposição);</a:t>
            </a:r>
          </a:p>
          <a:p>
            <a:pPr marL="0" lvl="0" indent="0" algn="just">
              <a:buNone/>
            </a:pPr>
            <a:r>
              <a:rPr lang="pt-BR" sz="2100" dirty="0" smtClean="0"/>
              <a:t>2. Clímax</a:t>
            </a:r>
            <a:r>
              <a:rPr lang="pt-BR" sz="2100" dirty="0"/>
              <a:t>;</a:t>
            </a:r>
          </a:p>
          <a:p>
            <a:pPr marL="0" lvl="0" indent="0" algn="just">
              <a:buNone/>
            </a:pPr>
            <a:r>
              <a:rPr lang="pt-BR" sz="2100" dirty="0" smtClean="0"/>
              <a:t>3. Desenlace.</a:t>
            </a:r>
            <a:endParaRPr lang="pt-BR" sz="2100" dirty="0"/>
          </a:p>
          <a:p>
            <a:pPr marL="0" lvl="0" indent="0" algn="just">
              <a:buNone/>
            </a:pPr>
            <a:endParaRPr lang="pt-BR" sz="2100" u="sng" dirty="0" smtClean="0"/>
          </a:p>
          <a:p>
            <a:pPr marL="0" lvl="0" indent="0" algn="just">
              <a:buNone/>
            </a:pPr>
            <a:r>
              <a:rPr lang="pt-BR" sz="2100" u="sng" dirty="0" smtClean="0"/>
              <a:t>A </a:t>
            </a:r>
            <a:r>
              <a:rPr lang="pt-BR" sz="2100" u="sng" dirty="0"/>
              <a:t>intriga</a:t>
            </a:r>
            <a:r>
              <a:rPr lang="pt-BR" sz="2100" dirty="0"/>
              <a:t> – conjunto de peripécias (incidentes) de combinações imaginadas;</a:t>
            </a:r>
          </a:p>
          <a:p>
            <a:pPr marL="0" lvl="0" indent="0" algn="just">
              <a:buNone/>
            </a:pPr>
            <a:r>
              <a:rPr lang="pt-BR" sz="2100" u="sng" dirty="0"/>
              <a:t>A situação </a:t>
            </a:r>
            <a:r>
              <a:rPr lang="pt-BR" sz="2100" dirty="0"/>
              <a:t>– estado das relações entre personagens (ou forças atuantes);</a:t>
            </a:r>
          </a:p>
          <a:p>
            <a:pPr marL="0" lvl="0" indent="0" algn="just">
              <a:buNone/>
            </a:pPr>
            <a:r>
              <a:rPr lang="pt-BR" sz="2100" u="sng" dirty="0"/>
              <a:t>O golpe teatral </a:t>
            </a:r>
            <a:r>
              <a:rPr lang="pt-BR" sz="2100" dirty="0"/>
              <a:t>– situação que provoca uma mudança radical da </a:t>
            </a:r>
            <a:r>
              <a:rPr lang="pt-BR" sz="2100" dirty="0" smtClean="0"/>
              <a:t>situação.</a:t>
            </a:r>
            <a:endParaRPr lang="pt-BR" sz="2100" dirty="0"/>
          </a:p>
        </p:txBody>
      </p:sp>
    </p:spTree>
    <p:extLst>
      <p:ext uri="{BB962C8B-B14F-4D97-AF65-F5344CB8AC3E}">
        <p14:creationId xmlns:p14="http://schemas.microsoft.com/office/powerpoint/2010/main" val="2782704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 regra das três unidades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pt-BR" dirty="0"/>
              <a:t>O teatro clássico impôs a regra das três unidades (conforme Aristóteles, séc. IV a.C.) </a:t>
            </a:r>
            <a:r>
              <a:rPr lang="pt-BR" dirty="0" smtClean="0"/>
              <a:t>– a </a:t>
            </a:r>
            <a:r>
              <a:rPr lang="pt-BR" dirty="0"/>
              <a:t>questão da </a:t>
            </a:r>
            <a:r>
              <a:rPr lang="pt-BR" dirty="0" smtClean="0"/>
              <a:t>verossimilhança:</a:t>
            </a:r>
          </a:p>
          <a:p>
            <a:pPr marL="0" indent="0" algn="just">
              <a:buNone/>
            </a:pPr>
            <a:endParaRPr lang="pt-BR" dirty="0"/>
          </a:p>
          <a:p>
            <a:pPr lvl="0" algn="just"/>
            <a:r>
              <a:rPr lang="pt-BR" dirty="0"/>
              <a:t>a unidade de ação: o interesse só numa intriga;</a:t>
            </a:r>
          </a:p>
          <a:p>
            <a:pPr lvl="0" algn="just"/>
            <a:r>
              <a:rPr lang="pt-BR" dirty="0"/>
              <a:t>a unidade de tempo: a ação deve (no </a:t>
            </a:r>
            <a:r>
              <a:rPr lang="pt-BR" dirty="0" smtClean="0"/>
              <a:t>máximo) </a:t>
            </a:r>
            <a:r>
              <a:rPr lang="pt-BR" dirty="0"/>
              <a:t>durar vinte e quatro horas;</a:t>
            </a:r>
          </a:p>
          <a:p>
            <a:pPr lvl="0" algn="just"/>
            <a:r>
              <a:rPr lang="pt-BR" dirty="0"/>
              <a:t>a unidade de lugar: a ação deve se manter num só lugar.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02945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Os gêneros teatrais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 algn="just">
              <a:buNone/>
            </a:pPr>
            <a:r>
              <a:rPr lang="pt-BR" dirty="0" smtClean="0"/>
              <a:t>A </a:t>
            </a:r>
            <a:r>
              <a:rPr lang="pt-BR" u="sng" dirty="0"/>
              <a:t>tragédia</a:t>
            </a:r>
            <a:r>
              <a:rPr lang="pt-BR" dirty="0"/>
              <a:t> – O CONFLITO é o elemento gerador. Composto pelo trágico; o homem fadado a um destino irrefutável, condenação entre liberdade e a fatalidade, a </a:t>
            </a:r>
            <a:r>
              <a:rPr lang="pt-BR" dirty="0" err="1"/>
              <a:t>infinitude</a:t>
            </a:r>
            <a:r>
              <a:rPr lang="pt-BR" dirty="0"/>
              <a:t> do universo e a brevidade da vida. Era o gênero dramático de excelência artística na Antiguidade </a:t>
            </a:r>
            <a:r>
              <a:rPr lang="pt-BR" dirty="0" smtClean="0"/>
              <a:t>clássica;</a:t>
            </a:r>
          </a:p>
          <a:p>
            <a:pPr marL="0" indent="0" algn="just">
              <a:buNone/>
            </a:pPr>
            <a:r>
              <a:rPr lang="pt-BR" dirty="0" smtClean="0"/>
              <a:t>A </a:t>
            </a:r>
            <a:r>
              <a:rPr lang="pt-BR" u="sng" dirty="0"/>
              <a:t>comédia</a:t>
            </a:r>
            <a:r>
              <a:rPr lang="pt-BR" dirty="0"/>
              <a:t> – gênero considerado menor na Antiguidade visa o riso e a </a:t>
            </a:r>
            <a:r>
              <a:rPr lang="pt-BR" dirty="0" err="1"/>
              <a:t>ridicularização</a:t>
            </a:r>
            <a:r>
              <a:rPr lang="pt-BR" dirty="0"/>
              <a:t> de situações;</a:t>
            </a:r>
          </a:p>
          <a:p>
            <a:pPr marL="0" indent="0" algn="just">
              <a:buNone/>
            </a:pPr>
            <a:r>
              <a:rPr lang="pt-BR" dirty="0" smtClean="0"/>
              <a:t>O </a:t>
            </a:r>
            <a:r>
              <a:rPr lang="pt-BR" u="sng" dirty="0"/>
              <a:t>drama</a:t>
            </a:r>
            <a:r>
              <a:rPr lang="pt-BR" dirty="0"/>
              <a:t> – visa à emoção, </a:t>
            </a:r>
            <a:r>
              <a:rPr lang="pt-BR" dirty="0" smtClean="0"/>
              <a:t>apela </a:t>
            </a:r>
            <a:r>
              <a:rPr lang="pt-BR" dirty="0"/>
              <a:t>à sensibilidade do espectador, </a:t>
            </a:r>
            <a:r>
              <a:rPr lang="pt-BR" dirty="0" smtClean="0"/>
              <a:t>desenvolveu-se </a:t>
            </a:r>
            <a:r>
              <a:rPr lang="pt-BR" dirty="0"/>
              <a:t>principalmente a partir do </a:t>
            </a:r>
            <a:r>
              <a:rPr lang="pt-BR" dirty="0" err="1"/>
              <a:t>séc.XVII</a:t>
            </a:r>
            <a:r>
              <a:rPr lang="pt-BR" dirty="0"/>
              <a:t>, ganhando prestígio no </a:t>
            </a:r>
            <a:r>
              <a:rPr lang="pt-BR" dirty="0" smtClean="0"/>
              <a:t>Romantismo.</a:t>
            </a:r>
            <a:endParaRPr lang="pt-BR" dirty="0"/>
          </a:p>
          <a:p>
            <a:pPr marL="0" indent="0" algn="just">
              <a:buNone/>
            </a:pPr>
            <a:r>
              <a:rPr lang="pt-BR" dirty="0"/>
              <a:t>             </a:t>
            </a:r>
          </a:p>
          <a:p>
            <a:pPr marL="0" indent="0" algn="just">
              <a:buNone/>
            </a:pPr>
            <a:r>
              <a:rPr lang="pt-BR" i="1" dirty="0" smtClean="0"/>
              <a:t>O </a:t>
            </a:r>
            <a:r>
              <a:rPr lang="pt-BR" i="1" dirty="0"/>
              <a:t>teatro no séc. XX</a:t>
            </a:r>
            <a:endParaRPr lang="pt-BR" dirty="0"/>
          </a:p>
          <a:p>
            <a:pPr marL="0" lvl="0" indent="0" algn="just">
              <a:buNone/>
            </a:pPr>
            <a:r>
              <a:rPr lang="pt-BR" dirty="0"/>
              <a:t>O </a:t>
            </a:r>
            <a:r>
              <a:rPr lang="pt-BR" u="sng" dirty="0"/>
              <a:t>teatro de revista</a:t>
            </a:r>
            <a:r>
              <a:rPr lang="pt-BR" dirty="0"/>
              <a:t> – intriga construída em torno de um triângulo amoroso, ou de elementos picantes;</a:t>
            </a:r>
          </a:p>
          <a:p>
            <a:pPr marL="0" lvl="0" indent="0" algn="just">
              <a:buNone/>
            </a:pPr>
            <a:r>
              <a:rPr lang="pt-BR" dirty="0" smtClean="0"/>
              <a:t>O </a:t>
            </a:r>
            <a:r>
              <a:rPr lang="pt-BR" u="sng" dirty="0"/>
              <a:t>teatro do absurdo</a:t>
            </a:r>
            <a:r>
              <a:rPr lang="pt-BR" dirty="0"/>
              <a:t> – se evidencia a desintegração da intriga e do discurso, a presença é o que importa;</a:t>
            </a:r>
          </a:p>
          <a:p>
            <a:pPr marL="0" lvl="0" indent="0" algn="just">
              <a:buNone/>
            </a:pPr>
            <a:r>
              <a:rPr lang="pt-BR" dirty="0"/>
              <a:t>O </a:t>
            </a:r>
            <a:r>
              <a:rPr lang="pt-BR" u="sng" dirty="0"/>
              <a:t>teatro engajado</a:t>
            </a:r>
            <a:r>
              <a:rPr lang="pt-BR" dirty="0"/>
              <a:t> – visa evidenciar o problema da liberdade do homem.</a:t>
            </a:r>
          </a:p>
        </p:txBody>
      </p:sp>
    </p:spTree>
    <p:extLst>
      <p:ext uri="{BB962C8B-B14F-4D97-AF65-F5344CB8AC3E}">
        <p14:creationId xmlns:p14="http://schemas.microsoft.com/office/powerpoint/2010/main" val="878537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Referências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pt-BR" dirty="0"/>
              <a:t>CEREJA, Willian Roberto; MAGALHÃES, </a:t>
            </a:r>
            <a:r>
              <a:rPr lang="pt-BR" dirty="0" err="1"/>
              <a:t>Theresa</a:t>
            </a:r>
            <a:r>
              <a:rPr lang="pt-BR" dirty="0"/>
              <a:t> Cochar. </a:t>
            </a:r>
            <a:r>
              <a:rPr lang="pt-BR" b="1" dirty="0"/>
              <a:t>Texto e interação: </a:t>
            </a:r>
            <a:r>
              <a:rPr lang="pt-BR" dirty="0"/>
              <a:t>uma proposta de produção textual a partir de gêneros e projetos. São Paul: Atual, 2000.</a:t>
            </a:r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r>
              <a:rPr lang="pt-BR" dirty="0" smtClean="0"/>
              <a:t>GOMES</a:t>
            </a:r>
            <a:r>
              <a:rPr lang="pt-BR" dirty="0"/>
              <a:t>, Dias. </a:t>
            </a:r>
            <a:r>
              <a:rPr lang="pt-BR" b="1" dirty="0"/>
              <a:t>O santo inquérito.</a:t>
            </a:r>
            <a:r>
              <a:rPr lang="pt-BR" dirty="0"/>
              <a:t> 21.ed. Rio de Janeiro: Ediouro, 2002.</a:t>
            </a:r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r>
              <a:rPr lang="pt-BR" dirty="0" smtClean="0"/>
              <a:t>MAIA</a:t>
            </a:r>
            <a:r>
              <a:rPr lang="pt-BR" dirty="0"/>
              <a:t>, João Domingues. </a:t>
            </a:r>
            <a:r>
              <a:rPr lang="pt-BR" b="1" dirty="0"/>
              <a:t>Literatura: </a:t>
            </a:r>
            <a:r>
              <a:rPr lang="pt-BR" dirty="0"/>
              <a:t>textos e técnicas. 2.ed. São Paulo: Ática,1996.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0265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720080"/>
          </a:xfrm>
        </p:spPr>
        <p:txBody>
          <a:bodyPr>
            <a:normAutofit/>
          </a:bodyPr>
          <a:lstStyle/>
          <a:p>
            <a:pPr algn="l"/>
            <a:r>
              <a:rPr lang="pt-BR" sz="3200" dirty="0" smtClean="0"/>
              <a:t>Tudo começou aqui:</a:t>
            </a:r>
            <a:endParaRPr lang="pt-BR" sz="32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869580"/>
            <a:ext cx="5400600" cy="54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2051720" y="6237312"/>
            <a:ext cx="5400600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pt-BR" sz="1100" dirty="0" smtClean="0"/>
              <a:t>Detalhe da pintura Escola de Atenas (1509-1510),  de Rafael </a:t>
            </a:r>
            <a:r>
              <a:rPr lang="pt-BR" sz="1100" dirty="0" err="1" smtClean="0"/>
              <a:t>Sanzio</a:t>
            </a:r>
            <a:r>
              <a:rPr lang="pt-BR" sz="1100" dirty="0" smtClean="0"/>
              <a:t>, exposta no Palácio Apostólico, Vaticano.</a:t>
            </a:r>
            <a:endParaRPr lang="pt-BR" sz="1100" dirty="0"/>
          </a:p>
        </p:txBody>
      </p:sp>
    </p:spTree>
    <p:extLst>
      <p:ext uri="{BB962C8B-B14F-4D97-AF65-F5344CB8AC3E}">
        <p14:creationId xmlns:p14="http://schemas.microsoft.com/office/powerpoint/2010/main" val="1315377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484784"/>
            <a:ext cx="2765354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http://2.bp.blogspot.com/_Tz134HWE2uw/S-s21qtqUpI/AAAAAAAABQI/PpFLH90rsuU/s1600/literatura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4113" y="1664805"/>
            <a:ext cx="2426239" cy="3780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1576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404664"/>
            <a:ext cx="8352928" cy="6336704"/>
          </a:xfrm>
        </p:spPr>
        <p:txBody>
          <a:bodyPr>
            <a:normAutofit fontScale="40000" lnSpcReduction="20000"/>
          </a:bodyPr>
          <a:lstStyle/>
          <a:p>
            <a:pPr marL="0" indent="0" algn="just">
              <a:buNone/>
            </a:pPr>
            <a:r>
              <a:rPr lang="pt-BR" sz="4600" dirty="0"/>
              <a:t>“</a:t>
            </a:r>
            <a:r>
              <a:rPr lang="pt-BR" sz="4600" b="1" dirty="0"/>
              <a:t>Primeiro Ato</a:t>
            </a:r>
            <a:endParaRPr lang="pt-BR" sz="4600" dirty="0"/>
          </a:p>
          <a:p>
            <a:pPr marL="0" indent="0" algn="just">
              <a:buNone/>
            </a:pPr>
            <a:r>
              <a:rPr lang="pt-BR" sz="4600" dirty="0"/>
              <a:t>O palco contém vários praticáveis, em diferentes planos. Não constituem propriamente um cenário, mas um dispositivo para a representação, que é completado por uma rotunda. É total a escuridão no palco e na plateia. Ouve-se o ruído de soldados marchando. A princípio, dois ou três, depois, quatro, cinco, um pelotão. Soa uma sirene de viatura policial, cujo volume vai aumentando, juntamente com a marcha, [...]</a:t>
            </a:r>
          </a:p>
          <a:p>
            <a:pPr marL="0" indent="0" algn="just">
              <a:buNone/>
            </a:pPr>
            <a:r>
              <a:rPr lang="pt-BR" sz="4600" b="1" dirty="0"/>
              <a:t>Padre Bernardo</a:t>
            </a:r>
            <a:endParaRPr lang="pt-BR" sz="4600" dirty="0"/>
          </a:p>
          <a:p>
            <a:pPr marL="0" indent="0" algn="just">
              <a:buNone/>
            </a:pPr>
            <a:r>
              <a:rPr lang="pt-BR" sz="4600" i="1" dirty="0" smtClean="0"/>
              <a:t>- Aqui estamos</a:t>
            </a:r>
            <a:r>
              <a:rPr lang="pt-BR" sz="4600" i="1" dirty="0"/>
              <a:t>, senhores, para dar início ao processo. Os que invocam </a:t>
            </a:r>
            <a:r>
              <a:rPr lang="pt-BR" sz="4600" dirty="0"/>
              <a:t>[...]</a:t>
            </a:r>
          </a:p>
          <a:p>
            <a:pPr marL="0" indent="0" algn="just">
              <a:buNone/>
            </a:pPr>
            <a:r>
              <a:rPr lang="pt-BR" sz="4600" b="1" dirty="0"/>
              <a:t>Branca</a:t>
            </a:r>
            <a:endParaRPr lang="pt-BR" sz="4600" dirty="0"/>
          </a:p>
          <a:p>
            <a:pPr marL="0" indent="0" algn="just">
              <a:buNone/>
            </a:pPr>
            <a:r>
              <a:rPr lang="pt-BR" sz="4600" dirty="0"/>
              <a:t>(Desce até o primeiro plano.) </a:t>
            </a:r>
            <a:r>
              <a:rPr lang="pt-BR" sz="4600" dirty="0" smtClean="0"/>
              <a:t>- </a:t>
            </a:r>
            <a:r>
              <a:rPr lang="pt-BR" sz="4600" i="1" dirty="0" smtClean="0"/>
              <a:t>Não </a:t>
            </a:r>
            <a:r>
              <a:rPr lang="pt-BR" sz="4600" i="1" dirty="0"/>
              <a:t>é verdade! </a:t>
            </a:r>
            <a:endParaRPr lang="pt-BR" sz="4600" dirty="0"/>
          </a:p>
          <a:p>
            <a:pPr marL="0" indent="0" algn="just">
              <a:buNone/>
            </a:pPr>
            <a:r>
              <a:rPr lang="pt-BR" sz="4600" b="1" dirty="0"/>
              <a:t>Padre Bernardo</a:t>
            </a:r>
            <a:endParaRPr lang="pt-BR" sz="4600" dirty="0"/>
          </a:p>
          <a:p>
            <a:pPr marL="0" indent="0" algn="just">
              <a:buNone/>
            </a:pPr>
            <a:r>
              <a:rPr lang="pt-BR" sz="4600" i="1" dirty="0" smtClean="0"/>
              <a:t>- Desavergonhadamente </a:t>
            </a:r>
            <a:r>
              <a:rPr lang="pt-BR" sz="4600" i="1" dirty="0"/>
              <a:t>nua!</a:t>
            </a:r>
            <a:endParaRPr lang="pt-BR" sz="4600" dirty="0"/>
          </a:p>
          <a:p>
            <a:pPr marL="0" indent="0" algn="just">
              <a:buNone/>
            </a:pPr>
            <a:r>
              <a:rPr lang="pt-BR" sz="4600" b="1" dirty="0"/>
              <a:t>Branca</a:t>
            </a:r>
            <a:endParaRPr lang="pt-BR" sz="4600" dirty="0"/>
          </a:p>
          <a:p>
            <a:pPr marL="0" indent="0" algn="just">
              <a:buNone/>
            </a:pPr>
            <a:r>
              <a:rPr lang="pt-BR" sz="4600" i="1" dirty="0" smtClean="0"/>
              <a:t>- Vejam</a:t>
            </a:r>
            <a:r>
              <a:rPr lang="pt-BR" sz="4600" i="1" dirty="0"/>
              <a:t>, senhores, vejam que não é verdade! Trago as minhas roupas, como todo o mundo. Ele é que não as enxerga!</a:t>
            </a:r>
            <a:endParaRPr lang="pt-BR" sz="4600" dirty="0"/>
          </a:p>
          <a:p>
            <a:pPr marL="0" indent="0" algn="just">
              <a:buNone/>
            </a:pPr>
            <a:r>
              <a:rPr lang="pt-BR" sz="4600" dirty="0"/>
              <a:t>Padre sai, horrorizado.</a:t>
            </a:r>
          </a:p>
          <a:p>
            <a:pPr marL="0" indent="0" algn="just">
              <a:buNone/>
            </a:pPr>
            <a:r>
              <a:rPr lang="pt-BR" sz="4600" b="1" dirty="0"/>
              <a:t>Branca</a:t>
            </a:r>
            <a:endParaRPr lang="pt-BR" sz="4600" dirty="0"/>
          </a:p>
          <a:p>
            <a:pPr marL="0" indent="0" algn="just">
              <a:buNone/>
            </a:pPr>
            <a:r>
              <a:rPr lang="pt-BR" sz="4600" i="1" dirty="0" smtClean="0"/>
              <a:t>- Meu </a:t>
            </a:r>
            <a:r>
              <a:rPr lang="pt-BR" sz="4600" i="1" dirty="0"/>
              <a:t>Deus, que hei de fazer para que vejam que estou vestida? É verdade que uma vez – numa noite de muito calor -  eu fui banhar-me no rio... e estava nua. Mas foi uma vez. Uma vez somente e ninguém </a:t>
            </a:r>
            <a:r>
              <a:rPr lang="pt-BR" sz="4600" dirty="0"/>
              <a:t>[...]</a:t>
            </a:r>
          </a:p>
          <a:p>
            <a:endParaRPr lang="pt-BR" dirty="0" smtClean="0"/>
          </a:p>
          <a:p>
            <a:endParaRPr lang="pt-BR" dirty="0"/>
          </a:p>
          <a:p>
            <a:pPr marL="0" indent="0" algn="r">
              <a:buNone/>
            </a:pPr>
            <a:r>
              <a:rPr lang="pt-BR" dirty="0"/>
              <a:t>[GOMES, Dias. </a:t>
            </a:r>
            <a:r>
              <a:rPr lang="pt-BR" b="1" dirty="0"/>
              <a:t>O santo inquérito. </a:t>
            </a:r>
            <a:r>
              <a:rPr lang="pt-BR" dirty="0"/>
              <a:t>21.ed. Rio de Janeiro: Ediouro, 2002. P. 31-32</a:t>
            </a:r>
            <a:r>
              <a:rPr lang="pt-BR" dirty="0" smtClean="0"/>
              <a:t>]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09671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87624" y="5526360"/>
            <a:ext cx="6840760" cy="350912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Encenação de </a:t>
            </a:r>
            <a:r>
              <a:rPr lang="pt-BR" i="1" dirty="0" smtClean="0"/>
              <a:t>O santo inquérito</a:t>
            </a:r>
            <a:endParaRPr lang="pt-BR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3282" y="703237"/>
            <a:ext cx="6817435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0679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976664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pt-BR" dirty="0" smtClean="0"/>
              <a:t>A peça </a:t>
            </a:r>
            <a:r>
              <a:rPr lang="pt-BR" dirty="0"/>
              <a:t>de </a:t>
            </a:r>
            <a:r>
              <a:rPr lang="pt-BR" dirty="0" smtClean="0"/>
              <a:t>teatro é </a:t>
            </a:r>
            <a:r>
              <a:rPr lang="pt-BR" dirty="0"/>
              <a:t>um texto dramático que se propõe a ser apresentado em um teatro ou arena. </a:t>
            </a:r>
            <a:r>
              <a:rPr lang="pt-BR" dirty="0" smtClean="0"/>
              <a:t>O </a:t>
            </a:r>
            <a:r>
              <a:rPr lang="pt-BR" dirty="0"/>
              <a:t>texto dramático é escrito para ser </a:t>
            </a:r>
            <a:r>
              <a:rPr lang="pt-BR" i="1" dirty="0"/>
              <a:t>representado. </a:t>
            </a:r>
            <a:endParaRPr lang="pt-BR" i="1" dirty="0" smtClean="0"/>
          </a:p>
          <a:p>
            <a:pPr marL="0" indent="0" algn="just">
              <a:buNone/>
            </a:pPr>
            <a:endParaRPr lang="pt-BR" i="1" dirty="0"/>
          </a:p>
          <a:p>
            <a:pPr marL="0" indent="0" algn="just">
              <a:buNone/>
            </a:pPr>
            <a:r>
              <a:rPr lang="pt-BR" dirty="0" smtClean="0"/>
              <a:t>A </a:t>
            </a:r>
            <a:r>
              <a:rPr lang="pt-BR" dirty="0"/>
              <a:t>história é </a:t>
            </a:r>
            <a:r>
              <a:rPr lang="pt-BR" i="1" dirty="0"/>
              <a:t>mostrada</a:t>
            </a:r>
            <a:r>
              <a:rPr lang="pt-BR" dirty="0"/>
              <a:t> por atores num palco com um </a:t>
            </a:r>
            <a:r>
              <a:rPr lang="pt-BR" b="1" u="sng" dirty="0"/>
              <a:t>cenário</a:t>
            </a:r>
            <a:r>
              <a:rPr lang="pt-BR" dirty="0"/>
              <a:t> (conjunto de elementos que compõe o espaço no palco em que ocorrem as ações</a:t>
            </a:r>
            <a:r>
              <a:rPr lang="pt-BR" dirty="0" smtClean="0"/>
              <a:t>); </a:t>
            </a:r>
            <a:r>
              <a:rPr lang="pt-BR" dirty="0"/>
              <a:t>o </a:t>
            </a:r>
            <a:r>
              <a:rPr lang="pt-BR" b="1" u="sng" dirty="0"/>
              <a:t>diálogo</a:t>
            </a:r>
            <a:r>
              <a:rPr lang="pt-BR" dirty="0"/>
              <a:t> é um constituinte essencial de uma </a:t>
            </a:r>
            <a:r>
              <a:rPr lang="pt-BR" dirty="0" smtClean="0"/>
              <a:t>peça. </a:t>
            </a:r>
          </a:p>
          <a:p>
            <a:pPr marL="0" indent="0" algn="just">
              <a:buNone/>
            </a:pPr>
            <a:endParaRPr lang="pt-BR" dirty="0"/>
          </a:p>
          <a:p>
            <a:pPr marL="0" indent="0" algn="just">
              <a:buNone/>
            </a:pPr>
            <a:r>
              <a:rPr lang="pt-BR" dirty="0" smtClean="0"/>
              <a:t>Outros elementos do </a:t>
            </a:r>
            <a:r>
              <a:rPr lang="pt-BR" dirty="0"/>
              <a:t>texto dramático: música, luz, figurino, maquiagem, gestos, </a:t>
            </a:r>
            <a:r>
              <a:rPr lang="pt-BR" dirty="0" smtClean="0"/>
              <a:t>movimentos. </a:t>
            </a:r>
            <a:r>
              <a:rPr lang="pt-BR" dirty="0"/>
              <a:t>O autor indica esses elementos por meio das </a:t>
            </a:r>
            <a:r>
              <a:rPr lang="pt-BR" b="1" u="sng" dirty="0"/>
              <a:t>rubricas </a:t>
            </a:r>
            <a:r>
              <a:rPr lang="pt-BR" dirty="0" smtClean="0"/>
              <a:t>(</a:t>
            </a:r>
            <a:r>
              <a:rPr lang="pt-BR" u="sng" dirty="0" smtClean="0"/>
              <a:t>rubricas </a:t>
            </a:r>
            <a:r>
              <a:rPr lang="pt-BR" u="sng" dirty="0"/>
              <a:t>de </a:t>
            </a:r>
            <a:r>
              <a:rPr lang="pt-BR" u="sng" dirty="0" smtClean="0"/>
              <a:t>interpretação</a:t>
            </a:r>
            <a:r>
              <a:rPr lang="pt-BR" dirty="0" smtClean="0"/>
              <a:t> </a:t>
            </a:r>
            <a:r>
              <a:rPr lang="pt-BR" dirty="0"/>
              <a:t>e </a:t>
            </a:r>
            <a:r>
              <a:rPr lang="pt-BR" u="sng" dirty="0" smtClean="0"/>
              <a:t>rubrica </a:t>
            </a:r>
            <a:r>
              <a:rPr lang="pt-BR" u="sng" dirty="0"/>
              <a:t>de movimento</a:t>
            </a:r>
            <a:r>
              <a:rPr lang="pt-BR" dirty="0"/>
              <a:t>). As rubricas servem para nos informar sobre o que se vê no palco.</a:t>
            </a:r>
          </a:p>
        </p:txBody>
      </p:sp>
    </p:spTree>
    <p:extLst>
      <p:ext uri="{BB962C8B-B14F-4D97-AF65-F5344CB8AC3E}">
        <p14:creationId xmlns:p14="http://schemas.microsoft.com/office/powerpoint/2010/main" val="3437944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Características do texto teatral </a:t>
            </a:r>
            <a:r>
              <a:rPr lang="pt-BR" dirty="0" smtClean="0"/>
              <a:t>escrito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lvl="0"/>
            <a:r>
              <a:rPr lang="pt-BR" dirty="0"/>
              <a:t>O texto teatral escrito serve à representação teatral;</a:t>
            </a:r>
          </a:p>
          <a:p>
            <a:pPr lvl="0"/>
            <a:r>
              <a:rPr lang="pt-BR" dirty="0"/>
              <a:t>Normalmente dispensa o narrador (no teatro da Antiguidade clássica existia o elemento do coro);</a:t>
            </a:r>
          </a:p>
          <a:p>
            <a:pPr lvl="0"/>
            <a:r>
              <a:rPr lang="pt-BR" dirty="0"/>
              <a:t>Contém os elementos básicos da narrativa: fatos, personagens, tempo e lugar;</a:t>
            </a:r>
          </a:p>
          <a:p>
            <a:pPr lvl="0"/>
            <a:r>
              <a:rPr lang="pt-BR" dirty="0"/>
              <a:t>Apresenta discurso direto como estrutura básica de construção de texto e desenvolvimento das ações;</a:t>
            </a:r>
          </a:p>
          <a:p>
            <a:pPr lvl="0"/>
            <a:r>
              <a:rPr lang="pt-BR" dirty="0"/>
              <a:t>Identifica o nome da personagem antes de sua fala;</a:t>
            </a:r>
          </a:p>
          <a:p>
            <a:pPr lvl="0"/>
            <a:r>
              <a:rPr lang="pt-BR" dirty="0"/>
              <a:t>Apresenta rubricas de interpretação e de movimento;</a:t>
            </a:r>
          </a:p>
          <a:p>
            <a:pPr lvl="0"/>
            <a:r>
              <a:rPr lang="pt-BR" dirty="0"/>
              <a:t>O nível de linguagem é adequado à personagem e ao contexto;</a:t>
            </a:r>
          </a:p>
          <a:p>
            <a:pPr lvl="0"/>
            <a:r>
              <a:rPr lang="pt-BR" dirty="0"/>
              <a:t>Usualmente o texto de teatro é dividido em atos (principalmente no teatro clássico</a:t>
            </a:r>
            <a:r>
              <a:rPr lang="pt-BR" dirty="0" smtClean="0"/>
              <a:t>);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45873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-18256"/>
            <a:ext cx="8229600" cy="1143000"/>
          </a:xfrm>
        </p:spPr>
        <p:txBody>
          <a:bodyPr/>
          <a:lstStyle/>
          <a:p>
            <a:r>
              <a:rPr lang="pt-BR" dirty="0" smtClean="0"/>
              <a:t>As convenções teatrais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1268760"/>
            <a:ext cx="8568952" cy="5400600"/>
          </a:xfrm>
        </p:spPr>
        <p:txBody>
          <a:bodyPr>
            <a:normAutofit fontScale="55000" lnSpcReduction="20000"/>
          </a:bodyPr>
          <a:lstStyle/>
          <a:p>
            <a:pPr marL="0" indent="0" algn="just">
              <a:buNone/>
            </a:pPr>
            <a:r>
              <a:rPr lang="pt-BR" dirty="0"/>
              <a:t>O teatro ou arte dramática baseia-se na ação (o termo </a:t>
            </a:r>
            <a:r>
              <a:rPr lang="pt-BR" i="1" dirty="0"/>
              <a:t>drama</a:t>
            </a:r>
            <a:r>
              <a:rPr lang="pt-BR" dirty="0"/>
              <a:t>, em grego, significa ação) é um gênero particular que “representa” eventos ou fatos </a:t>
            </a:r>
            <a:r>
              <a:rPr lang="pt-BR" dirty="0" err="1"/>
              <a:t>ficcionados</a:t>
            </a:r>
            <a:r>
              <a:rPr lang="pt-BR" dirty="0"/>
              <a:t> ou não, os atores encenam um espaço criado (físico e convencional). </a:t>
            </a:r>
            <a:endParaRPr lang="pt-BR" dirty="0" smtClean="0"/>
          </a:p>
          <a:p>
            <a:pPr algn="just"/>
            <a:endParaRPr lang="pt-BR" dirty="0"/>
          </a:p>
          <a:p>
            <a:pPr marL="0" lvl="0" indent="0" algn="just">
              <a:buNone/>
            </a:pPr>
            <a:r>
              <a:rPr lang="pt-BR" u="sng" dirty="0"/>
              <a:t>Um espaço físico</a:t>
            </a:r>
            <a:r>
              <a:rPr lang="pt-BR" dirty="0"/>
              <a:t> – limitado, duplo (a separação cena/salão da plateia); concreto (a cena imita o real por meio de seus cenários, suas iluminações, seus objetos, as ações dos atores, seus figurinos etc.);</a:t>
            </a:r>
          </a:p>
          <a:p>
            <a:pPr marL="0" lvl="0" indent="0" algn="just">
              <a:buNone/>
            </a:pPr>
            <a:r>
              <a:rPr lang="pt-BR" u="sng" dirty="0"/>
              <a:t>Um espaço convencional</a:t>
            </a:r>
            <a:r>
              <a:rPr lang="pt-BR" dirty="0"/>
              <a:t> – mesmo o cenário </a:t>
            </a:r>
            <a:r>
              <a:rPr lang="pt-BR" dirty="0" smtClean="0"/>
              <a:t>realista </a:t>
            </a:r>
            <a:r>
              <a:rPr lang="pt-BR" dirty="0"/>
              <a:t>não é realidade; a dimensão simbólica é </a:t>
            </a:r>
            <a:r>
              <a:rPr lang="pt-BR" dirty="0" smtClean="0"/>
              <a:t>preponderante. </a:t>
            </a:r>
            <a:r>
              <a:rPr lang="pt-BR" dirty="0"/>
              <a:t>O espaço ainda pode ser imaginado ou sugerido (sem cenário</a:t>
            </a:r>
            <a:r>
              <a:rPr lang="pt-BR" dirty="0" smtClean="0"/>
              <a:t>);</a:t>
            </a:r>
          </a:p>
          <a:p>
            <a:pPr lvl="0" algn="just"/>
            <a:endParaRPr lang="pt-BR" dirty="0"/>
          </a:p>
          <a:p>
            <a:pPr marL="0" lvl="0" indent="0" algn="just">
              <a:buNone/>
            </a:pPr>
            <a:r>
              <a:rPr lang="pt-BR" u="sng" dirty="0"/>
              <a:t>O tempo teatral </a:t>
            </a:r>
            <a:r>
              <a:rPr lang="pt-BR" dirty="0"/>
              <a:t>– o tempo cronológico de duração varia de acordo com os contextos das peças, (a divisão em atos </a:t>
            </a:r>
            <a:r>
              <a:rPr lang="pt-BR" dirty="0" smtClean="0"/>
              <a:t>é </a:t>
            </a:r>
            <a:r>
              <a:rPr lang="pt-BR" dirty="0"/>
              <a:t>uma necessidade de mudanças materiais);</a:t>
            </a:r>
          </a:p>
          <a:p>
            <a:pPr marL="0" lvl="0" indent="0" algn="just">
              <a:buNone/>
            </a:pPr>
            <a:r>
              <a:rPr lang="pt-BR" u="sng" dirty="0"/>
              <a:t>O tempo de representação </a:t>
            </a:r>
            <a:r>
              <a:rPr lang="pt-BR" dirty="0"/>
              <a:t>– (o tempo de duração cronológico) não se deve confundir com o tempo da ação representada (determinado momento ou época e que ocorrem os fatos). </a:t>
            </a:r>
            <a:endParaRPr lang="pt-BR" dirty="0" smtClean="0"/>
          </a:p>
          <a:p>
            <a:pPr lvl="0" algn="just"/>
            <a:endParaRPr lang="pt-BR" dirty="0" smtClean="0"/>
          </a:p>
          <a:p>
            <a:pPr marL="0" lvl="0" indent="0" algn="just">
              <a:buNone/>
            </a:pPr>
            <a:r>
              <a:rPr lang="pt-BR" dirty="0" smtClean="0"/>
              <a:t>A </a:t>
            </a:r>
            <a:r>
              <a:rPr lang="pt-BR" dirty="0"/>
              <a:t>comunicação </a:t>
            </a:r>
            <a:r>
              <a:rPr lang="pt-BR" dirty="0" smtClean="0"/>
              <a:t>teatral: diálogo </a:t>
            </a:r>
            <a:r>
              <a:rPr lang="pt-BR" dirty="0"/>
              <a:t>entre </a:t>
            </a:r>
            <a:r>
              <a:rPr lang="pt-BR" dirty="0" smtClean="0"/>
              <a:t>as </a:t>
            </a:r>
            <a:r>
              <a:rPr lang="pt-BR" dirty="0"/>
              <a:t>personagens que expressam as intenções, sentimentos, temores, dúvidas, aflições, alegrias, surpresas sugeridos pelo texto </a:t>
            </a:r>
            <a:r>
              <a:rPr lang="pt-BR" dirty="0" smtClean="0"/>
              <a:t>dramático; quando </a:t>
            </a:r>
            <a:r>
              <a:rPr lang="pt-BR" dirty="0"/>
              <a:t>personagens se dirigem </a:t>
            </a:r>
            <a:r>
              <a:rPr lang="pt-BR" dirty="0" smtClean="0"/>
              <a:t>aos espectadores: </a:t>
            </a:r>
            <a:r>
              <a:rPr lang="pt-BR" dirty="0"/>
              <a:t>dupla enunciação</a:t>
            </a:r>
            <a:r>
              <a:rPr lang="pt-BR" dirty="0" smtClean="0"/>
              <a:t>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92817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Composição do texto teatral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fontScale="62500" lnSpcReduction="20000"/>
          </a:bodyPr>
          <a:lstStyle/>
          <a:p>
            <a:pPr marL="0" indent="0" algn="just">
              <a:buNone/>
            </a:pPr>
            <a:r>
              <a:rPr lang="pt-BR" i="1" dirty="0"/>
              <a:t>A fala da </a:t>
            </a:r>
            <a:r>
              <a:rPr lang="pt-BR" i="1" dirty="0" smtClean="0"/>
              <a:t>personagem</a:t>
            </a:r>
            <a:r>
              <a:rPr lang="pt-BR" dirty="0" smtClean="0"/>
              <a:t> em </a:t>
            </a:r>
            <a:r>
              <a:rPr lang="pt-BR" dirty="0"/>
              <a:t>cena pode ser:</a:t>
            </a:r>
          </a:p>
          <a:p>
            <a:pPr lvl="0" algn="just"/>
            <a:r>
              <a:rPr lang="pt-BR" dirty="0"/>
              <a:t>A outra personagem em cena;</a:t>
            </a:r>
          </a:p>
          <a:p>
            <a:pPr lvl="0" algn="just"/>
            <a:r>
              <a:rPr lang="pt-BR" dirty="0"/>
              <a:t>A uma personagem que ela crê ser outra;</a:t>
            </a:r>
          </a:p>
          <a:p>
            <a:pPr lvl="0" algn="just"/>
            <a:r>
              <a:rPr lang="pt-BR" dirty="0"/>
              <a:t>Diretamente ao espectador;</a:t>
            </a:r>
          </a:p>
          <a:p>
            <a:pPr marL="0" indent="0" algn="just">
              <a:buNone/>
            </a:pPr>
            <a:endParaRPr lang="pt-BR" dirty="0"/>
          </a:p>
          <a:p>
            <a:pPr marL="0" indent="0" algn="just">
              <a:buNone/>
            </a:pPr>
            <a:r>
              <a:rPr lang="pt-BR" dirty="0" smtClean="0"/>
              <a:t>Tipos de falas: </a:t>
            </a:r>
            <a:endParaRPr lang="pt-BR" dirty="0"/>
          </a:p>
          <a:p>
            <a:pPr marL="0" lvl="0" indent="0" algn="just">
              <a:buNone/>
            </a:pPr>
            <a:r>
              <a:rPr lang="pt-BR" dirty="0"/>
              <a:t>AS RÉPLICAS – são as falas diretas das personagens, vêm precedidas do nome desses personagens;</a:t>
            </a:r>
          </a:p>
          <a:p>
            <a:pPr marL="0" lvl="0" indent="0" algn="just">
              <a:buNone/>
            </a:pPr>
            <a:r>
              <a:rPr lang="pt-BR" dirty="0"/>
              <a:t>O QUIPROQUÓ – situação que resulta de um engano ou mal-entendido entre as personagens. O público é o único a saber do que realmente está acontecendo em cena (o público sabe quem está escondido atrás da cortina);</a:t>
            </a:r>
          </a:p>
          <a:p>
            <a:pPr marL="0" lvl="0" indent="0" algn="just">
              <a:buNone/>
            </a:pPr>
            <a:r>
              <a:rPr lang="pt-BR" dirty="0"/>
              <a:t>O APARTE – réplica que uma personagem diz à parte simulando não ser ouvida pelos outros personagens (dirigida para si próprio ou para o público);</a:t>
            </a:r>
          </a:p>
          <a:p>
            <a:pPr marL="0" lvl="0" indent="0" algn="just">
              <a:buNone/>
            </a:pPr>
            <a:r>
              <a:rPr lang="pt-BR" dirty="0"/>
              <a:t>O MONÓLOGO – encadeamento de réplicas, sozinha em cena, dirige a si mesma;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12688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2595</TotalTime>
  <Words>1250</Words>
  <Application>Microsoft Office PowerPoint</Application>
  <PresentationFormat>Apresentação na tela (4:3)</PresentationFormat>
  <Paragraphs>88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13</vt:i4>
      </vt:variant>
    </vt:vector>
  </HeadingPairs>
  <TitlesOfParts>
    <vt:vector size="14" baseType="lpstr">
      <vt:lpstr>Tema do Office</vt:lpstr>
      <vt:lpstr>A linguagem do teatro</vt:lpstr>
      <vt:lpstr>Tudo começou aqui:</vt:lpstr>
      <vt:lpstr>Apresentação do PowerPoint</vt:lpstr>
      <vt:lpstr>Apresentação do PowerPoint</vt:lpstr>
      <vt:lpstr>Encenação de O santo inquérito</vt:lpstr>
      <vt:lpstr>Apresentação do PowerPoint</vt:lpstr>
      <vt:lpstr>Características do texto teatral escrito</vt:lpstr>
      <vt:lpstr>As convenções teatrais</vt:lpstr>
      <vt:lpstr>Composição do texto teatral</vt:lpstr>
      <vt:lpstr>Composição do texto teatral</vt:lpstr>
      <vt:lpstr>A regra das três unidades</vt:lpstr>
      <vt:lpstr>Os gêneros teatrais</vt:lpstr>
      <vt:lpstr>Referências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linguagem do teatro</dc:title>
  <dc:creator>Marcel</dc:creator>
  <cp:lastModifiedBy>Marcel</cp:lastModifiedBy>
  <cp:revision>9</cp:revision>
  <dcterms:created xsi:type="dcterms:W3CDTF">2016-10-24T13:58:26Z</dcterms:created>
  <dcterms:modified xsi:type="dcterms:W3CDTF">2016-10-26T09:13:43Z</dcterms:modified>
</cp:coreProperties>
</file>