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7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9704D68-F9CF-46B2-838C-8948F97546A1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D68-F9CF-46B2-838C-8948F97546A1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D68-F9CF-46B2-838C-8948F97546A1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89704D68-F9CF-46B2-838C-8948F97546A1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89704D68-F9CF-46B2-838C-8948F97546A1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89704D68-F9CF-46B2-838C-8948F97546A1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89704D68-F9CF-46B2-838C-8948F97546A1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D68-F9CF-46B2-838C-8948F97546A1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89704D68-F9CF-46B2-838C-8948F97546A1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89704D68-F9CF-46B2-838C-8948F97546A1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89704D68-F9CF-46B2-838C-8948F97546A1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9704D68-F9CF-46B2-838C-8948F97546A1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Escrita e interação</a:t>
            </a:r>
            <a:endParaRPr lang="pt-B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altLang="pt-BR" b="1" dirty="0"/>
              <a:t>KOCH, </a:t>
            </a:r>
            <a:r>
              <a:rPr lang="pt-BR" altLang="pt-BR" b="1" dirty="0" err="1"/>
              <a:t>Ingedore</a:t>
            </a:r>
            <a:r>
              <a:rPr lang="pt-BR" altLang="pt-BR" b="1" dirty="0"/>
              <a:t> V.; ELIAS, Vanda </a:t>
            </a:r>
            <a:r>
              <a:rPr lang="pt-BR" altLang="pt-BR" b="1" dirty="0" err="1"/>
              <a:t>maria</a:t>
            </a:r>
            <a:r>
              <a:rPr lang="pt-BR" altLang="pt-BR" b="1" dirty="0"/>
              <a:t>.  </a:t>
            </a:r>
            <a:r>
              <a:rPr lang="pt-BR" altLang="pt-BR" b="1" i="1" dirty="0"/>
              <a:t>Ler e escrever</a:t>
            </a:r>
            <a:r>
              <a:rPr lang="pt-BR" altLang="pt-BR" b="1" dirty="0"/>
              <a:t>: estratégias de produção textual. São Paulo: Contexto, 2009.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01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5762"/>
            <a:ext cx="10515600" cy="1325563"/>
          </a:xfrm>
        </p:spPr>
        <p:txBody>
          <a:bodyPr/>
          <a:lstStyle/>
          <a:p>
            <a:r>
              <a:rPr lang="pt-BR" dirty="0" smtClean="0"/>
              <a:t>Conhecimento </a:t>
            </a:r>
            <a:r>
              <a:rPr lang="pt-BR" dirty="0" smtClean="0"/>
              <a:t>enciclopédico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47435" r="1885" b="17048"/>
          <a:stretch/>
        </p:blipFill>
        <p:spPr>
          <a:xfrm>
            <a:off x="644263" y="895173"/>
            <a:ext cx="11049756" cy="31874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40000" r="1479" b="19437"/>
          <a:stretch/>
        </p:blipFill>
        <p:spPr>
          <a:xfrm>
            <a:off x="1661375" y="3953818"/>
            <a:ext cx="9580807" cy="30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12192000" cy="1325563"/>
          </a:xfrm>
        </p:spPr>
        <p:txBody>
          <a:bodyPr/>
          <a:lstStyle/>
          <a:p>
            <a:pPr algn="ctr"/>
            <a:r>
              <a:rPr lang="pt-BR" dirty="0" smtClean="0"/>
              <a:t>Conhecimento </a:t>
            </a:r>
            <a:r>
              <a:rPr lang="pt-BR" dirty="0" smtClean="0"/>
              <a:t>de textos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70627" y="1257586"/>
            <a:ext cx="7082972" cy="5313301"/>
          </a:xfrm>
        </p:spPr>
      </p:pic>
    </p:spTree>
    <p:extLst>
      <p:ext uri="{BB962C8B-B14F-4D97-AF65-F5344CB8AC3E}">
        <p14:creationId xmlns:p14="http://schemas.microsoft.com/office/powerpoint/2010/main" val="40620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10515600" cy="1325563"/>
          </a:xfrm>
        </p:spPr>
        <p:txBody>
          <a:bodyPr/>
          <a:lstStyle/>
          <a:p>
            <a:r>
              <a:rPr lang="pt-BR" dirty="0" smtClean="0"/>
              <a:t>Conhecimentos </a:t>
            </a:r>
            <a:r>
              <a:rPr lang="pt-BR" dirty="0" smtClean="0"/>
              <a:t>interacionais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3033" r="3959" b="73881"/>
          <a:stretch/>
        </p:blipFill>
        <p:spPr>
          <a:xfrm>
            <a:off x="2" y="2552759"/>
            <a:ext cx="8993087" cy="31038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3709" r="30302"/>
          <a:stretch/>
        </p:blipFill>
        <p:spPr>
          <a:xfrm>
            <a:off x="8968216" y="25760"/>
            <a:ext cx="32237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10515600" cy="1325563"/>
          </a:xfrm>
        </p:spPr>
        <p:txBody>
          <a:bodyPr/>
          <a:lstStyle/>
          <a:p>
            <a:r>
              <a:rPr lang="pt-BR" dirty="0" smtClean="0"/>
              <a:t>O que é escrita?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5314"/>
            <a:ext cx="11666482" cy="5402686"/>
          </a:xfrm>
        </p:spPr>
        <p:txBody>
          <a:bodyPr>
            <a:noAutofit/>
          </a:bodyPr>
          <a:lstStyle/>
          <a:p>
            <a:r>
              <a:rPr lang="pt-BR" sz="3200" dirty="0" smtClean="0"/>
              <a:t>“Escrita é inspiração”; </a:t>
            </a:r>
            <a:r>
              <a:rPr lang="pt-BR" sz="3200" dirty="0" smtClean="0"/>
              <a:t>“escrita </a:t>
            </a:r>
            <a:r>
              <a:rPr lang="pt-BR" sz="3200" dirty="0" smtClean="0"/>
              <a:t>é um atividade para alguns poucos privilegiados”; escrita é expressão de pensamento”; escrita é domínio de regras da língua</a:t>
            </a:r>
            <a:r>
              <a:rPr lang="pt-BR" sz="3200" dirty="0" smtClean="0"/>
              <a:t>”;</a:t>
            </a:r>
          </a:p>
          <a:p>
            <a:pPr marL="64008" indent="0">
              <a:buNone/>
            </a:pPr>
            <a:endParaRPr lang="pt-BR" sz="3200" dirty="0" smtClean="0"/>
          </a:p>
          <a:p>
            <a:r>
              <a:rPr lang="pt-BR" sz="3200" dirty="0" smtClean="0"/>
              <a:t>Essa pluralidade de respostas nos faz pensar que o modo pela qual concebemos a escrita não se encontra dissociado do modo pela qual entendemos a </a:t>
            </a:r>
            <a:r>
              <a:rPr lang="pt-BR" sz="3200" u="sng" dirty="0" smtClean="0"/>
              <a:t>linguagem</a:t>
            </a:r>
            <a:r>
              <a:rPr lang="pt-BR" sz="3200" dirty="0" smtClean="0"/>
              <a:t>, </a:t>
            </a:r>
            <a:r>
              <a:rPr lang="pt-BR" sz="3200" u="sng" dirty="0" smtClean="0"/>
              <a:t>o texto </a:t>
            </a:r>
            <a:r>
              <a:rPr lang="pt-BR" sz="3200" dirty="0" smtClean="0"/>
              <a:t>e o </a:t>
            </a:r>
            <a:r>
              <a:rPr lang="pt-BR" sz="3200" u="sng" dirty="0" smtClean="0"/>
              <a:t>sujeito</a:t>
            </a:r>
            <a:r>
              <a:rPr lang="pt-BR" sz="3200" dirty="0" smtClean="0"/>
              <a:t> que escreve. </a:t>
            </a:r>
          </a:p>
        </p:txBody>
      </p:sp>
    </p:spTree>
    <p:extLst>
      <p:ext uri="{BB962C8B-B14F-4D97-AF65-F5344CB8AC3E}">
        <p14:creationId xmlns:p14="http://schemas.microsoft.com/office/powerpoint/2010/main" val="38422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Escrita: foco na língua</a:t>
            </a:r>
          </a:p>
          <a:p>
            <a:r>
              <a:rPr lang="pt-BR" dirty="0" smtClean="0"/>
              <a:t>É preciso conhecer as regras gramaticais da língua e ter um bom vocabulário. Esses seriam os critérios utilizados na avaliação da produção textual com foco na língua</a:t>
            </a:r>
            <a:r>
              <a:rPr lang="pt-BR" dirty="0" smtClean="0"/>
              <a:t>.</a:t>
            </a:r>
          </a:p>
          <a:p>
            <a:pPr marL="64008" indent="0">
              <a:buNone/>
            </a:pPr>
            <a:endParaRPr lang="pt-BR" dirty="0"/>
          </a:p>
          <a:p>
            <a:r>
              <a:rPr lang="pt-BR" b="1" dirty="0" smtClean="0"/>
              <a:t>Escrita: foco no escritor</a:t>
            </a:r>
          </a:p>
          <a:p>
            <a:r>
              <a:rPr lang="pt-BR" dirty="0" smtClean="0"/>
              <a:t>“Escrever é expressar o pensamento no papel.”</a:t>
            </a:r>
          </a:p>
          <a:p>
            <a:r>
              <a:rPr lang="pt-BR" dirty="0" smtClean="0"/>
              <a:t>O texto é visto como um produto do pensamento do escritor. A escrita, assim, é entendida como uma atividade por meio do qual aquele que escrever se expressa, sem levar em conta as experiências e os conhecimentos do leitor</a:t>
            </a:r>
            <a:r>
              <a:rPr lang="pt-BR" dirty="0" smtClean="0"/>
              <a:t>.</a:t>
            </a:r>
          </a:p>
          <a:p>
            <a:pPr marL="64008" indent="0">
              <a:buNone/>
            </a:pPr>
            <a:endParaRPr lang="pt-BR" dirty="0"/>
          </a:p>
          <a:p>
            <a:r>
              <a:rPr lang="pt-BR" b="1" dirty="0" smtClean="0"/>
              <a:t>Escrita: foco na interação</a:t>
            </a:r>
          </a:p>
          <a:p>
            <a:r>
              <a:rPr lang="pt-BR" dirty="0" smtClean="0"/>
              <a:t>O produtor, de forma não linear, “pensa” no que vai escrever e em seu leitor, depois escreve, lê o que escreveu, revê ou reescreve o que julga necessário, em um movimento constante e on-line guiado pelo principio interacional.</a:t>
            </a:r>
          </a:p>
          <a:p>
            <a:r>
              <a:rPr lang="pt-BR" dirty="0" smtClean="0"/>
              <a:t>Mas o que significa na prática pensar a escrita como trabalho que resulta de uma conjugação de fatores?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24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7186" y="257577"/>
            <a:ext cx="5144816" cy="5919386"/>
          </a:xfrm>
        </p:spPr>
        <p:txBody>
          <a:bodyPr>
            <a:normAutofit lnSpcReduction="10000"/>
          </a:bodyPr>
          <a:lstStyle/>
          <a:p>
            <a:r>
              <a:rPr lang="pt-BR" sz="3200" dirty="0" smtClean="0"/>
              <a:t>A relação com o outro é em razão do:</a:t>
            </a:r>
          </a:p>
          <a:p>
            <a:r>
              <a:rPr lang="pt-BR" sz="3200" dirty="0" smtClean="0"/>
              <a:t> </a:t>
            </a:r>
            <a:r>
              <a:rPr lang="pt-BR" sz="3200" dirty="0"/>
              <a:t>O</a:t>
            </a:r>
            <a:r>
              <a:rPr lang="pt-BR" sz="3200" dirty="0" smtClean="0"/>
              <a:t>bjetivo pretendido (para que escrever?)</a:t>
            </a:r>
          </a:p>
          <a:p>
            <a:r>
              <a:rPr lang="pt-BR" sz="3200" dirty="0" smtClean="0"/>
              <a:t> </a:t>
            </a:r>
            <a:r>
              <a:rPr lang="pt-BR" sz="3200" dirty="0"/>
              <a:t>I</a:t>
            </a:r>
            <a:r>
              <a:rPr lang="pt-BR" sz="3200" dirty="0" smtClean="0"/>
              <a:t>nterlocutor/leitor (para quem escrever?)</a:t>
            </a:r>
          </a:p>
          <a:p>
            <a:r>
              <a:rPr lang="pt-BR" sz="3200" dirty="0"/>
              <a:t>Q</a:t>
            </a:r>
            <a:r>
              <a:rPr lang="pt-BR" sz="3200" dirty="0" smtClean="0"/>
              <a:t>uadro espaço-temporal (onde? quando?) </a:t>
            </a:r>
          </a:p>
          <a:p>
            <a:r>
              <a:rPr lang="pt-BR" sz="3200" dirty="0" smtClean="0"/>
              <a:t> </a:t>
            </a:r>
            <a:r>
              <a:rPr lang="pt-BR" sz="3200" dirty="0"/>
              <a:t>S</a:t>
            </a:r>
            <a:r>
              <a:rPr lang="pt-BR" sz="3200" dirty="0" smtClean="0"/>
              <a:t>uporte de veiculação .</a:t>
            </a:r>
            <a:endParaRPr lang="pt-B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12686" r="15680" b="6479"/>
          <a:stretch/>
        </p:blipFill>
        <p:spPr>
          <a:xfrm>
            <a:off x="2" y="12976"/>
            <a:ext cx="7173532" cy="68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10515600" cy="1325563"/>
          </a:xfrm>
        </p:spPr>
        <p:txBody>
          <a:bodyPr/>
          <a:lstStyle/>
          <a:p>
            <a:r>
              <a:rPr lang="pt-BR" dirty="0" smtClean="0"/>
              <a:t>Escrita e ativação de conhecimentos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736"/>
            <a:ext cx="12192000" cy="566026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Já dissemos que, em sua atividade, o escritor recorre a conhecimento armazenados na memória relacionados à </a:t>
            </a:r>
            <a:r>
              <a:rPr lang="pt-BR" b="1" dirty="0" smtClean="0">
                <a:solidFill>
                  <a:srgbClr val="FF0000"/>
                </a:solidFill>
              </a:rPr>
              <a:t>língua</a:t>
            </a:r>
            <a:r>
              <a:rPr lang="pt-BR" dirty="0" smtClean="0"/>
              <a:t>, ao </a:t>
            </a:r>
            <a:r>
              <a:rPr lang="pt-BR" b="1" dirty="0" smtClean="0">
                <a:solidFill>
                  <a:srgbClr val="7030A0"/>
                </a:solidFill>
              </a:rPr>
              <a:t>saber enciclopédico</a:t>
            </a:r>
            <a:r>
              <a:rPr lang="pt-BR" dirty="0" smtClean="0"/>
              <a:t>, a </a:t>
            </a:r>
            <a:r>
              <a:rPr lang="pt-BR" b="1" dirty="0" smtClean="0">
                <a:solidFill>
                  <a:srgbClr val="00B050"/>
                </a:solidFill>
              </a:rPr>
              <a:t>práticas interacionais</a:t>
            </a:r>
            <a:r>
              <a:rPr lang="pt-BR" dirty="0" smtClean="0"/>
              <a:t>.</a:t>
            </a:r>
          </a:p>
          <a:p>
            <a:pPr marL="64008" indent="0">
              <a:buNone/>
            </a:pPr>
            <a:endParaRPr lang="pt-BR" dirty="0" smtClean="0"/>
          </a:p>
          <a:p>
            <a:r>
              <a:rPr lang="pt-BR" dirty="0" smtClean="0"/>
              <a:t>Esse conhecimentos, resultados de inúmeras atividades em que nos envolvemos ao longo de nossa vida, deixam a entrever a intrínseca relação entre </a:t>
            </a:r>
            <a:r>
              <a:rPr lang="pt-BR" b="1" dirty="0" smtClean="0">
                <a:solidFill>
                  <a:srgbClr val="FF0000"/>
                </a:solidFill>
              </a:rPr>
              <a:t>linguagem</a:t>
            </a:r>
            <a:r>
              <a:rPr lang="pt-BR" b="1" dirty="0" smtClean="0"/>
              <a:t>/</a:t>
            </a:r>
            <a:r>
              <a:rPr lang="pt-BR" b="1" dirty="0" smtClean="0">
                <a:solidFill>
                  <a:srgbClr val="7030A0"/>
                </a:solidFill>
              </a:rPr>
              <a:t>mundo</a:t>
            </a:r>
            <a:r>
              <a:rPr lang="pt-BR" b="1" dirty="0" smtClean="0"/>
              <a:t>/</a:t>
            </a:r>
            <a:r>
              <a:rPr lang="pt-BR" b="1" dirty="0" smtClean="0">
                <a:solidFill>
                  <a:srgbClr val="00B050"/>
                </a:solidFill>
              </a:rPr>
              <a:t>práticas sociais</a:t>
            </a:r>
            <a:r>
              <a:rPr lang="pt-BR" dirty="0" smtClean="0"/>
              <a:t>. </a:t>
            </a:r>
          </a:p>
          <a:p>
            <a:endParaRPr lang="pt-BR" dirty="0"/>
          </a:p>
          <a:p>
            <a:r>
              <a:rPr lang="pt-BR" dirty="0" smtClean="0"/>
              <a:t>1- Conhecimento linguístico</a:t>
            </a:r>
          </a:p>
          <a:p>
            <a:r>
              <a:rPr lang="pt-BR" dirty="0" smtClean="0"/>
              <a:t>2- Conhecimento enciclopédico</a:t>
            </a:r>
          </a:p>
          <a:p>
            <a:r>
              <a:rPr lang="pt-BR" dirty="0" smtClean="0"/>
              <a:t>3- Conhecimento de textos</a:t>
            </a:r>
          </a:p>
          <a:p>
            <a:r>
              <a:rPr lang="pt-BR" dirty="0" smtClean="0"/>
              <a:t>4- Conhecimento interacionais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0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19904"/>
            <a:ext cx="3541487" cy="1325563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Conhecimento 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linguístico</a:t>
            </a:r>
            <a:br>
              <a:rPr lang="pt-BR" sz="2800" b="1" dirty="0" smtClean="0"/>
            </a:br>
            <a:endParaRPr lang="pt-B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5465"/>
            <a:ext cx="10515600" cy="737272"/>
          </a:xfrm>
        </p:spPr>
        <p:txBody>
          <a:bodyPr/>
          <a:lstStyle/>
          <a:p>
            <a:r>
              <a:rPr lang="pt-BR" dirty="0" smtClean="0"/>
              <a:t>Ortografia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60511" r="8685" b="-58216"/>
          <a:stretch/>
        </p:blipFill>
        <p:spPr>
          <a:xfrm>
            <a:off x="0" y="3188443"/>
            <a:ext cx="12192000" cy="8621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5" t="6009" r="9906" b="57934"/>
          <a:stretch/>
        </p:blipFill>
        <p:spPr>
          <a:xfrm>
            <a:off x="3684696" y="38637"/>
            <a:ext cx="8507304" cy="30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Conhecimento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linguístico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529411"/>
            <a:ext cx="7701567" cy="4351338"/>
          </a:xfrm>
        </p:spPr>
        <p:txBody>
          <a:bodyPr/>
          <a:lstStyle/>
          <a:p>
            <a:r>
              <a:rPr lang="pt-BR" dirty="0" smtClean="0"/>
              <a:t>Ortografia</a:t>
            </a:r>
            <a:endParaRPr lang="pt-BR" dirty="0" smtClean="0"/>
          </a:p>
          <a:p>
            <a:r>
              <a:rPr lang="pt-BR" dirty="0" smtClean="0"/>
              <a:t>Acentuação </a:t>
            </a:r>
            <a:r>
              <a:rPr lang="pt-BR" dirty="0" smtClean="0"/>
              <a:t>gráfica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33802" r="2182" b="22066"/>
          <a:stretch/>
        </p:blipFill>
        <p:spPr>
          <a:xfrm>
            <a:off x="0" y="2726789"/>
            <a:ext cx="11925837" cy="413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6400" y="0"/>
            <a:ext cx="4310743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Conhecimento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linguístico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25563"/>
            <a:ext cx="3271235" cy="4351338"/>
          </a:xfrm>
        </p:spPr>
        <p:txBody>
          <a:bodyPr/>
          <a:lstStyle/>
          <a:p>
            <a:r>
              <a:rPr lang="pt-BR" dirty="0" smtClean="0"/>
              <a:t>Gramática</a:t>
            </a:r>
            <a:endParaRPr lang="pt-BR" dirty="0" smtClean="0"/>
          </a:p>
          <a:p>
            <a:r>
              <a:rPr lang="pt-BR" dirty="0" smtClean="0"/>
              <a:t>Pontuação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12582" r="5263" b="27064"/>
          <a:stretch/>
        </p:blipFill>
        <p:spPr>
          <a:xfrm>
            <a:off x="4085593" y="4"/>
            <a:ext cx="77887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1252" y="4"/>
            <a:ext cx="5341257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Conhecimento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linguístico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5563"/>
            <a:ext cx="10515601" cy="4351338"/>
          </a:xfrm>
        </p:spPr>
        <p:txBody>
          <a:bodyPr/>
          <a:lstStyle/>
          <a:p>
            <a:r>
              <a:rPr lang="pt-BR" dirty="0" smtClean="0"/>
              <a:t>Léxico</a:t>
            </a:r>
            <a:endParaRPr lang="pt-BR" dirty="0" smtClean="0"/>
          </a:p>
          <a:p>
            <a:r>
              <a:rPr lang="pt-BR" dirty="0"/>
              <a:t>A</a:t>
            </a:r>
            <a:r>
              <a:rPr lang="pt-BR" dirty="0" smtClean="0"/>
              <a:t>cervo total de palavras disponíveis em um idioma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6" r="2723" b="27887"/>
          <a:stretch/>
        </p:blipFill>
        <p:spPr>
          <a:xfrm>
            <a:off x="2" y="2446986"/>
            <a:ext cx="12250143" cy="441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4966</TotalTime>
  <Words>397</Words>
  <Application>Microsoft Office PowerPoint</Application>
  <PresentationFormat>Personalizar</PresentationFormat>
  <Paragraphs>44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Verve</vt:lpstr>
      <vt:lpstr>Escrita e interação</vt:lpstr>
      <vt:lpstr>O que é escrita?</vt:lpstr>
      <vt:lpstr>Apresentação do PowerPoint</vt:lpstr>
      <vt:lpstr>Apresentação do PowerPoint</vt:lpstr>
      <vt:lpstr>Escrita e ativação de conhecimentos</vt:lpstr>
      <vt:lpstr>Conhecimento  linguístico </vt:lpstr>
      <vt:lpstr>Conhecimento  linguístico</vt:lpstr>
      <vt:lpstr>Conhecimento  linguístico</vt:lpstr>
      <vt:lpstr>Conhecimento  linguístico</vt:lpstr>
      <vt:lpstr>Conhecimento enciclopédico</vt:lpstr>
      <vt:lpstr>Conhecimento de textos</vt:lpstr>
      <vt:lpstr>Conhecimentos interacionais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Escrita e interação</dc:title>
  <dc:creator>Karina</dc:creator>
  <cp:lastModifiedBy>Marcel</cp:lastModifiedBy>
  <cp:revision>27</cp:revision>
  <dcterms:created xsi:type="dcterms:W3CDTF">2015-02-21T23:46:07Z</dcterms:created>
  <dcterms:modified xsi:type="dcterms:W3CDTF">2016-05-31T18:03:10Z</dcterms:modified>
</cp:coreProperties>
</file>