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59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8/8/2017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8/8/2017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4400" i="1" dirty="0" smtClean="0"/>
              <a:t>Cabra das rocas</a:t>
            </a:r>
            <a:r>
              <a:rPr lang="pt-BR" sz="4400" dirty="0" smtClean="0"/>
              <a:t>, a narrativa de maior expressão da literatura potiguar</a:t>
            </a: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dirty="0" smtClean="0"/>
              <a:t>IFRN – </a:t>
            </a:r>
            <a:r>
              <a:rPr lang="pt-BR" i="1" dirty="0" smtClean="0"/>
              <a:t>Campus</a:t>
            </a:r>
            <a:r>
              <a:rPr lang="pt-BR" dirty="0" smtClean="0"/>
              <a:t> Natal Cidade Alta / Unidade Rocas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dirty="0" smtClean="0"/>
              <a:t>Curso Técnico de Nível Médio Integrado em Multimídia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dirty="0" smtClean="0"/>
              <a:t>Disciplina: Língua portuguesa e literatura IV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dirty="0" smtClean="0"/>
              <a:t>Professor: Marcel Lúcio Matias Ribeiro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8179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GURGEL, </a:t>
            </a:r>
            <a:r>
              <a:rPr lang="pt-BR" dirty="0"/>
              <a:t>Tarcísio. </a:t>
            </a:r>
            <a:r>
              <a:rPr lang="pt-BR" i="1" dirty="0"/>
              <a:t>Informação da literatura potiguar</a:t>
            </a:r>
            <a:r>
              <a:rPr lang="pt-BR" dirty="0"/>
              <a:t>. </a:t>
            </a:r>
            <a:r>
              <a:rPr lang="pt-BR" dirty="0" smtClean="0"/>
              <a:t>Natal: </a:t>
            </a:r>
            <a:r>
              <a:rPr lang="pt-BR" dirty="0"/>
              <a:t>Argos, 2001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r>
              <a:rPr lang="pt-BR" dirty="0" smtClean="0"/>
              <a:t>HOMEM</a:t>
            </a:r>
            <a:r>
              <a:rPr lang="pt-BR" dirty="0"/>
              <a:t>, Homero. </a:t>
            </a:r>
            <a:r>
              <a:rPr lang="pt-BR" i="1" dirty="0"/>
              <a:t>Cabra das Rocas</a:t>
            </a:r>
            <a:r>
              <a:rPr lang="pt-BR" dirty="0"/>
              <a:t>. </a:t>
            </a:r>
            <a:r>
              <a:rPr lang="pt-BR" dirty="0" smtClean="0"/>
              <a:t>5 </a:t>
            </a:r>
            <a:r>
              <a:rPr lang="pt-BR" dirty="0"/>
              <a:t>ed</a:t>
            </a:r>
            <a:r>
              <a:rPr lang="pt-BR" dirty="0" smtClean="0"/>
              <a:t>., </a:t>
            </a:r>
            <a:r>
              <a:rPr lang="pt-BR" dirty="0"/>
              <a:t>São Paulo: </a:t>
            </a:r>
            <a:r>
              <a:rPr lang="pt-BR" dirty="0" smtClean="0"/>
              <a:t>Ática</a:t>
            </a:r>
            <a:r>
              <a:rPr lang="pt-BR" dirty="0"/>
              <a:t>, </a:t>
            </a:r>
            <a:r>
              <a:rPr lang="pt-BR" dirty="0" smtClean="0"/>
              <a:t>1977.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4626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Nosso pequeno príncipe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5561" y="2011363"/>
            <a:ext cx="2790560" cy="4206875"/>
          </a:xfrm>
        </p:spPr>
      </p:pic>
      <p:sp>
        <p:nvSpPr>
          <p:cNvPr id="5" name="CaixaDeTexto 4"/>
          <p:cNvSpPr txBox="1"/>
          <p:nvPr/>
        </p:nvSpPr>
        <p:spPr>
          <a:xfrm>
            <a:off x="1815921" y="2794716"/>
            <a:ext cx="497124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/>
              <a:t>Publicado originalmente em 1966;</a:t>
            </a:r>
          </a:p>
          <a:p>
            <a:r>
              <a:rPr lang="pt-BR" sz="2200" dirty="0" smtClean="0"/>
              <a:t>Obra com forte conotação social;</a:t>
            </a:r>
          </a:p>
          <a:p>
            <a:r>
              <a:rPr lang="pt-BR" sz="2200" dirty="0" smtClean="0"/>
              <a:t>Literatura infanto-juvenil;</a:t>
            </a:r>
          </a:p>
          <a:p>
            <a:r>
              <a:rPr lang="pt-BR" sz="2200" dirty="0" smtClean="0"/>
              <a:t>Romance de formação;</a:t>
            </a:r>
          </a:p>
          <a:p>
            <a:r>
              <a:rPr lang="pt-BR" sz="2200" dirty="0" smtClean="0"/>
              <a:t>Reforça a identidade do bairro das Rocas;</a:t>
            </a:r>
          </a:p>
          <a:p>
            <a:r>
              <a:rPr lang="pt-BR" sz="2200" dirty="0" smtClean="0"/>
              <a:t>Das Rocas para o mundo;</a:t>
            </a:r>
          </a:p>
          <a:p>
            <a:r>
              <a:rPr lang="pt-BR" sz="2200" i="1" dirty="0" smtClean="0"/>
              <a:t>Best-seller</a:t>
            </a:r>
            <a:r>
              <a:rPr lang="pt-BR" sz="2200" dirty="0" smtClean="0"/>
              <a:t> da literatura potiguar.</a:t>
            </a:r>
          </a:p>
        </p:txBody>
      </p:sp>
    </p:spTree>
    <p:extLst>
      <p:ext uri="{BB962C8B-B14F-4D97-AF65-F5344CB8AC3E}">
        <p14:creationId xmlns:p14="http://schemas.microsoft.com/office/powerpoint/2010/main" val="54820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sinopse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 smtClean="0"/>
              <a:t>O garoto Joãozinho (11 anos) </a:t>
            </a:r>
            <a:r>
              <a:rPr lang="pt-BR" dirty="0"/>
              <a:t>era </a:t>
            </a:r>
            <a:r>
              <a:rPr lang="pt-BR" dirty="0" smtClean="0"/>
              <a:t>morador </a:t>
            </a:r>
            <a:r>
              <a:rPr lang="pt-BR" dirty="0"/>
              <a:t>do humilde bairro das Rocas, na cidade do Natal, no Rio Grande do Norte. Só que Joãozinho deseja estudar para escapar da pobreza e seu maior sonho é ser admitido na melhor escola da cidade: o disputado colégio Atheneu </a:t>
            </a:r>
            <a:r>
              <a:rPr lang="pt-BR" dirty="0" smtClean="0"/>
              <a:t>Norte-Rio-grandense</a:t>
            </a:r>
            <a:r>
              <a:rPr lang="pt-BR" dirty="0"/>
              <a:t>. Com sua determinação e a ajuda do farmacêutico, ele consegue ser admitido no colégio, mas então passa a enfrentar o preconceito social dos outros estudantes do colégio, que eram filhos de pais ricos.</a:t>
            </a:r>
          </a:p>
        </p:txBody>
      </p:sp>
    </p:spTree>
    <p:extLst>
      <p:ext uri="{BB962C8B-B14F-4D97-AF65-F5344CB8AC3E}">
        <p14:creationId xmlns:p14="http://schemas.microsoft.com/office/powerpoint/2010/main" val="125968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Capítulos I e II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No capítulo I, Joãozinho faz inscrição no exame de admissão ao Ateneu e começa a enfrentar a frase corrente: “filho de rico para a escola; filho de pobre para o trabalho”. Mas o sonho de estudar era maior. (Introdução).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No capítulo II, há a descrição das Rocas da frente, próxima ao mangue e com forte odor de “podridão fermentada”. O termo xarias é utilizado pelos garotos das Rocas para xingar os garotos da Cidade Alta, “urbanos e prósperos, comedores de xaréu, peixe proibido à fome humilde do povo das Rocas, que o arrancava do mar a ponta de anzol e ia vendê-lo no mercado da Cidade Alta”. Por outro lado, “Na boca dos xarias éramos </a:t>
            </a:r>
            <a:r>
              <a:rPr lang="pt-BR" dirty="0" err="1" smtClean="0"/>
              <a:t>canguleiros</a:t>
            </a:r>
            <a:r>
              <a:rPr lang="pt-BR" dirty="0" smtClean="0"/>
              <a:t>, comedores de </a:t>
            </a:r>
            <a:r>
              <a:rPr lang="pt-BR" dirty="0" err="1" smtClean="0"/>
              <a:t>cangulo</a:t>
            </a:r>
            <a:r>
              <a:rPr lang="pt-BR" dirty="0" smtClean="0"/>
              <a:t>. O revide completava a terminologia, definia os campos como uma cerca alta e intransponível entre os dois grupos”. Histórias da “saga herói-cômica” das Rocas / história de </a:t>
            </a:r>
            <a:r>
              <a:rPr lang="pt-BR" dirty="0" err="1" smtClean="0"/>
              <a:t>Totonho</a:t>
            </a:r>
            <a:r>
              <a:rPr lang="pt-BR" dirty="0" smtClean="0"/>
              <a:t> Perna-Seca. Joãozinho presencia momento de </a:t>
            </a:r>
            <a:r>
              <a:rPr lang="pt-BR" dirty="0" err="1" smtClean="0"/>
              <a:t>contação</a:t>
            </a:r>
            <a:r>
              <a:rPr lang="pt-BR" dirty="0" smtClean="0"/>
              <a:t> de história oral. Esse capítulo serve como contextualização ao conflito social exposto no romance.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2848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Capítulos III e IV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02919" y="2011679"/>
            <a:ext cx="9784080" cy="4556545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No capítulo III, o narrador apresenta o seu pai, “um homem do mar”, que morava na Rua São Jorge, principal rua do bairro, perto da igreja do padroeiro das Rocas (que é o padroeiro das Rocas?). O pai era homem de poucas palavras, era forte, “Pareciam lutar contra a luz, os olhos do meu pai”. Menção à Dona Laura, madrasta. Tenta contar ao pai que se inscreveu para o exame de admissão. Ver conselho do pai na página 17/18. “Vá dormir para acordar cedo, menino. Se tem mesmo que ser doutor, precisa ir se preparando”.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A aula particular com Seu Geraldo, da farmácia, é apresentada no capítulo IV, além de uma descrição cuidadosa do “farmacêutico”. Seu Geraldo vivia só e era conhecido e querido nas Rocas. Tinha instrução, vendia os medicamentos e muitas vezes não recebia o pagamento, ninguém entendia por que ele morava nas Rocas, tendo “capacidade” para residir na Cidade Alta. Tinha escritos que ninguém sabia do que se tratava. Seria um escritor? A aula particular iria tirar o atraso na formação de João.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253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Capítulos v, vi e </a:t>
            </a:r>
            <a:r>
              <a:rPr lang="pt-BR" dirty="0" err="1" smtClean="0"/>
              <a:t>vii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No capítulo V, há o encontro de Joãozinho com Dora, meninota de 13 para 14 anos. Inicialmente troca de insultos entre ambos. Depois, desejo por Dora é despertado em João, que pergunta se pode  abraçá-la. E ela responde: “Ainda não é estudante e já se bota a bolinar a gente, hem, João?”. </a:t>
            </a:r>
            <a:r>
              <a:rPr lang="pt-BR" dirty="0"/>
              <a:t> </a:t>
            </a:r>
            <a:r>
              <a:rPr lang="pt-BR" dirty="0" smtClean="0"/>
              <a:t>Ele se irrita, mas posteriormente se beijam.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No capítulo VI, a “doença” do amor: João “estava arriado pela doença de amor, praga que devastava o povo das Rocas tanto como a dos maruins”.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No capítulo VII, ocorre briga com </a:t>
            </a:r>
            <a:r>
              <a:rPr lang="pt-BR" dirty="0" err="1" smtClean="0"/>
              <a:t>Budião</a:t>
            </a:r>
            <a:r>
              <a:rPr lang="pt-BR" dirty="0" smtClean="0"/>
              <a:t>, cara de peixe. Chamado pela alcunha de xarias, traidor. Isso doeu profundamente em João.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0766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02919" y="283335"/>
            <a:ext cx="9784080" cy="1509601"/>
          </a:xfrm>
        </p:spPr>
        <p:txBody>
          <a:bodyPr/>
          <a:lstStyle/>
          <a:p>
            <a:r>
              <a:rPr lang="pt-BR" dirty="0" smtClean="0"/>
              <a:t>Algumas Características estruturais e temáticas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Narrador em primeira pessoa para envolver o leitor com o enredo;</a:t>
            </a:r>
          </a:p>
          <a:p>
            <a:pPr algn="just"/>
            <a:r>
              <a:rPr lang="pt-BR" dirty="0" smtClean="0"/>
              <a:t>Capítulos curtos para proporcionar dinamismo à narrativa;</a:t>
            </a:r>
          </a:p>
          <a:p>
            <a:pPr algn="just"/>
            <a:r>
              <a:rPr lang="pt-BR" dirty="0" smtClean="0"/>
              <a:t>O </a:t>
            </a:r>
            <a:r>
              <a:rPr lang="pt-BR" dirty="0"/>
              <a:t>texto de Homero Homem destaca o acesso à educação como arma fundamental para a tentativa de superação das diferenças, haja vista o vitorioso ingresso do jovem protagonista Joãozinho no colégio </a:t>
            </a:r>
            <a:r>
              <a:rPr lang="pt-BR" dirty="0" smtClean="0"/>
              <a:t>Ateneu, </a:t>
            </a:r>
            <a:r>
              <a:rPr lang="pt-BR" dirty="0"/>
              <a:t>o que, por si só, contraria pela exceção os previsíveis índices das estatísticas </a:t>
            </a:r>
            <a:r>
              <a:rPr lang="pt-BR" dirty="0" smtClean="0"/>
              <a:t>oficiais.</a:t>
            </a:r>
          </a:p>
          <a:p>
            <a:pPr algn="just"/>
            <a:r>
              <a:rPr lang="pt-BR" dirty="0" smtClean="0"/>
              <a:t>Novela ou romance?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5342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Sobre o autor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7838" y="2092312"/>
            <a:ext cx="5340160" cy="3404352"/>
          </a:xfrm>
        </p:spPr>
      </p:pic>
      <p:sp>
        <p:nvSpPr>
          <p:cNvPr id="5" name="CaixaDeTexto 4"/>
          <p:cNvSpPr txBox="1"/>
          <p:nvPr/>
        </p:nvSpPr>
        <p:spPr>
          <a:xfrm>
            <a:off x="901520" y="2034868"/>
            <a:ext cx="461063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Homero Homem (1921-1991), autor dos infanto-juvenis </a:t>
            </a:r>
            <a:r>
              <a:rPr lang="pt-BR" i="1" dirty="0" smtClean="0"/>
              <a:t>Cabra </a:t>
            </a:r>
            <a:r>
              <a:rPr lang="pt-BR" i="1" dirty="0"/>
              <a:t>das </a:t>
            </a:r>
            <a:r>
              <a:rPr lang="pt-BR" i="1" dirty="0" smtClean="0"/>
              <a:t>Rocas</a:t>
            </a:r>
            <a:r>
              <a:rPr lang="pt-BR" dirty="0" smtClean="0"/>
              <a:t> </a:t>
            </a:r>
            <a:r>
              <a:rPr lang="pt-BR" dirty="0"/>
              <a:t>(1966) e </a:t>
            </a:r>
            <a:r>
              <a:rPr lang="pt-BR" i="1" dirty="0" smtClean="0"/>
              <a:t>Menino </a:t>
            </a:r>
            <a:r>
              <a:rPr lang="pt-BR" i="1" dirty="0"/>
              <a:t>de </a:t>
            </a:r>
            <a:r>
              <a:rPr lang="pt-BR" i="1" dirty="0" smtClean="0"/>
              <a:t>Asas</a:t>
            </a:r>
            <a:r>
              <a:rPr lang="pt-BR" dirty="0" smtClean="0"/>
              <a:t> </a:t>
            </a:r>
            <a:r>
              <a:rPr lang="pt-BR" dirty="0"/>
              <a:t>(1968</a:t>
            </a:r>
            <a:r>
              <a:rPr lang="pt-BR" dirty="0" smtClean="0"/>
              <a:t>).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Pelo número de edições dos seus livros constata-se que Homero Homem é o mais lido de todos os ficcionistas norte-rio-grandenses. Outra constatação não menos importante: é o único com livro traduzido </a:t>
            </a:r>
            <a:r>
              <a:rPr lang="pt-BR" dirty="0" smtClean="0"/>
              <a:t>(</a:t>
            </a:r>
            <a:r>
              <a:rPr lang="pt-BR" i="1" dirty="0" smtClean="0"/>
              <a:t>Gente </a:t>
            </a:r>
            <a:r>
              <a:rPr lang="pt-BR" i="1" dirty="0" err="1"/>
              <a:t>delle</a:t>
            </a:r>
            <a:r>
              <a:rPr lang="pt-BR" i="1" dirty="0"/>
              <a:t> </a:t>
            </a:r>
            <a:r>
              <a:rPr lang="pt-BR" i="1" dirty="0" smtClean="0"/>
              <a:t>Rocas</a:t>
            </a:r>
            <a:r>
              <a:rPr lang="pt-BR" dirty="0" smtClean="0"/>
              <a:t>, </a:t>
            </a:r>
            <a:r>
              <a:rPr lang="pt-BR" dirty="0"/>
              <a:t>tradução italiana </a:t>
            </a:r>
            <a:r>
              <a:rPr lang="pt-BR" dirty="0" smtClean="0"/>
              <a:t>por </a:t>
            </a:r>
            <a:r>
              <a:rPr lang="pt-BR" dirty="0"/>
              <a:t>Laura </a:t>
            </a:r>
            <a:r>
              <a:rPr lang="pt-BR" dirty="0" err="1"/>
              <a:t>Draghi</a:t>
            </a:r>
            <a:r>
              <a:rPr lang="pt-BR" dirty="0"/>
              <a:t> e Danuza Garcez </a:t>
            </a:r>
            <a:r>
              <a:rPr lang="pt-BR" dirty="0" err="1"/>
              <a:t>Ourique</a:t>
            </a:r>
            <a:r>
              <a:rPr lang="pt-BR" dirty="0"/>
              <a:t> - Editora </a:t>
            </a:r>
            <a:r>
              <a:rPr lang="pt-BR" dirty="0" err="1"/>
              <a:t>Giunti</a:t>
            </a:r>
            <a:r>
              <a:rPr lang="pt-BR" dirty="0"/>
              <a:t> </a:t>
            </a:r>
            <a:r>
              <a:rPr lang="pt-BR" dirty="0" err="1"/>
              <a:t>Marzocco</a:t>
            </a:r>
            <a:r>
              <a:rPr lang="pt-BR" dirty="0"/>
              <a:t>. Florença, 1977).</a:t>
            </a:r>
            <a:endParaRPr lang="pt-BR" dirty="0" smtClean="0"/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Informações sobre </a:t>
            </a:r>
            <a:r>
              <a:rPr lang="pt-BR" dirty="0"/>
              <a:t>biografia lançada em 2012: http://potiguarte.blogspot.com.br/2013/08/bem-mais-que-um-nome-de-rua.html</a:t>
            </a:r>
          </a:p>
        </p:txBody>
      </p:sp>
    </p:spTree>
    <p:extLst>
      <p:ext uri="{BB962C8B-B14F-4D97-AF65-F5344CB8AC3E}">
        <p14:creationId xmlns:p14="http://schemas.microsoft.com/office/powerpoint/2010/main" val="88359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rubens1.files.wordpress.com/2008/07/foto-homero-hom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919" y="1778868"/>
            <a:ext cx="3562491" cy="4236835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SOBRE O AUTOR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937759" y="1842863"/>
            <a:ext cx="6231988" cy="4473531"/>
          </a:xfrm>
          <a:noFill/>
          <a:effectLst>
            <a:softEdge rad="0"/>
          </a:effectLst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Em sua </a:t>
            </a:r>
            <a:r>
              <a:rPr lang="pt-BR" i="1" dirty="0"/>
              <a:t>Informação da Literatura </a:t>
            </a:r>
            <a:r>
              <a:rPr lang="pt-BR" i="1" dirty="0" smtClean="0"/>
              <a:t>Potiguar </a:t>
            </a:r>
            <a:r>
              <a:rPr lang="pt-BR" dirty="0" smtClean="0"/>
              <a:t>(2001), </a:t>
            </a:r>
            <a:r>
              <a:rPr lang="pt-BR" dirty="0"/>
              <a:t>o </a:t>
            </a:r>
            <a:r>
              <a:rPr lang="pt-BR" dirty="0" smtClean="0"/>
              <a:t>crítico </a:t>
            </a:r>
            <a:r>
              <a:rPr lang="pt-BR" dirty="0"/>
              <a:t>norte-rio-grandense Tarcísio </a:t>
            </a:r>
            <a:r>
              <a:rPr lang="pt-BR" dirty="0" smtClean="0"/>
              <a:t>Gurgel </a:t>
            </a:r>
            <a:r>
              <a:rPr lang="pt-BR" dirty="0"/>
              <a:t>destaca: “Homero Homem de Siqueira Cavalcanti nasceu em Canguaretama a 05 de janeiro de 1921, tendo falecido no Rio de Janeiro no dia 17 de julho de 1991. (...) Ganhador de inúmeros prêmios literários, Homero Homem tinha especial ternura por sua terra, à qual dedicou vários livros, como </a:t>
            </a:r>
            <a:r>
              <a:rPr lang="pt-BR" i="1" dirty="0"/>
              <a:t>Terra Iluminada</a:t>
            </a:r>
            <a:r>
              <a:rPr lang="pt-BR" dirty="0"/>
              <a:t>, </a:t>
            </a:r>
            <a:r>
              <a:rPr lang="pt-BR" i="1" dirty="0"/>
              <a:t>O Luar Potiguar</a:t>
            </a:r>
            <a:r>
              <a:rPr lang="pt-BR" dirty="0"/>
              <a:t> e a novela </a:t>
            </a:r>
            <a:r>
              <a:rPr lang="pt-BR" i="1" dirty="0"/>
              <a:t>Cabra das Rocas</a:t>
            </a:r>
            <a:r>
              <a:rPr lang="pt-BR" dirty="0"/>
              <a:t>”. Convém </a:t>
            </a:r>
            <a:r>
              <a:rPr lang="pt-BR" dirty="0" smtClean="0"/>
              <a:t>ressaltar </a:t>
            </a:r>
            <a:r>
              <a:rPr lang="pt-BR" dirty="0"/>
              <a:t>que apesar da inclusão da obra no gênero novela, aqui adotada pelo próprio Gurgel, algumas referências na imprensa dão conta de </a:t>
            </a:r>
            <a:r>
              <a:rPr lang="pt-BR" i="1" dirty="0"/>
              <a:t>Cabra das Rocas</a:t>
            </a:r>
            <a:r>
              <a:rPr lang="pt-BR" dirty="0"/>
              <a:t> na qualidade de </a:t>
            </a:r>
            <a:r>
              <a:rPr lang="pt-BR" dirty="0" smtClean="0"/>
              <a:t>romance.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643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m Tiras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TM03090430[[fn=Em Tiras]]</Template>
  <TotalTime>4306</TotalTime>
  <Words>1052</Words>
  <Application>Microsoft Office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3" baseType="lpstr">
      <vt:lpstr>Corbel</vt:lpstr>
      <vt:lpstr>Wingdings</vt:lpstr>
      <vt:lpstr>Em Tiras</vt:lpstr>
      <vt:lpstr>Cabra das rocas, a narrativa de maior expressão da literatura potiguar</vt:lpstr>
      <vt:lpstr>Nosso pequeno príncipe</vt:lpstr>
      <vt:lpstr>sinopse</vt:lpstr>
      <vt:lpstr>Capítulos I e II</vt:lpstr>
      <vt:lpstr>Capítulos III e IV</vt:lpstr>
      <vt:lpstr>Capítulos v, vi e vii</vt:lpstr>
      <vt:lpstr>Algumas Características estruturais e temáticas</vt:lpstr>
      <vt:lpstr>Sobre o autor</vt:lpstr>
      <vt:lpstr>SOBRE O AUTOR</vt:lpstr>
      <vt:lpstr>Referências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Cabra das rocas, o romance de maior expressão da literatura potiguar</dc:title>
  <dc:creator>Marcel Lucio Matias Ribeiro</dc:creator>
  <cp:lastModifiedBy>Marcel Lucio Matias Ribeiro</cp:lastModifiedBy>
  <cp:revision>27</cp:revision>
  <dcterms:created xsi:type="dcterms:W3CDTF">2017-08-05T09:26:37Z</dcterms:created>
  <dcterms:modified xsi:type="dcterms:W3CDTF">2017-08-08T12:22:51Z</dcterms:modified>
</cp:coreProperties>
</file>