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11/20/2017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93700" ty="-8255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11/20/2017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11/20/2017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11/20/2017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11/20/2017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0" y="0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93700" ty="-8255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11/20/2017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11/20/2017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11/20/2017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11/20/2017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11/20/2017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11/20/2017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11/20/2017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O </a:t>
            </a:r>
            <a:r>
              <a:rPr lang="pt-BR" dirty="0" smtClean="0"/>
              <a:t>MÉTODO científico </a:t>
            </a:r>
            <a:r>
              <a:rPr lang="pt-BR" dirty="0"/>
              <a:t>NAS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CIÊNCIAS </a:t>
            </a:r>
            <a:r>
              <a:rPr lang="pt-BR" dirty="0"/>
              <a:t>HUMANAS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Professor </a:t>
            </a:r>
          </a:p>
          <a:p>
            <a:r>
              <a:rPr lang="pt-BR" dirty="0" smtClean="0"/>
              <a:t>Marcel Matias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0242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Considerações iniciais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24128" y="2285999"/>
            <a:ext cx="9849818" cy="438664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/>
              <a:t>O </a:t>
            </a:r>
            <a:r>
              <a:rPr lang="pt-BR" b="1" dirty="0"/>
              <a:t>conhecimento científico</a:t>
            </a:r>
            <a:r>
              <a:rPr lang="pt-BR" dirty="0"/>
              <a:t> surgiu de investigações que buscavam esclarecer determinadas questões referentes à natureza, ao homem, à sociedade e ao mundo como um </a:t>
            </a:r>
            <a:r>
              <a:rPr lang="pt-BR" dirty="0" smtClean="0"/>
              <a:t>todo.</a:t>
            </a:r>
          </a:p>
          <a:p>
            <a:pPr algn="just"/>
            <a:endParaRPr lang="pt-BR" sz="1200" dirty="0" smtClean="0"/>
          </a:p>
          <a:p>
            <a:pPr algn="just"/>
            <a:r>
              <a:rPr lang="pt-BR" dirty="0" smtClean="0"/>
              <a:t>Nas </a:t>
            </a:r>
            <a:r>
              <a:rPr lang="pt-BR" b="1" dirty="0"/>
              <a:t>ciências naturais</a:t>
            </a:r>
            <a:r>
              <a:rPr lang="pt-BR" dirty="0"/>
              <a:t> o objeto de estudo é a </a:t>
            </a:r>
            <a:r>
              <a:rPr lang="pt-BR" dirty="0" smtClean="0"/>
              <a:t>natureza</a:t>
            </a:r>
            <a:r>
              <a:rPr lang="pt-BR" dirty="0"/>
              <a:t>, uma realidade dada, exterior ao homem e o sujeito do conhecimento se põe fora dela para estudá-la. </a:t>
            </a:r>
            <a:r>
              <a:rPr lang="pt-BR" dirty="0" smtClean="0"/>
              <a:t>(Método </a:t>
            </a:r>
            <a:r>
              <a:rPr lang="pt-BR" dirty="0"/>
              <a:t>científico </a:t>
            </a:r>
            <a:r>
              <a:rPr lang="pt-BR" dirty="0" smtClean="0"/>
              <a:t>experimental)</a:t>
            </a:r>
          </a:p>
          <a:p>
            <a:pPr algn="just"/>
            <a:endParaRPr lang="pt-BR" sz="1200" dirty="0"/>
          </a:p>
          <a:p>
            <a:pPr algn="just"/>
            <a:r>
              <a:rPr lang="pt-BR" dirty="0" smtClean="0"/>
              <a:t>Nas </a:t>
            </a:r>
            <a:r>
              <a:rPr lang="pt-BR" b="1" dirty="0"/>
              <a:t>ciências humanas</a:t>
            </a:r>
            <a:r>
              <a:rPr lang="pt-BR" dirty="0"/>
              <a:t> o objeto de estudo é o </a:t>
            </a:r>
            <a:r>
              <a:rPr lang="pt-BR" dirty="0" smtClean="0"/>
              <a:t>homem</a:t>
            </a:r>
            <a:r>
              <a:rPr lang="pt-BR" dirty="0"/>
              <a:t>, vivendo em sociedade, ou seja, o homem nas suas relações com os outros homens e com a própria </a:t>
            </a:r>
            <a:r>
              <a:rPr lang="pt-BR" dirty="0" smtClean="0"/>
              <a:t>natureza.</a:t>
            </a:r>
          </a:p>
          <a:p>
            <a:pPr algn="just"/>
            <a:endParaRPr lang="pt-BR" sz="1200" dirty="0"/>
          </a:p>
          <a:p>
            <a:pPr algn="just"/>
            <a:r>
              <a:rPr lang="pt-BR" dirty="0"/>
              <a:t>Diante disso fica evidenciado a diferença fundamental que há no estudo das ciências naturais e das ciências humanas, podendo se compreender então, a necessidade do desenvolvimento de “métodos” apropriados para cada uma delas.</a:t>
            </a:r>
          </a:p>
        </p:txBody>
      </p:sp>
    </p:spTree>
    <p:extLst>
      <p:ext uri="{BB962C8B-B14F-4D97-AF65-F5344CB8AC3E}">
        <p14:creationId xmlns:p14="http://schemas.microsoft.com/office/powerpoint/2010/main" val="216389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 smtClean="0"/>
              <a:t>Ciências naturais x ciências humanas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No século XIX, as </a:t>
            </a:r>
            <a:r>
              <a:rPr lang="pt-BR" dirty="0"/>
              <a:t>ciências naturais, sustentadas pelo “método experimental”, ganham força e se impõem como modelo de cientificidade, fundamentadas na observação e na experimentação, tendo a objetividade e a neutralidade como pressupostos básicos</a:t>
            </a:r>
            <a:r>
              <a:rPr lang="pt-BR" dirty="0" smtClean="0"/>
              <a:t>.</a:t>
            </a:r>
          </a:p>
          <a:p>
            <a:pPr algn="just"/>
            <a:r>
              <a:rPr lang="pt-BR" dirty="0" smtClean="0"/>
              <a:t>As </a:t>
            </a:r>
            <a:r>
              <a:rPr lang="pt-BR" dirty="0"/>
              <a:t>ciências humanas que estavam se sistematizando, nessa época utilizam o mesmo método das ciências </a:t>
            </a:r>
            <a:r>
              <a:rPr lang="pt-BR" dirty="0" smtClean="0"/>
              <a:t>naturais, </a:t>
            </a:r>
            <a:r>
              <a:rPr lang="pt-BR" dirty="0"/>
              <a:t>pois, para os positivistas não existia diferença entre as ciências da natureza e as ciências do homem (unicidade do conhecimento). </a:t>
            </a:r>
            <a:endParaRPr lang="pt-BR" dirty="0" smtClean="0"/>
          </a:p>
          <a:p>
            <a:pPr algn="just"/>
            <a:r>
              <a:rPr lang="pt-BR" dirty="0" smtClean="0"/>
              <a:t>Essa </a:t>
            </a:r>
            <a:r>
              <a:rPr lang="pt-BR" dirty="0"/>
              <a:t>imposição do </a:t>
            </a:r>
            <a:r>
              <a:rPr lang="pt-BR" dirty="0" smtClean="0"/>
              <a:t>método implicou </a:t>
            </a:r>
            <a:r>
              <a:rPr lang="pt-BR" dirty="0"/>
              <a:t>no engessamento das ciências humanas, pois surgem dificuldades quando se quer aplicar o “método científico” nas ciências humanas. Isso decorre em função das especificidades próprias do objeto dessas </a:t>
            </a:r>
            <a:r>
              <a:rPr lang="pt-BR" dirty="0" smtClean="0"/>
              <a:t>ciências.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080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 smtClean="0"/>
              <a:t>Cientificidade das </a:t>
            </a:r>
            <a:r>
              <a:rPr lang="pt-BR" sz="4000" b="1" dirty="0"/>
              <a:t>ciências </a:t>
            </a:r>
            <a:r>
              <a:rPr lang="pt-BR" sz="4000" b="1" dirty="0" smtClean="0"/>
              <a:t>humanas?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Há uma grande </a:t>
            </a:r>
            <a:r>
              <a:rPr lang="pt-BR" dirty="0"/>
              <a:t>discussão </a:t>
            </a:r>
            <a:r>
              <a:rPr lang="pt-BR" dirty="0" smtClean="0"/>
              <a:t>sobre </a:t>
            </a:r>
            <a:r>
              <a:rPr lang="pt-BR" dirty="0"/>
              <a:t>a cientificidade ou não das ciências humanas. Essa discussão tem como princípio a dificuldade de reconhecê-las como verdadeiras ciências por três motivos principais: </a:t>
            </a:r>
            <a:endParaRPr lang="pt-BR" dirty="0" smtClean="0"/>
          </a:p>
          <a:p>
            <a:pPr algn="just"/>
            <a:r>
              <a:rPr lang="pt-BR" dirty="0" smtClean="0"/>
              <a:t>a</a:t>
            </a:r>
            <a:r>
              <a:rPr lang="pt-BR" dirty="0"/>
              <a:t>) elas constituem um conjunto de discursos, o que amplia o seu campo de investigação; </a:t>
            </a:r>
            <a:endParaRPr lang="pt-BR" dirty="0" smtClean="0"/>
          </a:p>
          <a:p>
            <a:pPr algn="just"/>
            <a:r>
              <a:rPr lang="pt-BR" dirty="0" smtClean="0"/>
              <a:t>b</a:t>
            </a:r>
            <a:r>
              <a:rPr lang="pt-BR" dirty="0"/>
              <a:t>) porque estes discursos, muitas vezes, são divergentes e estão atrelados à história e a constituição dessas disciplinas; </a:t>
            </a:r>
            <a:endParaRPr lang="pt-BR" dirty="0" smtClean="0"/>
          </a:p>
          <a:p>
            <a:pPr algn="just"/>
            <a:r>
              <a:rPr lang="pt-BR" dirty="0" smtClean="0"/>
              <a:t>c</a:t>
            </a:r>
            <a:r>
              <a:rPr lang="pt-BR" dirty="0"/>
              <a:t>) por estarem inseridas num contexto histórico, político e ideológico, dificultando a objetividade e a neutralidade científica.</a:t>
            </a:r>
          </a:p>
        </p:txBody>
      </p:sp>
    </p:spTree>
    <p:extLst>
      <p:ext uri="{BB962C8B-B14F-4D97-AF65-F5344CB8AC3E}">
        <p14:creationId xmlns:p14="http://schemas.microsoft.com/office/powerpoint/2010/main" val="9878939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/>
              <a:t>Cientificidade das ciências humanas?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t-BR" dirty="0" smtClean="0"/>
              <a:t>Há </a:t>
            </a:r>
            <a:r>
              <a:rPr lang="pt-BR" dirty="0"/>
              <a:t>autores que não incluem as ciências humanas no rol das “verdadeiras ciências”, apresentando as seguintes objeções: </a:t>
            </a:r>
            <a:endParaRPr lang="pt-BR" dirty="0" smtClean="0"/>
          </a:p>
          <a:p>
            <a:pPr algn="just"/>
            <a:r>
              <a:rPr lang="pt-BR" dirty="0" smtClean="0"/>
              <a:t>a</a:t>
            </a:r>
            <a:r>
              <a:rPr lang="pt-BR" dirty="0"/>
              <a:t>. Os fenômenos não ocorrem de acordo com uma ordem semelhante a observada no universo físico, o que torna impossível a sua previsibilidade. </a:t>
            </a:r>
            <a:endParaRPr lang="pt-BR" dirty="0" smtClean="0"/>
          </a:p>
          <a:p>
            <a:pPr algn="just"/>
            <a:r>
              <a:rPr lang="pt-BR" dirty="0" smtClean="0"/>
              <a:t>b</a:t>
            </a:r>
            <a:r>
              <a:rPr lang="pt-BR" dirty="0"/>
              <a:t>. As ciências humanas lidam com entidades que não são passíveis de quantificação, o que torna difícil a comunicação dos resultados obtidos em suas investigações. </a:t>
            </a:r>
            <a:endParaRPr lang="pt-BR" dirty="0" smtClean="0"/>
          </a:p>
          <a:p>
            <a:pPr algn="just"/>
            <a:r>
              <a:rPr lang="pt-BR" dirty="0" smtClean="0"/>
              <a:t>c</a:t>
            </a:r>
            <a:r>
              <a:rPr lang="pt-BR" dirty="0"/>
              <a:t>. Os pesquisadores sociais, por serem humanos, trazem para suas investigações certas normas implícitas acerca do bem e do mal e do certo e do errado, prejudicando os resultados de suas pesquisas. </a:t>
            </a:r>
            <a:endParaRPr lang="pt-BR" dirty="0" smtClean="0"/>
          </a:p>
          <a:p>
            <a:pPr algn="just"/>
            <a:r>
              <a:rPr lang="pt-BR" dirty="0" smtClean="0"/>
              <a:t>d</a:t>
            </a:r>
            <a:r>
              <a:rPr lang="pt-BR" dirty="0"/>
              <a:t>. A ciência se vale fundamentalmente do método experimental, que exige, entre outras coisas, o controle das variáveis que poderão interferir no fenômeno estudado. Os fenômenos sociais, por outro lado, envolvem uma variedade tão grande de fatores que tornam inviável, na maioria dos casos, a realização de uma pesquisa rigidamente experimental.</a:t>
            </a:r>
          </a:p>
        </p:txBody>
      </p:sp>
    </p:spTree>
    <p:extLst>
      <p:ext uri="{BB962C8B-B14F-4D97-AF65-F5344CB8AC3E}">
        <p14:creationId xmlns:p14="http://schemas.microsoft.com/office/powerpoint/2010/main" val="386412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800" b="1" dirty="0" smtClean="0"/>
              <a:t>O método nas ciências humanas</a:t>
            </a:r>
            <a:endParaRPr lang="pt-BR" sz="4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O </a:t>
            </a:r>
            <a:r>
              <a:rPr lang="pt-BR" b="1" dirty="0" smtClean="0"/>
              <a:t>objeto </a:t>
            </a:r>
            <a:r>
              <a:rPr lang="pt-BR" b="1" dirty="0"/>
              <a:t>de estudo das ciências humanas </a:t>
            </a:r>
            <a:r>
              <a:rPr lang="pt-BR" dirty="0"/>
              <a:t>é o próprio homem vivendo em sociedade, ou seja, é um objeto construído historicamente </a:t>
            </a:r>
            <a:r>
              <a:rPr lang="pt-BR" dirty="0" smtClean="0"/>
              <a:t>e </a:t>
            </a:r>
            <a:r>
              <a:rPr lang="pt-BR" dirty="0"/>
              <a:t>está em constante estado de mudança e transformação. </a:t>
            </a:r>
            <a:endParaRPr lang="pt-BR" dirty="0" smtClean="0"/>
          </a:p>
          <a:p>
            <a:pPr algn="just"/>
            <a:r>
              <a:rPr lang="pt-BR" dirty="0" smtClean="0"/>
              <a:t>As </a:t>
            </a:r>
            <a:r>
              <a:rPr lang="pt-BR" dirty="0"/>
              <a:t>ciências humanas </a:t>
            </a:r>
            <a:r>
              <a:rPr lang="pt-BR" dirty="0" smtClean="0"/>
              <a:t>visam </a:t>
            </a:r>
            <a:r>
              <a:rPr lang="pt-BR" dirty="0"/>
              <a:t>o estudo do homem </a:t>
            </a:r>
            <a:r>
              <a:rPr lang="pt-BR" dirty="0" smtClean="0"/>
              <a:t>considerando </a:t>
            </a:r>
            <a:r>
              <a:rPr lang="pt-BR" dirty="0"/>
              <a:t>seus aspectos sociais, políticos, econômicos, psicológicos, históricos, etc. </a:t>
            </a:r>
            <a:endParaRPr lang="pt-BR" dirty="0" smtClean="0"/>
          </a:p>
          <a:p>
            <a:pPr algn="just"/>
            <a:r>
              <a:rPr lang="pt-BR" b="1" dirty="0" smtClean="0"/>
              <a:t>Essas </a:t>
            </a:r>
            <a:r>
              <a:rPr lang="pt-BR" b="1" dirty="0"/>
              <a:t>ciências não aceitam métodos ou técnicas rígidas e rigorosas, nem receitas de aplicação imediata que garantam a obtenção de resultados objetivos e exatos. </a:t>
            </a:r>
            <a:endParaRPr lang="pt-BR" b="1" dirty="0" smtClean="0"/>
          </a:p>
          <a:p>
            <a:pPr algn="just"/>
            <a:r>
              <a:rPr lang="pt-BR" b="1" dirty="0" smtClean="0"/>
              <a:t>O </a:t>
            </a:r>
            <a:r>
              <a:rPr lang="pt-BR" b="1" dirty="0"/>
              <a:t>que mais importa é a interpretação da investigação</a:t>
            </a:r>
            <a:r>
              <a:rPr lang="pt-BR" dirty="0"/>
              <a:t>, ou seja, não apenas os fatos por si só, mas a forma como se constituem esses fatos. </a:t>
            </a:r>
            <a:endParaRPr lang="pt-BR" dirty="0" smtClean="0"/>
          </a:p>
          <a:p>
            <a:pPr algn="just"/>
            <a:r>
              <a:rPr lang="pt-BR" dirty="0" smtClean="0"/>
              <a:t>O </a:t>
            </a:r>
            <a:r>
              <a:rPr lang="pt-BR" b="1" dirty="0" smtClean="0"/>
              <a:t>pesquisador</a:t>
            </a:r>
            <a:r>
              <a:rPr lang="pt-BR" dirty="0" smtClean="0"/>
              <a:t> </a:t>
            </a:r>
            <a:r>
              <a:rPr lang="pt-BR" dirty="0"/>
              <a:t>deve ser considerado no contexto no qual estes </a:t>
            </a:r>
            <a:r>
              <a:rPr lang="pt-BR" dirty="0" smtClean="0"/>
              <a:t>fatos se </a:t>
            </a:r>
            <a:r>
              <a:rPr lang="pt-BR" dirty="0"/>
              <a:t>apresentam, pois ele também faz parte do objeto que investiga. 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47907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 smtClean="0"/>
              <a:t>CARACTERÍSTICAS DO </a:t>
            </a:r>
            <a:r>
              <a:rPr lang="pt-BR" sz="4000" b="1" dirty="0"/>
              <a:t>método nas ciências humanas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&gt; Crítico;</a:t>
            </a:r>
          </a:p>
          <a:p>
            <a:r>
              <a:rPr lang="pt-BR" dirty="0" smtClean="0"/>
              <a:t>&gt; Interpretativo;</a:t>
            </a:r>
          </a:p>
          <a:p>
            <a:r>
              <a:rPr lang="pt-BR" dirty="0" smtClean="0"/>
              <a:t>&gt; Qualitativo;</a:t>
            </a:r>
          </a:p>
          <a:p>
            <a:r>
              <a:rPr lang="pt-BR" dirty="0" smtClean="0"/>
              <a:t>&gt; Subjetividade do pesquisador levada em conta;</a:t>
            </a:r>
          </a:p>
          <a:p>
            <a:r>
              <a:rPr lang="pt-BR" dirty="0" smtClean="0"/>
              <a:t>&gt; Pode não apresentar solução objetiva para o problema da pesquisa.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5929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referências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ARANHA, M. L. A.; MARTINS, M. H. P. Filosofando – Introdução à Filosofia. 2. ed. São Paulo: Moderna, 2001. </a:t>
            </a:r>
          </a:p>
          <a:p>
            <a:endParaRPr lang="pt-BR" dirty="0" smtClean="0"/>
          </a:p>
          <a:p>
            <a:r>
              <a:rPr lang="pt-BR" dirty="0" smtClean="0"/>
              <a:t>CHAUÍ</a:t>
            </a:r>
            <a:r>
              <a:rPr lang="pt-BR" dirty="0"/>
              <a:t>, M. Convite à Filosofia. 12. ed. São Paulo: Ática, 2002. 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GIL</a:t>
            </a:r>
            <a:r>
              <a:rPr lang="pt-BR" dirty="0"/>
              <a:t>, A. C. Métodos e Técnicas de Pesquisa Social. 5. ed. São Paulo: Atlas, 1999.</a:t>
            </a:r>
          </a:p>
        </p:txBody>
      </p:sp>
    </p:spTree>
    <p:extLst>
      <p:ext uri="{BB962C8B-B14F-4D97-AF65-F5344CB8AC3E}">
        <p14:creationId xmlns:p14="http://schemas.microsoft.com/office/powerpoint/2010/main" val="315668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C1C93EF2-4785-427F-84A5-F1666490E9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92</TotalTime>
  <Words>794</Words>
  <Application>Microsoft Office PowerPoint</Application>
  <PresentationFormat>Widescreen</PresentationFormat>
  <Paragraphs>44</Paragraphs>
  <Slides>8</Slides>
  <Notes>0</Notes>
  <HiddenSlides>1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Tw Cen MT</vt:lpstr>
      <vt:lpstr>Tw Cen MT Condensed</vt:lpstr>
      <vt:lpstr>Wingdings 3</vt:lpstr>
      <vt:lpstr>Integral</vt:lpstr>
      <vt:lpstr>O MÉTODO científico NAS  CIÊNCIAS HUMANAS</vt:lpstr>
      <vt:lpstr>Considerações iniciais</vt:lpstr>
      <vt:lpstr>Ciências naturais x ciências humanas</vt:lpstr>
      <vt:lpstr>Cientificidade das ciências humanas?</vt:lpstr>
      <vt:lpstr>Cientificidade das ciências humanas?</vt:lpstr>
      <vt:lpstr>O método nas ciências humanas</vt:lpstr>
      <vt:lpstr>CARACTERÍSTICAS DO método nas ciências humanas</vt:lpstr>
      <vt:lpstr>referências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PROBLEMA DO MÉTODO NAS CIÊNCIAS HUMANAS</dc:title>
  <dc:creator>Marcel Lucio Matias Ribeiro</dc:creator>
  <cp:lastModifiedBy>Marcel Lucio Matias Ribeiro</cp:lastModifiedBy>
  <cp:revision>8</cp:revision>
  <dcterms:created xsi:type="dcterms:W3CDTF">2017-11-20T09:42:02Z</dcterms:created>
  <dcterms:modified xsi:type="dcterms:W3CDTF">2017-11-20T11:14:24Z</dcterms:modified>
</cp:coreProperties>
</file>