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57" r:id="rId3"/>
    <p:sldId id="280" r:id="rId4"/>
    <p:sldId id="259" r:id="rId5"/>
    <p:sldId id="261" r:id="rId6"/>
    <p:sldId id="264" r:id="rId7"/>
    <p:sldId id="266" r:id="rId8"/>
    <p:sldId id="269" r:id="rId9"/>
    <p:sldId id="271" r:id="rId10"/>
    <p:sldId id="273" r:id="rId11"/>
    <p:sldId id="275" r:id="rId12"/>
    <p:sldId id="276" r:id="rId13"/>
    <p:sldId id="277" r:id="rId14"/>
    <p:sldId id="278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034" y="-14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3EC5C-5B60-418F-B9A4-054A7AC2D5DD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96C6D-B436-493F-B096-F887397FF3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18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4937AC-FFAA-4ED8-BCA8-098F7C5CC532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7B9E8-DF79-488E-A5A9-501512011517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AEB645-3043-4044-B08B-D2E2EE55EFEC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6AD6A8-3992-4DE2-9DBC-43845635CD53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0A9107-2BE7-4E01-8F3B-10ABCD03E59A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6AD6A8-3992-4DE2-9DBC-43845635CD53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11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03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40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45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63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26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09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21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93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57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58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7DE1-C8EC-4ED9-899B-5D76A2591F20}" type="datetimeFigureOut">
              <a:rPr lang="pt-BR" smtClean="0"/>
              <a:t>17/7/2015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7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arkufrn@yahoo.com.b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3158130" cy="203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26" y="4293096"/>
            <a:ext cx="2847882" cy="205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28" y="4293096"/>
            <a:ext cx="3098672" cy="204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67744" y="476672"/>
            <a:ext cx="6876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Ministério da Educação</a:t>
            </a:r>
          </a:p>
          <a:p>
            <a:pPr algn="ctr"/>
            <a:r>
              <a:rPr lang="pt-BR" sz="2200" b="1" dirty="0" smtClean="0"/>
              <a:t>Instituto Federal de Educação, Ciência e Tecnologia do Rio Grande do Norte</a:t>
            </a:r>
          </a:p>
          <a:p>
            <a:pPr algn="ctr"/>
            <a:r>
              <a:rPr lang="pt-BR" sz="2200" b="1" dirty="0" smtClean="0"/>
              <a:t>Campus Natal/Cidade Alta</a:t>
            </a:r>
          </a:p>
        </p:txBody>
      </p:sp>
      <p:pic>
        <p:nvPicPr>
          <p:cNvPr id="2050" name="Imagem 1" descr="logo ifrn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267744" cy="153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496" y="1988840"/>
            <a:ext cx="9108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Curso:</a:t>
            </a:r>
            <a:r>
              <a:rPr lang="pt-BR" sz="2000" dirty="0" smtClean="0"/>
              <a:t> Técnico Subsequente em Guia de Turismo</a:t>
            </a:r>
          </a:p>
          <a:p>
            <a:r>
              <a:rPr lang="pt-BR" sz="2000" b="1" dirty="0" smtClean="0"/>
              <a:t>Disciplina:</a:t>
            </a:r>
            <a:r>
              <a:rPr lang="pt-BR" sz="2000" dirty="0" smtClean="0"/>
              <a:t> Geografia do Rio Grande do Norte</a:t>
            </a:r>
          </a:p>
          <a:p>
            <a:r>
              <a:rPr lang="pt-BR" sz="2000" b="1" dirty="0" smtClean="0"/>
              <a:t>Período Letivo: </a:t>
            </a:r>
            <a:r>
              <a:rPr lang="pt-BR" sz="2000" dirty="0" smtClean="0"/>
              <a:t>3º período</a:t>
            </a:r>
          </a:p>
          <a:p>
            <a:r>
              <a:rPr lang="pt-BR" sz="2000" b="1" dirty="0" smtClean="0"/>
              <a:t>Carga Horária: </a:t>
            </a:r>
            <a:r>
              <a:rPr lang="pt-BR" sz="2000" dirty="0" smtClean="0"/>
              <a:t>60h</a:t>
            </a:r>
          </a:p>
          <a:p>
            <a:r>
              <a:rPr lang="pt-BR" sz="2000" b="1" dirty="0" smtClean="0"/>
              <a:t>Professor: </a:t>
            </a:r>
            <a:r>
              <a:rPr lang="pt-BR" sz="2000" dirty="0" smtClean="0"/>
              <a:t>Marcos Antônio Alves de Araújo</a:t>
            </a:r>
          </a:p>
          <a:p>
            <a:r>
              <a:rPr lang="pt-BR" sz="2000" b="1" dirty="0" smtClean="0"/>
              <a:t>E-mail: </a:t>
            </a:r>
            <a:r>
              <a:rPr lang="pt-BR" sz="2000" dirty="0" smtClean="0">
                <a:hlinkClick r:id="rId6"/>
              </a:rPr>
              <a:t>markufrn@yahoo.com.br</a:t>
            </a:r>
            <a:endParaRPr lang="pt-BR" sz="2000" dirty="0" smtClean="0"/>
          </a:p>
          <a:p>
            <a:r>
              <a:rPr lang="pt-BR" sz="2000" b="1" dirty="0" smtClean="0"/>
              <a:t>Conteúdo Programático: </a:t>
            </a:r>
            <a:r>
              <a:rPr lang="pt-BR" sz="2000" dirty="0" smtClean="0"/>
              <a:t>Formações vegetais do Rio Grande do Norte</a:t>
            </a:r>
          </a:p>
        </p:txBody>
      </p:sp>
    </p:spTree>
    <p:extLst>
      <p:ext uri="{BB962C8B-B14F-4D97-AF65-F5344CB8AC3E}">
        <p14:creationId xmlns:p14="http://schemas.microsoft.com/office/powerpoint/2010/main" val="31456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925" y="427038"/>
            <a:ext cx="90011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VEGETAÇÃO DE DUNAS E PRAIA</a:t>
            </a:r>
            <a:endParaRPr lang="pt-BR" sz="3000" b="1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44938" y="2276872"/>
            <a:ext cx="5164137" cy="35548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Formação </a:t>
            </a:r>
            <a:r>
              <a:rPr lang="pt-BR" sz="2500" dirty="0" err="1">
                <a:latin typeface="+mn-lt"/>
              </a:rPr>
              <a:t>halófita</a:t>
            </a:r>
            <a:r>
              <a:rPr lang="pt-BR" sz="2500" dirty="0">
                <a:latin typeface="+mn-lt"/>
              </a:rPr>
              <a:t>, herbácea e resistente às condições ambientais: umidade, nutrientes escassos e evaporação intensa.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Ocupa toda a costa </a:t>
            </a:r>
            <a:r>
              <a:rPr lang="pt-BR" sz="2500" dirty="0" smtClean="0">
                <a:latin typeface="+mn-lt"/>
              </a:rPr>
              <a:t>potiguar</a:t>
            </a:r>
            <a:r>
              <a:rPr lang="pt-BR" sz="2500" dirty="0"/>
              <a:t>.</a:t>
            </a: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/>
              <a:t>U</a:t>
            </a:r>
            <a:r>
              <a:rPr lang="pt-BR" sz="2500" dirty="0" smtClean="0">
                <a:latin typeface="+mn-lt"/>
              </a:rPr>
              <a:t>rbanização </a:t>
            </a:r>
            <a:r>
              <a:rPr lang="pt-BR" sz="2500" dirty="0">
                <a:latin typeface="+mn-lt"/>
              </a:rPr>
              <a:t>e o turismo predatório.  </a:t>
            </a:r>
          </a:p>
        </p:txBody>
      </p:sp>
      <p:pic>
        <p:nvPicPr>
          <p:cNvPr id="19460" name="Picture 2" descr="http://www.zonacosteira.bio.ufba.br/vresti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670425"/>
            <a:ext cx="3949701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4.bp.blogspot.com/-VyqFMjVfilU/ToCiiIEYqQI/AAAAAAAAC_4/A5NVSzF_Zl8/s1600/Dunas-nat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2913"/>
            <a:ext cx="3944938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9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5725" y="211138"/>
            <a:ext cx="3910013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MANGUEZAIS</a:t>
            </a:r>
            <a:endParaRPr lang="pt-BR" sz="3000" b="1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44938" y="42872"/>
            <a:ext cx="5164137" cy="69865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700" dirty="0">
                <a:latin typeface="+mn-lt"/>
              </a:rPr>
              <a:t>Ecossistema costeiro, formado por formações arbóreas </a:t>
            </a:r>
            <a:r>
              <a:rPr lang="pt-BR" sz="2700" dirty="0" err="1">
                <a:latin typeface="+mn-lt"/>
              </a:rPr>
              <a:t>halófitas</a:t>
            </a:r>
            <a:r>
              <a:rPr lang="pt-BR" sz="2700" dirty="0">
                <a:latin typeface="+mn-lt"/>
              </a:rPr>
              <a:t>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700" dirty="0">
                <a:latin typeface="+mn-lt"/>
              </a:rPr>
              <a:t>Ocorre na zona de transição entre ambientes marinhos e terrestres.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700" dirty="0">
                <a:latin typeface="+mn-lt"/>
              </a:rPr>
              <a:t>Estão sujeitos ao regime das marés.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700" dirty="0">
                <a:latin typeface="+mn-lt"/>
              </a:rPr>
              <a:t>Os solos são salinos e ricos em matéria orgânica.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700" dirty="0" smtClean="0">
                <a:latin typeface="+mn-lt"/>
              </a:rPr>
              <a:t>Berçário</a:t>
            </a:r>
            <a:r>
              <a:rPr lang="pt-BR" sz="2700" dirty="0">
                <a:latin typeface="+mn-lt"/>
              </a:rPr>
              <a:t>, criadouro e abrigo para espécies, como: peixes, moluscos, crustáceos e aves.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700" dirty="0">
                <a:latin typeface="+mn-lt"/>
              </a:rPr>
              <a:t>Sua manutenção é vital para a subsistência das comunidades pesqueiras.</a:t>
            </a:r>
          </a:p>
        </p:txBody>
      </p:sp>
      <p:pic>
        <p:nvPicPr>
          <p:cNvPr id="21508" name="Picture 2" descr="http://4.bp.blogspot.com/_JAyl6JUbkcg/S88fM6eHpRI/AAAAAAAAAJA/BbnsBYM2ckE/s1600/rogeri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394493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CaixaDeTexto 1"/>
          <p:cNvSpPr txBox="1">
            <a:spLocks noChangeArrowheads="1"/>
          </p:cNvSpPr>
          <p:nvPr/>
        </p:nvSpPr>
        <p:spPr bwMode="auto">
          <a:xfrm>
            <a:off x="755650" y="6516688"/>
            <a:ext cx="326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b="1"/>
              <a:t>O mangue e a carcinicultura</a:t>
            </a:r>
          </a:p>
        </p:txBody>
      </p:sp>
      <p:pic>
        <p:nvPicPr>
          <p:cNvPr id="21510" name="Picture 6" descr="E:\IMG_1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394493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539750" y="3492500"/>
            <a:ext cx="340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pt-BR" b="1" dirty="0" smtClean="0">
                <a:latin typeface="+mn-lt"/>
              </a:rPr>
              <a:t>Manguezais da RDSEPT</a:t>
            </a:r>
          </a:p>
        </p:txBody>
      </p:sp>
    </p:spTree>
    <p:extLst>
      <p:ext uri="{BB962C8B-B14F-4D97-AF65-F5344CB8AC3E}">
        <p14:creationId xmlns:p14="http://schemas.microsoft.com/office/powerpoint/2010/main" val="29460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IMG_1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39957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E:\IMG_19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33338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76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sbp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4843463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213100"/>
            <a:ext cx="5376863" cy="36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379" y="44624"/>
            <a:ext cx="90011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/>
              <a:t>FLORESTA SUBCADUCIFÓLIA</a:t>
            </a:r>
            <a:endParaRPr lang="pt-BR" sz="3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558004"/>
            <a:ext cx="9166225" cy="629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0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207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Marcos\Desktop\Sem títu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30241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30241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81525"/>
            <a:ext cx="31321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ta para cima 7"/>
          <p:cNvSpPr/>
          <p:nvPr/>
        </p:nvSpPr>
        <p:spPr>
          <a:xfrm rot="3299351">
            <a:off x="2259807" y="2634456"/>
            <a:ext cx="287338" cy="2238375"/>
          </a:xfrm>
          <a:prstGeom prst="up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cima 8"/>
          <p:cNvSpPr/>
          <p:nvPr/>
        </p:nvSpPr>
        <p:spPr>
          <a:xfrm>
            <a:off x="4356100" y="3068638"/>
            <a:ext cx="287338" cy="1368425"/>
          </a:xfrm>
          <a:prstGeom prst="up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Seta para cima 9"/>
          <p:cNvSpPr/>
          <p:nvPr/>
        </p:nvSpPr>
        <p:spPr>
          <a:xfrm rot="18542820">
            <a:off x="6421438" y="2716212"/>
            <a:ext cx="287338" cy="2119313"/>
          </a:xfrm>
          <a:prstGeom prst="up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85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2" y="0"/>
            <a:ext cx="69267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4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561307"/>
            <a:ext cx="9178925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388" y="-26988"/>
            <a:ext cx="8785225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FORMAÇÕES VEGETAIS DO RIO GRANDE DO NORTE</a:t>
            </a:r>
            <a:endParaRPr lang="pt-BR" sz="3000" b="1" dirty="0">
              <a:latin typeface="+mn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796136" y="5157192"/>
            <a:ext cx="2304256" cy="164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4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photos-b.ak.fbcdn.net/hphotos-ak-ash3/535927_409829589084862_743964629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7938"/>
            <a:ext cx="30353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sphotos-g.ak.fbcdn.net/hphotos-ak-snc6/284127_409833292417825_177485688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4581525"/>
            <a:ext cx="30353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ttp://sphotos-e.ak.fbcdn.net/hphotos-ak-ash4/230850_409835089084312_118938058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152650"/>
            <a:ext cx="30353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63888" y="66651"/>
            <a:ext cx="489585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CAATINGA</a:t>
            </a:r>
            <a:endParaRPr lang="pt-BR" sz="3000" b="1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59113" y="548680"/>
            <a:ext cx="6013450" cy="63248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Palavra de origem indígena.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Bioma genuinamente </a:t>
            </a:r>
            <a:r>
              <a:rPr lang="pt-BR" sz="2500" dirty="0" err="1">
                <a:latin typeface="+mn-lt"/>
              </a:rPr>
              <a:t>braslieiro</a:t>
            </a:r>
            <a:r>
              <a:rPr lang="pt-BR" sz="2500" dirty="0">
                <a:latin typeface="+mn-lt"/>
              </a:rPr>
              <a:t>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80% da cobertura vegetal do RN.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Solos </a:t>
            </a:r>
            <a:r>
              <a:rPr lang="pt-BR" sz="2500" dirty="0" err="1">
                <a:latin typeface="+mn-lt"/>
              </a:rPr>
              <a:t>Litólicos</a:t>
            </a:r>
            <a:r>
              <a:rPr lang="pt-BR" sz="2500" dirty="0">
                <a:latin typeface="+mn-lt"/>
              </a:rPr>
              <a:t> </a:t>
            </a:r>
            <a:r>
              <a:rPr lang="pt-BR" sz="2500" dirty="0" err="1">
                <a:latin typeface="+mn-lt"/>
              </a:rPr>
              <a:t>Eutróficos</a:t>
            </a:r>
            <a:r>
              <a:rPr lang="pt-BR" sz="2500" dirty="0">
                <a:latin typeface="+mn-lt"/>
              </a:rPr>
              <a:t> e Brunos não cálcicos.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Vegetação caducifólia.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Vegetação espinhosa.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Xerofitismo.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Clima semiárido e semiárido rigoroso (2.800h/a de insolação).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 smtClean="0">
                <a:latin typeface="+mn-lt"/>
              </a:rPr>
              <a:t>Caatinga </a:t>
            </a:r>
            <a:r>
              <a:rPr lang="pt-BR" sz="2500" dirty="0" err="1">
                <a:latin typeface="+mn-lt"/>
              </a:rPr>
              <a:t>hipoxerófila</a:t>
            </a:r>
            <a:r>
              <a:rPr lang="pt-BR" sz="2500" dirty="0">
                <a:latin typeface="+mn-lt"/>
              </a:rPr>
              <a:t> e </a:t>
            </a:r>
            <a:r>
              <a:rPr lang="pt-BR" sz="2500" dirty="0" err="1">
                <a:latin typeface="+mn-lt"/>
              </a:rPr>
              <a:t>hiperxerófila</a:t>
            </a:r>
            <a:r>
              <a:rPr lang="pt-BR" sz="2500" dirty="0">
                <a:latin typeface="+mn-lt"/>
              </a:rPr>
              <a:t> (60% do território potiguar). </a:t>
            </a:r>
            <a:endParaRPr lang="pt-BR" sz="2500" dirty="0" smtClean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 smtClean="0"/>
              <a:t>Desertificação. </a:t>
            </a:r>
            <a:endParaRPr lang="pt-BR" sz="2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0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79838" y="-4763"/>
            <a:ext cx="489585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MATA ATLÂNTICA</a:t>
            </a:r>
            <a:endParaRPr lang="pt-BR" sz="3000" b="1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62263" y="549275"/>
            <a:ext cx="6210300" cy="632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Formações perenifólias, latifoliadas e higrófitas.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Vegetação extremamente </a:t>
            </a:r>
            <a:r>
              <a:rPr lang="pt-BR" sz="2500" b="1" dirty="0">
                <a:latin typeface="+mn-lt"/>
              </a:rPr>
              <a:t>desmatada</a:t>
            </a:r>
            <a:r>
              <a:rPr lang="pt-BR" sz="2500" dirty="0">
                <a:latin typeface="+mn-lt"/>
              </a:rPr>
              <a:t> ao longo da história de colonização (a história da Mata Atlântica, e de sua destruição sistemática, é a nossa própria história). 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Dos 3.000 km</a:t>
            </a:r>
            <a:r>
              <a:rPr lang="pt-BR" sz="2500" baseline="30000" dirty="0">
                <a:latin typeface="+mn-lt"/>
              </a:rPr>
              <a:t>2</a:t>
            </a:r>
            <a:r>
              <a:rPr lang="pt-BR" sz="2500" dirty="0">
                <a:latin typeface="+mn-lt"/>
              </a:rPr>
              <a:t> de florestas primitivas no RN, restam apenas 840 km</a:t>
            </a:r>
            <a:r>
              <a:rPr lang="pt-BR" sz="2500" baseline="30000" dirty="0">
                <a:latin typeface="+mn-lt"/>
              </a:rPr>
              <a:t>2</a:t>
            </a:r>
            <a:r>
              <a:rPr lang="pt-BR" sz="2500" dirty="0">
                <a:latin typeface="+mn-lt"/>
              </a:rPr>
              <a:t> de remanescentes florestais.</a:t>
            </a:r>
            <a:endParaRPr lang="pt-BR" sz="2500" baseline="30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Fragmentos de mata atlântica: Escola das Dunas (Extremoz); Parque Estadual das Dunas de Natal (Natal); Santuário Ecológico de Pipa (</a:t>
            </a:r>
            <a:r>
              <a:rPr lang="pt-BR" sz="2500" dirty="0" err="1">
                <a:latin typeface="+mn-lt"/>
              </a:rPr>
              <a:t>Tibau</a:t>
            </a:r>
            <a:r>
              <a:rPr lang="pt-BR" sz="2500" dirty="0">
                <a:latin typeface="+mn-lt"/>
              </a:rPr>
              <a:t> do Sul); Mata Estrela (Baía Formosa) e Floresta Nacional de Nísia Floresta (Nísia Floresta). </a:t>
            </a:r>
          </a:p>
        </p:txBody>
      </p:sp>
      <p:pic>
        <p:nvPicPr>
          <p:cNvPr id="10244" name="Picture 5" descr="http://files.bionossavida.webnode.com.br/200000174-27d3a28cdc/OgAAACFs40pSEg4T5-CUxsxAhXSmXa3nzd17QqgeS83I2jBzeMjcE66zKz4MzNcNTZ1ATt5hWXhrI7YAX5yh33O264IAm1T1ULy39QfUDTx49yxPHqRAn9H40r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http://1.bp.blogspot.com/-Ru1tuz9iu9A/TrHvbHCiDrI/AAAAAAAAAKI/5lmy84rb3_A/s1600/Parque_das_Du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844675"/>
            <a:ext cx="28590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http://www.pipa.com.br/img/118/fileg_3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6938"/>
            <a:ext cx="28575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 descr="http://3.bp.blogspot.com/-goxOHTtWYqw/T_fIA-ujesI/AAAAAAAABGM/U4Gbi679se4/s1600/lagoa+do+navio,+mata+da+estrela+ba%C3%ADa+formosa+rio+grande+do+nor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724400"/>
            <a:ext cx="2873376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2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35375" y="787400"/>
            <a:ext cx="489585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FLORESTA DE SERRAS</a:t>
            </a:r>
            <a:endParaRPr lang="pt-BR" sz="3000" b="1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76600" y="1711325"/>
            <a:ext cx="5724525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Formada por uma caatinga </a:t>
            </a:r>
            <a:r>
              <a:rPr lang="pt-BR" sz="2500" dirty="0" err="1">
                <a:latin typeface="+mn-lt"/>
              </a:rPr>
              <a:t>hiporxerófila</a:t>
            </a:r>
            <a:r>
              <a:rPr lang="pt-BR" sz="2500" dirty="0">
                <a:latin typeface="+mn-lt"/>
              </a:rPr>
              <a:t>.</a:t>
            </a:r>
          </a:p>
          <a:p>
            <a:pPr algn="just">
              <a:defRPr/>
            </a:pP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Desenvolve nas partes mais altas das serras de topo plano, como as Serras de João do Vale, Santana, Martins, Portalegre, São Miguel e Luiz Gomes.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Flora fortemente relacionada ao tipo de clima e relevo.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000" dirty="0">
              <a:latin typeface="+mn-lt"/>
            </a:endParaRPr>
          </a:p>
        </p:txBody>
      </p:sp>
      <p:pic>
        <p:nvPicPr>
          <p:cNvPr id="12292" name="Picture 2" descr="http://2.bp.blogspot.com/_4fsU-fIBQCc/SlDf3g_ZfaI/AAAAAAAAAN4/4zlJogKOqbg/s400/serra+de+santana+-+Flor%C3%A2nia+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31638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ttp://2.bp.blogspot.com/-ciIpjZosbjw/Tm9e_DLArjI/AAAAAAAABQc/tgG8iHKvxlc/s640/DSC_34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349500"/>
            <a:ext cx="3165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http://3.bp.blogspot.com/-MK0VMps5SWY/TxSzc_nCw0I/AAAAAAAACQg/d0y8J1w01kk/s1600/serra+de+portalegre.+cesar+alv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38688"/>
            <a:ext cx="3163888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00113" y="2051050"/>
            <a:ext cx="23034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b="1" dirty="0">
                <a:solidFill>
                  <a:schemeClr val="bg1"/>
                </a:solidFill>
                <a:latin typeface="+mn-lt"/>
              </a:rPr>
              <a:t>Serra de Santana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00113" y="4365625"/>
            <a:ext cx="23034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b="1" dirty="0">
                <a:solidFill>
                  <a:schemeClr val="bg1"/>
                </a:solidFill>
                <a:latin typeface="+mn-lt"/>
              </a:rPr>
              <a:t>Serra de João do Vale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00113" y="6516688"/>
            <a:ext cx="23034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b="1" dirty="0">
                <a:solidFill>
                  <a:schemeClr val="bg1"/>
                </a:solidFill>
                <a:latin typeface="+mn-lt"/>
              </a:rPr>
              <a:t>Serra de Portalegre</a:t>
            </a:r>
          </a:p>
        </p:txBody>
      </p:sp>
    </p:spTree>
    <p:extLst>
      <p:ext uri="{BB962C8B-B14F-4D97-AF65-F5344CB8AC3E}">
        <p14:creationId xmlns:p14="http://schemas.microsoft.com/office/powerpoint/2010/main" val="11906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150" y="-26988"/>
            <a:ext cx="489585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CERRADOS</a:t>
            </a:r>
            <a:endParaRPr lang="pt-BR" sz="3000" b="1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140200" y="714375"/>
            <a:ext cx="5003800" cy="617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Os solos são pobres e ácidos.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Vegetação tropófita.</a:t>
            </a:r>
          </a:p>
          <a:p>
            <a:pPr algn="just">
              <a:defRPr/>
            </a:pPr>
            <a:endParaRPr lang="pt-BR" sz="1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Ocupa os baixos platôs (tabuleiros) do litoral oriental, especificamente das porções nordeste (Touros) e sudeste (Canguaretama, Baía Formosa, </a:t>
            </a:r>
            <a:r>
              <a:rPr lang="pt-BR" sz="2500" dirty="0" err="1">
                <a:latin typeface="+mn-lt"/>
              </a:rPr>
              <a:t>Tibau</a:t>
            </a:r>
            <a:r>
              <a:rPr lang="pt-BR" sz="2500" dirty="0">
                <a:latin typeface="+mn-lt"/>
              </a:rPr>
              <a:t> do Sul e Pedro Velho) do RN.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1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Possui um extrato arbóreo-arbustivo intercalado a uma formação herbácea e associada com a vegetação de </a:t>
            </a:r>
            <a:r>
              <a:rPr lang="pt-BR" sz="2500" dirty="0" smtClean="0">
                <a:latin typeface="+mn-lt"/>
              </a:rPr>
              <a:t>caatinga </a:t>
            </a:r>
            <a:r>
              <a:rPr lang="pt-BR" sz="2500" dirty="0">
                <a:latin typeface="+mn-lt"/>
              </a:rPr>
              <a:t>e mata atlântica.  </a:t>
            </a:r>
          </a:p>
        </p:txBody>
      </p:sp>
      <p:pic>
        <p:nvPicPr>
          <p:cNvPr id="15364" name="Picture 2" descr="http://www.ibama.gov.br/wp-content/uploads/2011/01/14-01-2011-r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57225"/>
            <a:ext cx="4141788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http://www.ibama.gov.br/wp-content/uploads/2011/01/14-01-2011-rn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760788"/>
            <a:ext cx="415766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20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4325" y="115888"/>
            <a:ext cx="85693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atin typeface="+mn-lt"/>
              </a:rPr>
              <a:t>FLORESTA CILIAR DE CARNAÚBA</a:t>
            </a:r>
            <a:endParaRPr lang="pt-BR" sz="3000" b="1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44938" y="1341438"/>
            <a:ext cx="5164137" cy="5092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Também chamada de mata de galeria, é um domínio vegetal formado pela palmeira carnaúba. </a:t>
            </a:r>
          </a:p>
          <a:p>
            <a:pPr algn="just">
              <a:defRPr/>
            </a:pP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Ocupa as baixadas mais úmidas das planícies fluviais Apodi-Mossoró e Piranhas-Açu. 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Entremeada por uma vegetação herbácea não muito densa.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endParaRPr lang="pt-BR" sz="2500" dirty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2500" dirty="0">
                <a:latin typeface="+mn-lt"/>
              </a:rPr>
              <a:t>Uma quantidade expressiva da mata de carnaúba foi devastada. </a:t>
            </a:r>
          </a:p>
        </p:txBody>
      </p:sp>
      <p:pic>
        <p:nvPicPr>
          <p:cNvPr id="17412" name="Picture 2" descr="http://aldericoalvares.blog.uol.com.br/images/00aa5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076325"/>
            <a:ext cx="38512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3.bp.blogspot.com/-jn9ChUkCMw4/Tq0r82k3WiI/AAAAAAAAEv0/ks2y5YWBxUI/s640/LagoaPiat%25C3%25B3VanuzaBarb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75"/>
            <a:ext cx="38719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36513" y="3635375"/>
            <a:ext cx="885826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 err="1">
                <a:solidFill>
                  <a:schemeClr val="bg1"/>
                </a:solidFill>
                <a:latin typeface="+mn-lt"/>
              </a:rPr>
              <a:t>Açu,RN</a:t>
            </a:r>
            <a:endParaRPr lang="pt-B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-36513" y="6516688"/>
            <a:ext cx="2663826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latin typeface="+mn-lt"/>
              </a:rPr>
              <a:t>Lagoa do </a:t>
            </a:r>
            <a:r>
              <a:rPr lang="pt-BR" b="1" dirty="0" err="1">
                <a:solidFill>
                  <a:schemeClr val="bg1"/>
                </a:solidFill>
                <a:latin typeface="+mn-lt"/>
              </a:rPr>
              <a:t>Piató</a:t>
            </a:r>
            <a:r>
              <a:rPr lang="pt-BR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pt-BR" b="1" dirty="0" err="1">
                <a:solidFill>
                  <a:schemeClr val="bg1"/>
                </a:solidFill>
                <a:latin typeface="+mn-lt"/>
              </a:rPr>
              <a:t>Açu,RN</a:t>
            </a:r>
            <a:r>
              <a:rPr lang="pt-BR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24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531</Words>
  <Application>Microsoft Office PowerPoint</Application>
  <PresentationFormat>Apresentação na tela (4:3)</PresentationFormat>
  <Paragraphs>87</Paragraphs>
  <Slides>14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da Cunha Bachiega</dc:creator>
  <cp:lastModifiedBy>Marcos Antonio Alves de Araujo</cp:lastModifiedBy>
  <cp:revision>36</cp:revision>
  <dcterms:created xsi:type="dcterms:W3CDTF">2013-05-14T11:52:08Z</dcterms:created>
  <dcterms:modified xsi:type="dcterms:W3CDTF">2015-07-17T22:15:41Z</dcterms:modified>
</cp:coreProperties>
</file>