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42" r:id="rId2"/>
    <p:sldId id="269" r:id="rId3"/>
    <p:sldId id="270" r:id="rId4"/>
    <p:sldId id="271" r:id="rId5"/>
    <p:sldId id="272" r:id="rId6"/>
    <p:sldId id="275" r:id="rId7"/>
    <p:sldId id="276" r:id="rId8"/>
    <p:sldId id="277" r:id="rId9"/>
    <p:sldId id="278" r:id="rId10"/>
    <p:sldId id="331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1" r:id="rId22"/>
    <p:sldId id="298" r:id="rId23"/>
    <p:sldId id="300" r:id="rId24"/>
    <p:sldId id="302" r:id="rId25"/>
    <p:sldId id="303" r:id="rId26"/>
    <p:sldId id="304" r:id="rId27"/>
    <p:sldId id="306" r:id="rId28"/>
    <p:sldId id="307" r:id="rId29"/>
    <p:sldId id="308" r:id="rId30"/>
    <p:sldId id="344" r:id="rId31"/>
    <p:sldId id="346" r:id="rId32"/>
    <p:sldId id="347" r:id="rId33"/>
    <p:sldId id="315" r:id="rId34"/>
    <p:sldId id="316" r:id="rId35"/>
    <p:sldId id="354" r:id="rId36"/>
    <p:sldId id="355" r:id="rId37"/>
    <p:sldId id="348" r:id="rId38"/>
    <p:sldId id="349" r:id="rId39"/>
    <p:sldId id="350" r:id="rId40"/>
    <p:sldId id="351" r:id="rId41"/>
    <p:sldId id="352" r:id="rId42"/>
    <p:sldId id="353" r:id="rId43"/>
    <p:sldId id="325" r:id="rId44"/>
    <p:sldId id="327" r:id="rId45"/>
    <p:sldId id="328" r:id="rId46"/>
    <p:sldId id="330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3EC5C-5B60-418F-B9A4-054A7AC2D5DD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96C6D-B436-493F-B096-F887397FF3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18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48423B-1243-40FF-93F1-CAD989312C3D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21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9F748-85E3-4D44-B95E-8C624F77C62C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072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FB08-076E-40D9-8716-82377EAFFB36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47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2FE9FA-3035-4362-B072-E7A01048120F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119799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9BB2E-C158-4BEC-8DEF-AD551458A8DC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696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3EA8F-56FF-4ABD-90EB-5D7ABEB436A5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05452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53712A-9C28-48B3-8811-E2DEF543CCBA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03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C654BA-CB5B-474E-A3D4-00550627073A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7154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5C8665-A361-41A5-BF3B-151D169899B1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259745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5B699-9379-4551-BB3E-41C7B2DCA4A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20838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2C5509-4967-431E-90A1-9E43B02ACDE7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189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5882E-CB07-40EB-BDFF-F9116CF0454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36851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261341-3BED-4C95-8D5B-5189A7D694B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56508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95609B-353F-49A6-B88B-782EC884402E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72966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11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03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40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45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63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26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09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21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93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57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58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7DE1-C8EC-4ED9-899B-5D76A2591F20}" type="datetimeFigureOut">
              <a:rPr lang="pt-BR" smtClean="0"/>
              <a:t>11/12/2014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70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arkufrn@yahoo.com.b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93096"/>
            <a:ext cx="3158130" cy="203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26" y="4293096"/>
            <a:ext cx="2847882" cy="205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28" y="4293096"/>
            <a:ext cx="3098672" cy="204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67744" y="476672"/>
            <a:ext cx="6876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Ministério da Educação</a:t>
            </a:r>
          </a:p>
          <a:p>
            <a:pPr algn="ctr"/>
            <a:r>
              <a:rPr lang="pt-BR" sz="2200" b="1" dirty="0" smtClean="0"/>
              <a:t>Instituto Federal de Educação, Ciência e Tecnologia do Rio Grande do Norte</a:t>
            </a:r>
          </a:p>
          <a:p>
            <a:pPr algn="ctr"/>
            <a:r>
              <a:rPr lang="pt-BR" sz="2200" b="1" dirty="0" smtClean="0"/>
              <a:t>Campus Natal/Cidade Alta</a:t>
            </a:r>
          </a:p>
        </p:txBody>
      </p:sp>
      <p:pic>
        <p:nvPicPr>
          <p:cNvPr id="2050" name="Imagem 1" descr="logo ifrn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267744" cy="153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5496" y="1988840"/>
            <a:ext cx="9108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Curso:</a:t>
            </a:r>
            <a:r>
              <a:rPr lang="pt-BR" sz="2000" dirty="0" smtClean="0"/>
              <a:t> Técnico Subsequente em Guia de Turismo</a:t>
            </a:r>
          </a:p>
          <a:p>
            <a:r>
              <a:rPr lang="pt-BR" sz="2000" b="1" dirty="0" smtClean="0"/>
              <a:t>Disciplina:</a:t>
            </a:r>
            <a:r>
              <a:rPr lang="pt-BR" sz="2000" dirty="0" smtClean="0"/>
              <a:t> Geografia do Rio Grande do Norte</a:t>
            </a:r>
          </a:p>
          <a:p>
            <a:r>
              <a:rPr lang="pt-BR" sz="2000" b="1" dirty="0" smtClean="0"/>
              <a:t>Período Letivo: </a:t>
            </a:r>
            <a:r>
              <a:rPr lang="pt-BR" sz="2000" dirty="0" smtClean="0"/>
              <a:t>3º período</a:t>
            </a:r>
          </a:p>
          <a:p>
            <a:r>
              <a:rPr lang="pt-BR" sz="2000" b="1" dirty="0" smtClean="0"/>
              <a:t>Carga Horária: </a:t>
            </a:r>
            <a:r>
              <a:rPr lang="pt-BR" sz="2000" dirty="0" smtClean="0"/>
              <a:t>60h</a:t>
            </a:r>
          </a:p>
          <a:p>
            <a:r>
              <a:rPr lang="pt-BR" sz="2000" b="1" dirty="0" smtClean="0"/>
              <a:t>Professor: </a:t>
            </a:r>
            <a:r>
              <a:rPr lang="pt-BR" sz="2000" dirty="0" smtClean="0"/>
              <a:t>Marcos Antônio Alves de Araújo</a:t>
            </a:r>
          </a:p>
          <a:p>
            <a:r>
              <a:rPr lang="pt-BR" sz="2000" b="1" dirty="0" smtClean="0"/>
              <a:t>E-mail: </a:t>
            </a:r>
            <a:r>
              <a:rPr lang="pt-BR" sz="2000" dirty="0" smtClean="0">
                <a:hlinkClick r:id="rId6"/>
              </a:rPr>
              <a:t>markufrn@yahoo.com.br</a:t>
            </a:r>
            <a:endParaRPr lang="pt-BR" sz="2000" dirty="0" smtClean="0"/>
          </a:p>
          <a:p>
            <a:r>
              <a:rPr lang="pt-BR" sz="2000" b="1" dirty="0" smtClean="0"/>
              <a:t>Conteúdo Programático: </a:t>
            </a:r>
            <a:r>
              <a:rPr lang="pt-BR" sz="2000" dirty="0" smtClean="0"/>
              <a:t>Geologia e Geomorfologia do Rio Grande do Norte</a:t>
            </a:r>
          </a:p>
        </p:txBody>
      </p:sp>
    </p:spTree>
    <p:extLst>
      <p:ext uri="{BB962C8B-B14F-4D97-AF65-F5344CB8AC3E}">
        <p14:creationId xmlns:p14="http://schemas.microsoft.com/office/powerpoint/2010/main" val="285454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53725" cy="77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39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-30164" y="-28110"/>
            <a:ext cx="917416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6512" y="-99392"/>
            <a:ext cx="37198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b="1" dirty="0" smtClean="0">
                <a:solidFill>
                  <a:schemeClr val="bg1"/>
                </a:solidFill>
              </a:rPr>
              <a:t>Geomorfologia do RN</a:t>
            </a:r>
            <a:r>
              <a:rPr lang="pt-BR" sz="3000" b="1" dirty="0" smtClean="0">
                <a:solidFill>
                  <a:schemeClr val="bg1"/>
                </a:solidFill>
              </a:rPr>
              <a:t> </a:t>
            </a:r>
            <a:endParaRPr lang="pt-BR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3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ixaDeTexto 3"/>
          <p:cNvSpPr txBox="1">
            <a:spLocks noChangeArrowheads="1"/>
          </p:cNvSpPr>
          <p:nvPr/>
        </p:nvSpPr>
        <p:spPr bwMode="auto">
          <a:xfrm>
            <a:off x="250825" y="1844675"/>
            <a:ext cx="86423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5000" b="1">
                <a:latin typeface="Calibri" pitchFamily="34" charset="0"/>
              </a:rPr>
              <a:t>Os relevos se originam e se transformam, a partir de dois tipos de agentes, a saber:</a:t>
            </a:r>
          </a:p>
        </p:txBody>
      </p:sp>
    </p:spTree>
    <p:extLst>
      <p:ext uri="{BB962C8B-B14F-4D97-AF65-F5344CB8AC3E}">
        <p14:creationId xmlns:p14="http://schemas.microsoft.com/office/powerpoint/2010/main" val="34624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ixaDeTexto 4"/>
          <p:cNvSpPr txBox="1">
            <a:spLocks noChangeArrowheads="1"/>
          </p:cNvSpPr>
          <p:nvPr/>
        </p:nvSpPr>
        <p:spPr bwMode="auto">
          <a:xfrm>
            <a:off x="827088" y="44450"/>
            <a:ext cx="82089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3000" b="1">
                <a:latin typeface="Calibri" pitchFamily="34" charset="0"/>
              </a:rPr>
              <a:t>Agentes endogenéticos</a:t>
            </a:r>
          </a:p>
        </p:txBody>
      </p:sp>
    </p:spTree>
    <p:extLst>
      <p:ext uri="{BB962C8B-B14F-4D97-AF65-F5344CB8AC3E}">
        <p14:creationId xmlns:p14="http://schemas.microsoft.com/office/powerpoint/2010/main" val="30383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ixaDeTexto 4"/>
          <p:cNvSpPr txBox="1">
            <a:spLocks noChangeArrowheads="1"/>
          </p:cNvSpPr>
          <p:nvPr/>
        </p:nvSpPr>
        <p:spPr bwMode="auto">
          <a:xfrm>
            <a:off x="5076825" y="-26988"/>
            <a:ext cx="403225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2500" b="1">
                <a:solidFill>
                  <a:schemeClr val="bg1"/>
                </a:solidFill>
                <a:latin typeface="Calibri" pitchFamily="34" charset="0"/>
              </a:rPr>
              <a:t>Himalaia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241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9750" y="142875"/>
            <a:ext cx="8604250" cy="477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500" b="1" dirty="0">
                <a:latin typeface="+mn-lt"/>
              </a:rPr>
              <a:t>Cordilheiras do Himalaia (Índia, China, Butão, </a:t>
            </a:r>
            <a:r>
              <a:rPr lang="pt-BR" sz="2500" b="1" dirty="0" smtClean="0">
                <a:latin typeface="+mn-lt"/>
              </a:rPr>
              <a:t>Nepal, </a:t>
            </a:r>
            <a:r>
              <a:rPr lang="pt-BR" sz="2500" b="1" dirty="0">
                <a:latin typeface="+mn-lt"/>
              </a:rPr>
              <a:t>Paquistão)</a:t>
            </a:r>
          </a:p>
        </p:txBody>
      </p:sp>
    </p:spTree>
    <p:extLst>
      <p:ext uri="{BB962C8B-B14F-4D97-AF65-F5344CB8AC3E}">
        <p14:creationId xmlns:p14="http://schemas.microsoft.com/office/powerpoint/2010/main" val="369136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3779838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067175" y="2268538"/>
            <a:ext cx="4826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atin typeface="+mn-lt"/>
              </a:rPr>
              <a:t>Origem das Cordilheiras do Himalaia</a:t>
            </a:r>
          </a:p>
        </p:txBody>
      </p:sp>
    </p:spTree>
    <p:extLst>
      <p:ext uri="{BB962C8B-B14F-4D97-AF65-F5344CB8AC3E}">
        <p14:creationId xmlns:p14="http://schemas.microsoft.com/office/powerpoint/2010/main" val="3162113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aixaDeTexto 4"/>
          <p:cNvSpPr txBox="1">
            <a:spLocks noChangeArrowheads="1"/>
          </p:cNvSpPr>
          <p:nvPr/>
        </p:nvSpPr>
        <p:spPr bwMode="auto">
          <a:xfrm>
            <a:off x="900113" y="0"/>
            <a:ext cx="82438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2500" b="1">
                <a:latin typeface="Calibri" pitchFamily="34" charset="0"/>
              </a:rPr>
              <a:t>Vulcanismo</a:t>
            </a:r>
          </a:p>
        </p:txBody>
      </p:sp>
    </p:spTree>
    <p:extLst>
      <p:ext uri="{BB962C8B-B14F-4D97-AF65-F5344CB8AC3E}">
        <p14:creationId xmlns:p14="http://schemas.microsoft.com/office/powerpoint/2010/main" val="6404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aixaDeTexto 5"/>
          <p:cNvSpPr txBox="1">
            <a:spLocks noChangeArrowheads="1"/>
          </p:cNvSpPr>
          <p:nvPr/>
        </p:nvSpPr>
        <p:spPr bwMode="auto">
          <a:xfrm>
            <a:off x="5003800" y="1651000"/>
            <a:ext cx="41402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500" b="1">
                <a:latin typeface="Calibri" pitchFamily="34" charset="0"/>
              </a:rPr>
              <a:t>Agentes exogenéticos (representados pela ação do intemperismo)</a:t>
            </a:r>
          </a:p>
        </p:txBody>
      </p:sp>
    </p:spTree>
    <p:extLst>
      <p:ext uri="{BB962C8B-B14F-4D97-AF65-F5344CB8AC3E}">
        <p14:creationId xmlns:p14="http://schemas.microsoft.com/office/powerpoint/2010/main" val="35444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CaixaDeTexto 6"/>
          <p:cNvSpPr txBox="1">
            <a:spLocks noChangeArrowheads="1"/>
          </p:cNvSpPr>
          <p:nvPr/>
        </p:nvSpPr>
        <p:spPr bwMode="auto">
          <a:xfrm>
            <a:off x="5364163" y="257175"/>
            <a:ext cx="3671887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2800" b="1" dirty="0">
                <a:latin typeface="Calibri" pitchFamily="34" charset="0"/>
              </a:rPr>
              <a:t>Erosão: </a:t>
            </a:r>
            <a:r>
              <a:rPr lang="pt-BR" sz="2800" dirty="0">
                <a:latin typeface="Calibri" pitchFamily="34" charset="0"/>
              </a:rPr>
              <a:t>desgaste da superfície do planeta por agentes naturais e antrópicos. </a:t>
            </a:r>
          </a:p>
          <a:p>
            <a:pPr algn="just" eaLnBrk="1" hangingPunct="1"/>
            <a:endParaRPr lang="pt-BR" sz="2800" dirty="0">
              <a:latin typeface="Calibri" pitchFamily="34" charset="0"/>
            </a:endParaRPr>
          </a:p>
          <a:p>
            <a:pPr algn="just" eaLnBrk="1" hangingPunct="1"/>
            <a:r>
              <a:rPr lang="pt-BR" sz="2800" b="1" dirty="0">
                <a:latin typeface="Calibri" pitchFamily="34" charset="0"/>
              </a:rPr>
              <a:t>Tipos de Erosão:</a:t>
            </a:r>
          </a:p>
          <a:p>
            <a:pPr algn="just" eaLnBrk="1" hangingPunct="1"/>
            <a:endParaRPr lang="pt-BR" sz="1600" dirty="0">
              <a:latin typeface="Calibri" pitchFamily="34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eólica;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marinha ou abrasão;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pluvial;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fluvial;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glacial;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</a:t>
            </a:r>
            <a:r>
              <a:rPr lang="pt-BR" sz="2800" dirty="0" err="1">
                <a:latin typeface="Calibri" pitchFamily="34" charset="0"/>
              </a:rPr>
              <a:t>antropogenética</a:t>
            </a:r>
            <a:r>
              <a:rPr lang="pt-BR" sz="2800" dirty="0">
                <a:latin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20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lh6.ggpht.com/_OmATDo47UcM/R6tlrqmccmI/AAAAAAAACdc/X6vmW908OlE/DSC01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88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cprm.gov.br/Aparados/imagens/ap_geo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32" y="-7937"/>
            <a:ext cx="32194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41" y="-1"/>
            <a:ext cx="2664532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-1" y="3429000"/>
            <a:ext cx="40679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Courier New" pitchFamily="49" charset="0"/>
              <a:buChar char="o"/>
            </a:pPr>
            <a:r>
              <a:rPr lang="pt-BR" sz="3200" dirty="0" smtClean="0"/>
              <a:t>Planície Costeira.</a:t>
            </a:r>
          </a:p>
          <a:p>
            <a:pPr marL="571500" indent="-571500" algn="just">
              <a:buFont typeface="Courier New" pitchFamily="49" charset="0"/>
              <a:buChar char="o"/>
            </a:pPr>
            <a:r>
              <a:rPr lang="pt-BR" sz="3200" dirty="0" smtClean="0"/>
              <a:t>Planície Fluvial</a:t>
            </a:r>
            <a:r>
              <a:rPr lang="pt-BR" sz="3200" dirty="0"/>
              <a:t>.</a:t>
            </a:r>
            <a:endParaRPr lang="pt-BR" sz="3200" dirty="0" smtClean="0"/>
          </a:p>
          <a:p>
            <a:pPr marL="571500" indent="-571500" algn="just">
              <a:buFont typeface="Courier New" pitchFamily="49" charset="0"/>
              <a:buChar char="o"/>
            </a:pPr>
            <a:r>
              <a:rPr lang="pt-BR" sz="3200" dirty="0" smtClean="0"/>
              <a:t>Tabuleiro Costeiro. </a:t>
            </a:r>
          </a:p>
          <a:p>
            <a:pPr marL="571500" indent="-571500" algn="just">
              <a:buFont typeface="Courier New" pitchFamily="49" charset="0"/>
              <a:buChar char="o"/>
            </a:pPr>
            <a:r>
              <a:rPr lang="pt-BR" sz="3200" dirty="0" smtClean="0"/>
              <a:t>Planalto da Borborema.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9512" y="2492896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/>
              <a:t>Formas do relevo potiguar</a:t>
            </a:r>
            <a:endParaRPr lang="pt-BR" sz="4000" b="1" dirty="0"/>
          </a:p>
        </p:txBody>
      </p:sp>
      <p:sp>
        <p:nvSpPr>
          <p:cNvPr id="3" name="Retângulo 2"/>
          <p:cNvSpPr/>
          <p:nvPr/>
        </p:nvSpPr>
        <p:spPr>
          <a:xfrm>
            <a:off x="4464496" y="335699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3200" dirty="0"/>
              <a:t>Chapada do </a:t>
            </a:r>
            <a:r>
              <a:rPr lang="pt-BR" sz="3200" dirty="0" smtClean="0"/>
              <a:t>Apodi.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200" dirty="0" smtClean="0"/>
              <a:t>Chapada </a:t>
            </a:r>
            <a:r>
              <a:rPr lang="pt-BR" sz="3200" dirty="0"/>
              <a:t>da Serra </a:t>
            </a:r>
            <a:r>
              <a:rPr lang="pt-BR" sz="3200" dirty="0" smtClean="0"/>
              <a:t>Verde</a:t>
            </a:r>
            <a:r>
              <a:rPr lang="pt-BR" sz="3200" dirty="0"/>
              <a:t>.</a:t>
            </a:r>
            <a:endParaRPr lang="pt-BR" sz="3200" dirty="0" smtClean="0"/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200" dirty="0" smtClean="0"/>
              <a:t>Depressão </a:t>
            </a:r>
            <a:r>
              <a:rPr lang="pt-BR" sz="3200" dirty="0" err="1" smtClean="0"/>
              <a:t>Sublitorânea</a:t>
            </a:r>
            <a:r>
              <a:rPr lang="pt-BR" sz="3200" dirty="0"/>
              <a:t>.</a:t>
            </a:r>
            <a:r>
              <a:rPr lang="pt-BR" sz="3200" dirty="0" smtClean="0"/>
              <a:t>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200" dirty="0" smtClean="0"/>
              <a:t>Depressão Sertaneja.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7588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7156"/>
            <a:ext cx="8712968" cy="62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3528" y="-99392"/>
            <a:ext cx="871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Estrutura Geológica do RN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72735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2656114\Desktop\Image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" y="0"/>
            <a:ext cx="9136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5496" y="-27384"/>
            <a:ext cx="36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 smtClean="0"/>
              <a:t>Formas do relevo potiguar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257032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39752" y="44624"/>
            <a:ext cx="4248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PLANÍCIE FLUVIAL</a:t>
            </a:r>
            <a:endParaRPr lang="pt-BR" sz="3000" b="1" dirty="0"/>
          </a:p>
        </p:txBody>
      </p:sp>
      <p:sp>
        <p:nvSpPr>
          <p:cNvPr id="7" name="Retângulo 6"/>
          <p:cNvSpPr/>
          <p:nvPr/>
        </p:nvSpPr>
        <p:spPr>
          <a:xfrm>
            <a:off x="107504" y="620688"/>
            <a:ext cx="889248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500" dirty="0" smtClean="0">
                <a:cs typeface="Arial" pitchFamily="34" charset="0"/>
              </a:rPr>
              <a:t>Superfícies </a:t>
            </a:r>
            <a:r>
              <a:rPr lang="pt-BR" sz="2500" dirty="0">
                <a:cs typeface="Arial" pitchFamily="34" charset="0"/>
              </a:rPr>
              <a:t>planas, geralmente situadas a poucos metros do nível do </a:t>
            </a:r>
            <a:r>
              <a:rPr lang="pt-BR" sz="2500" dirty="0" smtClean="0">
                <a:cs typeface="Arial" pitchFamily="34" charset="0"/>
              </a:rPr>
              <a:t>mar;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500" dirty="0" smtClean="0">
                <a:cs typeface="Arial" pitchFamily="34" charset="0"/>
              </a:rPr>
              <a:t>Os </a:t>
            </a:r>
            <a:r>
              <a:rPr lang="pt-BR" sz="2500" dirty="0">
                <a:cs typeface="Arial" pitchFamily="34" charset="0"/>
              </a:rPr>
              <a:t>processos de deposição superam os de </a:t>
            </a:r>
            <a:r>
              <a:rPr lang="pt-BR" sz="2500" dirty="0" smtClean="0">
                <a:cs typeface="Arial" pitchFamily="34" charset="0"/>
              </a:rPr>
              <a:t>erosão;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500" dirty="0" smtClean="0">
                <a:cs typeface="Arial" pitchFamily="34" charset="0"/>
              </a:rPr>
              <a:t>Formadas </a:t>
            </a:r>
            <a:r>
              <a:rPr lang="pt-BR" sz="2500" dirty="0">
                <a:cs typeface="Arial" pitchFamily="34" charset="0"/>
              </a:rPr>
              <a:t>por acúmulos de </a:t>
            </a:r>
            <a:r>
              <a:rPr lang="pt-BR" sz="2500" dirty="0" smtClean="0">
                <a:cs typeface="Arial" pitchFamily="34" charset="0"/>
              </a:rPr>
              <a:t>sedimentos</a:t>
            </a:r>
            <a:r>
              <a:rPr lang="pt-BR" sz="2500" dirty="0">
                <a:cs typeface="Arial" pitchFamily="34" charset="0"/>
              </a:rPr>
              <a:t>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500" dirty="0" smtClean="0">
                <a:cs typeface="Arial" pitchFamily="34" charset="0"/>
              </a:rPr>
              <a:t>Áreas </a:t>
            </a:r>
            <a:r>
              <a:rPr lang="pt-BR" sz="2500" dirty="0">
                <a:cs typeface="Arial" pitchFamily="34" charset="0"/>
              </a:rPr>
              <a:t>de relevo relativamente </a:t>
            </a:r>
            <a:r>
              <a:rPr lang="pt-BR" sz="2500" dirty="0" smtClean="0">
                <a:cs typeface="Arial" pitchFamily="34" charset="0"/>
              </a:rPr>
              <a:t>recentes;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t-BR" sz="2500" dirty="0"/>
              <a:t>Formada por terrenos baixos e planos situados nas margens dos rios</a:t>
            </a:r>
            <a:r>
              <a:rPr lang="pt-BR" sz="2500" dirty="0" smtClean="0"/>
              <a:t>.</a:t>
            </a:r>
            <a:endParaRPr lang="pt-BR" sz="2500" dirty="0"/>
          </a:p>
        </p:txBody>
      </p:sp>
      <p:pic>
        <p:nvPicPr>
          <p:cNvPr id="9" name="Picture 2" descr="bar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15966"/>
            <a:ext cx="4716015" cy="34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ar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415966"/>
            <a:ext cx="4427984" cy="34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raiasnordeste.com.br/wp-content/uploads/2008/06/baia-formo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49" y="1963176"/>
            <a:ext cx="4856138" cy="32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51520" y="377369"/>
            <a:ext cx="87035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 smtClean="0">
                <a:latin typeface="+mn-lt"/>
              </a:rPr>
              <a:t>PLANÍCIE COSTEIRA</a:t>
            </a:r>
            <a:endParaRPr lang="pt-BR" sz="4000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4000" dirty="0">
              <a:latin typeface="+mn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891634" y="1268760"/>
            <a:ext cx="41448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 smtClean="0">
                <a:latin typeface="Calibri" pitchFamily="34" charset="0"/>
              </a:rPr>
              <a:t>Formada por praias que se estendem por todo o litoral, tendo como limites o mar, de um lado, e os Tabuleiros Costeiros, do outro. </a:t>
            </a:r>
            <a:endParaRPr lang="pt-BR" sz="3200" dirty="0">
              <a:latin typeface="Calibr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891634" y="4509120"/>
            <a:ext cx="41576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 smtClean="0">
                <a:latin typeface="Calibri" pitchFamily="34" charset="0"/>
              </a:rPr>
              <a:t>São terrenos planos, alterados em suas formas pela presença das dunas.</a:t>
            </a:r>
            <a:endParaRPr lang="pt-BR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9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unb.br/ig/sigep/sitio071/fig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0452"/>
            <a:ext cx="4819626" cy="33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23528" y="375628"/>
            <a:ext cx="86044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TABULEIROS COSTEIROS</a:t>
            </a:r>
            <a:endParaRPr lang="pt-BR" sz="38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891634" y="1412776"/>
            <a:ext cx="414486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/>
              <a:t>Forma topográfica de terreno que se assemelha a planaltos, terminando geralmente de forma abrupta. </a:t>
            </a:r>
          </a:p>
          <a:p>
            <a:pPr algn="just"/>
            <a:endParaRPr lang="pt-BR" sz="3200" dirty="0"/>
          </a:p>
          <a:p>
            <a:pPr algn="just"/>
            <a:endParaRPr lang="pt-BR" sz="1500" dirty="0"/>
          </a:p>
          <a:p>
            <a:pPr algn="just"/>
            <a:r>
              <a:rPr lang="pt-BR" sz="3200" dirty="0" smtClean="0"/>
              <a:t>Paisagem de topografia plana, sedimentar e de baixa altitude.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589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04073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55821"/>
            <a:ext cx="5628783" cy="369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20072" y="1052736"/>
            <a:ext cx="3246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/>
              <a:t>Barra de Tabatinga </a:t>
            </a:r>
          </a:p>
          <a:p>
            <a:r>
              <a:rPr lang="pt-BR" sz="3000" b="1" dirty="0" smtClean="0"/>
              <a:t>(Nísia Floresta) </a:t>
            </a:r>
            <a:endParaRPr lang="pt-BR" sz="3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37489" y="4501569"/>
            <a:ext cx="23823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/>
              <a:t>Praia de Pipa </a:t>
            </a:r>
          </a:p>
          <a:p>
            <a:r>
              <a:rPr lang="pt-BR" sz="3000" b="1" dirty="0" smtClean="0"/>
              <a:t>(</a:t>
            </a:r>
            <a:r>
              <a:rPr lang="pt-BR" sz="3000" b="1" dirty="0" err="1" smtClean="0"/>
              <a:t>Tibau</a:t>
            </a:r>
            <a:r>
              <a:rPr lang="pt-BR" sz="3000" b="1" dirty="0" smtClean="0"/>
              <a:t> do Sul)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11192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819626" y="78884"/>
            <a:ext cx="43243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PLANALTO DA BORBOREMA</a:t>
            </a:r>
            <a:endParaRPr lang="pt-BR" sz="38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891634" y="1556792"/>
            <a:ext cx="41448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/>
              <a:t>Extensão de terrenos mais ou menos planos, situados em altitudes variáveis. </a:t>
            </a:r>
          </a:p>
          <a:p>
            <a:pPr algn="just"/>
            <a:endParaRPr lang="pt-BR" sz="3200" dirty="0"/>
          </a:p>
          <a:p>
            <a:pPr algn="just"/>
            <a:r>
              <a:rPr lang="pt-BR" sz="3200" dirty="0" smtClean="0"/>
              <a:t>Forma de relevo tabular, extensa, arrasada pela erosão e circundada por superfícies mais baixas. </a:t>
            </a:r>
            <a:endParaRPr lang="pt-BR" sz="3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4784130" cy="358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4" y="3571875"/>
            <a:ext cx="483643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7"/>
          <p:cNvSpPr txBox="1">
            <a:spLocks noChangeArrowheads="1"/>
          </p:cNvSpPr>
          <p:nvPr/>
        </p:nvSpPr>
        <p:spPr bwMode="auto">
          <a:xfrm>
            <a:off x="611312" y="3250753"/>
            <a:ext cx="41767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1500" b="1" dirty="0">
                <a:solidFill>
                  <a:schemeClr val="bg1"/>
                </a:solidFill>
              </a:rPr>
              <a:t>Serra de João do Vale-Jucurutu/RN</a:t>
            </a:r>
          </a:p>
        </p:txBody>
      </p:sp>
      <p:sp>
        <p:nvSpPr>
          <p:cNvPr id="11" name="CaixaDeTexto 8"/>
          <p:cNvSpPr txBox="1">
            <a:spLocks noChangeArrowheads="1"/>
          </p:cNvSpPr>
          <p:nvPr/>
        </p:nvSpPr>
        <p:spPr bwMode="auto">
          <a:xfrm>
            <a:off x="2627436" y="6489700"/>
            <a:ext cx="2160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1500" b="1"/>
              <a:t>Serra de Martins/RN</a:t>
            </a:r>
          </a:p>
        </p:txBody>
      </p:sp>
    </p:spTree>
    <p:extLst>
      <p:ext uri="{BB962C8B-B14F-4D97-AF65-F5344CB8AC3E}">
        <p14:creationId xmlns:p14="http://schemas.microsoft.com/office/powerpoint/2010/main" val="5391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2" y="980728"/>
            <a:ext cx="8892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PLANALTO DA BORBOREMA</a:t>
            </a:r>
            <a:endParaRPr lang="pt-BR" sz="3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5536" y="2132856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>
                <a:latin typeface="Calibri" pitchFamily="34" charset="0"/>
              </a:rPr>
              <a:t>É </a:t>
            </a:r>
            <a:r>
              <a:rPr lang="pt-BR" sz="3200" dirty="0">
                <a:latin typeface="Calibri" pitchFamily="34" charset="0"/>
              </a:rPr>
              <a:t>formado por terrenos antigos. Rochas Pré-Cambrianas, como o granito, que se estendem pelo </a:t>
            </a:r>
            <a:r>
              <a:rPr lang="pt-BR" sz="3200" dirty="0" smtClean="0">
                <a:latin typeface="Calibri" pitchFamily="34" charset="0"/>
              </a:rPr>
              <a:t>RN, PB, PE </a:t>
            </a:r>
            <a:r>
              <a:rPr lang="pt-BR" sz="3200" dirty="0">
                <a:latin typeface="Calibri" pitchFamily="34" charset="0"/>
              </a:rPr>
              <a:t>e </a:t>
            </a:r>
            <a:r>
              <a:rPr lang="pt-BR" sz="3200" dirty="0" smtClean="0">
                <a:latin typeface="Calibri" pitchFamily="34" charset="0"/>
              </a:rPr>
              <a:t>AL. </a:t>
            </a:r>
          </a:p>
          <a:p>
            <a:pPr algn="just"/>
            <a:endParaRPr lang="pt-BR" sz="3200" dirty="0" smtClean="0">
              <a:latin typeface="Calibri" pitchFamily="34" charset="0"/>
            </a:endParaRPr>
          </a:p>
          <a:p>
            <a:pPr algn="just"/>
            <a:r>
              <a:rPr lang="pt-BR" sz="3200" dirty="0" smtClean="0">
                <a:latin typeface="Calibri" pitchFamily="34" charset="0"/>
              </a:rPr>
              <a:t>É nessa forma </a:t>
            </a:r>
            <a:r>
              <a:rPr lang="pt-BR" sz="3200" dirty="0">
                <a:latin typeface="Calibri" pitchFamily="34" charset="0"/>
              </a:rPr>
              <a:t>de relevo que vamos encontrar as serras e </a:t>
            </a:r>
            <a:r>
              <a:rPr lang="pt-BR" sz="3200" dirty="0" smtClean="0">
                <a:latin typeface="Calibri" pitchFamily="34" charset="0"/>
              </a:rPr>
              <a:t>os picos </a:t>
            </a:r>
            <a:r>
              <a:rPr lang="pt-BR" sz="3200" dirty="0">
                <a:latin typeface="Calibri" pitchFamily="34" charset="0"/>
              </a:rPr>
              <a:t>mais altos de nosso Estado</a:t>
            </a:r>
            <a:r>
              <a:rPr lang="pt-BR" sz="3200" dirty="0" smtClean="0">
                <a:latin typeface="Calibri" pitchFamily="34" charset="0"/>
              </a:rPr>
              <a:t>.</a:t>
            </a:r>
            <a:endParaRPr lang="pt-BR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w2.google.com/mw-panoramio/photos/medium/30260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6" y="-29743"/>
            <a:ext cx="9183657" cy="688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724128" y="-1286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Venha Ver e a Serra de São José (831 m)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2195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h2.vibeflog.com/2007/07/01/17/187117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2" y="-31013"/>
            <a:ext cx="9185348" cy="68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32462" y="-27384"/>
            <a:ext cx="4176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Serra de Portalegre (703 m)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2052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h3.ggpht.com/_XXCl6n58AFk/TYcY1CdXo9I/AAAAAAAAWDQ/YeoqTm2ecxg/SAM_0417%5B3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32462" y="44624"/>
            <a:ext cx="4176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Serra de Martins</a:t>
            </a:r>
          </a:p>
          <a:p>
            <a:pPr algn="r"/>
            <a:r>
              <a:rPr lang="pt-BR" sz="3200" b="1" dirty="0" smtClean="0"/>
              <a:t>(760 m)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1965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654"/>
            <a:ext cx="4536504" cy="323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860032" y="44624"/>
            <a:ext cx="41044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Área B</a:t>
            </a:r>
          </a:p>
          <a:p>
            <a:pPr algn="just"/>
            <a:endParaRPr lang="pt-BR" sz="3000" dirty="0"/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b="1" dirty="0" smtClean="0"/>
              <a:t>Estrutura geológica: </a:t>
            </a:r>
            <a:r>
              <a:rPr lang="pt-BR" sz="3000" dirty="0" smtClean="0"/>
              <a:t>60 % de escudos cristalinos da era pré-cambriana (</a:t>
            </a:r>
            <a:r>
              <a:rPr lang="pt-BR" sz="3000" dirty="0"/>
              <a:t>1</a:t>
            </a:r>
            <a:r>
              <a:rPr lang="pt-BR" sz="3000" dirty="0" smtClean="0"/>
              <a:t> a 3,8 bilhões de anos).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7504" y="3908663"/>
            <a:ext cx="892899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3000" b="1" dirty="0" smtClean="0"/>
              <a:t>Escudos:</a:t>
            </a:r>
            <a:r>
              <a:rPr lang="pt-BR" sz="3000" dirty="0" smtClean="0"/>
              <a:t> primeiros núcleos de rochas que afloraram desde o início da formação da crosta terrestre.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b="1" dirty="0" smtClean="0"/>
              <a:t>Rochas: </a:t>
            </a:r>
            <a:r>
              <a:rPr lang="pt-BR" sz="3000" dirty="0" smtClean="0"/>
              <a:t>granitos, </a:t>
            </a:r>
            <a:r>
              <a:rPr lang="pt-BR" sz="3000" dirty="0" err="1" smtClean="0"/>
              <a:t>diabásio</a:t>
            </a:r>
            <a:r>
              <a:rPr lang="pt-BR" sz="3000" dirty="0"/>
              <a:t> </a:t>
            </a:r>
            <a:r>
              <a:rPr lang="pt-BR" sz="3000" dirty="0" smtClean="0"/>
              <a:t>e basalto (magmáticas) e </a:t>
            </a:r>
            <a:r>
              <a:rPr lang="pt-BR" sz="3000" dirty="0" err="1" smtClean="0"/>
              <a:t>migmatitos</a:t>
            </a:r>
            <a:r>
              <a:rPr lang="pt-BR" sz="3000" dirty="0" smtClean="0"/>
              <a:t>, quartzitos, </a:t>
            </a:r>
            <a:r>
              <a:rPr lang="pt-BR" sz="3000" dirty="0" err="1" smtClean="0"/>
              <a:t>gnaissses</a:t>
            </a:r>
            <a:r>
              <a:rPr lang="pt-BR" sz="3000" dirty="0" smtClean="0"/>
              <a:t> e mármore (metamórfica).  </a:t>
            </a:r>
          </a:p>
        </p:txBody>
      </p:sp>
    </p:spTree>
    <p:extLst>
      <p:ext uri="{BB962C8B-B14F-4D97-AF65-F5344CB8AC3E}">
        <p14:creationId xmlns:p14="http://schemas.microsoft.com/office/powerpoint/2010/main" val="9151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4.bp.blogspot.com/--4wj_huonNA/T3TMLuofrSI/AAAAAAAABHQ/yKlIt0E-CdE/s1600/serra%2Bdo%2Bjo%25C3%25A3o%2Bdo%2Bvale%2B.f.paduacamp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35496" y="44624"/>
            <a:ext cx="34559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b="1" dirty="0">
                <a:solidFill>
                  <a:schemeClr val="bg1"/>
                </a:solidFill>
                <a:latin typeface="+mn-lt"/>
              </a:rPr>
              <a:t>Serra </a:t>
            </a:r>
            <a:r>
              <a:rPr lang="pt-BR" sz="3000" b="1" dirty="0" smtClean="0">
                <a:solidFill>
                  <a:schemeClr val="bg1"/>
                </a:solidFill>
                <a:latin typeface="+mn-lt"/>
              </a:rPr>
              <a:t>do João do Vale (Jucurutu)</a:t>
            </a:r>
          </a:p>
          <a:p>
            <a:pPr algn="ctr" eaLnBrk="1" hangingPunct="1"/>
            <a:r>
              <a:rPr lang="pt-BR" sz="3000" b="1" dirty="0" smtClean="0">
                <a:solidFill>
                  <a:schemeClr val="bg1"/>
                </a:solidFill>
                <a:latin typeface="+mn-lt"/>
              </a:rPr>
              <a:t>715 m</a:t>
            </a:r>
            <a:endParaRPr lang="pt-BR" sz="3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9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cos\Documents\Marcos\pen_drive\outras_coisas\FOTOS\Imagens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5580063" y="44624"/>
            <a:ext cx="34559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b="1" dirty="0">
                <a:latin typeface="+mn-lt"/>
              </a:rPr>
              <a:t>Serra </a:t>
            </a:r>
            <a:r>
              <a:rPr lang="pt-BR" sz="3000" b="1" dirty="0" smtClean="0">
                <a:latin typeface="+mn-lt"/>
              </a:rPr>
              <a:t>da Garganta (</a:t>
            </a:r>
            <a:r>
              <a:rPr lang="pt-BR" sz="3000" b="1" dirty="0" err="1" smtClean="0">
                <a:latin typeface="+mn-lt"/>
              </a:rPr>
              <a:t>Florânia</a:t>
            </a:r>
            <a:r>
              <a:rPr lang="pt-BR" sz="3000" b="1" dirty="0" smtClean="0">
                <a:latin typeface="+mn-lt"/>
              </a:rPr>
              <a:t>)</a:t>
            </a:r>
          </a:p>
          <a:p>
            <a:pPr algn="ctr" eaLnBrk="1" hangingPunct="1"/>
            <a:r>
              <a:rPr lang="pt-BR" sz="3000" b="1" dirty="0" smtClean="0">
                <a:latin typeface="+mn-lt"/>
              </a:rPr>
              <a:t>719 m</a:t>
            </a:r>
            <a:endParaRPr lang="pt-BR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73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94"/>
            <a:ext cx="9180512" cy="68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5580063" y="44624"/>
            <a:ext cx="345598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b="1" dirty="0">
                <a:latin typeface="+mn-lt"/>
              </a:rPr>
              <a:t>Serra de </a:t>
            </a:r>
            <a:r>
              <a:rPr lang="pt-BR" sz="3000" b="1" dirty="0" smtClean="0">
                <a:latin typeface="+mn-lt"/>
              </a:rPr>
              <a:t>Santana (Lagoa Nova, Tenente Laurentino, São Vicente, Cerro Corá e </a:t>
            </a:r>
            <a:r>
              <a:rPr lang="pt-BR" sz="3000" b="1" dirty="0" err="1" smtClean="0">
                <a:latin typeface="+mn-lt"/>
              </a:rPr>
              <a:t>Florânia</a:t>
            </a:r>
            <a:r>
              <a:rPr lang="pt-BR" sz="3000" b="1" dirty="0" smtClean="0">
                <a:latin typeface="+mn-lt"/>
              </a:rPr>
              <a:t>)</a:t>
            </a:r>
            <a:endParaRPr lang="pt-BR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43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7544" y="260648"/>
            <a:ext cx="85326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DEPRESSÃO SERTANEJA</a:t>
            </a:r>
            <a:endParaRPr lang="pt-BR" sz="38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23528" y="1220554"/>
            <a:ext cx="84251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200" dirty="0" smtClean="0"/>
              <a:t>Área </a:t>
            </a:r>
            <a:r>
              <a:rPr lang="pt-BR" sz="3200" dirty="0"/>
              <a:t>ou porção do relevo situada abaixo do nível do mar, ou abaixo do nível das regiões que lhe estão próximas; </a:t>
            </a:r>
            <a:endParaRPr lang="pt-BR" sz="32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3200" dirty="0"/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200" dirty="0" smtClean="0"/>
              <a:t>Depressões absolutas;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3200" dirty="0"/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200" dirty="0" smtClean="0"/>
              <a:t>Depressões relativas;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3200" dirty="0" smtClean="0"/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3200" dirty="0"/>
              <a:t> Em geral, as depressões relativas decorrem de intensos processos erosivos. </a:t>
            </a:r>
          </a:p>
        </p:txBody>
      </p:sp>
    </p:spTree>
    <p:extLst>
      <p:ext uri="{BB962C8B-B14F-4D97-AF65-F5344CB8AC3E}">
        <p14:creationId xmlns:p14="http://schemas.microsoft.com/office/powerpoint/2010/main" val="15880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572000" y="78884"/>
            <a:ext cx="43243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DEPRESSÃO SERTANEJA </a:t>
            </a:r>
            <a:endParaRPr lang="pt-BR" sz="3800" b="1" dirty="0"/>
          </a:p>
        </p:txBody>
      </p:sp>
      <p:sp>
        <p:nvSpPr>
          <p:cNvPr id="2" name="Retângulo 1"/>
          <p:cNvSpPr/>
          <p:nvPr/>
        </p:nvSpPr>
        <p:spPr>
          <a:xfrm>
            <a:off x="4427984" y="1580594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pt-BR" sz="3200" dirty="0" smtClean="0">
                <a:latin typeface="Calibri" pitchFamily="34" charset="0"/>
              </a:rPr>
              <a:t> É </a:t>
            </a:r>
            <a:r>
              <a:rPr lang="pt-BR" sz="3200" dirty="0">
                <a:latin typeface="Calibri" pitchFamily="34" charset="0"/>
              </a:rPr>
              <a:t>formada por terrenos baixos, situados entre as partes altas do Planalto da Borborema e a Chapada do Apodi</a:t>
            </a:r>
            <a:r>
              <a:rPr lang="pt-BR" sz="3200" dirty="0" smtClean="0">
                <a:latin typeface="Calibri" pitchFamily="34" charset="0"/>
              </a:rPr>
              <a:t>.</a:t>
            </a:r>
          </a:p>
          <a:p>
            <a:pPr algn="just">
              <a:buFont typeface="Arial" charset="0"/>
              <a:buChar char="•"/>
            </a:pPr>
            <a:endParaRPr lang="pt-BR" sz="3200" dirty="0">
              <a:latin typeface="Calibri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pt-BR" sz="3200" dirty="0" smtClean="0">
                <a:latin typeface="Calibri" pitchFamily="34" charset="0"/>
              </a:rPr>
              <a:t> A </a:t>
            </a:r>
            <a:r>
              <a:rPr lang="pt-BR" sz="3200" dirty="0">
                <a:latin typeface="Calibri" pitchFamily="34" charset="0"/>
              </a:rPr>
              <a:t>Depressão Sertaneja é uma formação cristalina, com presença de </a:t>
            </a:r>
            <a:r>
              <a:rPr lang="pt-BR" sz="3200" dirty="0" err="1">
                <a:latin typeface="Calibri" pitchFamily="34" charset="0"/>
              </a:rPr>
              <a:t>inselbergues</a:t>
            </a:r>
            <a:r>
              <a:rPr lang="pt-BR" sz="3200" dirty="0">
                <a:latin typeface="Calibri" pitchFamily="34" charset="0"/>
              </a:rPr>
              <a:t>. </a:t>
            </a:r>
          </a:p>
        </p:txBody>
      </p:sp>
      <p:pic>
        <p:nvPicPr>
          <p:cNvPr id="3076" name="Picture 4" descr="http://www.robsonpiresxerife.com/blog/wp-content/uploads/2010/07/a%C3%A7ude-parelhas-por-mari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2" y="3573016"/>
            <a:ext cx="437165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483768" y="6408330"/>
            <a:ext cx="18467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 smtClean="0">
                <a:solidFill>
                  <a:schemeClr val="bg1"/>
                </a:solidFill>
              </a:rPr>
              <a:t>Parelhas/RN</a:t>
            </a:r>
            <a:endParaRPr lang="pt-BR" sz="25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http://3.bp.blogspot.com/-TbYWwHZryag/TjFZAbOY_tI/AAAAAAAAAlA/ARP8cDKAtqg/s400/sombra+do+cabu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2" y="-4592"/>
            <a:ext cx="4386100" cy="35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5496" y="3023954"/>
            <a:ext cx="34324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 smtClean="0">
                <a:solidFill>
                  <a:schemeClr val="bg1"/>
                </a:solidFill>
              </a:rPr>
              <a:t>Pico do </a:t>
            </a:r>
            <a:r>
              <a:rPr lang="pt-BR" sz="2500" b="1" dirty="0" err="1" smtClean="0">
                <a:solidFill>
                  <a:schemeClr val="bg1"/>
                </a:solidFill>
              </a:rPr>
              <a:t>Cabugi</a:t>
            </a:r>
            <a:r>
              <a:rPr lang="pt-BR" sz="2500" b="1" dirty="0" smtClean="0">
                <a:solidFill>
                  <a:schemeClr val="bg1"/>
                </a:solidFill>
              </a:rPr>
              <a:t> (Angicos)</a:t>
            </a:r>
            <a:endParaRPr lang="pt-BR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1300"/>
            <a:ext cx="439261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81300"/>
            <a:ext cx="42481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CaixaDeTexto 5"/>
          <p:cNvSpPr txBox="1">
            <a:spLocks noChangeArrowheads="1"/>
          </p:cNvSpPr>
          <p:nvPr/>
        </p:nvSpPr>
        <p:spPr bwMode="auto">
          <a:xfrm>
            <a:off x="0" y="2530475"/>
            <a:ext cx="4572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Caiada/RN</a:t>
            </a:r>
          </a:p>
        </p:txBody>
      </p:sp>
      <p:sp>
        <p:nvSpPr>
          <p:cNvPr id="47110" name="CaixaDeTexto 6"/>
          <p:cNvSpPr txBox="1">
            <a:spLocks noChangeArrowheads="1"/>
          </p:cNvSpPr>
          <p:nvPr/>
        </p:nvSpPr>
        <p:spPr bwMode="auto">
          <a:xfrm>
            <a:off x="4643438" y="2530475"/>
            <a:ext cx="30241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da Rajada/RN</a:t>
            </a:r>
          </a:p>
        </p:txBody>
      </p:sp>
    </p:spTree>
    <p:extLst>
      <p:ext uri="{BB962C8B-B14F-4D97-AF65-F5344CB8AC3E}">
        <p14:creationId xmlns:p14="http://schemas.microsoft.com/office/powerpoint/2010/main" val="303467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8064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CaixaDeTexto 4"/>
          <p:cNvSpPr txBox="1">
            <a:spLocks noChangeArrowheads="1"/>
          </p:cNvSpPr>
          <p:nvPr/>
        </p:nvSpPr>
        <p:spPr bwMode="auto">
          <a:xfrm>
            <a:off x="468313" y="9525"/>
            <a:ext cx="4032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Branca – São Rafael/RN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65538"/>
            <a:ext cx="41052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09098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CaixaDeTexto 7"/>
          <p:cNvSpPr txBox="1">
            <a:spLocks noChangeArrowheads="1"/>
          </p:cNvSpPr>
          <p:nvPr/>
        </p:nvSpPr>
        <p:spPr bwMode="auto">
          <a:xfrm>
            <a:off x="179388" y="3394075"/>
            <a:ext cx="37449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de Patu/RN</a:t>
            </a:r>
          </a:p>
        </p:txBody>
      </p:sp>
      <p:sp>
        <p:nvSpPr>
          <p:cNvPr id="48135" name="CaixaDeTexto 8"/>
          <p:cNvSpPr txBox="1">
            <a:spLocks noChangeArrowheads="1"/>
          </p:cNvSpPr>
          <p:nvPr/>
        </p:nvSpPr>
        <p:spPr bwMode="auto">
          <a:xfrm>
            <a:off x="4572000" y="3394075"/>
            <a:ext cx="33131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de Brejo do Cruz/PB</a:t>
            </a:r>
          </a:p>
        </p:txBody>
      </p:sp>
    </p:spTree>
    <p:extLst>
      <p:ext uri="{BB962C8B-B14F-4D97-AF65-F5344CB8AC3E}">
        <p14:creationId xmlns:p14="http://schemas.microsoft.com/office/powerpoint/2010/main" val="9361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2.staticflickr.com/1337/5118040180_9a821fda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116632"/>
            <a:ext cx="59046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 smtClean="0"/>
              <a:t>Monte do Galo (Carnaúba dos Dantas)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117265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-wYsKvsP0rP8/Tk-ofIvroYI/AAAAAAAAB4k/73RhnCKUDPU/s1600/monte+do+galo+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8" y="-5427"/>
            <a:ext cx="9171148" cy="687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44624"/>
            <a:ext cx="648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Depressão sertaneja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38015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cos\Desktop\geografia_educacao_ambiental\martins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ixaDeTexto 4"/>
          <p:cNvSpPr txBox="1">
            <a:spLocks noChangeArrowheads="1"/>
          </p:cNvSpPr>
          <p:nvPr/>
        </p:nvSpPr>
        <p:spPr bwMode="auto">
          <a:xfrm>
            <a:off x="5004048" y="44624"/>
            <a:ext cx="40330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3000" b="1" dirty="0">
                <a:latin typeface="Calibri" pitchFamily="34" charset="0"/>
              </a:rPr>
              <a:t>Serra de Martins/RN</a:t>
            </a:r>
          </a:p>
        </p:txBody>
      </p:sp>
    </p:spTree>
    <p:extLst>
      <p:ext uri="{BB962C8B-B14F-4D97-AF65-F5344CB8AC3E}">
        <p14:creationId xmlns:p14="http://schemas.microsoft.com/office/powerpoint/2010/main" val="24893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C:\Users\Marcos\Desktop\Sem tít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4844008"/>
            <a:ext cx="9144000" cy="139330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5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CaixaDeTexto 4"/>
          <p:cNvSpPr txBox="1">
            <a:spLocks noChangeArrowheads="1"/>
          </p:cNvSpPr>
          <p:nvPr/>
        </p:nvSpPr>
        <p:spPr bwMode="auto">
          <a:xfrm>
            <a:off x="1907704" y="6309320"/>
            <a:ext cx="71294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3000" b="1" dirty="0" smtClean="0">
                <a:solidFill>
                  <a:schemeClr val="bg1"/>
                </a:solidFill>
                <a:latin typeface="+mn-lt"/>
              </a:rPr>
              <a:t>Serra de Martins</a:t>
            </a:r>
            <a:endParaRPr lang="pt-BR" sz="3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52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cos\Desktop\geografia_educacao_ambiental\depress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aixaDeTexto 4"/>
          <p:cNvSpPr txBox="1">
            <a:spLocks noChangeArrowheads="1"/>
          </p:cNvSpPr>
          <p:nvPr/>
        </p:nvSpPr>
        <p:spPr bwMode="auto">
          <a:xfrm>
            <a:off x="3419872" y="34925"/>
            <a:ext cx="56892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3000" b="1" dirty="0">
                <a:latin typeface="Calibri" pitchFamily="34" charset="0"/>
              </a:rPr>
              <a:t>Serra de </a:t>
            </a:r>
            <a:r>
              <a:rPr lang="pt-BR" sz="3000" b="1" dirty="0" smtClean="0">
                <a:latin typeface="Calibri" pitchFamily="34" charset="0"/>
              </a:rPr>
              <a:t>Santana (Lagoa Nova/RN)</a:t>
            </a:r>
            <a:endParaRPr lang="pt-BR" sz="3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parelhas.net/wp-content/uploads/2012/04/parelh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" y="764704"/>
            <a:ext cx="913245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138698"/>
            <a:ext cx="21766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/>
              <a:t>Parelhas/RN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182286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NvFiBqptmrU/TgstJIJVuPI/AAAAAAAAArg/pE5nYclzAzI/s1600/santo+antonio+vista+ae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1" y="21650"/>
            <a:ext cx="5313241" cy="326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3.bp.blogspot.com/-fWsa7Cu1jMw/TufTBL-QMBI/AAAAAAAAALs/xsFoTWLDrxU/s1600/PorDoSol_Tangara+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5077798" cy="35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000154" y="1447036"/>
            <a:ext cx="43243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DEPRESSÃO SUBLITORÂNEA </a:t>
            </a:r>
            <a:endParaRPr lang="pt-BR" sz="3800" b="1" dirty="0"/>
          </a:p>
        </p:txBody>
      </p:sp>
      <p:sp>
        <p:nvSpPr>
          <p:cNvPr id="4" name="Retângulo 3"/>
          <p:cNvSpPr/>
          <p:nvPr/>
        </p:nvSpPr>
        <p:spPr>
          <a:xfrm>
            <a:off x="4824536" y="278615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700" dirty="0" smtClean="0">
                <a:latin typeface="Calibri" pitchFamily="34" charset="0"/>
              </a:rPr>
              <a:t>Formada </a:t>
            </a:r>
            <a:r>
              <a:rPr lang="pt-BR" sz="2700" dirty="0">
                <a:latin typeface="Calibri" pitchFamily="34" charset="0"/>
              </a:rPr>
              <a:t>por terrenos rebaixados, localizados entre duas formas de relevo de maior altitude</a:t>
            </a:r>
            <a:endParaRPr lang="pt-BR" sz="27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059832" y="-2738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Santo Antônio/RN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843808" y="324491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chemeClr val="bg1"/>
                </a:solidFill>
              </a:rPr>
              <a:t>Tangará/RN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63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XjbpoC98UyQ/ToX9moV5i6I/AAAAAAAACMo/i7Tmvzk2YmU/s160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" y="34099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148064" y="1199074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Chapada</a:t>
            </a:r>
            <a:endParaRPr lang="pt-BR" sz="5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015662" y="3131676"/>
            <a:ext cx="277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Chapada da Diamantina/BA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4385136"/>
            <a:ext cx="849694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500" b="1" dirty="0" smtClean="0">
                <a:latin typeface="Calibri" pitchFamily="34" charset="0"/>
              </a:rPr>
              <a:t>Testemunho geológico de forma tabular e formada por terrenos planos, sedimentares e ligeiramente elevadas. </a:t>
            </a:r>
            <a:endParaRPr lang="pt-BR" sz="3500" b="1" dirty="0"/>
          </a:p>
        </p:txBody>
      </p:sp>
    </p:spTree>
    <p:extLst>
      <p:ext uri="{BB962C8B-B14F-4D97-AF65-F5344CB8AC3E}">
        <p14:creationId xmlns:p14="http://schemas.microsoft.com/office/powerpoint/2010/main" val="3066975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erritoriosemrede.files.wordpress.com/2010/04/apodi-rn_lajedo-de-soledade_foto-de-max-perei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podi.info/mapas/chap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38450"/>
            <a:ext cx="4286249" cy="40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076056" y="2132856"/>
            <a:ext cx="33393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000" b="1" dirty="0" smtClean="0"/>
              <a:t>Chapada do</a:t>
            </a:r>
          </a:p>
          <a:p>
            <a:pPr algn="ctr"/>
            <a:r>
              <a:rPr lang="pt-BR" sz="5000" b="1" dirty="0" smtClean="0"/>
              <a:t> Apodi</a:t>
            </a:r>
            <a:endParaRPr lang="pt-BR" sz="5000" b="1" dirty="0"/>
          </a:p>
        </p:txBody>
      </p:sp>
    </p:spTree>
    <p:extLst>
      <p:ext uri="{BB962C8B-B14F-4D97-AF65-F5344CB8AC3E}">
        <p14:creationId xmlns:p14="http://schemas.microsoft.com/office/powerpoint/2010/main" val="3491727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_uLD-wt6mPwQ/S05_Y-YRTHI/AAAAAAAAAjw/y45RZKxEf88/s400/Jo%C3%A3o+C%C3%A2mara-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325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723258" y="789672"/>
            <a:ext cx="44207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Chapada Serra Verde</a:t>
            </a:r>
            <a:endParaRPr lang="pt-BR" sz="5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771800" y="35332"/>
            <a:ext cx="1963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João Câmara/RN</a:t>
            </a:r>
            <a:endParaRPr lang="pt-BR" sz="20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9552" y="4285545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 smtClean="0"/>
              <a:t>Abrange os municípios de </a:t>
            </a:r>
            <a:r>
              <a:rPr lang="pt-BR" sz="3000" dirty="0"/>
              <a:t>João Câmara, </a:t>
            </a:r>
            <a:r>
              <a:rPr lang="pt-BR" sz="3000" dirty="0" err="1"/>
              <a:t>Jandaíra</a:t>
            </a:r>
            <a:r>
              <a:rPr lang="pt-BR" sz="3000" dirty="0"/>
              <a:t>, </a:t>
            </a:r>
            <a:r>
              <a:rPr lang="pt-BR" sz="3000" b="1" dirty="0"/>
              <a:t>Pedra Preta, Pedro Avelino </a:t>
            </a:r>
            <a:r>
              <a:rPr lang="pt-BR" sz="3000" dirty="0"/>
              <a:t>e </a:t>
            </a:r>
            <a:r>
              <a:rPr lang="pt-BR" sz="3000" dirty="0" smtClean="0"/>
              <a:t>Parazinho. 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09736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_WhnFlKEkyA/TvtfPkKANNI/AAAAAAAADLA/Iah7JbVxuDk/s1600/Serra%2BCaiada%2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" y="-10944"/>
            <a:ext cx="7950388" cy="596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5496" y="5877272"/>
            <a:ext cx="74468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Serra Caiada, RN</a:t>
            </a:r>
          </a:p>
          <a:p>
            <a:r>
              <a:rPr lang="pt-BR" sz="3200" dirty="0" smtClean="0"/>
              <a:t>Fragmento rochoso de 3,4 bilhões de anos.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9127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654"/>
            <a:ext cx="4536504" cy="323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860032" y="44624"/>
            <a:ext cx="41044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Área A</a:t>
            </a:r>
          </a:p>
          <a:p>
            <a:pPr algn="just"/>
            <a:endParaRPr lang="pt-BR" sz="3000" dirty="0"/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b="1" dirty="0" smtClean="0"/>
              <a:t>Estrutura geológica: </a:t>
            </a:r>
            <a:r>
              <a:rPr lang="pt-BR" sz="3000" dirty="0" smtClean="0"/>
              <a:t>40 % de bacias sedimentares da era mesozoica (220 milhões de anos)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7504" y="4011448"/>
            <a:ext cx="892899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Courier New" pitchFamily="49" charset="0"/>
              <a:buChar char="o"/>
            </a:pPr>
            <a:r>
              <a:rPr lang="pt-BR" sz="3700" b="1" dirty="0" smtClean="0"/>
              <a:t>Bacias sedimentares:</a:t>
            </a:r>
            <a:r>
              <a:rPr lang="pt-BR" sz="3700" dirty="0" smtClean="0"/>
              <a:t> depressão enchida com detritos carregados das áreas circunjacentes.  </a:t>
            </a:r>
          </a:p>
          <a:p>
            <a:pPr marL="571500" indent="-571500" algn="just">
              <a:buFont typeface="Courier New" pitchFamily="49" charset="0"/>
              <a:buChar char="o"/>
            </a:pPr>
            <a:r>
              <a:rPr lang="pt-BR" sz="3700" b="1" dirty="0" smtClean="0"/>
              <a:t>Rochas: </a:t>
            </a:r>
            <a:r>
              <a:rPr lang="pt-BR" sz="3700" dirty="0" smtClean="0"/>
              <a:t>calcário e arenito (sedimentares). </a:t>
            </a:r>
          </a:p>
        </p:txBody>
      </p:sp>
    </p:spTree>
    <p:extLst>
      <p:ext uri="{BB962C8B-B14F-4D97-AF65-F5344CB8AC3E}">
        <p14:creationId xmlns:p14="http://schemas.microsoft.com/office/powerpoint/2010/main" val="6865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C:\Users\Marcos\Desktop\Sem títu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1844824"/>
            <a:ext cx="9144000" cy="139330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64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hoenix.org.br/images/Bacia%20Potigua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" y="44624"/>
            <a:ext cx="5537388" cy="49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_uLD-wt6mPwQ/SwX07uWxXiI/AAAAAAAAAXY/Z-xdPmlCDyw/s1600/Refinaria+Clara+Camar%C3%A3o+-+Guamar%C3%A9-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2412"/>
            <a:ext cx="3423320" cy="227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t2.gstatic.com/images?q=tbn:ANd9GcRZbdvh5osa4jdg_bvXB2LEANR--kku9mndHTL8XBcFppRjLt5Y5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0885"/>
            <a:ext cx="3419872" cy="24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data:image/jpeg;base64,/9j/4AAQSkZJRgABAQAAAQABAAD/2wCEAAkGBhQSERUUEhMWFBUWGBsVFxcYGRUVGBkYGBwZFxwVFxoaHCcfGBsjGhcYHy8gIygpLSwsGB4xNTAqNSYrLCkBCQoKDgwOGg8PGiwkHCUsLywsLCwsLCwsLCwsLCwsKSwsLCwsLCksLCwsLCwsLCwsLCwsLCwsLCwsLCksLCwsLP/AABEIALAA8AMBIgACEQEDEQH/xAAbAAACAgMBAAAAAAAAAAAAAAAEBgMFAQIHAP/EAEIQAAIBAwIDBQUFBgMIAwEAAAECEQADIQQSBTFBBhMiUWEycYGRoQcUQlKxFSMzYnLBstHhJENTgpLC8PEXNIPT/8QAGgEAAwEBAQEAAAAAAAAAAAAAAAECAwQFBv/EACsRAAICAQMDAwMEAwAAAAAAAAABAhEDEiExE0FRBGHwIpGxMqHB8RRCgf/aAAwDAQACEQMRAD8AlrZbreZqTu68LVfRbHhnl1TDrUg17Vp3VeFqlSHbJPv7Vr96NY7qvd3SpBbNhqjUw4kfKh+6r3dUaUPUwka0HnWh1A8qhCV7bS0oNTN94rQxXorNOgs1J9BWIFb7RXhaFA7MBRXjarbua8ENAWa9zWDZqQVmKQEPc17u/SiAKHv8RtI217qK35Sc/LpScq5GlfBrFbLcI61KhDeyQfdWTZpJphVGE1jDrRNviZoU2a02UOKY02i4tcUqm7bdqrmnt2+42hnLSSNxAUDkOWSTkzyrYClHtp3wuIZXu87D+IMANwafhFcueOmFo3xS1Splv2d7Rai5Je6Wj+RI5Y6U/aa2GtqTzKgn3xn61yHs5a1LH91dCefhB/7aeeGau8iAXSpfrtBUemJ5+6uXBrm2jfLpihlvWRHKhNoPShhxOec1vb1a9K6tLRhrTKqKyBUuyshK7rOIiisxUmys7KAI4rIFb7KztoA0ivRW+2vbaQzWKztFZ217bQOzwt1nuKxtrYCkFnvu1e+7VuAa2BNLcoh+7Vj7vRAuVsLgpWwpAvcV7uTRgYVtCwaVjUQPQoHuBD1K59DNJXbK2ljid1SWMFCYXPsjy99OXZ1R96ADM+V9ogxHTAEfKlzt5aY8VvlcRtG6JghF93lXi5cupu3tZ6mPHpWyDuGcf07D+JBIwGVgYHwzVsl9GiGBmuecJ0iq4Zn5HkSsZ95pv4Zw0M1tu+LjaDsVgPF4va2tJIHQiPFW+LPoSiY5MSk3IuTbrH3ejPu1aHTEdK9DUclAp0ZpT7fDaLIP5n/RP86d1BFJH2k2VZrLSSYYESSAPCVO3kpOc9Y9KyzSeho1xJagXspdAIHi55O0xPTpTg8Ui8F4Xba2zMDuAxzHURyroiaNQoAnA6kk/EnJrn9Js2a+oVpAgWthipW09R93XecRdjha1t+yVogvWwu1z65eTo0x8Av7IWvHgy+tF96ZEdTH0OalFyl1JcWPpx8FaeDDzNRtwfyNW+6vSDT6shdOJRtws1E2iIphNoGobml9atZvJDxIoDYIrHdVbtZ8x8q1+7A1p1DPQVfdVjZVp9wHnXm4UecijqIOmys21Fq74tozkEhRMDmfQVZtw9vL9KF4jwsXLTI4MEZyVOM8xnpTc7WwKO+4icK4jqXbL3HJIAEgAZiTygcqd/urISH5iubcF4aHcBnIB2nwseRznyP+ddD4XwsJJDsSRHid3Ec8AnHSvNxZJrIrZ25IR0bIn2VhlwfdU1xABJ5fKgH4hG4kAIFkHnJmI/0rsl6jGuWcywzfCJ+zukCalQCx9mdzFjPpPIelJnbhe84lqUZjs3jHuRYpv7H6jvNRJULDbcZwsf2Ipe7W6UfftU5ZRFwx4gp9gCIPPIryZyjJtriz0oqUVXcVtHw9WMEqATEDny6Y5evrTtwjs5ZKrvRWjzk+cH9KoODaa1uznbmQ05MADHMkiAPfTaupVBARgRzkoIwRGW5/5UdRN8E6XRdz61T6vjWzVqhZggQyNvhJnDbokQAfp61uvEQyyQfZ3EYce2EGV55zPpSNx3hWqv3ne2wKEnb4tpAGIIYDOK7MvqsUV+pHPjwzk90W9ztNsu6om7dO8HulIYqrASAoz19BNK1y+WVtzbixUbiSJCjaog4GOnrWbfZ91J7y3uwSDunMH15kj40Da44Le5GW4LZHiUEHMRMHByfSK4v8jqcHW8HTSY08H079wzsQFkW85kiI5jkQDn0iui2LSsoIM+6uW8K7S2WXud1wAnO5QIzugkORggH4V0ThWtUWl7pVFuPCFAAj3Cuj0zbbRhnSSTLD7mKx9wrVdf6VIusFdj1I5lpZi+RtMmJB6x0ND3eNWQYD7jPsopc/QVvfCFWBUZBBxzkRU+ntJaHdpCKuABOPjzNZNuzRJUDWOIXC6/uHVJOWgHkY8Iz8aOC1hbg3KJnJ/wALVH969KIt6mDSpEpQ9DUSuZ5z0/8APKt0ujrj60i9p+LXhqLiLdcICIAYqOXpBqpZNIlC2PlsseQY+4E1s28cwR8CKqvsnnbfYyZK5JmefU5ps4y3s+8e7LD6Vl1/Y06PuVK2yRMGg+0DdxpzehWZSAoM5nrgzVT2n02r3XBbvKLKg3VARnaAQu0sD4mmTHUUsahdV3JNzUNdt8tkMApEHxAgzzHn0qHnbdVsUsKW4Rd7cahsL3ac8KufqW/Siey/HL9zW2RdvMQW9kkKPlifdFLR5Z+v+pH6Ve9hh/t1mPzfhP67R/es3Js1UUjt4UEcqTOPX9qXXAZtlsEqo3Eht4wAOeOsHFOG+FnNKburXmBz/D/I2P3kwCZHw+PSpTrgbVnK9OHseI2LnTmhToI5yelWVjjmsZ1Wzp13NIG4NjHWYHJZ+HrVuOFIxQ2leQQJDXOUAsxUsfUnrFF6Ds8LoADv3jjbJds7rG8E+XiHwBNSlTsBZ1vBNSrBr+3buaYbMDxHEn80R0qqs98iou4bTMASDhiOkYJBq5t8MZSQ1k70ZgZZRBUqIMkkkE8+siqzUapmtqU8EkKrbZ5vdnkcew2egE9cZSTb22NFtyN/2boZEkklzz5+yKWO1WkJ12obasd8+T1EQD7ppw7BCHAmcyTy/Av/AL+NK/a68ovajvZZDdMBcMs3biyJ5x3fLAqoJVSFJ77gfDtECYgwWRBkAku0SfKJn4Vdaq9sA7qyDMQ2CQTyUyk9Dz9ffVJ2fRLbbluBlN2ywJ8MKrNu3j0x8+lX3Dr67RvZfECCCYwxIM5kMRHXAA99WyCFdQ6I02wCLaCPEMm6dwERyIj4mqfiHbUISDc2sDMHc/kSIIxjb1/U1ba8HumZIgWrW2QzA+O+0MPLIk59aSGt2blyZRLuTD72tbzgeL8JwOcinJJrcEXidp3vMBsXbE72BTBIUEYnmYB5eI1jjnAjYspdNtRvDEKIZhtuIm0kgj8YaffVdwHh923eud4DJW3JjG03rW5liRt55FXmr14vWe6uMVy5QmJ8Tg4BILKCpB6DbHux/TJJdzRbxbYXwXhquqqbauP3pyAJIu2x5dAacRw8qICgAcgAAPlS1wpu62j1uRB6NqLUZ91OzXx+b9a7sEnG6OTLFSqyrbTHyNRshFW+71BrR1kZiuhZfJh0vAM+mYA+BhjyqbU2m3tCnmcwTWbWmBtuWW6jCcd/cYeYkTBwRUXEFIe6d90bRZIAuEAG5cZWxyiAIHTNcfWd2dfSVUbaJCXUxHtdP5WFaBPn/oK20Gk26hhvchSRBMjxWw8xHtSTn1qPiN02GQLeuGZP7y5bBIHMEbQWjEbeUmZkULK7E8exsF/8xSD2k/8As3Pf/anfR8StvqVs4berMCrq3sRKmCYMMD86P1HZjT3Wm4hJ5e22B5fMmnkyp7BCDW7K/wCy++q2nBI3M2BIkgcyPMCRPvFMnG74XZ/UvWPxD1FB6DgFmyQbYZdu6PGfxRP+EVtxPg1rUQbhYER7LAGAZjlymsFJGrQva/tSjXr6MWKWbJZio3Ya6AOZjcefOIzS7f41p9RbuWtNMYjfjd4UJCkzuP7t25HEedMPaDsfZt2dXcRnDX7YtsGddiiV9nA25AJExz86QbHZK6gAtXtOYbdBvWVbCgCRJgTu6+VUmJo3Wy3QN8JH9hVl2f1XcahLroXC5iFn5s2KHucE1/MGwc8l1Gnj/FUJ4HxIf8MmPw37J6wPxDnn5UDOz6rjirbbxAtmBjAIkDHT1rl/GOOi2ty7PiJUBWgbiwIB8wATyquA41KjYpEgEltO0j3hsQPKoOJ8PLN+9V1O3MbSC6xLjaDHIdTUTyKC3Lhjc3SIbPbrV6Ud14CRidoksU2mcYVQ233n0NNvYHjj32tLcZkclrgNsIBsRGtbQCCd0IpJ655Ur8R7MW9oKi9dZVCgDaCQojAg56/OiuzOnvWritbUgpp1O7ACsTJSWgBgTBJMGGEVOPLHIriysmKWN1JF92y1y/eFVWusCysXcxI2gxiMjaenQGlQwlpfPu1LQcCWu+ECDz3Agf1eeSeIBi7C4zd4qeyfEQQCd24Eg+EjE+dYurDpa70H2QV7uCJcjfuKgHaCTHqMDNJOV1tRNKh07AL+8PTxN+mfrNKHGNej6q9beZN65LCVj944gsOQIIyAY2j1FN32ZXd4DSTJY/GTP1rl/aXiCjWahQDLXrg5tB8bdN1VBUhS5GHhOiCuq7if36n95JZgn4SACB7UlZ6dazw7jQ7yAU3KuPBzjJAJ5MVBM+gHWguF2rlz7tEgXN+ZI27YgzOMbBmTmBQ+j4RN1UClT4DEkkElQSMnEGMcjE1RJccaubrd1SzSO4SQGEQl0lWIyZJM/KlV+F7YhAR73kR6dau+LardYuOF9rUqTtk52ahvxN0x8RS843Bm2OACSYVRIhcETyBz7yaLAstNqSkqqvtgj2ioksMwRnIH0onietW8FUk7lhB3i7VVVO4AAAnnuOeuaG0Je0C9u2W3p7LRBUH2h57fL0rQvvXvCIZnn8RhTMxJ5eHl1rK7ka1URiF63ZsWybiAneFJJI/ikhuUkAgHl8KZ7PHrDey3rybkc5pC8XdCWtrlVCmZktgDz8Tco6Vc6Xs8d7D7zBCocKviLAnJ+ET65rphKSexzyS7jM/GbfRvo45+8UTa1QYAyDIkQcH3Unpwjc5A1LkLAJ2IDMZHljInPIVvpeEMtoXBqrqnu94UQB7M7RnzMVspS7mbjHsXPAe1e8NafLl9oKhj1UeKBC4n3RTLqFBL4Jlrc/AyP1pP4HeFpURJLXXbdJtgwbiEyNxOYxBPnHne/tFpbcQJcASVGAqkdeh6+Z91eb1YeTscWW+mjvpjJLE/BAP0NJ/aPtApvIwdB3auBDKxJcAeHpMGM+VNHD75N2ZBiQcydzFVzExyrmPENG95iWcQrKIUacYlV/Dc5Y9/zqllj5J0suOymvtDUhl3llW6chPy7SZn3c66Jw/iS3PZn5fMGuV9neBvuJDm0BuUsXsjquJVz8q6FwDSKgBDM5PVnYjM9IgVHWg20mXp2GBW6VmcR/YUJa1IbltJwSJOJJH5fT6UHxDjItqCdomcZkxziRn/AFp9RE6WadrV/wBku7AS0CABk+Ja5boSA53CGBgggT7jTvxjjnf2mtyoBjAkEbYPMx1FJC8LAZ9tw4k5KdMHmT1NPqxoNDsrOP8A/wB1zuZR4AQgP/CUSRiefvAJrPD9ErWe8yR3Dg7gMeMpu65BWAeu5Zq8432Jdy19LpO4ISildw2rbVuY6AzUOk4ATbhN38K4nh28927kBk+lPrR4DQyj11lrYVlUFIO2SQ0TBkgicmCRiatLXE3Nu1tto0o5Ik+GDMiDykx6VFqOCMGUFrjASsPDAeIryLAAdYFGaXRKqpO4QjH2VGGEkQLmMAYzPnWdwlRf1RB9E926SBbNzEe05y3Qy0Yx86YuFadFvMbllinIqRuG8K0gzJknaZGI6eYvD7wslzbDLgADbAxLHd4uueXoKg12thf3gkbzyiAYAwYMxIE/+qpUn9NCbb5ILqk3rl3cJuNKiMbSQIAnlsGKnHDWAtthiEwQGC7iGYwATEER6x1q9XiabrQVnOxdq4doA/DHdYBDDA91Dai73rQRcwrj2XjxtuLR3Ig/5mhKV25CbXgY/s8GZ8y3SOvT5+QrlF7Trc1lzdGbzwCQZm40mD0hTOetdE7MceGmaIEAwNxiZPqEj5UltrUNxtmmJl3Yn3sc9MeL61pBJKrJb3ss+D2jbt2lwVW2ryRPK25kegYKxHWR5VNpJDqwgLuK4XkB3t4wDmfZxiY9Iqs/biAgmyJ27P8AljbGH8sUZpu0dpcd0ikk890ZG3mtyZgn51bXdEporOJmdJyz36g+BVkpaedoETkxMSTVZd0DqrErcWYB8IxIiMXPl50467tQsQ9pZIDbh3pgkRiHIOMUMvaRSI2rHrbb3c4moSm0mkvuO4LkpXtubaBQdzWWuQIB2g7dzEtyBn1xyNU2nsNcENkbgBkckOcT1B+tNjcctTJIEeHJcADJjJ9T8/SsWjbJ3rtOOQYEee6Jz7/nRGGRcpfcqU4PgWNWLkKVWYEz0HTOfPdU+nuXSjbgR7IJ2Iec4mZ5Dypka3bYCUUjPrMmf9KkBUTCiCZjkOUeWapqa7fuQnF9xZuXXABE+XsKP7c46VjTM8QYOD+EE4HnE0xatd5GAFmSvMNAgc/L41tct2iAO7cRy2tbx54NuqSl3Jddgi99ooXxNwx4EEML25ZBmdy2yOfrQVz7TbJz+zupOdTc5mAeSeg+VUFtgLANu41v96+SSue7TG5PdzIFWGoRmv3Q9tXthXIO1cFbe4AskEZHU1jriu3n9i933LDSfaotrNvhyqcCe/unkZjKedeX7VNoIt8NtLOZ726TnmeVL1mzZdHcq9vZtJ2nvAdzBeTQcTPtVj9nbk3JcRhIXxTaMmWA8WOQPXpWuqHcncYD9qNwzHD7H/Xe93nW1v7Wb6iE0WmWPW4f+4UsXtFcQS1sgecSv/UJFQ288vMVSUXugtjSn2saoHw6TTA+cXZxPM788zUF/wC1XUn2tLpCROWV2OcmCblLPUfGorlynpQrGWz9omoc5saVBjlbYTLBTncTyJrS79pepQlV0+iAGP4IJ+JLZqh0L+KPT/vU/wBqA1TeJ/6m/U0qQ7Gn/wCVNaOVvSDHMWF5RHOaC1f2r65wQe4XpK2lDAdQDzAPI+hPmaVr9zoKHNJxj4HbGOz27vAglLTEZB2kEe7OKMT7QD+KwM4MMc4jqD0xSfWZp6V4C2PFvt3aM7rTjdg5DR0xkVNd7W6W5b2eO2CSZCndkAYOYwOnmaQxWZpOEXygUpLhnR7HabS7lPe8gBGRyEZx5wTy5Vm1xKwd0XbWVI5LEypE55YrnE0Xwdd2osqRM3UEHIMsMEUunDwGpnR9TasuPBscYO0hQCYEjwg+E+s8+Qoa/wAMAtoFEkSCJE856sJ9M1zi4MmPM/qalt6txydx7mYf3o6cQ1M6Tc0QIRV9oICYI6vtIMk5AM+6vPwedsYJTP4h7TY5Dyrnycavj/fP8Tu/Wi7XaXUENLzCz7Kg8x1EGksUdhamPGp4cbiLcYEsUElgDyGJnlAFC/sgDEAEGIgARCnHLzNK6ds74EHaf+sH6NRadv7sQU+TEfqppLCkufn2HrfgubnDyo5skREF4ywH4TA51sbTABS5MkDxFvCOcjceePqaqV7bof4lonlJIttkQZ6dRNF2e3ducgiDjwEemdretHTkk6YrXg20V+4w5wQJiQ3wok37oMYOAfn05c6Fsdp9MDMj2Qsk3J8PIGQZ5nNT/t3Tly4ZTIA2g2+giZIBz6mq0zvn59xWiU6lxMhcAenOB5+ZrVeIMQDt/Sf71PZ1lnYyhpJET4T/AISPKsG8mwqHhgAN0MADHPM4+JoSyfP6C4jLxbsmlxI2bgfHutkB9xABOwnawgD2W+dUVzszcGpd7bqWKuCmQ6lrZVeknMHAx6xXRX4apzbY2yc4yh8pTlHug+tB6y1Ii/alPzRvUeuPHb/t5muOMrqL8P8AKNmqOeabgt427oum23sAzIMhxIZlAM+/M1q3Z8dwVD7f3qHq49i4IEAHr1HSn+/wzcoNprbKQIDy4I8xdXxgnzJINCJpHSdyBRIwwLgtkLse2DiN07lxjOcWpWtXlr+ES12E7R8AuJaubLpBL2yCgIOBcB6j8wonS8Eck96peAWDG0qmVEjxrk58+dMl/V37athQcETAG0biTMx5dfOgNVxVgv7zaqvG2CMyQZIHJcc4qnFtS/p8IE90L1zs/ZJ5XU9AVP0YT9a9f7IWliWflMMwTB/5Y+tMba8Nza2PcAf0FFJqyICtt8I5Lcg+sbYrRtppXS9/n8kpWKadmrSn+G5kR7RYefQVm52e05k9xJMk+NpzzxOM03C8GILsDkD2Np+rD50I4tnmLhPme7H9yanq06dff5+R6RJv9k7f4be33+L9TNA3ezDL7IQ/D/Onm9okJXarZYAzcHKRMArzyOvXrWGsWVAgbm6w7DPniB8JrSOWMnS5E4tKzn+o4Dcbna3HzWJPwXn8qrL3CdvMMv8AUD/lXUWVRytj1BN3/wDpWlzThoHdL7vFBGPMn/w1qScqbQnof1rRtIw6fUV07UcKj/c209TbVv1Uih7nCbv+7cD/APKwPkQJ+dAHNCKseAWGOpskKxAuIZAJHtDrGKcbvD9eBK3CR/K5Q/SKCtW9QLtsu90ruUktccjmJBBYgwZFJ8DXItDgmoPLT3j/APlc/wAqlXs7e2bthDBirIxRCBtVgx3MOe6I9Kku8P7zzY/y73+fOibvZx+5tBkuKvevJNthG4WVHtARkGKbVCsAXglyRPdj33rM/IOTRmu4KqXr6i7ZRAXVQXkhQwADQCeQoexw60txQLzlgwGLRXrHM3AR6wKs+LcKvXLt8IWuBnYgCGiXmI3mCPdSsZW6Thtouga/beWAKr3hlcznaP1ocaWz11E/02rh/wARWjNJ2f1Fq+u60/WDBjcUaFBOJmMV6z2H1h/3BXp4mRf+6gATu9P/AMS8fdatj9bxP0rbfpR+DUN73sp+ltqLfsfdX+Jd01s+TX7YPyBJrH7Bsr7ev04/oF25+iigQJ97sDlp2P8AVec/4VWsftFBy0tj496/+K5Ri6HRDnqrrxk7LO3/ABE0VZ4fpTm3Y1d/rOEHnOBTAqv2owWVSysscC1bIEBeQYGPXzrA7SagYW8U/oCW/wDCopn0vZ266juuFMwJJXvbhgAgcvZkGJyTVhY7MawCTptDYEc22yM+Z3T50gtDHp9VdXxaN1KRnTsYj1tMSYJ8j8+lG9l+PtduXbepuw8rstkGy64O4MAYJmIIOc0icN11xE3XSFZbgt88klSwaPKFOfdTJZ4rbvKFvqGA5N1HubmP0paVLdD3Q83+HBh4WdCCYIdvqplW+IoaHte3bFzrutICY6lkb4eyTOcCKp9JrL9r+EfvFkD2WIF1ABmCfaHkKteFdpFvKWjlyUEs0fzKVBB5efWuOeKcYpc7r8mqkiBNBYvS1htjfiNmVI9Llr3+YoHX8PFq2SoUqCNzqSrBiRuZrfJpYnlyqy4lct3XUNaZXgstw/uyAPy3AcHIwcehoTUXbhQB7iNblQx5upBH4zCtmJMA5MCid6la23BV2Kq5sg7bhDKDutv7QwcggQeh5/OouL6e4hUOCnhHMlZOZMYmmjjNy09l2JQkDDRJWYHhgbvlWF0AVSiRtkyl5mup/wAq7gAalNdS9Hb29/cN9PIpaFvGg3kyROT9M1CNegnKn4SPrVxc4jas3u7fR7GQC41xLaOoViQDG5ivI5qROISJ05sXB/IbaMP6k7pXFapTcm1FLZd68+EyLVbsr9FqEO3avJvwg5M2zuiovutwt/CuZnbKxJAJABj0qWzrNRduKxB2i4JM6gEJCysFhgmCREYMjFTWVfeu60Dg9Ns+E+GWk/PyqcEcinJv5/3YcmqVA1vQ34/hoo/nZAPiCanGhcRNy0JMRbVrh+OwUcdPeJG1do6QwX57Uz7zXrugvtJL7cc/ExPp4jXY0Z2aXeFsol9SUHmEK/VsfWof2OpEnU3mX02AH47jNCcZ4FNpla4ni8LElQQD1kzFQtodMm43G2bQBuBK7sclICg+WTRQBx4Lpx7XeMP5rgH1VTFV6XbSWBEAx1JMnvMeIEGAIx1jpWODPp3tjvC2/e4kiSVDsAAwJEhQBMVPp9EO4Au2WUHDEgqAm/d7RXHhHmPrFJpDRL9+tN4Ye6QMyTmIG7aWYZPpQ2qtDYxXTqCM7ioaPZyDsA+flVnc17QCgtJ1UlpIkAcg3l0IoDjWuuXLQR9RbVCVJVEuMDDAxy8+hmlsG5XjTah0JZLKpumDsB2AyCPFkkCRjyra7wvXPdKferVuQzibqRtDBQOXPxDHoaMN++9ggC6VDmJtCwiJujC7+QUmDGetDbmN6Lt87u7M96YOXGBuEEe4dKd0IlTsXdGb3ElAg8mIGQRM7wD5/CgX7D6CR3msa8TKjb4txiYBUHIAJ59KsRw0eIW5YiMW0OSd35VGMDPKoV7H7nDtp7sgmM2rStMgbiWn1wOtFiIU4Hw20DNrUPBgbmcz67ZEVtw7T6JbdsjRIzbFJZoMsVBJwG5n3VJxlbdgbTdSyzT7V0XCBByVKjrjBq40nDwtm2GuCSqqdtpeig82J6YnzosZWDjQS5bS1pbSlt2VQkgKJ/l5mB0ojXa3Wd1cIbaNjkygiNhwPIR69al0d1e87oW7/d7S5uNd7tDmAFCAbiSORIgVHxnTFwVtGwsgg70uXWMgqfEXPmTy6A0WFAera8VUHUMCAAAjgnAjxKs4HLlUeh4Jd2+O49xiS0mwxGSTAZ9pEY6x5Yq/Zr9wsloXEWAPAgQqI5jlBJH60RpOAX+7CMN0CGa8+9mPViM9enLApWFHPrujuPZyj7xcSBBnaEuRAPSq/S2NRbaO7IB5KxVASB+HccGKsNdbT7tc2Tsd1Yc4GCCpPMHPLrVb2SutbuXe7tox2rDPlVMkSfOQT186SZQy6PiNy0RPhPlKn9CauRqrWoILkpdAhbik7h8OTD30uKHN28XvKAxT8jTCxyDeHyAis7QoG1y/vGfeIUCtNXkmhsWxct7HdUu92SVuW9ysN2DuSRuBEYBPxqfVam3csEbxtLbyw3bgQd3UkKJHWl/hvH2Q8/8AOrNNNZvEvbPdXDMx7DE/nT/KJpOKe9BujGoaxuVr+pOAQqNeQHMySqgdDGflRGp7YaZEhb24/lU5Pp5Ez50va7gS2mXfp08TRuWTbM9VAMK2OXvxRt7gIRlW0oC7ZLFEY7iTAnbz5CPSsv8AaqLr6dVmml7ZWzcJSSYAcSC5Ueys84yeePnWT2icanvLWkuMO52ZQpnvN2SRHyNTaHhLM5/f3TuVW7sAJtGMwIkfGhdbwll1AQNajug5N1mPO4y+GJk4GDWm5nsEXe12qbHcWl/ruqfpQn7YuG4GuG3IGFtg+EkgbyAsQMy0+QFF2e5UjeUgYZlDOpPu3AjpjNQaPWReuP3TkxC20UAlREMC2ObZzA2mlv3ZSrwSnVMxJFy6Seqh2+HicAD4UPf1bAyZ2ggGWAYnyHMDp59aK1XaEQO902wMCVdri3DPTctqSvPmaza4pcABtraCMpZGt2u93ERgGJGec8o91Kx0yvv68XkZLa2WBBB3tduLiJUhGEn0Aoki93ZuKBAByLKDIMRNzMTiq/jf3u6IDupDDazd1ZXb1JUmZI6fXzg0mmuEd3cv23U4ILlpkx+BSsyRRaFTNR2hcJsa7eF1XYHayrbG1mEAIc8o5RWNBxg3QFi2GHK5tBuCJYyZhpg+0DE+gqLUcEtooNtnKt+G2AxkwcBiYwymDMSRmM7aHguo27rWiuJggPedbYyCsxttqeZ86mUorkpJsv8AS8TXbz2t5uiuPmoH1WvJp+8UgMWfEbGQLzXcSDBGB6RVVc4U1lZuX1JPJFUMV9Dtcgj3E++scPF1rb3NhC25DNiPECBE5PMe6RULNC+SnB1wNn7NPc7+5ZGJgrfvXLrqgb2sEqG8gcZ51X8F1lyxffv0tJ4PCbSm4u1nYgNtJKwR6mBQjcXv2XPjuJJJ2tMEEzIDjlnp50Xou15Vw7WbbNEb1hGjnEEFT9K0tkUg3UccV70JeDHYBhoLZc5mCBuPvE1vp+ylw3xf7tmfbtDXHUrJMl1WMHoPKrvWXbSlNbdtb3NtEXwgsinc0gwc+OD7q9w3jumdgylbJ6qJAP8AUAAo6ZifWmrYPY83Zy64hmtqv5Qu4YwAQcH41l+y2VBuMwnxclhQDyjrmPiaYLV0MJUhh5ggj5iss1SBU2uzthT7APvJNH2tKi+yqr7gB+lSMPIVhgaYjVbYBYxk5J9wj9BXmNeisYoA4bo+Id7buFpZ1ALoxENbBMkHBlcEDmIJHpeaL7PrQZbou7jCOyONpt7071QzDAkbhJHMKObQKHQWFHeuSFZVYFN2WDSnhkQwhgfMRyqLshw+5dvXFtsBtthiDJB8W3lyPuNKLW5conQdJ2NCXtQXa3t2qw5swCb0ZoGfa2jkefoaLXgdpbjBiw2JvbYhMSVGREsRuHKlzR6e/avnnauOVG2FK4lVa3ONsM3XwycUfxDRXbYNy9qGLQAFRzuJ/KIXlJ/Umq1UZ6Sz432aVxMNI8KttbdhSSMKZEqRBHMgdaptT2ffT22uG57ABMKwBlynhJwRgHz8QxziDh/BluKhNq4WOYIuttH8zYzOfd6mrTR8JS3cub0GwkbFZra8gJMM0yWLfIfHN+ojHlotY2yS9wt3tWgzx4gXlWhX3LbFuRyP71ZmIz5VaXuy9xyrJd2EALMNH4cMu3+cdZwcUh6hLavCOCd7ykztAfw/CD15xVrxnXNbe3B52wffk1qqlKyXxQVxLsYLYe9ea4CNrIu653BYlQCwiU9rAnG0kATkz/47drjOLp3AlCSr7dqkHwz4id5fBJkARQ2g7SSNr8iIM8jXr3DnktpbvhIJNhuRP8rTGfJuXQ1bj5FxwT2uxw2se+8aEouxUSW2vBYgEwSvU8pOIqbhnZgXT3l26bqnwruBYlX27SDnmGBnzDCcGlvWatmDKxuWXAaUfcFODgeU/EGoezFz/Z2A6hh9Dj61jKCVFqT3HDi/CdNZtqVUAuWAJ/LtmQVHiPiU4wM9RVGnFlW4VJLIShVIJ8QUCCxb2WYbtoHMGfUO3bMEeePh5D31G9iWJ/Lmf5uf0A+tarEjPWzfWtauXGdkLGWLEtAkAmAFAgQPqKzpwoJ7u2iuAGQkTzHhaT6iD86rdKzFCrCGIdgeh3ggD34qfT3N1tLiYZZU/oQfcYNWsaJ1MudDxy3ZtkXmuDcV2qm6dmxZVtpAkEsKnv8AbXSqyrYtKzMQJbchzzMC2zGB60qceskactJw4YsuMFACInAnaaG4twQaYod8XTbW5tEbV3AmDLFixAz0zjpXmZfRY55HKX5OzHmajSG/Vvaa8zaq00OYDi4xtpj8fgWI9/P5gHifFgo+76fb3bKSVDhvxuymcjcQigxP1qq0PaLXliwti8AJItiCqrknE4HrNE8O141He3FRUDlQx2qrFkDP0OeaifdThCMOyKlb7jHxXt3pTZFp7Y3hlBUjcIQgnxbcbgsZHXn5r3abYNRNkW0tsisBbcXFBgzJ6GRyFXnEdPaeBclzPNgD4cgqGwRIJpY4toLVlttonaQWg5g8oB68q1x5NToieOlZ0bU6dn09td6qYtgHeUCQg8RMguR0TAJicTWljsdoyRtDPIhmYszEgc955MTB2jGTAFW/DdQAwTrszHptH/n+tGOJJPI+fP4GtjEWr3Yfad2n1Fy0fI+IfPmPrURbiVjouoX0gn5HP1FNYu5g4/Q/H+1eFO2KhRT7RNjbdRp3tHrmPjDD+5q50nazT3fZuqPRjs+pEfWrC7bDAhgGHkQCPrVBxfspotrXLiiyACS6tswBJx190U9g3L9WJEgCPOZHzAqK8xCsTEBWJ5nkCfL0rnvCtBeu/vOG3WNqY33T3UnyCjLCPxY91GcQ43xGxbuC9YV02OC8qwgqRIIgiJnM0UPu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0" name="Picture 12" descr="http://t0.gstatic.com/images?q=tbn:ANd9GcQ1a-hz6PrzA_8qWKzeBtf9-uDqAxyrGBS7_DtRQksYuMRBJOfSc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7889"/>
            <a:ext cx="3419873" cy="21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5496" y="4997494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/>
              <a:t>Bacia potiguar:  </a:t>
            </a:r>
            <a:r>
              <a:rPr lang="pt-BR" sz="2800" dirty="0" smtClean="0"/>
              <a:t>formada a partir do </a:t>
            </a:r>
            <a:r>
              <a:rPr lang="pt-BR" sz="2800" dirty="0" err="1" smtClean="0"/>
              <a:t>fraturamento</a:t>
            </a:r>
            <a:r>
              <a:rPr lang="pt-BR" sz="2800" dirty="0" smtClean="0"/>
              <a:t> do </a:t>
            </a:r>
            <a:r>
              <a:rPr lang="pt-BR" sz="2800" dirty="0" err="1" smtClean="0"/>
              <a:t>super-Continente</a:t>
            </a:r>
            <a:r>
              <a:rPr lang="pt-BR" sz="2800" dirty="0" smtClean="0"/>
              <a:t> </a:t>
            </a:r>
            <a:r>
              <a:rPr lang="pt-BR" sz="2800" dirty="0" err="1" smtClean="0"/>
              <a:t>Gondwana</a:t>
            </a:r>
            <a:r>
              <a:rPr lang="pt-BR" sz="2800" dirty="0"/>
              <a:t> </a:t>
            </a:r>
            <a:r>
              <a:rPr lang="pt-BR" sz="2800" dirty="0" smtClean="0"/>
              <a:t>(</a:t>
            </a:r>
            <a:r>
              <a:rPr lang="pt-BR" sz="2800" dirty="0"/>
              <a:t>	</a:t>
            </a:r>
            <a:r>
              <a:rPr lang="pt-BR" sz="2800" dirty="0" smtClean="0"/>
              <a:t>200 milhões de anos), cobertos por sedimentos.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1636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cos\Desktop\geologia\geologia\Digitalizar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838"/>
            <a:ext cx="914400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aixaDeTexto 4"/>
          <p:cNvSpPr txBox="1">
            <a:spLocks noChangeArrowheads="1"/>
          </p:cNvSpPr>
          <p:nvPr/>
        </p:nvSpPr>
        <p:spPr bwMode="auto">
          <a:xfrm>
            <a:off x="0" y="333375"/>
            <a:ext cx="9144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800" b="1" dirty="0">
                <a:latin typeface="+mn-lt"/>
              </a:rPr>
              <a:t>Supercontinente chamado de </a:t>
            </a:r>
            <a:r>
              <a:rPr lang="pt-BR" sz="3800" b="1" dirty="0" err="1">
                <a:latin typeface="+mn-lt"/>
              </a:rPr>
              <a:t>Pangea</a:t>
            </a:r>
            <a:endParaRPr lang="pt-BR" sz="3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80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824</Words>
  <Application>Microsoft Office PowerPoint</Application>
  <PresentationFormat>Apresentação na tela (4:3)</PresentationFormat>
  <Paragraphs>141</Paragraphs>
  <Slides>46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Courier New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da Cunha Bachiega</dc:creator>
  <cp:lastModifiedBy>Marcos Antônio</cp:lastModifiedBy>
  <cp:revision>39</cp:revision>
  <dcterms:created xsi:type="dcterms:W3CDTF">2013-05-14T11:52:08Z</dcterms:created>
  <dcterms:modified xsi:type="dcterms:W3CDTF">2014-12-11T22:53:46Z</dcterms:modified>
</cp:coreProperties>
</file>