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95" r:id="rId3"/>
    <p:sldId id="296" r:id="rId4"/>
    <p:sldId id="297" r:id="rId5"/>
    <p:sldId id="298" r:id="rId6"/>
    <p:sldId id="299" r:id="rId7"/>
    <p:sldId id="301" r:id="rId8"/>
    <p:sldId id="283" r:id="rId9"/>
    <p:sldId id="284" r:id="rId10"/>
    <p:sldId id="285" r:id="rId11"/>
    <p:sldId id="287" r:id="rId12"/>
    <p:sldId id="294" r:id="rId13"/>
    <p:sldId id="302" r:id="rId14"/>
    <p:sldId id="303" r:id="rId15"/>
    <p:sldId id="304" r:id="rId16"/>
    <p:sldId id="290" r:id="rId17"/>
    <p:sldId id="291" r:id="rId18"/>
    <p:sldId id="292" r:id="rId19"/>
    <p:sldId id="293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7DE1-C8EC-4ED9-899B-5D76A2591F20}" type="datetimeFigureOut">
              <a:rPr lang="pt-BR" smtClean="0"/>
              <a:t>18/06/2015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23D1-CCA3-45D7-AA42-324950E6B7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9118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7DE1-C8EC-4ED9-899B-5D76A2591F20}" type="datetimeFigureOut">
              <a:rPr lang="pt-BR" smtClean="0"/>
              <a:t>18/06/2015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23D1-CCA3-45D7-AA42-324950E6B7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3033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7DE1-C8EC-4ED9-899B-5D76A2591F20}" type="datetimeFigureOut">
              <a:rPr lang="pt-BR" smtClean="0"/>
              <a:t>18/06/2015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23D1-CCA3-45D7-AA42-324950E6B7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5409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7DE1-C8EC-4ED9-899B-5D76A2591F20}" type="datetimeFigureOut">
              <a:rPr lang="pt-BR" smtClean="0"/>
              <a:t>18/06/2015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23D1-CCA3-45D7-AA42-324950E6B7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745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7DE1-C8EC-4ED9-899B-5D76A2591F20}" type="datetimeFigureOut">
              <a:rPr lang="pt-BR" smtClean="0"/>
              <a:t>18/06/2015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23D1-CCA3-45D7-AA42-324950E6B7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6638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7DE1-C8EC-4ED9-899B-5D76A2591F20}" type="datetimeFigureOut">
              <a:rPr lang="pt-BR" smtClean="0"/>
              <a:t>18/06/2015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23D1-CCA3-45D7-AA42-324950E6B7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8262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7DE1-C8EC-4ED9-899B-5D76A2591F20}" type="datetimeFigureOut">
              <a:rPr lang="pt-BR" smtClean="0"/>
              <a:t>18/06/2015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23D1-CCA3-45D7-AA42-324950E6B7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6099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7DE1-C8EC-4ED9-899B-5D76A2591F20}" type="datetimeFigureOut">
              <a:rPr lang="pt-BR" smtClean="0"/>
              <a:t>18/06/2015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23D1-CCA3-45D7-AA42-324950E6B7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8218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7DE1-C8EC-4ED9-899B-5D76A2591F20}" type="datetimeFigureOut">
              <a:rPr lang="pt-BR" smtClean="0"/>
              <a:t>18/06/2015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23D1-CCA3-45D7-AA42-324950E6B7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6932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7DE1-C8EC-4ED9-899B-5D76A2591F20}" type="datetimeFigureOut">
              <a:rPr lang="pt-BR" smtClean="0"/>
              <a:t>18/06/2015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23D1-CCA3-45D7-AA42-324950E6B7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0579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7DE1-C8EC-4ED9-899B-5D76A2591F20}" type="datetimeFigureOut">
              <a:rPr lang="pt-BR" smtClean="0"/>
              <a:t>18/06/2015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23D1-CCA3-45D7-AA42-324950E6B7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4587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B7DE1-C8EC-4ED9-899B-5D76A2591F20}" type="datetimeFigureOut">
              <a:rPr lang="pt-BR" smtClean="0"/>
              <a:t>18/06/2015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23D1-CCA3-45D7-AA42-324950E6B7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3706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markufrn@yahoo.com.br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Slide_do_Microsoft_PowerPoint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Slide_do_Microsoft_PowerPoint2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Slide_do_Microsoft_PowerPoint3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jpeg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Slide_do_Microsoft_PowerPoint4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293096"/>
            <a:ext cx="3158130" cy="2032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626" y="4293096"/>
            <a:ext cx="2847882" cy="205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328" y="4293096"/>
            <a:ext cx="3098672" cy="2049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267744" y="260648"/>
            <a:ext cx="68762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Ministério da Educação</a:t>
            </a:r>
          </a:p>
          <a:p>
            <a:pPr algn="ctr"/>
            <a:r>
              <a:rPr lang="pt-BR" sz="2200" b="1" dirty="0" smtClean="0"/>
              <a:t>Instituto Federal de Educação, Ciência e Tecnologia do Rio Grande do Norte</a:t>
            </a:r>
          </a:p>
          <a:p>
            <a:pPr algn="ctr"/>
            <a:r>
              <a:rPr lang="pt-BR" sz="2200" b="1" dirty="0" smtClean="0"/>
              <a:t>Campus Natal/Cidade Alta</a:t>
            </a:r>
          </a:p>
        </p:txBody>
      </p:sp>
      <p:pic>
        <p:nvPicPr>
          <p:cNvPr id="2050" name="Imagem 1" descr="logo ifrn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2267744" cy="153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5496" y="1738551"/>
            <a:ext cx="91085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Curso:</a:t>
            </a:r>
            <a:r>
              <a:rPr lang="pt-BR" sz="2000" dirty="0" smtClean="0"/>
              <a:t> Técnico Subsequente em Guia de Turismo</a:t>
            </a:r>
          </a:p>
          <a:p>
            <a:r>
              <a:rPr lang="pt-BR" sz="2000" b="1" dirty="0" smtClean="0"/>
              <a:t>Disciplina:</a:t>
            </a:r>
            <a:r>
              <a:rPr lang="pt-BR" sz="2000" dirty="0" smtClean="0"/>
              <a:t> Geografia do Rio Grande do Norte</a:t>
            </a:r>
          </a:p>
          <a:p>
            <a:r>
              <a:rPr lang="pt-BR" sz="2000" b="1" dirty="0" smtClean="0"/>
              <a:t>Período Letivo: </a:t>
            </a:r>
            <a:r>
              <a:rPr lang="pt-BR" sz="2000" dirty="0" smtClean="0"/>
              <a:t>3º período</a:t>
            </a:r>
          </a:p>
          <a:p>
            <a:r>
              <a:rPr lang="pt-BR" sz="2000" b="1" dirty="0" smtClean="0"/>
              <a:t>Carga Horária: </a:t>
            </a:r>
            <a:r>
              <a:rPr lang="pt-BR" sz="2000" dirty="0" smtClean="0"/>
              <a:t>60h</a:t>
            </a:r>
          </a:p>
          <a:p>
            <a:r>
              <a:rPr lang="pt-BR" sz="2000" b="1" dirty="0" smtClean="0"/>
              <a:t>Professor: </a:t>
            </a:r>
            <a:r>
              <a:rPr lang="pt-BR" sz="2000" dirty="0" smtClean="0"/>
              <a:t>Marcos Antônio Alves de Araújo</a:t>
            </a:r>
          </a:p>
          <a:p>
            <a:r>
              <a:rPr lang="pt-BR" sz="2000" b="1" dirty="0" smtClean="0"/>
              <a:t>E-mail: </a:t>
            </a:r>
            <a:r>
              <a:rPr lang="pt-BR" sz="2000" dirty="0" smtClean="0">
                <a:hlinkClick r:id="rId6"/>
              </a:rPr>
              <a:t>markufrn@yahoo.com.br</a:t>
            </a:r>
            <a:endParaRPr lang="pt-BR" sz="2000" dirty="0" smtClean="0"/>
          </a:p>
          <a:p>
            <a:pPr algn="just"/>
            <a:r>
              <a:rPr lang="pt-BR" sz="2000" b="1" dirty="0" smtClean="0"/>
              <a:t>Conteúdo Programático: </a:t>
            </a:r>
            <a:r>
              <a:rPr lang="pt-BR" sz="2000" dirty="0" smtClean="0"/>
              <a:t>Localização e caracterização geográfica do Rio Grande do Norte e regionalizações do território potiguar. </a:t>
            </a:r>
          </a:p>
        </p:txBody>
      </p:sp>
    </p:spTree>
    <p:extLst>
      <p:ext uri="{BB962C8B-B14F-4D97-AF65-F5344CB8AC3E}">
        <p14:creationId xmlns:p14="http://schemas.microsoft.com/office/powerpoint/2010/main" val="285454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4.bp.blogspot.com/-0fzrtHJJzxI/UfeR9so7oTI/AAAAAAAAq5g/5hKE7XBQb6w/s1600/IDHM-2010-300x28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6296" cy="687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510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4" y="13291"/>
            <a:ext cx="4093713" cy="684470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3290"/>
            <a:ext cx="3953155" cy="684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40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uol.com/c/noticias/2013/07/30/idh-dos-estados-brasileiros-para-uso-em-textos-gera-tabela-1375155465870_622x580.jpg?13751554702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" y="19792"/>
            <a:ext cx="7352230" cy="685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920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guol.com/c/infograficos/2013/noticias/idh-brasil/idhm-idh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89992" cy="687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824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guianet.com.br/rn/mapar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627784" cy="173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987824" y="116632"/>
            <a:ext cx="5688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/>
              <a:t>Atividades econômicas do RN</a:t>
            </a:r>
            <a:endParaRPr lang="pt-BR" sz="40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7504" y="1909276"/>
            <a:ext cx="88569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pt-BR" sz="2800" dirty="0" smtClean="0"/>
              <a:t>Turismo;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800" dirty="0" smtClean="0"/>
              <a:t>Produção de sal;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800" dirty="0" smtClean="0"/>
              <a:t>Petróleo;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800" dirty="0" smtClean="0"/>
              <a:t>Fruticultura irrigada;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800" dirty="0" err="1" smtClean="0"/>
              <a:t>Carcinicultura</a:t>
            </a:r>
            <a:r>
              <a:rPr lang="pt-BR" sz="2800" dirty="0" smtClean="0"/>
              <a:t>;</a:t>
            </a:r>
            <a:endParaRPr lang="pt-BR" sz="2800" dirty="0"/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800" dirty="0" smtClean="0"/>
              <a:t>Pesca artesanal e pesca industrial;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800" dirty="0" smtClean="0"/>
              <a:t>Agropecuária</a:t>
            </a:r>
            <a:r>
              <a:rPr lang="pt-BR" sz="2800" dirty="0" smtClean="0"/>
              <a:t>;</a:t>
            </a:r>
            <a:endParaRPr lang="pt-BR" sz="2800" dirty="0" smtClean="0"/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800" dirty="0" smtClean="0"/>
              <a:t>Cana de açúcar;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800" dirty="0" err="1" smtClean="0"/>
              <a:t>Bonelaria</a:t>
            </a:r>
            <a:r>
              <a:rPr lang="pt-BR" sz="2800" dirty="0"/>
              <a:t> </a:t>
            </a:r>
            <a:r>
              <a:rPr lang="pt-BR" sz="2800" dirty="0" smtClean="0"/>
              <a:t>e bordados (indústria têxtil)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800" dirty="0" smtClean="0"/>
              <a:t>Mineração;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800" dirty="0" smtClean="0"/>
              <a:t>Atividade mandioqueira.</a:t>
            </a:r>
          </a:p>
        </p:txBody>
      </p:sp>
    </p:spTree>
    <p:extLst>
      <p:ext uri="{BB962C8B-B14F-4D97-AF65-F5344CB8AC3E}">
        <p14:creationId xmlns:p14="http://schemas.microsoft.com/office/powerpoint/2010/main" val="304804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guianet.com.br/rn/mapar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067945" cy="268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355976" y="675273"/>
            <a:ext cx="45365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 smtClean="0"/>
              <a:t>Características geográficas do RN</a:t>
            </a:r>
            <a:endParaRPr lang="pt-BR" sz="35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2843058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pt-BR" sz="2800" dirty="0" smtClean="0"/>
              <a:t>Municípios: 167</a:t>
            </a:r>
          </a:p>
          <a:p>
            <a:pPr algn="just"/>
            <a:endParaRPr lang="pt-BR" sz="2800" dirty="0"/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800" dirty="0" smtClean="0"/>
              <a:t>Mesorregiões: 4</a:t>
            </a:r>
          </a:p>
          <a:p>
            <a:pPr algn="just"/>
            <a:endParaRPr lang="pt-BR" sz="2800" dirty="0"/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800" dirty="0" smtClean="0"/>
              <a:t>Microrregiões: 19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pt-BR" sz="2800" dirty="0"/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800" dirty="0" err="1" smtClean="0"/>
              <a:t>Pólos</a:t>
            </a:r>
            <a:r>
              <a:rPr lang="pt-BR" sz="2800" dirty="0" smtClean="0"/>
              <a:t> turísticos: 5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pt-BR" sz="2800" dirty="0"/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800" dirty="0" smtClean="0"/>
              <a:t>Região metropolitana: 1</a:t>
            </a:r>
          </a:p>
        </p:txBody>
      </p:sp>
    </p:spTree>
    <p:extLst>
      <p:ext uri="{BB962C8B-B14F-4D97-AF65-F5344CB8AC3E}">
        <p14:creationId xmlns:p14="http://schemas.microsoft.com/office/powerpoint/2010/main" val="345882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/>
          </p:nvPr>
        </p:nvGraphicFramePr>
        <p:xfrm>
          <a:off x="84931" y="21959"/>
          <a:ext cx="8974138" cy="673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" name="Slide" r:id="rId3" imgW="11298816" imgH="8473432" progId="PowerPoint.Slide.12">
                  <p:embed/>
                </p:oleObj>
              </mc:Choice>
              <mc:Fallback>
                <p:oleObj name="Slide" r:id="rId3" imgW="11298816" imgH="8473432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1" y="21959"/>
                        <a:ext cx="8974138" cy="673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528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032323"/>
              </p:ext>
            </p:extLst>
          </p:nvPr>
        </p:nvGraphicFramePr>
        <p:xfrm>
          <a:off x="62358" y="82376"/>
          <a:ext cx="8974138" cy="673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0" name="Slide" r:id="rId3" imgW="11207572" imgH="8406459" progId="PowerPoint.Slide.12">
                  <p:embed/>
                </p:oleObj>
              </mc:Choice>
              <mc:Fallback>
                <p:oleObj name="Slide" r:id="rId3" imgW="11207572" imgH="8406459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58" y="82376"/>
                        <a:ext cx="8974138" cy="673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ângulo 3"/>
          <p:cNvSpPr/>
          <p:nvPr/>
        </p:nvSpPr>
        <p:spPr>
          <a:xfrm>
            <a:off x="323528" y="5517232"/>
            <a:ext cx="180020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251520" y="980728"/>
            <a:ext cx="1656184" cy="223224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333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/>
          </p:nvPr>
        </p:nvGraphicFramePr>
        <p:xfrm>
          <a:off x="84931" y="21959"/>
          <a:ext cx="8974138" cy="673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4" name="Slide" r:id="rId3" imgW="11391856" imgH="8543644" progId="PowerPoint.Slide.12">
                  <p:embed/>
                </p:oleObj>
              </mc:Choice>
              <mc:Fallback>
                <p:oleObj name="Slide" r:id="rId3" imgW="11391856" imgH="8543644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1" y="21959"/>
                        <a:ext cx="8974138" cy="673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m 4" descr="TurismoRNRegionalizaca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908720"/>
            <a:ext cx="7632848" cy="5844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224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/>
          </p:nvPr>
        </p:nvGraphicFramePr>
        <p:xfrm>
          <a:off x="84931" y="21959"/>
          <a:ext cx="8974138" cy="673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8" name="Slide" r:id="rId3" imgW="11329351" imgH="8497916" progId="PowerPoint.Slide.12">
                  <p:embed/>
                </p:oleObj>
              </mc:Choice>
              <mc:Fallback>
                <p:oleObj name="Slide" r:id="rId3" imgW="11329351" imgH="8497916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1" y="21959"/>
                        <a:ext cx="8974138" cy="673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009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santiago.pro.br/mapas/mundo/mundo_mudo_car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40768"/>
            <a:ext cx="899294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39552" y="332656"/>
            <a:ext cx="820891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 smtClean="0"/>
              <a:t>O Rio Grande do Norte no  Mundo</a:t>
            </a:r>
            <a:endParaRPr lang="pt-BR" sz="3500" b="1" dirty="0"/>
          </a:p>
        </p:txBody>
      </p:sp>
    </p:spTree>
    <p:extLst>
      <p:ext uri="{BB962C8B-B14F-4D97-AF65-F5344CB8AC3E}">
        <p14:creationId xmlns:p14="http://schemas.microsoft.com/office/powerpoint/2010/main" val="2500487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508104" y="2210088"/>
            <a:ext cx="3312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/>
              <a:t>Rio Grande do Norte na esquina do continente sul-americano</a:t>
            </a:r>
            <a:endParaRPr lang="pt-BR" sz="3000" dirty="0"/>
          </a:p>
        </p:txBody>
      </p:sp>
      <p:pic>
        <p:nvPicPr>
          <p:cNvPr id="4098" name="Picture 2" descr="http://4.bp.blogspot.com/-HabxD4Hq7yA/Tk-f0x1BFbI/AAAAAAAAAO4/ZNgBVnbkpe8/s1600/america+do+sul_politic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4"/>
            <a:ext cx="5143500" cy="684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87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thumb/e/e6/Rio_Grande_do_Norte_in_Brazil.svg/250px-Rio_Grande_do_Norte_in_Brazil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90" y="0"/>
            <a:ext cx="633042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588224" y="2527736"/>
            <a:ext cx="2232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/>
              <a:t>Rio Grande do Norte no Brasil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241383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1" descr="C:\Users\Marcos\Desktop\Sem títu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59" y="1052736"/>
            <a:ext cx="7964589" cy="504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de seta reta 4"/>
          <p:cNvCxnSpPr/>
          <p:nvPr/>
        </p:nvCxnSpPr>
        <p:spPr>
          <a:xfrm>
            <a:off x="3491880" y="1196752"/>
            <a:ext cx="1368152" cy="4680520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827584" y="4581128"/>
            <a:ext cx="7632848" cy="216024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14"/>
          <p:cNvSpPr/>
          <p:nvPr/>
        </p:nvSpPr>
        <p:spPr>
          <a:xfrm>
            <a:off x="3707904" y="786408"/>
            <a:ext cx="280831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/>
              <a:t>4º </a:t>
            </a:r>
            <a:r>
              <a:rPr lang="pt-BR" sz="2200" b="1" dirty="0" smtClean="0"/>
              <a:t>49’ 54’’ S</a:t>
            </a:r>
          </a:p>
          <a:p>
            <a:pPr algn="ctr"/>
            <a:r>
              <a:rPr lang="pt-BR" sz="2200" b="1" dirty="0" smtClean="0"/>
              <a:t>37º 15’ 11’’ W</a:t>
            </a:r>
            <a:endParaRPr lang="pt-BR" sz="2200" b="1" dirty="0"/>
          </a:p>
        </p:txBody>
      </p:sp>
      <p:sp>
        <p:nvSpPr>
          <p:cNvPr id="17" name="Retângulo 16"/>
          <p:cNvSpPr/>
          <p:nvPr/>
        </p:nvSpPr>
        <p:spPr>
          <a:xfrm>
            <a:off x="6300192" y="3666728"/>
            <a:ext cx="280831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200" b="1" dirty="0" smtClean="0"/>
          </a:p>
          <a:p>
            <a:pPr algn="ctr"/>
            <a:r>
              <a:rPr lang="pt-BR" sz="2200" b="1" dirty="0" smtClean="0"/>
              <a:t>6º 29’ 18’’ S</a:t>
            </a:r>
          </a:p>
          <a:p>
            <a:pPr algn="ctr"/>
            <a:r>
              <a:rPr lang="pt-BR" sz="2200" b="1" dirty="0" smtClean="0"/>
              <a:t>34º 58’ 03’’ W</a:t>
            </a:r>
          </a:p>
          <a:p>
            <a:pPr algn="ctr"/>
            <a:endParaRPr lang="pt-BR" sz="2200" b="1" dirty="0"/>
          </a:p>
        </p:txBody>
      </p:sp>
      <p:sp>
        <p:nvSpPr>
          <p:cNvPr id="18" name="Retângulo 17"/>
          <p:cNvSpPr/>
          <p:nvPr/>
        </p:nvSpPr>
        <p:spPr>
          <a:xfrm>
            <a:off x="5004048" y="5805264"/>
            <a:ext cx="280831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/>
              <a:t>6º </a:t>
            </a:r>
            <a:r>
              <a:rPr lang="pt-BR" sz="2200" b="1" dirty="0" smtClean="0"/>
              <a:t>58’ 52’’ S</a:t>
            </a:r>
          </a:p>
          <a:p>
            <a:pPr algn="ctr"/>
            <a:r>
              <a:rPr lang="pt-BR" sz="2200" b="1" dirty="0" smtClean="0"/>
              <a:t>36º 43’ 01’’ W</a:t>
            </a:r>
            <a:endParaRPr lang="pt-BR" sz="2200" b="1" dirty="0"/>
          </a:p>
        </p:txBody>
      </p:sp>
      <p:sp>
        <p:nvSpPr>
          <p:cNvPr id="19" name="Retângulo 18"/>
          <p:cNvSpPr/>
          <p:nvPr/>
        </p:nvSpPr>
        <p:spPr>
          <a:xfrm>
            <a:off x="107504" y="4941168"/>
            <a:ext cx="280831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/>
              <a:t>6º </a:t>
            </a:r>
            <a:r>
              <a:rPr lang="pt-BR" sz="2200" b="1" dirty="0" smtClean="0"/>
              <a:t>23’ 23’’ S</a:t>
            </a:r>
          </a:p>
          <a:p>
            <a:pPr algn="ctr"/>
            <a:r>
              <a:rPr lang="pt-BR" sz="2200" b="1" dirty="0" smtClean="0"/>
              <a:t>38º 35’ 12’’ W</a:t>
            </a:r>
            <a:endParaRPr lang="pt-BR" sz="22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639859" y="-27384"/>
            <a:ext cx="7964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/>
              <a:t>Pontos Extremos do RN</a:t>
            </a:r>
            <a:endParaRPr lang="pt-BR" sz="4000" b="1" u="sng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107504" y="6021288"/>
            <a:ext cx="38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/>
              <a:t>Leste – Oeste (403 km)</a:t>
            </a:r>
          </a:p>
          <a:p>
            <a:r>
              <a:rPr lang="pt-BR" sz="2500" b="1" dirty="0" smtClean="0"/>
              <a:t>Norte –Sul (223 km)</a:t>
            </a:r>
            <a:endParaRPr lang="pt-BR" sz="2500" b="1" dirty="0"/>
          </a:p>
        </p:txBody>
      </p:sp>
    </p:spTree>
    <p:extLst>
      <p:ext uri="{BB962C8B-B14F-4D97-AF65-F5344CB8AC3E}">
        <p14:creationId xmlns:p14="http://schemas.microsoft.com/office/powerpoint/2010/main" val="175394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mapasparacolorir.com.br/mapa/estado/rn/estado-rio-grande-do-norte-municipi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8894209" cy="628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043608" y="548680"/>
            <a:ext cx="698477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043608" y="426730"/>
            <a:ext cx="72728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chemeClr val="bg1"/>
                </a:solidFill>
              </a:rPr>
              <a:t>Limites geográficos do Rio Grande do Norte</a:t>
            </a:r>
            <a:endParaRPr lang="pt-BR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66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guianet.com.br/rn/mapar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00" cy="188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563888" y="332656"/>
            <a:ext cx="4824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/>
              <a:t>Características geográficas do RN</a:t>
            </a:r>
            <a:endParaRPr lang="pt-BR" sz="30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7504" y="2204864"/>
            <a:ext cx="88569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3000" dirty="0" smtClean="0"/>
              <a:t>Área geográfica</a:t>
            </a:r>
            <a:endParaRPr lang="pt-BR" sz="3000" baseline="30000" dirty="0" smtClean="0"/>
          </a:p>
          <a:p>
            <a:endParaRPr lang="pt-BR" sz="3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pt-BR" sz="3000" dirty="0" smtClean="0"/>
              <a:t>Litoral</a:t>
            </a:r>
          </a:p>
          <a:p>
            <a:pPr marL="457200" indent="-457200">
              <a:buFont typeface="Arial" pitchFamily="34" charset="0"/>
              <a:buChar char="•"/>
            </a:pPr>
            <a:endParaRPr lang="pt-BR" sz="3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pt-BR" sz="3000" dirty="0" smtClean="0"/>
              <a:t>Temperatura média</a:t>
            </a:r>
          </a:p>
          <a:p>
            <a:pPr marL="457200" indent="-457200">
              <a:buFont typeface="Arial" pitchFamily="34" charset="0"/>
              <a:buChar char="•"/>
            </a:pPr>
            <a:endParaRPr lang="pt-BR" sz="3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pt-BR" sz="3000" dirty="0" smtClean="0"/>
              <a:t>Vegetação</a:t>
            </a:r>
            <a:endParaRPr lang="pt-BR" sz="3000" dirty="0"/>
          </a:p>
          <a:p>
            <a:pPr marL="457200" indent="-457200">
              <a:buFont typeface="Arial" pitchFamily="34" charset="0"/>
              <a:buChar char="•"/>
            </a:pPr>
            <a:endParaRPr lang="pt-BR" sz="3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pt-BR" sz="3000" dirty="0" smtClean="0"/>
              <a:t>Clima</a:t>
            </a:r>
            <a:endParaRPr lang="pt-BR" sz="30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284695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snovidades.com.br/wp-content/uploads/2011/04/Rio-Grande-do-Norte-mapa-contorno1-e13042129436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6144"/>
            <a:ext cx="9146029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5496" y="-5318"/>
            <a:ext cx="9108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/>
              <a:t>Municípios mais populosos do RN </a:t>
            </a:r>
          </a:p>
          <a:p>
            <a:pPr algn="ctr"/>
            <a:r>
              <a:rPr lang="pt-BR" sz="3000" b="1" dirty="0" smtClean="0"/>
              <a:t>(IBGE, população estimada em 2014)</a:t>
            </a:r>
            <a:endParaRPr lang="pt-BR" sz="30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2339752" y="2036455"/>
            <a:ext cx="352839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 smtClean="0"/>
              <a:t>Natal: 862.044 hab.</a:t>
            </a:r>
          </a:p>
          <a:p>
            <a:r>
              <a:rPr lang="pt-BR" sz="2500" dirty="0" smtClean="0"/>
              <a:t>Mossoró: 284.288 hab.</a:t>
            </a:r>
          </a:p>
          <a:p>
            <a:r>
              <a:rPr lang="pt-BR" sz="2500" dirty="0" smtClean="0"/>
              <a:t>Parnamirim: 235.983 hab.</a:t>
            </a:r>
          </a:p>
          <a:p>
            <a:r>
              <a:rPr lang="pt-BR" sz="2500" dirty="0" smtClean="0"/>
              <a:t>São Gonçalo: 96.759 hab. </a:t>
            </a:r>
          </a:p>
          <a:p>
            <a:r>
              <a:rPr lang="pt-BR" sz="2500" dirty="0" smtClean="0"/>
              <a:t>Macaíba: 76.801 hab.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724128" y="3645024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Ceará-Mirim: 72.374 hab.</a:t>
            </a:r>
          </a:p>
          <a:p>
            <a:r>
              <a:rPr lang="pt-BR" dirty="0" smtClean="0"/>
              <a:t>Caicó: 66.759 hab.</a:t>
            </a:r>
          </a:p>
          <a:p>
            <a:r>
              <a:rPr lang="pt-BR" dirty="0" smtClean="0"/>
              <a:t>Açu: 56.829 hab.</a:t>
            </a:r>
          </a:p>
          <a:p>
            <a:r>
              <a:rPr lang="pt-BR" dirty="0" smtClean="0"/>
              <a:t>Currais Novos: 44.710 hab.</a:t>
            </a:r>
          </a:p>
          <a:p>
            <a:r>
              <a:rPr lang="pt-BR" dirty="0" smtClean="0"/>
              <a:t>S. José de Mipibu: 42.773 hab.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88218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snovidades.com.br/wp-content/uploads/2011/04/Rio-Grande-do-Norte-mapa-contorno1-e13042129436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6144"/>
            <a:ext cx="9146029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5496" y="17909"/>
            <a:ext cx="9108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/>
              <a:t>Melhores </a:t>
            </a:r>
            <a:r>
              <a:rPr lang="pt-BR" sz="3000" b="1" dirty="0" err="1" smtClean="0"/>
              <a:t>IDHs</a:t>
            </a:r>
            <a:r>
              <a:rPr lang="pt-BR" sz="3000" b="1" dirty="0" smtClean="0"/>
              <a:t> do RN (0,684) 16ª </a:t>
            </a:r>
          </a:p>
          <a:p>
            <a:pPr algn="ctr"/>
            <a:r>
              <a:rPr lang="pt-BR" sz="2500" dirty="0" smtClean="0"/>
              <a:t>(</a:t>
            </a:r>
            <a:r>
              <a:rPr lang="pt-BR" sz="2500" dirty="0"/>
              <a:t>divulgado em 29 de julho de 2013 com base nos dados do censo de 2010 realizado pelo </a:t>
            </a:r>
            <a:r>
              <a:rPr lang="pt-BR" sz="2500" dirty="0" smtClean="0"/>
              <a:t>IBGE)</a:t>
            </a:r>
            <a:endParaRPr lang="pt-BR" sz="25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2267744" y="2157824"/>
            <a:ext cx="35283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 smtClean="0"/>
              <a:t>Parnamirim: 0.766 </a:t>
            </a:r>
          </a:p>
          <a:p>
            <a:r>
              <a:rPr lang="pt-BR" sz="2500" dirty="0" smtClean="0"/>
              <a:t>Natal: 0,763</a:t>
            </a:r>
          </a:p>
          <a:p>
            <a:r>
              <a:rPr lang="pt-BR" sz="2500" dirty="0" smtClean="0"/>
              <a:t>Mossoró: 0,720</a:t>
            </a:r>
          </a:p>
          <a:p>
            <a:r>
              <a:rPr lang="pt-BR" sz="2500" dirty="0" smtClean="0"/>
              <a:t>Caicó: 0,710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788024" y="3402866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São José do Seridó: 0,694</a:t>
            </a:r>
          </a:p>
          <a:p>
            <a:r>
              <a:rPr lang="pt-BR" dirty="0" smtClean="0"/>
              <a:t>Currais Novos: 0,691</a:t>
            </a:r>
          </a:p>
          <a:p>
            <a:r>
              <a:rPr lang="pt-BR" dirty="0" smtClean="0"/>
              <a:t>Areia Branca: 0,682</a:t>
            </a:r>
          </a:p>
          <a:p>
            <a:r>
              <a:rPr lang="pt-BR" dirty="0" smtClean="0"/>
              <a:t>Ipueira: 0,679</a:t>
            </a:r>
          </a:p>
          <a:p>
            <a:r>
              <a:rPr lang="pt-BR" dirty="0" smtClean="0"/>
              <a:t>Acari: 0,679</a:t>
            </a:r>
          </a:p>
          <a:p>
            <a:r>
              <a:rPr lang="pt-BR" dirty="0" smtClean="0"/>
              <a:t>Pau dos Ferros: 0,678 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67544" y="479715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João dias: 0,530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6876256" y="5949280"/>
            <a:ext cx="2267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Alto: 4 municípios</a:t>
            </a:r>
          </a:p>
          <a:p>
            <a:r>
              <a:rPr lang="pt-BR" dirty="0" smtClean="0"/>
              <a:t>Médio: 70 municípios</a:t>
            </a:r>
          </a:p>
          <a:p>
            <a:r>
              <a:rPr lang="pt-BR" dirty="0" smtClean="0"/>
              <a:t>Baixo: 93 municípios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50913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388</Words>
  <Application>Microsoft Office PowerPoint</Application>
  <PresentationFormat>Apresentação na tela (4:3)</PresentationFormat>
  <Paragraphs>86</Paragraphs>
  <Slides>19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Tema do Office</vt:lpstr>
      <vt:lpstr>Slide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Fernando da Cunha Bachiega</dc:creator>
  <cp:lastModifiedBy>Marcos Antônio</cp:lastModifiedBy>
  <cp:revision>43</cp:revision>
  <dcterms:created xsi:type="dcterms:W3CDTF">2013-05-14T11:52:08Z</dcterms:created>
  <dcterms:modified xsi:type="dcterms:W3CDTF">2015-06-18T20:14:14Z</dcterms:modified>
</cp:coreProperties>
</file>