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2" r:id="rId2"/>
    <p:sldId id="257" r:id="rId3"/>
    <p:sldId id="258" r:id="rId4"/>
    <p:sldId id="259" r:id="rId5"/>
    <p:sldId id="260" r:id="rId6"/>
    <p:sldId id="339" r:id="rId7"/>
    <p:sldId id="344" r:id="rId8"/>
    <p:sldId id="333" r:id="rId9"/>
    <p:sldId id="335" r:id="rId10"/>
    <p:sldId id="261" r:id="rId11"/>
    <p:sldId id="341" r:id="rId12"/>
    <p:sldId id="262" r:id="rId13"/>
    <p:sldId id="263" r:id="rId14"/>
    <p:sldId id="264" r:id="rId15"/>
    <p:sldId id="343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A15F3-06F5-45FE-9771-CF79BA0D8B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6229FE-534C-41F7-B73A-335806F3F7D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TERRA</a:t>
          </a:r>
          <a:endParaRPr lang="pt-BR" b="1" dirty="0">
            <a:solidFill>
              <a:schemeClr val="tx1"/>
            </a:solidFill>
          </a:endParaRPr>
        </a:p>
      </dgm:t>
    </dgm:pt>
    <dgm:pt modelId="{7D9D7F94-D64C-4CB5-8B14-DECA30613FFB}" type="parTrans" cxnId="{23986345-4BF5-4EB0-953E-CCD5D3AC59AA}">
      <dgm:prSet/>
      <dgm:spPr/>
      <dgm:t>
        <a:bodyPr/>
        <a:lstStyle/>
        <a:p>
          <a:endParaRPr lang="pt-BR"/>
        </a:p>
      </dgm:t>
    </dgm:pt>
    <dgm:pt modelId="{28421DEF-77DD-48BC-A3B6-E53930FA6538}" type="sibTrans" cxnId="{23986345-4BF5-4EB0-953E-CCD5D3AC59AA}">
      <dgm:prSet/>
      <dgm:spPr/>
      <dgm:t>
        <a:bodyPr/>
        <a:lstStyle/>
        <a:p>
          <a:endParaRPr lang="pt-BR"/>
        </a:p>
      </dgm:t>
    </dgm:pt>
    <dgm:pt modelId="{4E1CEE4D-D496-42F2-8151-EFEE9CCE9D29}">
      <dgm:prSet phldrT="[Texto]" custT="1"/>
      <dgm:spPr/>
      <dgm:t>
        <a:bodyPr/>
        <a:lstStyle/>
        <a:p>
          <a:r>
            <a:rPr lang="pt-BR" sz="2000" b="0" dirty="0" smtClean="0"/>
            <a:t>4,5 bilhões de anos</a:t>
          </a:r>
          <a:endParaRPr lang="pt-BR" sz="2000" b="0" dirty="0"/>
        </a:p>
      </dgm:t>
    </dgm:pt>
    <dgm:pt modelId="{807E7E76-1629-432D-BCB7-37B9F31A4350}" type="sibTrans" cxnId="{95AD2D2C-B0EB-4C43-99CC-AD6D1BD4CBBD}">
      <dgm:prSet/>
      <dgm:spPr/>
      <dgm:t>
        <a:bodyPr/>
        <a:lstStyle/>
        <a:p>
          <a:endParaRPr lang="pt-BR"/>
        </a:p>
      </dgm:t>
    </dgm:pt>
    <dgm:pt modelId="{FBE2D6C5-9AF2-4B77-B03F-5C151FAC8792}" type="parTrans" cxnId="{95AD2D2C-B0EB-4C43-99CC-AD6D1BD4CBBD}">
      <dgm:prSet/>
      <dgm:spPr/>
      <dgm:t>
        <a:bodyPr/>
        <a:lstStyle/>
        <a:p>
          <a:endParaRPr lang="pt-BR"/>
        </a:p>
      </dgm:t>
    </dgm:pt>
    <dgm:pt modelId="{743B33CB-48A5-4824-81BD-BB212018AF66}" type="pres">
      <dgm:prSet presAssocID="{816A15F3-06F5-45FE-9771-CF79BA0D8B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C68A2C-57C5-4C8F-A241-E26D6F85E242}" type="pres">
      <dgm:prSet presAssocID="{4E1CEE4D-D496-42F2-8151-EFEE9CCE9D29}" presName="centerShape" presStyleLbl="node0" presStyleIdx="0" presStyleCnt="1"/>
      <dgm:spPr/>
      <dgm:t>
        <a:bodyPr/>
        <a:lstStyle/>
        <a:p>
          <a:endParaRPr lang="pt-BR"/>
        </a:p>
      </dgm:t>
    </dgm:pt>
    <dgm:pt modelId="{098AAD8A-D069-4E72-BCE1-26499549E224}" type="pres">
      <dgm:prSet presAssocID="{7D9D7F94-D64C-4CB5-8B14-DECA30613FFB}" presName="parTrans" presStyleLbl="bgSibTrans2D1" presStyleIdx="0" presStyleCnt="1"/>
      <dgm:spPr/>
      <dgm:t>
        <a:bodyPr/>
        <a:lstStyle/>
        <a:p>
          <a:endParaRPr lang="pt-BR"/>
        </a:p>
      </dgm:t>
    </dgm:pt>
    <dgm:pt modelId="{9699E572-EB55-4F46-9390-4C01F16CCDF8}" type="pres">
      <dgm:prSet presAssocID="{DC6229FE-534C-41F7-B73A-335806F3F7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C8792D-3ECE-418F-B373-58BFACE19B08}" type="presOf" srcId="{DC6229FE-534C-41F7-B73A-335806F3F7D2}" destId="{9699E572-EB55-4F46-9390-4C01F16CCDF8}" srcOrd="0" destOrd="0" presId="urn:microsoft.com/office/officeart/2005/8/layout/radial4"/>
    <dgm:cxn modelId="{F3D0B5C3-FFA6-4FD9-8F30-CED56225D42B}" type="presOf" srcId="{7D9D7F94-D64C-4CB5-8B14-DECA30613FFB}" destId="{098AAD8A-D069-4E72-BCE1-26499549E224}" srcOrd="0" destOrd="0" presId="urn:microsoft.com/office/officeart/2005/8/layout/radial4"/>
    <dgm:cxn modelId="{57851C32-025C-4736-82D5-2D618B2FF370}" type="presOf" srcId="{816A15F3-06F5-45FE-9771-CF79BA0D8BAE}" destId="{743B33CB-48A5-4824-81BD-BB212018AF66}" srcOrd="0" destOrd="0" presId="urn:microsoft.com/office/officeart/2005/8/layout/radial4"/>
    <dgm:cxn modelId="{95AD2D2C-B0EB-4C43-99CC-AD6D1BD4CBBD}" srcId="{816A15F3-06F5-45FE-9771-CF79BA0D8BAE}" destId="{4E1CEE4D-D496-42F2-8151-EFEE9CCE9D29}" srcOrd="0" destOrd="0" parTransId="{FBE2D6C5-9AF2-4B77-B03F-5C151FAC8792}" sibTransId="{807E7E76-1629-432D-BCB7-37B9F31A4350}"/>
    <dgm:cxn modelId="{04072CD9-0D55-48C0-A33F-2DAF9DE7485B}" type="presOf" srcId="{4E1CEE4D-D496-42F2-8151-EFEE9CCE9D29}" destId="{B7C68A2C-57C5-4C8F-A241-E26D6F85E242}" srcOrd="0" destOrd="0" presId="urn:microsoft.com/office/officeart/2005/8/layout/radial4"/>
    <dgm:cxn modelId="{23986345-4BF5-4EB0-953E-CCD5D3AC59AA}" srcId="{4E1CEE4D-D496-42F2-8151-EFEE9CCE9D29}" destId="{DC6229FE-534C-41F7-B73A-335806F3F7D2}" srcOrd="0" destOrd="0" parTransId="{7D9D7F94-D64C-4CB5-8B14-DECA30613FFB}" sibTransId="{28421DEF-77DD-48BC-A3B6-E53930FA6538}"/>
    <dgm:cxn modelId="{96641287-42C0-48CD-AB06-C8E767D4977C}" type="presParOf" srcId="{743B33CB-48A5-4824-81BD-BB212018AF66}" destId="{B7C68A2C-57C5-4C8F-A241-E26D6F85E242}" srcOrd="0" destOrd="0" presId="urn:microsoft.com/office/officeart/2005/8/layout/radial4"/>
    <dgm:cxn modelId="{4EE8A57F-93DF-4267-86AF-0A67946D0E9F}" type="presParOf" srcId="{743B33CB-48A5-4824-81BD-BB212018AF66}" destId="{098AAD8A-D069-4E72-BCE1-26499549E224}" srcOrd="1" destOrd="0" presId="urn:microsoft.com/office/officeart/2005/8/layout/radial4"/>
    <dgm:cxn modelId="{8A9BB60C-B5E3-4EB7-BEA1-706D15023CB7}" type="presParOf" srcId="{743B33CB-48A5-4824-81BD-BB212018AF66}" destId="{9699E572-EB55-4F46-9390-4C01F16CCDF8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A15F3-06F5-45FE-9771-CF79BA0D8B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6229FE-534C-41F7-B73A-335806F3F7D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HOMO SAPIENS</a:t>
          </a:r>
          <a:endParaRPr lang="pt-BR" b="1" dirty="0">
            <a:solidFill>
              <a:schemeClr val="tx1"/>
            </a:solidFill>
          </a:endParaRPr>
        </a:p>
      </dgm:t>
    </dgm:pt>
    <dgm:pt modelId="{7D9D7F94-D64C-4CB5-8B14-DECA30613FFB}" type="parTrans" cxnId="{23986345-4BF5-4EB0-953E-CCD5D3AC59AA}">
      <dgm:prSet/>
      <dgm:spPr/>
      <dgm:t>
        <a:bodyPr/>
        <a:lstStyle/>
        <a:p>
          <a:endParaRPr lang="pt-BR"/>
        </a:p>
      </dgm:t>
    </dgm:pt>
    <dgm:pt modelId="{28421DEF-77DD-48BC-A3B6-E53930FA6538}" type="sibTrans" cxnId="{23986345-4BF5-4EB0-953E-CCD5D3AC59AA}">
      <dgm:prSet/>
      <dgm:spPr/>
      <dgm:t>
        <a:bodyPr/>
        <a:lstStyle/>
        <a:p>
          <a:endParaRPr lang="pt-BR"/>
        </a:p>
      </dgm:t>
    </dgm:pt>
    <dgm:pt modelId="{4E1CEE4D-D496-42F2-8151-EFEE9CCE9D29}">
      <dgm:prSet phldrT="[Texto]" custT="1"/>
      <dgm:spPr/>
      <dgm:t>
        <a:bodyPr/>
        <a:lstStyle/>
        <a:p>
          <a:r>
            <a:rPr lang="pt-BR" sz="2000" b="0" dirty="0" smtClean="0"/>
            <a:t>200 mil anos</a:t>
          </a:r>
          <a:endParaRPr lang="pt-BR" sz="2000" b="0" dirty="0"/>
        </a:p>
      </dgm:t>
    </dgm:pt>
    <dgm:pt modelId="{807E7E76-1629-432D-BCB7-37B9F31A4350}" type="sibTrans" cxnId="{95AD2D2C-B0EB-4C43-99CC-AD6D1BD4CBBD}">
      <dgm:prSet/>
      <dgm:spPr/>
      <dgm:t>
        <a:bodyPr/>
        <a:lstStyle/>
        <a:p>
          <a:endParaRPr lang="pt-BR"/>
        </a:p>
      </dgm:t>
    </dgm:pt>
    <dgm:pt modelId="{FBE2D6C5-9AF2-4B77-B03F-5C151FAC8792}" type="parTrans" cxnId="{95AD2D2C-B0EB-4C43-99CC-AD6D1BD4CBBD}">
      <dgm:prSet/>
      <dgm:spPr/>
      <dgm:t>
        <a:bodyPr/>
        <a:lstStyle/>
        <a:p>
          <a:endParaRPr lang="pt-BR"/>
        </a:p>
      </dgm:t>
    </dgm:pt>
    <dgm:pt modelId="{743B33CB-48A5-4824-81BD-BB212018AF66}" type="pres">
      <dgm:prSet presAssocID="{816A15F3-06F5-45FE-9771-CF79BA0D8B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C68A2C-57C5-4C8F-A241-E26D6F85E242}" type="pres">
      <dgm:prSet presAssocID="{4E1CEE4D-D496-42F2-8151-EFEE9CCE9D29}" presName="centerShape" presStyleLbl="node0" presStyleIdx="0" presStyleCnt="1"/>
      <dgm:spPr/>
      <dgm:t>
        <a:bodyPr/>
        <a:lstStyle/>
        <a:p>
          <a:endParaRPr lang="pt-BR"/>
        </a:p>
      </dgm:t>
    </dgm:pt>
    <dgm:pt modelId="{098AAD8A-D069-4E72-BCE1-26499549E224}" type="pres">
      <dgm:prSet presAssocID="{7D9D7F94-D64C-4CB5-8B14-DECA30613FFB}" presName="parTrans" presStyleLbl="bgSibTrans2D1" presStyleIdx="0" presStyleCnt="1"/>
      <dgm:spPr/>
      <dgm:t>
        <a:bodyPr/>
        <a:lstStyle/>
        <a:p>
          <a:endParaRPr lang="pt-BR"/>
        </a:p>
      </dgm:t>
    </dgm:pt>
    <dgm:pt modelId="{9699E572-EB55-4F46-9390-4C01F16CCDF8}" type="pres">
      <dgm:prSet presAssocID="{DC6229FE-534C-41F7-B73A-335806F3F7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B49724-BDFF-4D5E-B43E-64F917E9CC1B}" type="presOf" srcId="{DC6229FE-534C-41F7-B73A-335806F3F7D2}" destId="{9699E572-EB55-4F46-9390-4C01F16CCDF8}" srcOrd="0" destOrd="0" presId="urn:microsoft.com/office/officeart/2005/8/layout/radial4"/>
    <dgm:cxn modelId="{3E4BF8C1-3F60-4C08-84F6-E9713747DC97}" type="presOf" srcId="{816A15F3-06F5-45FE-9771-CF79BA0D8BAE}" destId="{743B33CB-48A5-4824-81BD-BB212018AF66}" srcOrd="0" destOrd="0" presId="urn:microsoft.com/office/officeart/2005/8/layout/radial4"/>
    <dgm:cxn modelId="{95AD2D2C-B0EB-4C43-99CC-AD6D1BD4CBBD}" srcId="{816A15F3-06F5-45FE-9771-CF79BA0D8BAE}" destId="{4E1CEE4D-D496-42F2-8151-EFEE9CCE9D29}" srcOrd="0" destOrd="0" parTransId="{FBE2D6C5-9AF2-4B77-B03F-5C151FAC8792}" sibTransId="{807E7E76-1629-432D-BCB7-37B9F31A4350}"/>
    <dgm:cxn modelId="{BF5D87BB-FFB2-4098-B783-BDDC1EA73064}" type="presOf" srcId="{4E1CEE4D-D496-42F2-8151-EFEE9CCE9D29}" destId="{B7C68A2C-57C5-4C8F-A241-E26D6F85E242}" srcOrd="0" destOrd="0" presId="urn:microsoft.com/office/officeart/2005/8/layout/radial4"/>
    <dgm:cxn modelId="{23986345-4BF5-4EB0-953E-CCD5D3AC59AA}" srcId="{4E1CEE4D-D496-42F2-8151-EFEE9CCE9D29}" destId="{DC6229FE-534C-41F7-B73A-335806F3F7D2}" srcOrd="0" destOrd="0" parTransId="{7D9D7F94-D64C-4CB5-8B14-DECA30613FFB}" sibTransId="{28421DEF-77DD-48BC-A3B6-E53930FA6538}"/>
    <dgm:cxn modelId="{86C94A2A-9C9B-43CC-99C8-66FD8AC41965}" type="presOf" srcId="{7D9D7F94-D64C-4CB5-8B14-DECA30613FFB}" destId="{098AAD8A-D069-4E72-BCE1-26499549E224}" srcOrd="0" destOrd="0" presId="urn:microsoft.com/office/officeart/2005/8/layout/radial4"/>
    <dgm:cxn modelId="{9F0E479C-70F2-496D-8D4F-F35EB692445E}" type="presParOf" srcId="{743B33CB-48A5-4824-81BD-BB212018AF66}" destId="{B7C68A2C-57C5-4C8F-A241-E26D6F85E242}" srcOrd="0" destOrd="0" presId="urn:microsoft.com/office/officeart/2005/8/layout/radial4"/>
    <dgm:cxn modelId="{34EF023B-9EDB-4826-BEAC-5B17544A64E7}" type="presParOf" srcId="{743B33CB-48A5-4824-81BD-BB212018AF66}" destId="{098AAD8A-D069-4E72-BCE1-26499549E224}" srcOrd="1" destOrd="0" presId="urn:microsoft.com/office/officeart/2005/8/layout/radial4"/>
    <dgm:cxn modelId="{5DBB928A-C433-423E-9A92-D6B9F8E7547C}" type="presParOf" srcId="{743B33CB-48A5-4824-81BD-BB212018AF66}" destId="{9699E572-EB55-4F46-9390-4C01F16CCDF8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11FD2-5776-4DC2-A4C7-3BB963646992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0310BD56-399A-4650-86C5-44FD0CE47AE2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CROSTA</a:t>
          </a:r>
        </a:p>
        <a:p>
          <a:r>
            <a:rPr lang="pt-BR" sz="2500" b="0" dirty="0" smtClean="0">
              <a:solidFill>
                <a:schemeClr val="tx1"/>
              </a:solidFill>
            </a:rPr>
            <a:t>Espessura que varia de 12 a 60 km (áreas montanhosas) e dividida em continental e oceânica.</a:t>
          </a:r>
          <a:endParaRPr lang="pt-BR" sz="2500" b="0" dirty="0">
            <a:solidFill>
              <a:schemeClr val="tx1"/>
            </a:solidFill>
          </a:endParaRPr>
        </a:p>
      </dgm:t>
    </dgm:pt>
    <dgm:pt modelId="{F3F2C1E7-957F-4240-8EA9-BC4A51BF2D08}" type="parTrans" cxnId="{7DE381FA-ED5E-4F86-AEA8-D514E6D5CC19}">
      <dgm:prSet/>
      <dgm:spPr/>
      <dgm:t>
        <a:bodyPr/>
        <a:lstStyle/>
        <a:p>
          <a:endParaRPr lang="pt-BR"/>
        </a:p>
      </dgm:t>
    </dgm:pt>
    <dgm:pt modelId="{0748A342-E849-415F-9BD1-309906643B96}" type="sibTrans" cxnId="{7DE381FA-ED5E-4F86-AEA8-D514E6D5CC19}">
      <dgm:prSet/>
      <dgm:spPr/>
      <dgm:t>
        <a:bodyPr/>
        <a:lstStyle/>
        <a:p>
          <a:endParaRPr lang="pt-BR"/>
        </a:p>
      </dgm:t>
    </dgm:pt>
    <dgm:pt modelId="{95CE33CA-F177-4BFD-A012-F3E6ED50B99D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MANTO</a:t>
          </a:r>
        </a:p>
        <a:p>
          <a:r>
            <a:rPr lang="pt-BR" sz="2500" dirty="0" smtClean="0">
              <a:solidFill>
                <a:schemeClr val="tx1"/>
              </a:solidFill>
            </a:rPr>
            <a:t>Formada por 80% do volume da Terra, com uma espessura de 2.900 km e temperatura de 1.000 a 2.200 °C.</a:t>
          </a:r>
          <a:endParaRPr lang="pt-BR" sz="2500" dirty="0">
            <a:solidFill>
              <a:schemeClr val="tx1"/>
            </a:solidFill>
          </a:endParaRPr>
        </a:p>
      </dgm:t>
    </dgm:pt>
    <dgm:pt modelId="{9923F21C-AC06-4A6D-BC33-82D81A89AE7A}" type="parTrans" cxnId="{A6A1C79B-0157-4ADD-9262-75E3EA4C04DF}">
      <dgm:prSet/>
      <dgm:spPr/>
      <dgm:t>
        <a:bodyPr/>
        <a:lstStyle/>
        <a:p>
          <a:endParaRPr lang="pt-BR"/>
        </a:p>
      </dgm:t>
    </dgm:pt>
    <dgm:pt modelId="{01FC4B91-42F2-4D5A-8AFD-075346CC8C19}" type="sibTrans" cxnId="{A6A1C79B-0157-4ADD-9262-75E3EA4C04DF}">
      <dgm:prSet/>
      <dgm:spPr/>
      <dgm:t>
        <a:bodyPr/>
        <a:lstStyle/>
        <a:p>
          <a:endParaRPr lang="pt-BR"/>
        </a:p>
      </dgm:t>
    </dgm:pt>
    <dgm:pt modelId="{171CF7FC-A975-4BC9-8AAC-53D08E5A69F3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NÚCLEO</a:t>
          </a:r>
        </a:p>
        <a:p>
          <a:r>
            <a:rPr lang="pt-BR" sz="2500" dirty="0" smtClean="0">
              <a:solidFill>
                <a:schemeClr val="tx1"/>
              </a:solidFill>
            </a:rPr>
            <a:t>Constituído de ferro e níquel, com uma espessura de 1.700 km e uma temperatura de 2.200 a 5.000 °C.</a:t>
          </a:r>
          <a:endParaRPr lang="pt-BR" sz="2500" dirty="0">
            <a:solidFill>
              <a:schemeClr val="tx1"/>
            </a:solidFill>
          </a:endParaRPr>
        </a:p>
      </dgm:t>
    </dgm:pt>
    <dgm:pt modelId="{307E00B5-A80B-4F28-9E39-183427CDBEF0}" type="parTrans" cxnId="{5D4F96EE-000D-43D2-8E83-5FD8E3962D25}">
      <dgm:prSet/>
      <dgm:spPr/>
      <dgm:t>
        <a:bodyPr/>
        <a:lstStyle/>
        <a:p>
          <a:endParaRPr lang="pt-BR"/>
        </a:p>
      </dgm:t>
    </dgm:pt>
    <dgm:pt modelId="{895C6E06-172A-4C20-AEF9-85E935DB7F2A}" type="sibTrans" cxnId="{5D4F96EE-000D-43D2-8E83-5FD8E3962D25}">
      <dgm:prSet/>
      <dgm:spPr/>
      <dgm:t>
        <a:bodyPr/>
        <a:lstStyle/>
        <a:p>
          <a:endParaRPr lang="pt-BR"/>
        </a:p>
      </dgm:t>
    </dgm:pt>
    <dgm:pt modelId="{C82A0AD0-C2A2-4528-A553-01F60C3146DA}" type="pres">
      <dgm:prSet presAssocID="{17611FD2-5776-4DC2-A4C7-3BB963646992}" presName="Name0" presStyleCnt="0">
        <dgm:presLayoutVars>
          <dgm:resizeHandles/>
        </dgm:presLayoutVars>
      </dgm:prSet>
      <dgm:spPr/>
    </dgm:pt>
    <dgm:pt modelId="{EDDB4203-0BA9-4913-925D-9366B9D01EFB}" type="pres">
      <dgm:prSet presAssocID="{0310BD56-399A-4650-86C5-44FD0CE47AE2}" presName="text" presStyleLbl="node1" presStyleIdx="0" presStyleCnt="3" custScaleX="474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8FCB3-622B-421C-8110-5BC774322157}" type="pres">
      <dgm:prSet presAssocID="{0748A342-E849-415F-9BD1-309906643B96}" presName="space" presStyleCnt="0"/>
      <dgm:spPr/>
    </dgm:pt>
    <dgm:pt modelId="{F18019EA-3AD4-4EDB-8A2F-E7BC5D143596}" type="pres">
      <dgm:prSet presAssocID="{95CE33CA-F177-4BFD-A012-F3E6ED50B99D}" presName="text" presStyleLbl="node1" presStyleIdx="1" presStyleCnt="3" custScaleX="474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61968-B2DE-49F1-B679-44EAD0F9C80D}" type="pres">
      <dgm:prSet presAssocID="{01FC4B91-42F2-4D5A-8AFD-075346CC8C19}" presName="space" presStyleCnt="0"/>
      <dgm:spPr/>
    </dgm:pt>
    <dgm:pt modelId="{4A661CB2-26D0-46EB-B95F-0F8FCA626F18}" type="pres">
      <dgm:prSet presAssocID="{171CF7FC-A975-4BC9-8AAC-53D08E5A69F3}" presName="text" presStyleLbl="node1" presStyleIdx="2" presStyleCnt="3" custScaleX="546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0B99BD-29A6-443F-BE64-3436A69D52D7}" type="presOf" srcId="{171CF7FC-A975-4BC9-8AAC-53D08E5A69F3}" destId="{4A661CB2-26D0-46EB-B95F-0F8FCA626F18}" srcOrd="0" destOrd="0" presId="urn:diagrams.loki3.com/VaryingWidthList+Icon"/>
    <dgm:cxn modelId="{4F0B00D3-291F-4CD4-BBC5-43A0023626A3}" type="presOf" srcId="{17611FD2-5776-4DC2-A4C7-3BB963646992}" destId="{C82A0AD0-C2A2-4528-A553-01F60C3146DA}" srcOrd="0" destOrd="0" presId="urn:diagrams.loki3.com/VaryingWidthList+Icon"/>
    <dgm:cxn modelId="{7DE381FA-ED5E-4F86-AEA8-D514E6D5CC19}" srcId="{17611FD2-5776-4DC2-A4C7-3BB963646992}" destId="{0310BD56-399A-4650-86C5-44FD0CE47AE2}" srcOrd="0" destOrd="0" parTransId="{F3F2C1E7-957F-4240-8EA9-BC4A51BF2D08}" sibTransId="{0748A342-E849-415F-9BD1-309906643B96}"/>
    <dgm:cxn modelId="{A6A1C79B-0157-4ADD-9262-75E3EA4C04DF}" srcId="{17611FD2-5776-4DC2-A4C7-3BB963646992}" destId="{95CE33CA-F177-4BFD-A012-F3E6ED50B99D}" srcOrd="1" destOrd="0" parTransId="{9923F21C-AC06-4A6D-BC33-82D81A89AE7A}" sibTransId="{01FC4B91-42F2-4D5A-8AFD-075346CC8C19}"/>
    <dgm:cxn modelId="{8BB7C8B5-5106-44E4-93E0-90B6D8ADFB96}" type="presOf" srcId="{95CE33CA-F177-4BFD-A012-F3E6ED50B99D}" destId="{F18019EA-3AD4-4EDB-8A2F-E7BC5D143596}" srcOrd="0" destOrd="0" presId="urn:diagrams.loki3.com/VaryingWidthList+Icon"/>
    <dgm:cxn modelId="{5D4F96EE-000D-43D2-8E83-5FD8E3962D25}" srcId="{17611FD2-5776-4DC2-A4C7-3BB963646992}" destId="{171CF7FC-A975-4BC9-8AAC-53D08E5A69F3}" srcOrd="2" destOrd="0" parTransId="{307E00B5-A80B-4F28-9E39-183427CDBEF0}" sibTransId="{895C6E06-172A-4C20-AEF9-85E935DB7F2A}"/>
    <dgm:cxn modelId="{6E4905CB-7262-4C32-8501-93B62AA836C4}" type="presOf" srcId="{0310BD56-399A-4650-86C5-44FD0CE47AE2}" destId="{EDDB4203-0BA9-4913-925D-9366B9D01EFB}" srcOrd="0" destOrd="0" presId="urn:diagrams.loki3.com/VaryingWidthList+Icon"/>
    <dgm:cxn modelId="{C24BD889-8810-45BD-BF0D-AAFC69FA2E89}" type="presParOf" srcId="{C82A0AD0-C2A2-4528-A553-01F60C3146DA}" destId="{EDDB4203-0BA9-4913-925D-9366B9D01EFB}" srcOrd="0" destOrd="0" presId="urn:diagrams.loki3.com/VaryingWidthList+Icon"/>
    <dgm:cxn modelId="{BC8A9B5F-B2D2-4BFC-8AB8-7443CB0A9AD5}" type="presParOf" srcId="{C82A0AD0-C2A2-4528-A553-01F60C3146DA}" destId="{A8A8FCB3-622B-421C-8110-5BC774322157}" srcOrd="1" destOrd="0" presId="urn:diagrams.loki3.com/VaryingWidthList+Icon"/>
    <dgm:cxn modelId="{BDAA2A17-3E69-4D34-A9FE-51275F2CD31B}" type="presParOf" srcId="{C82A0AD0-C2A2-4528-A553-01F60C3146DA}" destId="{F18019EA-3AD4-4EDB-8A2F-E7BC5D143596}" srcOrd="2" destOrd="0" presId="urn:diagrams.loki3.com/VaryingWidthList+Icon"/>
    <dgm:cxn modelId="{32A87EBA-B7CB-4695-8DC1-524EAA7C85E1}" type="presParOf" srcId="{C82A0AD0-C2A2-4528-A553-01F60C3146DA}" destId="{6E361968-B2DE-49F1-B679-44EAD0F9C80D}" srcOrd="3" destOrd="0" presId="urn:diagrams.loki3.com/VaryingWidthList+Icon"/>
    <dgm:cxn modelId="{4DBF1646-B852-4AB3-B031-33DB78014EC1}" type="presParOf" srcId="{C82A0AD0-C2A2-4528-A553-01F60C3146DA}" destId="{4A661CB2-26D0-46EB-B95F-0F8FCA626F18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EC5C-5B60-418F-B9A4-054A7AC2D5DD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6C6D-B436-493F-B096-F887397FF3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CC2E1-450D-4B87-A913-C09A1C04413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254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1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3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0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2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7DE1-C8EC-4ED9-899B-5D76A2591F20}" type="datetimeFigureOut">
              <a:rPr lang="pt-BR" smtClean="0"/>
              <a:t>26/06/2015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ufrn@yahoo.com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8/81/PaoDeAcucar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X4io7YXhfdU/TdFg3gZOGKI/AAAAAAAAAOk/lM8aWbQyEu0/s1600/islandia.jpg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58130" cy="20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6" y="4293096"/>
            <a:ext cx="2847882" cy="20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8" y="4293096"/>
            <a:ext cx="3098672" cy="20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476672"/>
            <a:ext cx="68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Ministério da Educação</a:t>
            </a:r>
          </a:p>
          <a:p>
            <a:pPr algn="ctr"/>
            <a:r>
              <a:rPr lang="pt-BR" sz="2200" b="1" dirty="0" smtClean="0"/>
              <a:t>Instituto Federal de Educação, Ciência e Tecnologia do Rio Grande do Norte</a:t>
            </a:r>
          </a:p>
          <a:p>
            <a:pPr algn="ctr"/>
            <a:r>
              <a:rPr lang="pt-BR" sz="2200" b="1" dirty="0" smtClean="0"/>
              <a:t>Campus Natal/Cidade Alta</a:t>
            </a:r>
          </a:p>
        </p:txBody>
      </p:sp>
      <p:pic>
        <p:nvPicPr>
          <p:cNvPr id="2050" name="Imagem 1" descr="logo ifr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67744" cy="153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988840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Curso:</a:t>
            </a:r>
            <a:r>
              <a:rPr lang="pt-BR" sz="2000" dirty="0" smtClean="0"/>
              <a:t> Técnico Subsequente em Guia de Turismo</a:t>
            </a:r>
          </a:p>
          <a:p>
            <a:r>
              <a:rPr lang="pt-BR" sz="2000" b="1" dirty="0" smtClean="0"/>
              <a:t>Disciplina:</a:t>
            </a:r>
            <a:r>
              <a:rPr lang="pt-BR" sz="2000" dirty="0" smtClean="0"/>
              <a:t> Geografia do Rio Grande do Norte</a:t>
            </a:r>
          </a:p>
          <a:p>
            <a:r>
              <a:rPr lang="pt-BR" sz="2000" b="1" dirty="0" smtClean="0"/>
              <a:t>Período Letivo: </a:t>
            </a:r>
            <a:r>
              <a:rPr lang="pt-BR" sz="2000" dirty="0" smtClean="0"/>
              <a:t>3º período</a:t>
            </a:r>
          </a:p>
          <a:p>
            <a:r>
              <a:rPr lang="pt-BR" sz="2000" b="1" dirty="0" smtClean="0"/>
              <a:t>Carga Horária: </a:t>
            </a:r>
            <a:r>
              <a:rPr lang="pt-BR" sz="2000" dirty="0" smtClean="0"/>
              <a:t>60h</a:t>
            </a:r>
          </a:p>
          <a:p>
            <a:r>
              <a:rPr lang="pt-BR" sz="2000" b="1" dirty="0" smtClean="0"/>
              <a:t>Professor: </a:t>
            </a:r>
            <a:r>
              <a:rPr lang="pt-BR" sz="2000" dirty="0" smtClean="0"/>
              <a:t>Marcos Antônio Alves de Araújo</a:t>
            </a:r>
          </a:p>
          <a:p>
            <a:r>
              <a:rPr lang="pt-BR" sz="2000" b="1" dirty="0" smtClean="0"/>
              <a:t>E-mail: </a:t>
            </a:r>
            <a:r>
              <a:rPr lang="pt-BR" sz="2000" dirty="0" smtClean="0">
                <a:hlinkClick r:id="rId6"/>
              </a:rPr>
              <a:t>markufrn@yahoo.com.br</a:t>
            </a:r>
            <a:endParaRPr lang="pt-BR" sz="2000" dirty="0" smtClean="0"/>
          </a:p>
          <a:p>
            <a:r>
              <a:rPr lang="pt-BR" sz="2000" b="1" dirty="0" smtClean="0"/>
              <a:t>Conteúdo Programático: </a:t>
            </a:r>
            <a:r>
              <a:rPr lang="pt-BR" sz="2000" dirty="0" smtClean="0"/>
              <a:t>Geologia e Geomorfologia do Rio Grande do Norte</a:t>
            </a:r>
          </a:p>
        </p:txBody>
      </p:sp>
    </p:spTree>
    <p:extLst>
      <p:ext uri="{BB962C8B-B14F-4D97-AF65-F5344CB8AC3E}">
        <p14:creationId xmlns:p14="http://schemas.microsoft.com/office/powerpoint/2010/main" val="28545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omingos.home.sapo.pt/correntes_1_conve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2948"/>
            <a:ext cx="9130228" cy="33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23010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Correntes de Convecção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8515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9848"/>
            <a:ext cx="9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ROCHAS: </a:t>
            </a:r>
            <a:r>
              <a:rPr lang="pt-BR" sz="3000" dirty="0" smtClean="0"/>
              <a:t>são agregados naturais de incontáveis grãos de minerais ou de </a:t>
            </a:r>
            <a:r>
              <a:rPr lang="pt-BR" sz="3000" dirty="0" err="1" smtClean="0"/>
              <a:t>mineralóides</a:t>
            </a:r>
            <a:r>
              <a:rPr lang="pt-BR" sz="3000" dirty="0" smtClean="0"/>
              <a:t> (materiais naturais biogênicos ou de origem orgânica, como os recifes de coral). Minério = conceito econômico.  </a:t>
            </a:r>
            <a:endParaRPr lang="pt-BR" sz="3000" dirty="0"/>
          </a:p>
        </p:txBody>
      </p:sp>
      <p:pic>
        <p:nvPicPr>
          <p:cNvPr id="14338" name="Picture 2" descr="http://static.panoramio.com/photos/original/22097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6568169" cy="4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39928" y="1916832"/>
            <a:ext cx="314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Serra da Rajada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419872" y="4379895"/>
            <a:ext cx="3312368" cy="14812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4058177"/>
            <a:ext cx="1152128" cy="8109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425302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Granito</a:t>
            </a:r>
            <a:endParaRPr lang="pt-BR" sz="2000" b="1" dirty="0"/>
          </a:p>
        </p:txBody>
      </p:sp>
      <p:sp>
        <p:nvSpPr>
          <p:cNvPr id="10" name="Seta para a direita 9"/>
          <p:cNvSpPr/>
          <p:nvPr/>
        </p:nvSpPr>
        <p:spPr>
          <a:xfrm rot="18070661">
            <a:off x="7877827" y="3750250"/>
            <a:ext cx="445130" cy="154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44408" y="3239532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100392" y="3244914"/>
            <a:ext cx="11521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/>
              <a:t>Quartzo</a:t>
            </a:r>
            <a:endParaRPr lang="pt-BR" sz="19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424257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Feldspato</a:t>
            </a:r>
            <a:endParaRPr lang="pt-BR" sz="1600" b="1" dirty="0"/>
          </a:p>
        </p:txBody>
      </p:sp>
      <p:sp>
        <p:nvSpPr>
          <p:cNvPr id="15" name="Retângulo 14"/>
          <p:cNvSpPr/>
          <p:nvPr/>
        </p:nvSpPr>
        <p:spPr>
          <a:xfrm>
            <a:off x="8244408" y="4247644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6" name="Retângulo 15"/>
          <p:cNvSpPr/>
          <p:nvPr/>
        </p:nvSpPr>
        <p:spPr>
          <a:xfrm>
            <a:off x="8244408" y="5327764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3209275">
            <a:off x="7912571" y="5003549"/>
            <a:ext cx="445130" cy="154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028384" y="5322694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/>
              <a:t>Micas</a:t>
            </a:r>
            <a:endParaRPr lang="pt-BR" sz="1900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7956376" y="4379894"/>
            <a:ext cx="178760" cy="14005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-27384"/>
            <a:ext cx="87129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Conforme o processo responsável pela sua origem, as rochas podem ser divididas em três tipos: </a:t>
            </a:r>
            <a:endParaRPr lang="pt-BR" sz="3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496" y="1744355"/>
            <a:ext cx="9108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5000" b="1" dirty="0" smtClean="0"/>
              <a:t>Ígneas ou magmáticas ( que se funde);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5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5000" b="1" dirty="0" smtClean="0"/>
              <a:t>Metamórficas (que se transforma);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5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5000" b="1" dirty="0" smtClean="0"/>
              <a:t>Sedimentares (que se deposita).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95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4396" y="188640"/>
            <a:ext cx="6065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u="sng" dirty="0"/>
              <a:t>Ígneas ou magmáticas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148546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 smtClean="0"/>
              <a:t>Formadas pelo resfriamento e consolidação do material proveniente do magma terrestre.</a:t>
            </a:r>
          </a:p>
          <a:p>
            <a:pPr algn="just"/>
            <a:endParaRPr lang="pt-BR" sz="4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/>
              <a:t>Uma grande parte dessas rochas é bastante antiga e </a:t>
            </a:r>
            <a:r>
              <a:rPr lang="pt-BR" sz="4000" dirty="0" smtClean="0"/>
              <a:t>resistente.</a:t>
            </a:r>
            <a:endParaRPr lang="pt-BR" sz="4000" dirty="0"/>
          </a:p>
          <a:p>
            <a:pPr marL="457200" indent="-457200" algn="just">
              <a:buFont typeface="Arial" pitchFamily="34" charset="0"/>
              <a:buChar char="•"/>
            </a:pPr>
            <a:endParaRPr lang="pt-BR" sz="4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 smtClean="0"/>
              <a:t>Elas podem ser divididas em:  </a:t>
            </a:r>
          </a:p>
        </p:txBody>
      </p:sp>
    </p:spTree>
    <p:extLst>
      <p:ext uri="{BB962C8B-B14F-4D97-AF65-F5344CB8AC3E}">
        <p14:creationId xmlns:p14="http://schemas.microsoft.com/office/powerpoint/2010/main" val="25549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55976" y="60500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intrusivas ou plutônicas: </a:t>
            </a:r>
            <a:r>
              <a:rPr lang="pt-BR" sz="2800" dirty="0" smtClean="0"/>
              <a:t>quando o material pastoso se resfria no interior da crosta, como o granito. </a:t>
            </a:r>
            <a:endParaRPr lang="pt-B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64393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411760" y="35332"/>
            <a:ext cx="258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Serra de Patu/RN</a:t>
            </a:r>
            <a:endParaRPr lang="pt-BR" dirty="0"/>
          </a:p>
        </p:txBody>
      </p:sp>
      <p:pic>
        <p:nvPicPr>
          <p:cNvPr id="15362" name="Picture 2" descr="http://3.bp.blogspot.com/-rDyGMl5MHJg/TnqpULOfZyI/AAAAAAAAAr4/K459JUcj_1Y/s1600/PICO+DO+CABUGI+ANGICOS+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7" y="3573016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94418" y="3356992"/>
            <a:ext cx="177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Pico do </a:t>
            </a:r>
            <a:r>
              <a:rPr lang="pt-BR" b="1" dirty="0" err="1" smtClean="0"/>
              <a:t>Cabugi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4077072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extrusivas ou vulcânicas: </a:t>
            </a:r>
            <a:r>
              <a:rPr lang="pt-BR" sz="2800" dirty="0" smtClean="0"/>
              <a:t>quando o material pastoso chega até a superfície, resfriando rapidamente, como o basalto. </a:t>
            </a:r>
            <a:endParaRPr lang="pt-BR" sz="28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55976" y="4099425"/>
            <a:ext cx="4680520" cy="22098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55976" y="643041"/>
            <a:ext cx="4680520" cy="19218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rm.rj.gov.br/admin_fotos/boca_barra/figur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" y="17728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95936" y="184482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hipoabissais: </a:t>
            </a:r>
            <a:r>
              <a:rPr lang="pt-BR" sz="2800" dirty="0" smtClean="0"/>
              <a:t>quando o material magmático não chega até a superfície, mas se espalha e se consolida a pequena profundidade, como por exemplo o </a:t>
            </a:r>
            <a:r>
              <a:rPr lang="pt-BR" sz="2800" dirty="0" err="1" smtClean="0"/>
              <a:t>diabásio</a:t>
            </a:r>
            <a:r>
              <a:rPr lang="pt-BR" sz="2800" dirty="0" smtClean="0"/>
              <a:t>. 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3928" y="170080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Diques de </a:t>
            </a:r>
            <a:r>
              <a:rPr lang="pt-BR" b="1" dirty="0" err="1" smtClean="0"/>
              <a:t>Diabásio</a:t>
            </a:r>
            <a:r>
              <a:rPr lang="pt-BR" b="1" dirty="0" smtClean="0"/>
              <a:t> no Costão da Praia Brava – Cabo Frio/RJ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95936" y="1867177"/>
            <a:ext cx="4968552" cy="265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55776" y="116632"/>
            <a:ext cx="40302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u="sng" dirty="0" smtClean="0"/>
              <a:t>Metamórficas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48478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São aquelas que sofreram metamorfismo na composição mineral das rochas, causado pela elevação da temperatura e pelo aumento da pressão. </a:t>
            </a:r>
            <a:endParaRPr lang="pt-BR" sz="2800" dirty="0"/>
          </a:p>
        </p:txBody>
      </p:sp>
      <p:pic>
        <p:nvPicPr>
          <p:cNvPr id="19458" name="Picture 2" descr="Ficheiro:PaoDeAcuc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814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04048" y="1198493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Pão de Açúcar/RJ: formado por um bloco de rocha gnaisses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0601" y="4221088"/>
            <a:ext cx="4823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Exemplo de metamorfismo: </a:t>
            </a:r>
            <a:endParaRPr lang="pt-BR" sz="3000" b="1" dirty="0"/>
          </a:p>
        </p:txBody>
      </p:sp>
      <p:sp>
        <p:nvSpPr>
          <p:cNvPr id="9" name="Retângulo 8"/>
          <p:cNvSpPr/>
          <p:nvPr/>
        </p:nvSpPr>
        <p:spPr>
          <a:xfrm>
            <a:off x="323528" y="479715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3528" y="551723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23528" y="623731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4747210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Granito</a:t>
            </a:r>
            <a:endParaRPr lang="pt-BR" sz="3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1520" y="553929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Calcário</a:t>
            </a:r>
            <a:endParaRPr lang="pt-BR" sz="3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625937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Arenito</a:t>
            </a:r>
            <a:endParaRPr lang="pt-BR" sz="3000" b="1" dirty="0"/>
          </a:p>
        </p:txBody>
      </p:sp>
      <p:sp>
        <p:nvSpPr>
          <p:cNvPr id="16" name="Retângulo 15"/>
          <p:cNvSpPr/>
          <p:nvPr/>
        </p:nvSpPr>
        <p:spPr>
          <a:xfrm>
            <a:off x="6156176" y="479715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156176" y="5538936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56176" y="6259016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156176" y="4797152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Gnaisses</a:t>
            </a:r>
            <a:endParaRPr lang="pt-BR" sz="3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56176" y="553929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Mármore</a:t>
            </a:r>
            <a:endParaRPr lang="pt-BR" sz="3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156176" y="625937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Quartzito</a:t>
            </a:r>
            <a:endParaRPr lang="pt-BR" sz="30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3120464" y="4830758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3131840" y="5550838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3131840" y="6342926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51520" y="1521657"/>
            <a:ext cx="4536504" cy="22098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86332" y="44624"/>
            <a:ext cx="39691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u="sng" dirty="0" smtClean="0"/>
              <a:t>Sedimentares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614279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Formadas pelo intemperismo de rochas pré-existentes  e através de ações erosivas fluviais, marinhas, glaciais, eólicas e antrópicas. 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496" y="1614280"/>
            <a:ext cx="4680520" cy="23332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static.photaki.com/as-rochas-sedimentares-falesias-chiclana_355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2128"/>
            <a:ext cx="429749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3528" y="508518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Qual é a importância econômica das rochas sedimentares?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113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873624" y="5466928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164288" y="44624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5496" y="44624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113984" y="3573016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-14808" y="3429000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873624" y="5805264"/>
            <a:ext cx="1994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bg1"/>
                </a:solidFill>
              </a:rPr>
              <a:t>Magma</a:t>
            </a:r>
            <a:endParaRPr lang="pt-BR" sz="35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08520" y="349345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900" b="1" dirty="0" smtClean="0">
                <a:solidFill>
                  <a:schemeClr val="bg1"/>
                </a:solidFill>
              </a:rPr>
              <a:t>Magmáticas</a:t>
            </a:r>
            <a:endParaRPr lang="pt-BR" sz="29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411" y="354722"/>
            <a:ext cx="20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Sedimentos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20272" y="116632"/>
            <a:ext cx="221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Sedimentares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91672" y="3645024"/>
            <a:ext cx="218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Metamórfica</a:t>
            </a:r>
            <a:r>
              <a:rPr lang="pt-BR" sz="27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123728" y="572737"/>
            <a:ext cx="4867944" cy="26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030016" y="-27384"/>
            <a:ext cx="491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Cimentação (agregação de partículas) e </a:t>
            </a:r>
          </a:p>
          <a:p>
            <a:pPr algn="ctr"/>
            <a:r>
              <a:rPr lang="pt-BR" sz="2000" b="1" dirty="0" smtClean="0"/>
              <a:t>compactação das rochas</a:t>
            </a:r>
            <a:endParaRPr lang="pt-BR" sz="2000" b="1" dirty="0"/>
          </a:p>
        </p:txBody>
      </p:sp>
      <p:sp>
        <p:nvSpPr>
          <p:cNvPr id="22" name="Seta para a direita 21"/>
          <p:cNvSpPr/>
          <p:nvPr/>
        </p:nvSpPr>
        <p:spPr>
          <a:xfrm rot="10800000">
            <a:off x="2123728" y="1148799"/>
            <a:ext cx="4867944" cy="2422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195736" y="86865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Intemperismo (transporte e sedimentação)</a:t>
            </a:r>
            <a:endParaRPr lang="pt-BR" sz="2000" b="1" dirty="0"/>
          </a:p>
        </p:txBody>
      </p:sp>
      <p:sp>
        <p:nvSpPr>
          <p:cNvPr id="24" name="Seta para a direita 23"/>
          <p:cNvSpPr/>
          <p:nvPr/>
        </p:nvSpPr>
        <p:spPr>
          <a:xfrm rot="16200000" flipV="1">
            <a:off x="17514" y="2294853"/>
            <a:ext cx="1809875" cy="18973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71600" y="1909281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Erosão;</a:t>
            </a:r>
          </a:p>
          <a:p>
            <a:r>
              <a:rPr lang="pt-BR" sz="2000" b="1" dirty="0" smtClean="0"/>
              <a:t>Transporte;</a:t>
            </a:r>
          </a:p>
          <a:p>
            <a:r>
              <a:rPr lang="pt-BR" sz="2000" b="1" dirty="0" smtClean="0"/>
              <a:t>Sedimentação.</a:t>
            </a:r>
            <a:endParaRPr lang="pt-BR" sz="2000" b="1" dirty="0"/>
          </a:p>
        </p:txBody>
      </p:sp>
      <p:sp>
        <p:nvSpPr>
          <p:cNvPr id="26" name="Seta para a direita 25"/>
          <p:cNvSpPr/>
          <p:nvPr/>
        </p:nvSpPr>
        <p:spPr>
          <a:xfrm>
            <a:off x="2080320" y="4077072"/>
            <a:ext cx="4867944" cy="26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095836" y="3820978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Temperatura e pressão</a:t>
            </a:r>
            <a:endParaRPr lang="pt-BR" sz="2000" b="1" dirty="0"/>
          </a:p>
        </p:txBody>
      </p:sp>
      <p:sp>
        <p:nvSpPr>
          <p:cNvPr id="28" name="Seta para a direita 27"/>
          <p:cNvSpPr/>
          <p:nvPr/>
        </p:nvSpPr>
        <p:spPr>
          <a:xfrm rot="12946561">
            <a:off x="1508263" y="5218257"/>
            <a:ext cx="2506894" cy="2506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rot="2098842">
            <a:off x="1104621" y="5228939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Arrefecimento;</a:t>
            </a:r>
          </a:p>
          <a:p>
            <a:pPr algn="r"/>
            <a:r>
              <a:rPr lang="pt-BR" sz="2000" b="1" dirty="0" smtClean="0"/>
              <a:t>Solidificação;</a:t>
            </a:r>
          </a:p>
          <a:p>
            <a:pPr algn="r"/>
            <a:r>
              <a:rPr lang="pt-BR" sz="2000" b="1" dirty="0" smtClean="0"/>
              <a:t>Cristalização.</a:t>
            </a:r>
          </a:p>
        </p:txBody>
      </p:sp>
      <p:sp>
        <p:nvSpPr>
          <p:cNvPr id="30" name="Seta para a direita 29"/>
          <p:cNvSpPr/>
          <p:nvPr/>
        </p:nvSpPr>
        <p:spPr>
          <a:xfrm rot="5400000">
            <a:off x="7075187" y="2365973"/>
            <a:ext cx="1895539" cy="2771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 rot="16200000">
            <a:off x="7410219" y="210294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Temperatura; </a:t>
            </a:r>
          </a:p>
          <a:p>
            <a:pPr algn="ctr"/>
            <a:r>
              <a:rPr lang="pt-BR" sz="2000" b="1" dirty="0" smtClean="0"/>
              <a:t>Pressão.</a:t>
            </a:r>
          </a:p>
        </p:txBody>
      </p:sp>
      <p:sp>
        <p:nvSpPr>
          <p:cNvPr id="32" name="Seta para a direita 31"/>
          <p:cNvSpPr/>
          <p:nvPr/>
        </p:nvSpPr>
        <p:spPr>
          <a:xfrm rot="12346421">
            <a:off x="1527938" y="2531443"/>
            <a:ext cx="5872099" cy="259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 rot="1536256">
            <a:off x="4512288" y="1378180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 </a:t>
            </a:r>
          </a:p>
          <a:p>
            <a:pPr algn="ctr"/>
            <a:r>
              <a:rPr lang="pt-BR" sz="2000" b="1" dirty="0" smtClean="0"/>
              <a:t>Erosão; </a:t>
            </a:r>
          </a:p>
          <a:p>
            <a:pPr algn="ctr"/>
            <a:r>
              <a:rPr lang="pt-BR" sz="2000" b="1" dirty="0" smtClean="0"/>
              <a:t>Transporte;</a:t>
            </a:r>
          </a:p>
          <a:p>
            <a:pPr algn="ctr"/>
            <a:r>
              <a:rPr lang="pt-BR" sz="2000" b="1" dirty="0" smtClean="0"/>
              <a:t>Sedimentação.</a:t>
            </a:r>
          </a:p>
          <a:p>
            <a:pPr algn="ctr"/>
            <a:endParaRPr lang="pt-BR" sz="2000" b="1" dirty="0" smtClean="0"/>
          </a:p>
        </p:txBody>
      </p:sp>
      <p:sp>
        <p:nvSpPr>
          <p:cNvPr id="34" name="Seta para a direita 33"/>
          <p:cNvSpPr/>
          <p:nvPr/>
        </p:nvSpPr>
        <p:spPr>
          <a:xfrm rot="8636143">
            <a:off x="5832748" y="5438895"/>
            <a:ext cx="1895539" cy="2521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 rot="19398038">
            <a:off x="6472022" y="5136861"/>
            <a:ext cx="199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Fusão</a:t>
            </a:r>
            <a:endParaRPr lang="pt-BR" sz="20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764900" y="6165304"/>
            <a:ext cx="148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CICLO DAS ROCHAS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1159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ringamicro.com.br/Web/image/Planeta_T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2404418"/>
            <a:ext cx="4453582" cy="44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ptscience.org/images/homo-sapi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13583"/>
            <a:ext cx="4211960" cy="42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5269978"/>
              </p:ext>
            </p:extLst>
          </p:nvPr>
        </p:nvGraphicFramePr>
        <p:xfrm>
          <a:off x="899592" y="116632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08470393"/>
              </p:ext>
            </p:extLst>
          </p:nvPr>
        </p:nvGraphicFramePr>
        <p:xfrm>
          <a:off x="5724128" y="116632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382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179388" y="116632"/>
            <a:ext cx="8785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latin typeface="Calibri" pitchFamily="34" charset="0"/>
              </a:rPr>
              <a:t>CAMADAS DA TERRA</a:t>
            </a:r>
            <a:endParaRPr lang="pt-BR" sz="4000" b="1" dirty="0">
              <a:latin typeface="Calibri" pitchFamily="34" charset="0"/>
            </a:endParaRPr>
          </a:p>
        </p:txBody>
      </p:sp>
      <p:pic>
        <p:nvPicPr>
          <p:cNvPr id="8194" name="Picture 2" descr="http://www.cepa.if.usp.br/energia/energia1999/Grupo4B/Eneralte/figuras/terr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6144"/>
            <a:ext cx="517641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35128336"/>
              </p:ext>
            </p:extLst>
          </p:nvPr>
        </p:nvGraphicFramePr>
        <p:xfrm>
          <a:off x="5176414" y="1196752"/>
          <a:ext cx="393209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6926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CROSTA CONTINENTAL E OCEÂNICA (do tipo Atlântico)</a:t>
            </a:r>
            <a:endParaRPr lang="pt-BR" sz="3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809692"/>
            <a:ext cx="9108505" cy="500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cos\Desktop\3ptec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08050"/>
            <a:ext cx="91535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\Desktop\geologia\geologia\Digitalizar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Marcos\Desktop\geologia\geologia\Digitalizar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0907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4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-p06Y0fcl0wA/TpeUOlerTmI/AAAAAAAAAcw/PvvrYNh8XEI/s400/Fig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660297" cy="48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397113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ISLÂNDIA: PORÇÃO EMERSA DA DORSAL MESO ATLÂNTICA</a:t>
            </a:r>
            <a:endParaRPr lang="pt-BR" sz="3000" b="1" dirty="0"/>
          </a:p>
        </p:txBody>
      </p:sp>
      <p:pic>
        <p:nvPicPr>
          <p:cNvPr id="3075" name="Picture 3" descr="Mergulhador no cânion entre as placas da América do Norte e Eurás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1628800"/>
            <a:ext cx="3854970" cy="48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cos\Desktop\geografia_educacao_ambiental\himal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8081"/>
            <a:ext cx="44624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Marcos\Desktop\geografia_educacao_ambiental\santiag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76455"/>
            <a:ext cx="4235450" cy="30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aixaDeTexto 8"/>
          <p:cNvSpPr txBox="1">
            <a:spLocks noChangeArrowheads="1"/>
          </p:cNvSpPr>
          <p:nvPr/>
        </p:nvSpPr>
        <p:spPr bwMode="auto">
          <a:xfrm>
            <a:off x="3131840" y="270892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Himalaia</a:t>
            </a:r>
          </a:p>
        </p:txBody>
      </p:sp>
      <p:sp>
        <p:nvSpPr>
          <p:cNvPr id="8201" name="CaixaDeTexto 10"/>
          <p:cNvSpPr txBox="1">
            <a:spLocks noChangeArrowheads="1"/>
          </p:cNvSpPr>
          <p:nvPr/>
        </p:nvSpPr>
        <p:spPr bwMode="auto">
          <a:xfrm>
            <a:off x="4716463" y="3646984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Cidade de Santiago e as Cordilheiras dos Andes ao fundo</a:t>
            </a:r>
          </a:p>
        </p:txBody>
      </p:sp>
    </p:spTree>
    <p:extLst>
      <p:ext uri="{BB962C8B-B14F-4D97-AF65-F5344CB8AC3E}">
        <p14:creationId xmlns:p14="http://schemas.microsoft.com/office/powerpoint/2010/main" val="33942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503</Words>
  <Application>Microsoft Office PowerPoint</Application>
  <PresentationFormat>Apresentação na tela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da Cunha Bachiega</dc:creator>
  <cp:lastModifiedBy>Marcos Antônio</cp:lastModifiedBy>
  <cp:revision>40</cp:revision>
  <dcterms:created xsi:type="dcterms:W3CDTF">2013-05-14T11:52:08Z</dcterms:created>
  <dcterms:modified xsi:type="dcterms:W3CDTF">2015-06-26T20:45:09Z</dcterms:modified>
</cp:coreProperties>
</file>