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1" r:id="rId2"/>
    <p:sldId id="302" r:id="rId3"/>
    <p:sldId id="304" r:id="rId4"/>
    <p:sldId id="303" r:id="rId5"/>
    <p:sldId id="264" r:id="rId6"/>
    <p:sldId id="267" r:id="rId7"/>
    <p:sldId id="268" r:id="rId8"/>
    <p:sldId id="269" r:id="rId9"/>
    <p:sldId id="270" r:id="rId10"/>
    <p:sldId id="272" r:id="rId11"/>
    <p:sldId id="282" r:id="rId12"/>
    <p:sldId id="276" r:id="rId13"/>
    <p:sldId id="277" r:id="rId14"/>
    <p:sldId id="278" r:id="rId15"/>
    <p:sldId id="279" r:id="rId16"/>
    <p:sldId id="280" r:id="rId17"/>
    <p:sldId id="285" r:id="rId18"/>
    <p:sldId id="274" r:id="rId19"/>
    <p:sldId id="275" r:id="rId20"/>
    <p:sldId id="283" r:id="rId21"/>
    <p:sldId id="284" r:id="rId22"/>
    <p:sldId id="271" r:id="rId23"/>
    <p:sldId id="286" r:id="rId24"/>
    <p:sldId id="288" r:id="rId25"/>
    <p:sldId id="289" r:id="rId26"/>
    <p:sldId id="291" r:id="rId27"/>
    <p:sldId id="292" r:id="rId28"/>
    <p:sldId id="290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A15F3-06F5-45FE-9771-CF79BA0D8B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6229FE-534C-41F7-B73A-335806F3F7D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TERRA</a:t>
          </a:r>
          <a:endParaRPr lang="pt-BR" b="1" dirty="0">
            <a:solidFill>
              <a:schemeClr val="tx1"/>
            </a:solidFill>
          </a:endParaRPr>
        </a:p>
      </dgm:t>
    </dgm:pt>
    <dgm:pt modelId="{7D9D7F94-D64C-4CB5-8B14-DECA30613FFB}" type="parTrans" cxnId="{23986345-4BF5-4EB0-953E-CCD5D3AC59AA}">
      <dgm:prSet/>
      <dgm:spPr/>
      <dgm:t>
        <a:bodyPr/>
        <a:lstStyle/>
        <a:p>
          <a:endParaRPr lang="pt-BR"/>
        </a:p>
      </dgm:t>
    </dgm:pt>
    <dgm:pt modelId="{28421DEF-77DD-48BC-A3B6-E53930FA6538}" type="sibTrans" cxnId="{23986345-4BF5-4EB0-953E-CCD5D3AC59AA}">
      <dgm:prSet/>
      <dgm:spPr/>
      <dgm:t>
        <a:bodyPr/>
        <a:lstStyle/>
        <a:p>
          <a:endParaRPr lang="pt-BR"/>
        </a:p>
      </dgm:t>
    </dgm:pt>
    <dgm:pt modelId="{4E1CEE4D-D496-42F2-8151-EFEE9CCE9D29}">
      <dgm:prSet phldrT="[Texto]" custT="1"/>
      <dgm:spPr/>
      <dgm:t>
        <a:bodyPr/>
        <a:lstStyle/>
        <a:p>
          <a:r>
            <a:rPr lang="pt-BR" sz="2000" b="0" dirty="0" smtClean="0"/>
            <a:t>4,6 bilhões de anos</a:t>
          </a:r>
          <a:endParaRPr lang="pt-BR" sz="2000" b="0" dirty="0"/>
        </a:p>
      </dgm:t>
    </dgm:pt>
    <dgm:pt modelId="{807E7E76-1629-432D-BCB7-37B9F31A4350}" type="sibTrans" cxnId="{95AD2D2C-B0EB-4C43-99CC-AD6D1BD4CBBD}">
      <dgm:prSet/>
      <dgm:spPr/>
      <dgm:t>
        <a:bodyPr/>
        <a:lstStyle/>
        <a:p>
          <a:endParaRPr lang="pt-BR"/>
        </a:p>
      </dgm:t>
    </dgm:pt>
    <dgm:pt modelId="{FBE2D6C5-9AF2-4B77-B03F-5C151FAC8792}" type="parTrans" cxnId="{95AD2D2C-B0EB-4C43-99CC-AD6D1BD4CBBD}">
      <dgm:prSet/>
      <dgm:spPr/>
      <dgm:t>
        <a:bodyPr/>
        <a:lstStyle/>
        <a:p>
          <a:endParaRPr lang="pt-BR"/>
        </a:p>
      </dgm:t>
    </dgm:pt>
    <dgm:pt modelId="{743B33CB-48A5-4824-81BD-BB212018AF66}" type="pres">
      <dgm:prSet presAssocID="{816A15F3-06F5-45FE-9771-CF79BA0D8B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C68A2C-57C5-4C8F-A241-E26D6F85E242}" type="pres">
      <dgm:prSet presAssocID="{4E1CEE4D-D496-42F2-8151-EFEE9CCE9D29}" presName="centerShape" presStyleLbl="node0" presStyleIdx="0" presStyleCnt="1"/>
      <dgm:spPr/>
      <dgm:t>
        <a:bodyPr/>
        <a:lstStyle/>
        <a:p>
          <a:endParaRPr lang="pt-BR"/>
        </a:p>
      </dgm:t>
    </dgm:pt>
    <dgm:pt modelId="{098AAD8A-D069-4E72-BCE1-26499549E224}" type="pres">
      <dgm:prSet presAssocID="{7D9D7F94-D64C-4CB5-8B14-DECA30613FFB}" presName="parTrans" presStyleLbl="bgSibTrans2D1" presStyleIdx="0" presStyleCnt="1"/>
      <dgm:spPr/>
      <dgm:t>
        <a:bodyPr/>
        <a:lstStyle/>
        <a:p>
          <a:endParaRPr lang="pt-BR"/>
        </a:p>
      </dgm:t>
    </dgm:pt>
    <dgm:pt modelId="{9699E572-EB55-4F46-9390-4C01F16CCDF8}" type="pres">
      <dgm:prSet presAssocID="{DC6229FE-534C-41F7-B73A-335806F3F7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160E81-2FE4-40D7-8A21-1B24509362AF}" type="presOf" srcId="{4E1CEE4D-D496-42F2-8151-EFEE9CCE9D29}" destId="{B7C68A2C-57C5-4C8F-A241-E26D6F85E242}" srcOrd="0" destOrd="0" presId="urn:microsoft.com/office/officeart/2005/8/layout/radial4"/>
    <dgm:cxn modelId="{7474D29C-13F4-4DE5-97AD-CCA07162D82D}" type="presOf" srcId="{7D9D7F94-D64C-4CB5-8B14-DECA30613FFB}" destId="{098AAD8A-D069-4E72-BCE1-26499549E224}" srcOrd="0" destOrd="0" presId="urn:microsoft.com/office/officeart/2005/8/layout/radial4"/>
    <dgm:cxn modelId="{EB2BE931-0013-4E4C-8F27-3A53C4A212F7}" type="presOf" srcId="{DC6229FE-534C-41F7-B73A-335806F3F7D2}" destId="{9699E572-EB55-4F46-9390-4C01F16CCDF8}" srcOrd="0" destOrd="0" presId="urn:microsoft.com/office/officeart/2005/8/layout/radial4"/>
    <dgm:cxn modelId="{EF7EB2B9-D71D-4568-8D1D-78C19C1CE4B4}" type="presOf" srcId="{816A15F3-06F5-45FE-9771-CF79BA0D8BAE}" destId="{743B33CB-48A5-4824-81BD-BB212018AF66}" srcOrd="0" destOrd="0" presId="urn:microsoft.com/office/officeart/2005/8/layout/radial4"/>
    <dgm:cxn modelId="{95AD2D2C-B0EB-4C43-99CC-AD6D1BD4CBBD}" srcId="{816A15F3-06F5-45FE-9771-CF79BA0D8BAE}" destId="{4E1CEE4D-D496-42F2-8151-EFEE9CCE9D29}" srcOrd="0" destOrd="0" parTransId="{FBE2D6C5-9AF2-4B77-B03F-5C151FAC8792}" sibTransId="{807E7E76-1629-432D-BCB7-37B9F31A4350}"/>
    <dgm:cxn modelId="{23986345-4BF5-4EB0-953E-CCD5D3AC59AA}" srcId="{4E1CEE4D-D496-42F2-8151-EFEE9CCE9D29}" destId="{DC6229FE-534C-41F7-B73A-335806F3F7D2}" srcOrd="0" destOrd="0" parTransId="{7D9D7F94-D64C-4CB5-8B14-DECA30613FFB}" sibTransId="{28421DEF-77DD-48BC-A3B6-E53930FA6538}"/>
    <dgm:cxn modelId="{B07B2004-ED70-49A6-A870-4725BE434F1B}" type="presParOf" srcId="{743B33CB-48A5-4824-81BD-BB212018AF66}" destId="{B7C68A2C-57C5-4C8F-A241-E26D6F85E242}" srcOrd="0" destOrd="0" presId="urn:microsoft.com/office/officeart/2005/8/layout/radial4"/>
    <dgm:cxn modelId="{DD92076D-D269-4C84-86CE-7C141A4412DE}" type="presParOf" srcId="{743B33CB-48A5-4824-81BD-BB212018AF66}" destId="{098AAD8A-D069-4E72-BCE1-26499549E224}" srcOrd="1" destOrd="0" presId="urn:microsoft.com/office/officeart/2005/8/layout/radial4"/>
    <dgm:cxn modelId="{810E7669-1892-453A-92FD-82BC388D39DD}" type="presParOf" srcId="{743B33CB-48A5-4824-81BD-BB212018AF66}" destId="{9699E572-EB55-4F46-9390-4C01F16CCDF8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A15F3-06F5-45FE-9771-CF79BA0D8B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6229FE-534C-41F7-B73A-335806F3F7D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HOMO SAPIENS</a:t>
          </a:r>
          <a:endParaRPr lang="pt-BR" b="1" dirty="0">
            <a:solidFill>
              <a:schemeClr val="tx1"/>
            </a:solidFill>
          </a:endParaRPr>
        </a:p>
      </dgm:t>
    </dgm:pt>
    <dgm:pt modelId="{7D9D7F94-D64C-4CB5-8B14-DECA30613FFB}" type="parTrans" cxnId="{23986345-4BF5-4EB0-953E-CCD5D3AC59AA}">
      <dgm:prSet/>
      <dgm:spPr/>
      <dgm:t>
        <a:bodyPr/>
        <a:lstStyle/>
        <a:p>
          <a:endParaRPr lang="pt-BR"/>
        </a:p>
      </dgm:t>
    </dgm:pt>
    <dgm:pt modelId="{28421DEF-77DD-48BC-A3B6-E53930FA6538}" type="sibTrans" cxnId="{23986345-4BF5-4EB0-953E-CCD5D3AC59AA}">
      <dgm:prSet/>
      <dgm:spPr/>
      <dgm:t>
        <a:bodyPr/>
        <a:lstStyle/>
        <a:p>
          <a:endParaRPr lang="pt-BR"/>
        </a:p>
      </dgm:t>
    </dgm:pt>
    <dgm:pt modelId="{4E1CEE4D-D496-42F2-8151-EFEE9CCE9D29}">
      <dgm:prSet phldrT="[Texto]" custT="1"/>
      <dgm:spPr/>
      <dgm:t>
        <a:bodyPr/>
        <a:lstStyle/>
        <a:p>
          <a:r>
            <a:rPr lang="pt-BR" sz="2000" b="0" dirty="0" smtClean="0"/>
            <a:t>200 mil anos</a:t>
          </a:r>
          <a:endParaRPr lang="pt-BR" sz="2000" b="0" dirty="0"/>
        </a:p>
      </dgm:t>
    </dgm:pt>
    <dgm:pt modelId="{807E7E76-1629-432D-BCB7-37B9F31A4350}" type="sibTrans" cxnId="{95AD2D2C-B0EB-4C43-99CC-AD6D1BD4CBBD}">
      <dgm:prSet/>
      <dgm:spPr/>
      <dgm:t>
        <a:bodyPr/>
        <a:lstStyle/>
        <a:p>
          <a:endParaRPr lang="pt-BR"/>
        </a:p>
      </dgm:t>
    </dgm:pt>
    <dgm:pt modelId="{FBE2D6C5-9AF2-4B77-B03F-5C151FAC8792}" type="parTrans" cxnId="{95AD2D2C-B0EB-4C43-99CC-AD6D1BD4CBBD}">
      <dgm:prSet/>
      <dgm:spPr/>
      <dgm:t>
        <a:bodyPr/>
        <a:lstStyle/>
        <a:p>
          <a:endParaRPr lang="pt-BR"/>
        </a:p>
      </dgm:t>
    </dgm:pt>
    <dgm:pt modelId="{743B33CB-48A5-4824-81BD-BB212018AF66}" type="pres">
      <dgm:prSet presAssocID="{816A15F3-06F5-45FE-9771-CF79BA0D8B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C68A2C-57C5-4C8F-A241-E26D6F85E242}" type="pres">
      <dgm:prSet presAssocID="{4E1CEE4D-D496-42F2-8151-EFEE9CCE9D29}" presName="centerShape" presStyleLbl="node0" presStyleIdx="0" presStyleCnt="1"/>
      <dgm:spPr/>
      <dgm:t>
        <a:bodyPr/>
        <a:lstStyle/>
        <a:p>
          <a:endParaRPr lang="pt-BR"/>
        </a:p>
      </dgm:t>
    </dgm:pt>
    <dgm:pt modelId="{098AAD8A-D069-4E72-BCE1-26499549E224}" type="pres">
      <dgm:prSet presAssocID="{7D9D7F94-D64C-4CB5-8B14-DECA30613FFB}" presName="parTrans" presStyleLbl="bgSibTrans2D1" presStyleIdx="0" presStyleCnt="1"/>
      <dgm:spPr/>
      <dgm:t>
        <a:bodyPr/>
        <a:lstStyle/>
        <a:p>
          <a:endParaRPr lang="pt-BR"/>
        </a:p>
      </dgm:t>
    </dgm:pt>
    <dgm:pt modelId="{9699E572-EB55-4F46-9390-4C01F16CCDF8}" type="pres">
      <dgm:prSet presAssocID="{DC6229FE-534C-41F7-B73A-335806F3F7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BA3DA1-CB46-43C9-9649-EA7B430F2083}" type="presOf" srcId="{DC6229FE-534C-41F7-B73A-335806F3F7D2}" destId="{9699E572-EB55-4F46-9390-4C01F16CCDF8}" srcOrd="0" destOrd="0" presId="urn:microsoft.com/office/officeart/2005/8/layout/radial4"/>
    <dgm:cxn modelId="{38322284-F12D-41C8-A578-355E3994FB8B}" type="presOf" srcId="{7D9D7F94-D64C-4CB5-8B14-DECA30613FFB}" destId="{098AAD8A-D069-4E72-BCE1-26499549E224}" srcOrd="0" destOrd="0" presId="urn:microsoft.com/office/officeart/2005/8/layout/radial4"/>
    <dgm:cxn modelId="{517515BA-91D4-4F8F-AE6D-DFC5D089C1EA}" type="presOf" srcId="{816A15F3-06F5-45FE-9771-CF79BA0D8BAE}" destId="{743B33CB-48A5-4824-81BD-BB212018AF66}" srcOrd="0" destOrd="0" presId="urn:microsoft.com/office/officeart/2005/8/layout/radial4"/>
    <dgm:cxn modelId="{95AD2D2C-B0EB-4C43-99CC-AD6D1BD4CBBD}" srcId="{816A15F3-06F5-45FE-9771-CF79BA0D8BAE}" destId="{4E1CEE4D-D496-42F2-8151-EFEE9CCE9D29}" srcOrd="0" destOrd="0" parTransId="{FBE2D6C5-9AF2-4B77-B03F-5C151FAC8792}" sibTransId="{807E7E76-1629-432D-BCB7-37B9F31A4350}"/>
    <dgm:cxn modelId="{23986345-4BF5-4EB0-953E-CCD5D3AC59AA}" srcId="{4E1CEE4D-D496-42F2-8151-EFEE9CCE9D29}" destId="{DC6229FE-534C-41F7-B73A-335806F3F7D2}" srcOrd="0" destOrd="0" parTransId="{7D9D7F94-D64C-4CB5-8B14-DECA30613FFB}" sibTransId="{28421DEF-77DD-48BC-A3B6-E53930FA6538}"/>
    <dgm:cxn modelId="{EB809582-40EE-4893-A481-E66A004F38DF}" type="presOf" srcId="{4E1CEE4D-D496-42F2-8151-EFEE9CCE9D29}" destId="{B7C68A2C-57C5-4C8F-A241-E26D6F85E242}" srcOrd="0" destOrd="0" presId="urn:microsoft.com/office/officeart/2005/8/layout/radial4"/>
    <dgm:cxn modelId="{7FB21FD7-1258-40C7-8CF7-E57120B14854}" type="presParOf" srcId="{743B33CB-48A5-4824-81BD-BB212018AF66}" destId="{B7C68A2C-57C5-4C8F-A241-E26D6F85E242}" srcOrd="0" destOrd="0" presId="urn:microsoft.com/office/officeart/2005/8/layout/radial4"/>
    <dgm:cxn modelId="{A0ABAFAF-3DD6-48C1-9F53-AD4C8DBDEDCC}" type="presParOf" srcId="{743B33CB-48A5-4824-81BD-BB212018AF66}" destId="{098AAD8A-D069-4E72-BCE1-26499549E224}" srcOrd="1" destOrd="0" presId="urn:microsoft.com/office/officeart/2005/8/layout/radial4"/>
    <dgm:cxn modelId="{D3502092-DB4E-4BA1-A812-59C61384DBDC}" type="presParOf" srcId="{743B33CB-48A5-4824-81BD-BB212018AF66}" destId="{9699E572-EB55-4F46-9390-4C01F16CCDF8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11FD2-5776-4DC2-A4C7-3BB963646992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0310BD56-399A-4650-86C5-44FD0CE47AE2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CROSTA</a:t>
          </a:r>
        </a:p>
        <a:p>
          <a:r>
            <a:rPr lang="pt-BR" sz="2500" b="0" dirty="0" smtClean="0">
              <a:solidFill>
                <a:schemeClr val="tx1"/>
              </a:solidFill>
            </a:rPr>
            <a:t>Espessura que varia de 12 a 60 km (áreas montanhosas) e dividida em continental e oceânica.</a:t>
          </a:r>
          <a:endParaRPr lang="pt-BR" sz="2500" b="0" dirty="0">
            <a:solidFill>
              <a:schemeClr val="tx1"/>
            </a:solidFill>
          </a:endParaRPr>
        </a:p>
      </dgm:t>
    </dgm:pt>
    <dgm:pt modelId="{F3F2C1E7-957F-4240-8EA9-BC4A51BF2D08}" type="parTrans" cxnId="{7DE381FA-ED5E-4F86-AEA8-D514E6D5CC19}">
      <dgm:prSet/>
      <dgm:spPr/>
      <dgm:t>
        <a:bodyPr/>
        <a:lstStyle/>
        <a:p>
          <a:endParaRPr lang="pt-BR"/>
        </a:p>
      </dgm:t>
    </dgm:pt>
    <dgm:pt modelId="{0748A342-E849-415F-9BD1-309906643B96}" type="sibTrans" cxnId="{7DE381FA-ED5E-4F86-AEA8-D514E6D5CC19}">
      <dgm:prSet/>
      <dgm:spPr/>
      <dgm:t>
        <a:bodyPr/>
        <a:lstStyle/>
        <a:p>
          <a:endParaRPr lang="pt-BR"/>
        </a:p>
      </dgm:t>
    </dgm:pt>
    <dgm:pt modelId="{95CE33CA-F177-4BFD-A012-F3E6ED50B99D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MANTO</a:t>
          </a:r>
        </a:p>
        <a:p>
          <a:r>
            <a:rPr lang="pt-BR" sz="2500" dirty="0" smtClean="0">
              <a:solidFill>
                <a:schemeClr val="tx1"/>
              </a:solidFill>
            </a:rPr>
            <a:t>Formada por 80% do volume da Terra, com uma espessura de 2.900 km e temperatura de 1.000 a 2.200 °C.</a:t>
          </a:r>
          <a:endParaRPr lang="pt-BR" sz="2500" dirty="0">
            <a:solidFill>
              <a:schemeClr val="tx1"/>
            </a:solidFill>
          </a:endParaRPr>
        </a:p>
      </dgm:t>
    </dgm:pt>
    <dgm:pt modelId="{9923F21C-AC06-4A6D-BC33-82D81A89AE7A}" type="parTrans" cxnId="{A6A1C79B-0157-4ADD-9262-75E3EA4C04DF}">
      <dgm:prSet/>
      <dgm:spPr/>
      <dgm:t>
        <a:bodyPr/>
        <a:lstStyle/>
        <a:p>
          <a:endParaRPr lang="pt-BR"/>
        </a:p>
      </dgm:t>
    </dgm:pt>
    <dgm:pt modelId="{01FC4B91-42F2-4D5A-8AFD-075346CC8C19}" type="sibTrans" cxnId="{A6A1C79B-0157-4ADD-9262-75E3EA4C04DF}">
      <dgm:prSet/>
      <dgm:spPr/>
      <dgm:t>
        <a:bodyPr/>
        <a:lstStyle/>
        <a:p>
          <a:endParaRPr lang="pt-BR"/>
        </a:p>
      </dgm:t>
    </dgm:pt>
    <dgm:pt modelId="{171CF7FC-A975-4BC9-8AAC-53D08E5A69F3}">
      <dgm:prSet phldrT="[Texto]" custT="1"/>
      <dgm:spPr/>
      <dgm:t>
        <a:bodyPr/>
        <a:lstStyle/>
        <a:p>
          <a:r>
            <a:rPr lang="pt-BR" sz="2500" b="1" u="sng" dirty="0" smtClean="0">
              <a:solidFill>
                <a:schemeClr val="tx1"/>
              </a:solidFill>
            </a:rPr>
            <a:t>NÚCLEO</a:t>
          </a:r>
        </a:p>
        <a:p>
          <a:r>
            <a:rPr lang="pt-BR" sz="2500" dirty="0" smtClean="0">
              <a:solidFill>
                <a:schemeClr val="tx1"/>
              </a:solidFill>
            </a:rPr>
            <a:t>Constituído de ferro e níquel, com uma espessura de 1.700 km e uma temperatura de 2.200 a 5.000 °C.</a:t>
          </a:r>
          <a:endParaRPr lang="pt-BR" sz="2500" dirty="0">
            <a:solidFill>
              <a:schemeClr val="tx1"/>
            </a:solidFill>
          </a:endParaRPr>
        </a:p>
      </dgm:t>
    </dgm:pt>
    <dgm:pt modelId="{307E00B5-A80B-4F28-9E39-183427CDBEF0}" type="parTrans" cxnId="{5D4F96EE-000D-43D2-8E83-5FD8E3962D25}">
      <dgm:prSet/>
      <dgm:spPr/>
      <dgm:t>
        <a:bodyPr/>
        <a:lstStyle/>
        <a:p>
          <a:endParaRPr lang="pt-BR"/>
        </a:p>
      </dgm:t>
    </dgm:pt>
    <dgm:pt modelId="{895C6E06-172A-4C20-AEF9-85E935DB7F2A}" type="sibTrans" cxnId="{5D4F96EE-000D-43D2-8E83-5FD8E3962D25}">
      <dgm:prSet/>
      <dgm:spPr/>
      <dgm:t>
        <a:bodyPr/>
        <a:lstStyle/>
        <a:p>
          <a:endParaRPr lang="pt-BR"/>
        </a:p>
      </dgm:t>
    </dgm:pt>
    <dgm:pt modelId="{C82A0AD0-C2A2-4528-A553-01F60C3146DA}" type="pres">
      <dgm:prSet presAssocID="{17611FD2-5776-4DC2-A4C7-3BB963646992}" presName="Name0" presStyleCnt="0">
        <dgm:presLayoutVars>
          <dgm:resizeHandles/>
        </dgm:presLayoutVars>
      </dgm:prSet>
      <dgm:spPr/>
    </dgm:pt>
    <dgm:pt modelId="{EDDB4203-0BA9-4913-925D-9366B9D01EFB}" type="pres">
      <dgm:prSet presAssocID="{0310BD56-399A-4650-86C5-44FD0CE47AE2}" presName="text" presStyleLbl="node1" presStyleIdx="0" presStyleCnt="3" custScaleX="474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8FCB3-622B-421C-8110-5BC774322157}" type="pres">
      <dgm:prSet presAssocID="{0748A342-E849-415F-9BD1-309906643B96}" presName="space" presStyleCnt="0"/>
      <dgm:spPr/>
    </dgm:pt>
    <dgm:pt modelId="{F18019EA-3AD4-4EDB-8A2F-E7BC5D143596}" type="pres">
      <dgm:prSet presAssocID="{95CE33CA-F177-4BFD-A012-F3E6ED50B99D}" presName="text" presStyleLbl="node1" presStyleIdx="1" presStyleCnt="3" custScaleX="474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61968-B2DE-49F1-B679-44EAD0F9C80D}" type="pres">
      <dgm:prSet presAssocID="{01FC4B91-42F2-4D5A-8AFD-075346CC8C19}" presName="space" presStyleCnt="0"/>
      <dgm:spPr/>
    </dgm:pt>
    <dgm:pt modelId="{4A661CB2-26D0-46EB-B95F-0F8FCA626F18}" type="pres">
      <dgm:prSet presAssocID="{171CF7FC-A975-4BC9-8AAC-53D08E5A69F3}" presName="text" presStyleLbl="node1" presStyleIdx="2" presStyleCnt="3" custScaleX="546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243BD3-D024-4067-A4BA-8381EE059126}" type="presOf" srcId="{0310BD56-399A-4650-86C5-44FD0CE47AE2}" destId="{EDDB4203-0BA9-4913-925D-9366B9D01EFB}" srcOrd="0" destOrd="0" presId="urn:diagrams.loki3.com/VaryingWidthList+Icon"/>
    <dgm:cxn modelId="{7DE381FA-ED5E-4F86-AEA8-D514E6D5CC19}" srcId="{17611FD2-5776-4DC2-A4C7-3BB963646992}" destId="{0310BD56-399A-4650-86C5-44FD0CE47AE2}" srcOrd="0" destOrd="0" parTransId="{F3F2C1E7-957F-4240-8EA9-BC4A51BF2D08}" sibTransId="{0748A342-E849-415F-9BD1-309906643B96}"/>
    <dgm:cxn modelId="{6AD6F677-0C6A-4571-90A9-0C452BD6A2DE}" type="presOf" srcId="{171CF7FC-A975-4BC9-8AAC-53D08E5A69F3}" destId="{4A661CB2-26D0-46EB-B95F-0F8FCA626F18}" srcOrd="0" destOrd="0" presId="urn:diagrams.loki3.com/VaryingWidthList+Icon"/>
    <dgm:cxn modelId="{A6A1C79B-0157-4ADD-9262-75E3EA4C04DF}" srcId="{17611FD2-5776-4DC2-A4C7-3BB963646992}" destId="{95CE33CA-F177-4BFD-A012-F3E6ED50B99D}" srcOrd="1" destOrd="0" parTransId="{9923F21C-AC06-4A6D-BC33-82D81A89AE7A}" sibTransId="{01FC4B91-42F2-4D5A-8AFD-075346CC8C19}"/>
    <dgm:cxn modelId="{7E705172-C94F-42B5-8FF5-EDD35D9A3515}" type="presOf" srcId="{95CE33CA-F177-4BFD-A012-F3E6ED50B99D}" destId="{F18019EA-3AD4-4EDB-8A2F-E7BC5D143596}" srcOrd="0" destOrd="0" presId="urn:diagrams.loki3.com/VaryingWidthList+Icon"/>
    <dgm:cxn modelId="{0901381E-2EA8-4FC9-A9F7-3EB73ED452CE}" type="presOf" srcId="{17611FD2-5776-4DC2-A4C7-3BB963646992}" destId="{C82A0AD0-C2A2-4528-A553-01F60C3146DA}" srcOrd="0" destOrd="0" presId="urn:diagrams.loki3.com/VaryingWidthList+Icon"/>
    <dgm:cxn modelId="{5D4F96EE-000D-43D2-8E83-5FD8E3962D25}" srcId="{17611FD2-5776-4DC2-A4C7-3BB963646992}" destId="{171CF7FC-A975-4BC9-8AAC-53D08E5A69F3}" srcOrd="2" destOrd="0" parTransId="{307E00B5-A80B-4F28-9E39-183427CDBEF0}" sibTransId="{895C6E06-172A-4C20-AEF9-85E935DB7F2A}"/>
    <dgm:cxn modelId="{BC63EA28-BF62-475F-BF3A-FAD0976262EE}" type="presParOf" srcId="{C82A0AD0-C2A2-4528-A553-01F60C3146DA}" destId="{EDDB4203-0BA9-4913-925D-9366B9D01EFB}" srcOrd="0" destOrd="0" presId="urn:diagrams.loki3.com/VaryingWidthList+Icon"/>
    <dgm:cxn modelId="{6A7C79FE-E350-4745-A844-AF89D7BED8F2}" type="presParOf" srcId="{C82A0AD0-C2A2-4528-A553-01F60C3146DA}" destId="{A8A8FCB3-622B-421C-8110-5BC774322157}" srcOrd="1" destOrd="0" presId="urn:diagrams.loki3.com/VaryingWidthList+Icon"/>
    <dgm:cxn modelId="{5F191D68-76E6-41B7-A4ED-9CEBBFAA41C0}" type="presParOf" srcId="{C82A0AD0-C2A2-4528-A553-01F60C3146DA}" destId="{F18019EA-3AD4-4EDB-8A2F-E7BC5D143596}" srcOrd="2" destOrd="0" presId="urn:diagrams.loki3.com/VaryingWidthList+Icon"/>
    <dgm:cxn modelId="{791CBBA7-1058-4DE9-919C-5CA1F370518C}" type="presParOf" srcId="{C82A0AD0-C2A2-4528-A553-01F60C3146DA}" destId="{6E361968-B2DE-49F1-B679-44EAD0F9C80D}" srcOrd="3" destOrd="0" presId="urn:diagrams.loki3.com/VaryingWidthList+Icon"/>
    <dgm:cxn modelId="{702E2AB6-B1B0-436E-8952-8E1736ABDC07}" type="presParOf" srcId="{C82A0AD0-C2A2-4528-A553-01F60C3146DA}" destId="{4A661CB2-26D0-46EB-B95F-0F8FCA626F18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8A2C-57C5-4C8F-A241-E26D6F85E242}">
      <dsp:nvSpPr>
        <dsp:cNvPr id="0" name=""/>
        <dsp:cNvSpPr/>
      </dsp:nvSpPr>
      <dsp:spPr>
        <a:xfrm>
          <a:off x="739207" y="1188244"/>
          <a:ext cx="1113873" cy="1113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4,6 bilhões de anos</a:t>
          </a:r>
          <a:endParaRPr lang="pt-BR" sz="2000" b="0" kern="1200" dirty="0"/>
        </a:p>
      </dsp:txBody>
      <dsp:txXfrm>
        <a:off x="902330" y="1351367"/>
        <a:ext cx="787627" cy="787627"/>
      </dsp:txXfrm>
    </dsp:sp>
    <dsp:sp modelId="{098AAD8A-D069-4E72-BCE1-26499549E224}">
      <dsp:nvSpPr>
        <dsp:cNvPr id="0" name=""/>
        <dsp:cNvSpPr/>
      </dsp:nvSpPr>
      <dsp:spPr>
        <a:xfrm rot="16200000">
          <a:off x="935704" y="627122"/>
          <a:ext cx="720878" cy="317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9E572-EB55-4F46-9390-4C01F16CCDF8}">
      <dsp:nvSpPr>
        <dsp:cNvPr id="0" name=""/>
        <dsp:cNvSpPr/>
      </dsp:nvSpPr>
      <dsp:spPr>
        <a:xfrm>
          <a:off x="767053" y="2137"/>
          <a:ext cx="1058180" cy="84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TERRA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791847" y="26931"/>
        <a:ext cx="1008592" cy="79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8A2C-57C5-4C8F-A241-E26D6F85E242}">
      <dsp:nvSpPr>
        <dsp:cNvPr id="0" name=""/>
        <dsp:cNvSpPr/>
      </dsp:nvSpPr>
      <dsp:spPr>
        <a:xfrm>
          <a:off x="739207" y="1188244"/>
          <a:ext cx="1113873" cy="1113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200 mil anos</a:t>
          </a:r>
          <a:endParaRPr lang="pt-BR" sz="2000" b="0" kern="1200" dirty="0"/>
        </a:p>
      </dsp:txBody>
      <dsp:txXfrm>
        <a:off x="902330" y="1351367"/>
        <a:ext cx="787627" cy="787627"/>
      </dsp:txXfrm>
    </dsp:sp>
    <dsp:sp modelId="{098AAD8A-D069-4E72-BCE1-26499549E224}">
      <dsp:nvSpPr>
        <dsp:cNvPr id="0" name=""/>
        <dsp:cNvSpPr/>
      </dsp:nvSpPr>
      <dsp:spPr>
        <a:xfrm rot="16200000">
          <a:off x="935704" y="627122"/>
          <a:ext cx="720878" cy="317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9E572-EB55-4F46-9390-4C01F16CCDF8}">
      <dsp:nvSpPr>
        <dsp:cNvPr id="0" name=""/>
        <dsp:cNvSpPr/>
      </dsp:nvSpPr>
      <dsp:spPr>
        <a:xfrm>
          <a:off x="767053" y="2137"/>
          <a:ext cx="1058180" cy="84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HOMO SAPIENS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791847" y="26931"/>
        <a:ext cx="1008592" cy="79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E0795-680B-43CE-941F-5EFF937F25E6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FFA4-8E8F-4E3F-933C-AB71C1CCF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60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8423B-1243-40FF-93F1-CAD989312C3D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7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7E07-8E78-4C0A-99DD-AF03A96E6068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83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5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9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3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0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6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11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199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4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5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7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F953-8EC6-41E7-A6F2-6F54D6E57A64}" type="datetimeFigureOut">
              <a:rPr lang="pt-BR" smtClean="0"/>
              <a:t>24/08/2015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CA88-EEF4-4A37-B5EC-BA79616C63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07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ufrn@yahoo.com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X4io7YXhfdU/TdFg3gZOGKI/AAAAAAAAAOk/lM8aWbQyEu0/s1600/islandia.jpg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8/81/PaoDeAcucar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58130" cy="20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6" y="4293096"/>
            <a:ext cx="2847882" cy="20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8" y="4293096"/>
            <a:ext cx="3098672" cy="20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476672"/>
            <a:ext cx="68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Ministério da Educação</a:t>
            </a:r>
          </a:p>
          <a:p>
            <a:pPr algn="ctr"/>
            <a:r>
              <a:rPr lang="pt-BR" sz="2200" b="1" dirty="0" smtClean="0"/>
              <a:t>Instituto Federal de Educação, Ciência e Tecnologia do Rio Grande do Norte</a:t>
            </a:r>
          </a:p>
          <a:p>
            <a:pPr algn="ctr"/>
            <a:r>
              <a:rPr lang="pt-BR" sz="2200" b="1" dirty="0" smtClean="0"/>
              <a:t>Campus Natal/Cidade Alta</a:t>
            </a:r>
          </a:p>
        </p:txBody>
      </p:sp>
      <p:pic>
        <p:nvPicPr>
          <p:cNvPr id="2050" name="Imagem 1" descr="logo ifr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67744" cy="153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988840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Curso:</a:t>
            </a:r>
            <a:r>
              <a:rPr lang="pt-BR" sz="2000" dirty="0" smtClean="0"/>
              <a:t> Técnico Integrado em Multimídia</a:t>
            </a:r>
          </a:p>
          <a:p>
            <a:r>
              <a:rPr lang="pt-BR" sz="2000" b="1" dirty="0" smtClean="0"/>
              <a:t>Disciplina:</a:t>
            </a:r>
            <a:r>
              <a:rPr lang="pt-BR" sz="2000" dirty="0" smtClean="0"/>
              <a:t> Geografia </a:t>
            </a:r>
          </a:p>
          <a:p>
            <a:r>
              <a:rPr lang="pt-BR" sz="2000" b="1" dirty="0" smtClean="0"/>
              <a:t>Período Letivo: </a:t>
            </a:r>
            <a:r>
              <a:rPr lang="pt-BR" sz="2000" dirty="0"/>
              <a:t>2</a:t>
            </a:r>
            <a:r>
              <a:rPr lang="pt-BR" sz="2000" dirty="0" smtClean="0"/>
              <a:t>º período</a:t>
            </a:r>
          </a:p>
          <a:p>
            <a:r>
              <a:rPr lang="pt-BR" sz="2000" b="1" dirty="0" smtClean="0"/>
              <a:t>Carga Horária: </a:t>
            </a:r>
            <a:r>
              <a:rPr lang="pt-BR" sz="2000" dirty="0" smtClean="0"/>
              <a:t>60h</a:t>
            </a:r>
          </a:p>
          <a:p>
            <a:r>
              <a:rPr lang="pt-BR" sz="2000" b="1" dirty="0" smtClean="0"/>
              <a:t>Professor: </a:t>
            </a:r>
            <a:r>
              <a:rPr lang="pt-BR" sz="2000" dirty="0" smtClean="0"/>
              <a:t>Marcos Antônio Alves de Araújo</a:t>
            </a:r>
          </a:p>
          <a:p>
            <a:r>
              <a:rPr lang="pt-BR" sz="2000" b="1" dirty="0" smtClean="0"/>
              <a:t>E-mail: </a:t>
            </a:r>
            <a:r>
              <a:rPr lang="pt-BR" sz="2000" dirty="0" smtClean="0">
                <a:hlinkClick r:id="rId6"/>
              </a:rPr>
              <a:t>markufrn@yahoo.com.br</a:t>
            </a:r>
            <a:endParaRPr lang="pt-BR" sz="2000" dirty="0" smtClean="0"/>
          </a:p>
          <a:p>
            <a:r>
              <a:rPr lang="pt-BR" sz="2000" b="1" dirty="0" smtClean="0"/>
              <a:t>Conteúdo Programático: </a:t>
            </a:r>
            <a:r>
              <a:rPr lang="pt-BR" sz="2000" dirty="0" smtClean="0"/>
              <a:t>Estruturas geológicas</a:t>
            </a:r>
          </a:p>
        </p:txBody>
      </p:sp>
    </p:spTree>
    <p:extLst>
      <p:ext uri="{BB962C8B-B14F-4D97-AF65-F5344CB8AC3E}">
        <p14:creationId xmlns:p14="http://schemas.microsoft.com/office/powerpoint/2010/main" val="217528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NOVAS DESCOBERTAS LEVAM A UMA NOVA TEORIA DURANTE O SÉCULO XX</a:t>
            </a:r>
            <a:endParaRPr lang="pt-BR" sz="3000" b="1" dirty="0"/>
          </a:p>
        </p:txBody>
      </p:sp>
      <p:pic>
        <p:nvPicPr>
          <p:cNvPr id="2050" name="Picture 2" descr="http://upload.wikimedia.org/wikipedia/commons/b/b2/Mid-atlantic_ridg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0" y="1132295"/>
            <a:ext cx="2664819" cy="55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71800" y="1268760"/>
            <a:ext cx="61926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500" dirty="0" smtClean="0"/>
              <a:t>Descobertas geológicas indicaram que </a:t>
            </a:r>
            <a:r>
              <a:rPr lang="pt-BR" sz="2500" dirty="0" err="1" smtClean="0"/>
              <a:t>Weneger</a:t>
            </a:r>
            <a:r>
              <a:rPr lang="pt-BR" sz="2500" dirty="0" smtClean="0"/>
              <a:t> não estava errado; </a:t>
            </a:r>
          </a:p>
          <a:p>
            <a:pPr algn="just"/>
            <a:endParaRPr lang="pt-BR" sz="5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500" dirty="0" smtClean="0"/>
              <a:t>A bordo de navios oceanográficos, equipes de cientistas, coletando informações sobre o leito dos oceanos,  se depararam, no Atlântico, com a presença de uma cordilheira submersa, se estendendo por entre 78.000 km; </a:t>
            </a:r>
          </a:p>
          <a:p>
            <a:pPr algn="just"/>
            <a:endParaRPr lang="pt-BR" sz="5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500" dirty="0" smtClean="0"/>
              <a:t>Ao lado da cordilheira, descobriu-se uma enorme fenda, de onde emergiam lavas incandescentes, rapidamente resfriadas e solidificadas, dando origem a novas rochas basálticas.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2125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-p06Y0fcl0wA/TpeUOlerTmI/AAAAAAAAAcw/PvvrYNh8XEI/s400/Fig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660297" cy="48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397113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ISLÂNDIA: PORÇÃO EMERSA DA DORSAL MESO ATLÂNTICA</a:t>
            </a:r>
            <a:endParaRPr lang="pt-BR" sz="3000" b="1" dirty="0"/>
          </a:p>
        </p:txBody>
      </p:sp>
      <p:pic>
        <p:nvPicPr>
          <p:cNvPr id="3075" name="Picture 3" descr="Mergulhador no cânion entre as placas da América do Norte e Eurás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1628800"/>
            <a:ext cx="3854970" cy="48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08" y="116632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/>
              <a:t>Até aquela época acreditava-se que o leito dos oceanos deveria conter sedimentos antigos das áreas continentais. </a:t>
            </a:r>
            <a:endParaRPr lang="pt-BR" sz="3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/>
              <a:t>Sedimentos retirados do assoalho oceânico revelaram que eles tinham apenas 200 milhões de anos.</a:t>
            </a:r>
            <a:endParaRPr lang="pt-BR" sz="3000" dirty="0"/>
          </a:p>
        </p:txBody>
      </p:sp>
      <p:pic>
        <p:nvPicPr>
          <p:cNvPr id="4100" name="Picture 4" descr="http://infograficos.estadao.com.br/uploads/galerias/611/5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44484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738551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Como era possível não encontrar no assoalho oceânico os sedimentos dos primórdios da Terra? Onde estavam as rochas mais antigas?</a:t>
            </a:r>
            <a:endParaRPr lang="pt-BR" sz="40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552" y="1844824"/>
            <a:ext cx="8064896" cy="24259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6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magenesygraficos.com/fondos-escritorio/data/media/100/cuernos-del-paine-andes-mountains-ch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54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-9939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Rochas de origem marinha foram encontrados no topo de altas cadeias montanhosas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01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88640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TEORIA DA TECTÔNICA DE PLACAS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980728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500" dirty="0" smtClean="0"/>
              <a:t>Diante dessas descobertas, os cientistas formularam, na década de 1960, a Teoria da Tectônica de Placas.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5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dirty="0" smtClean="0"/>
              <a:t>Não são apenas os continentes que se movimentam, mas toda a litosfera, seccionada em placas tectônicas que flutuam e deslizam sobre o magma, carregando massas continentais e oceânicas. 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8948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cos\Desktop\3ptec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08050"/>
            <a:ext cx="91535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16632"/>
            <a:ext cx="856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Placas Tectônicas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1313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\Desktop\geologia\geologia\Digitalizar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20486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Quais seriam as forças que movem as placas tectônicas?</a:t>
            </a:r>
            <a:endParaRPr lang="pt-BR" sz="50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755576" y="2348880"/>
            <a:ext cx="7704856" cy="13826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9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omingos.home.sapo.pt/correntes_1_conve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2948"/>
            <a:ext cx="9130228" cy="33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23010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Correntes de Convecção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7872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ringamicro.com.br/Web/image/Planeta_T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2404418"/>
            <a:ext cx="4453582" cy="44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ptscience.org/images/homo-sapi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13583"/>
            <a:ext cx="4211960" cy="42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/>
          </p:nvPr>
        </p:nvGraphicFramePr>
        <p:xfrm>
          <a:off x="899592" y="116632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5724128" y="116632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37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idiagospel.com.br/images/stories/galerias/placas-tectonicas/foto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" y="-1641"/>
            <a:ext cx="363432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onnysize.com.br/website/blog/wp-content/uploads/himalaia-jonny-s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" y="2403385"/>
            <a:ext cx="3634321" cy="22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4.bp.blogspot.com/_TSvly6B1EI0/SiniILWMdyI/AAAAAAAAFJY/9MO7MlfJOo0/s400/Tungura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" y="4653136"/>
            <a:ext cx="3634321" cy="22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brasilescola.com/upload/e/terremo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83" y="3953639"/>
            <a:ext cx="4767897" cy="29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especiais.ig.com.br/zoom/wp-content/blogs.dir/7/files/tsunami-no-japao/japao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82" y="978408"/>
            <a:ext cx="4767898" cy="29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24582" y="44624"/>
            <a:ext cx="4767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Os MOVIMENTOS TECTÔNICOS são responsáveis por: 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3765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260936"/>
            <a:ext cx="369562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Muitas dessas ocorrências geológicas acontecem nas bordas das placas. Essas bordas são classificadas em três: </a:t>
            </a:r>
            <a:endParaRPr lang="pt-BR" sz="2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6512" y="2492896"/>
            <a:ext cx="3384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u="sng" dirty="0" smtClean="0"/>
              <a:t>BORDAS CONSTRUTIVAS</a:t>
            </a:r>
          </a:p>
          <a:p>
            <a:pPr algn="ctr"/>
            <a:r>
              <a:rPr lang="pt-BR" sz="1900" dirty="0" smtClean="0"/>
              <a:t>Uma placa se afasta da outra e o material magmático extravasa</a:t>
            </a:r>
          </a:p>
          <a:p>
            <a:endParaRPr lang="pt-BR" sz="19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4" y="3497263"/>
            <a:ext cx="26146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99992" y="2852936"/>
            <a:ext cx="3312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u="sng" dirty="0" smtClean="0"/>
              <a:t>BORDAS DESTRUTIVAS</a:t>
            </a:r>
          </a:p>
          <a:p>
            <a:pPr algn="ctr"/>
            <a:r>
              <a:rPr lang="pt-BR" sz="1900" dirty="0" smtClean="0"/>
              <a:t>Uma placa mergulha debaixo da outra (</a:t>
            </a:r>
            <a:r>
              <a:rPr lang="pt-BR" sz="1900" dirty="0" err="1" smtClean="0"/>
              <a:t>subducção</a:t>
            </a:r>
            <a:r>
              <a:rPr lang="pt-BR" sz="1900" dirty="0" smtClean="0"/>
              <a:t>)</a:t>
            </a:r>
          </a:p>
          <a:p>
            <a:endParaRPr lang="pt-BR" sz="1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31125" y="430213"/>
            <a:ext cx="28571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u="sng" dirty="0" smtClean="0"/>
              <a:t>BORDAS CONSERVATIVAS</a:t>
            </a:r>
          </a:p>
          <a:p>
            <a:pPr algn="ctr"/>
            <a:r>
              <a:rPr lang="pt-BR" sz="1900" dirty="0" smtClean="0"/>
              <a:t>Uma placa desliza ao longo da outra</a:t>
            </a:r>
          </a:p>
          <a:p>
            <a:pPr algn="ctr"/>
            <a:r>
              <a:rPr lang="pt-BR" sz="1900" dirty="0" smtClean="0"/>
              <a:t>Ex.: Falha de San Andreas (Califórnia/USA)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6420"/>
            <a:ext cx="4923130" cy="307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http://marcosbau.files.wordpress.com/2010/12/falha-san-andr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37" y="0"/>
            <a:ext cx="254808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35496" y="260649"/>
            <a:ext cx="3695628" cy="20162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0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lJysJq7c5is/TMQEPawxM2I/AAAAAAAAARQ/lkIX3VDThbQ/s1600/Placas_tectonicas_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5407760" y="291749"/>
            <a:ext cx="1152128" cy="5090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27984" y="2924944"/>
            <a:ext cx="648072" cy="25151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rot="19677970">
            <a:off x="3453906" y="2335602"/>
            <a:ext cx="442336" cy="6444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9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-27384"/>
            <a:ext cx="8496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u="sng" dirty="0" smtClean="0"/>
              <a:t>ROCHAS E MINERAIS</a:t>
            </a:r>
            <a:endParaRPr lang="pt-BR" sz="3500" b="1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503" y="607328"/>
            <a:ext cx="5246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MINERAIS: </a:t>
            </a:r>
            <a:r>
              <a:rPr lang="pt-BR" sz="2100" dirty="0" smtClean="0"/>
              <a:t>são substâncias </a:t>
            </a:r>
            <a:r>
              <a:rPr lang="pt-BR" sz="2100" b="1" dirty="0" smtClean="0"/>
              <a:t>sólidas inorgânicas </a:t>
            </a:r>
            <a:r>
              <a:rPr lang="pt-BR" sz="2100" dirty="0" smtClean="0"/>
              <a:t>(o que exclui os materiais biogênicos), formadas por </a:t>
            </a:r>
            <a:r>
              <a:rPr lang="pt-BR" sz="2100" b="1" dirty="0" smtClean="0"/>
              <a:t>processos naturais </a:t>
            </a:r>
            <a:r>
              <a:rPr lang="pt-BR" sz="2100" dirty="0" smtClean="0"/>
              <a:t>(o </a:t>
            </a:r>
            <a:r>
              <a:rPr lang="pt-BR" sz="2100" dirty="0"/>
              <a:t>que exclui as substâncias </a:t>
            </a:r>
            <a:r>
              <a:rPr lang="pt-BR" sz="2100" dirty="0" smtClean="0"/>
              <a:t>sintéticas)</a:t>
            </a:r>
            <a:r>
              <a:rPr lang="pt-BR" sz="2100" b="1" dirty="0" smtClean="0"/>
              <a:t> </a:t>
            </a:r>
            <a:r>
              <a:rPr lang="pt-BR" sz="2100" dirty="0" smtClean="0"/>
              <a:t>a partir de uma combinação de diferentes elementos químicos, em proporções fixas ou variáveis. </a:t>
            </a:r>
          </a:p>
          <a:p>
            <a:pPr algn="just"/>
            <a:r>
              <a:rPr lang="pt-BR" sz="2100" b="1" dirty="0" smtClean="0"/>
              <a:t>Ex.: o gelo das geleiras (mineral) e o gelo das geladeiras (equivalente sintético).</a:t>
            </a:r>
            <a:endParaRPr lang="pt-BR" sz="2100" b="1" dirty="0"/>
          </a:p>
        </p:txBody>
      </p:sp>
      <p:pic>
        <p:nvPicPr>
          <p:cNvPr id="13314" name="Picture 2" descr="http://www.casadaspedrasbrasileiras.com.br/loja/images/Quartzo_Rosa_Br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5" y="3429000"/>
            <a:ext cx="40481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thumb/d/d3/Feldspar(Microcline)USGOV.jpg/300px-Feldspar(Microcline)US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70198" cy="31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71800" y="648527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Quartzo rosa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12360" y="65572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Feldspato</a:t>
            </a:r>
            <a:endParaRPr lang="pt-BR" sz="2000" b="1" dirty="0"/>
          </a:p>
        </p:txBody>
      </p:sp>
      <p:pic>
        <p:nvPicPr>
          <p:cNvPr id="13318" name="Picture 6" descr="http://www.esrf.eu/UsersAndScience/Experiments/CRG/BM26/SaxsWaxs/Sxwxsample/AboutMica/Images/mic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09" y="637662"/>
            <a:ext cx="3610279" cy="24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172400" y="30288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Micas</a:t>
            </a:r>
            <a:endParaRPr lang="pt-BR" sz="2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7504" y="548680"/>
            <a:ext cx="5246704" cy="27363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487106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MINERAL OU MINÉRIO? </a:t>
            </a:r>
            <a:endParaRPr lang="pt-BR" sz="5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4904"/>
            <a:ext cx="84969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/>
              <a:t>Minério é um conceito econômico e se refere a minerais ou rochas  que possam ser extraídos da natureza com lucro.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854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9848"/>
            <a:ext cx="9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ROCHAS: </a:t>
            </a:r>
            <a:r>
              <a:rPr lang="pt-BR" sz="3000" dirty="0" smtClean="0"/>
              <a:t>são agregados naturais de incontáveis grãos de minerais ou de </a:t>
            </a:r>
            <a:r>
              <a:rPr lang="pt-BR" sz="3000" dirty="0" err="1" smtClean="0"/>
              <a:t>mineralóides</a:t>
            </a:r>
            <a:r>
              <a:rPr lang="pt-BR" sz="3000" dirty="0" smtClean="0"/>
              <a:t> (materiais naturais biogênicos ou de origem orgânica, como os recifes de coral). </a:t>
            </a:r>
            <a:endParaRPr lang="pt-BR" sz="3000" dirty="0"/>
          </a:p>
        </p:txBody>
      </p:sp>
      <p:pic>
        <p:nvPicPr>
          <p:cNvPr id="14338" name="Picture 2" descr="http://static.panoramio.com/photos/original/22097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6568169" cy="4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39928" y="1916832"/>
            <a:ext cx="314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Serra da Rajada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419872" y="4379895"/>
            <a:ext cx="3312368" cy="14812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4058177"/>
            <a:ext cx="1152128" cy="8109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425302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Granito</a:t>
            </a:r>
            <a:endParaRPr lang="pt-BR" sz="2000" b="1" dirty="0"/>
          </a:p>
        </p:txBody>
      </p:sp>
      <p:sp>
        <p:nvSpPr>
          <p:cNvPr id="10" name="Seta para a direita 9"/>
          <p:cNvSpPr/>
          <p:nvPr/>
        </p:nvSpPr>
        <p:spPr>
          <a:xfrm rot="18070661">
            <a:off x="7877827" y="3750250"/>
            <a:ext cx="445130" cy="154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44408" y="3239532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100392" y="3244914"/>
            <a:ext cx="11521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/>
              <a:t>Quartzo</a:t>
            </a:r>
            <a:endParaRPr lang="pt-BR" sz="19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424257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Feldspato</a:t>
            </a:r>
            <a:endParaRPr lang="pt-BR" sz="1600" b="1" dirty="0"/>
          </a:p>
        </p:txBody>
      </p:sp>
      <p:sp>
        <p:nvSpPr>
          <p:cNvPr id="15" name="Retângulo 14"/>
          <p:cNvSpPr/>
          <p:nvPr/>
        </p:nvSpPr>
        <p:spPr>
          <a:xfrm>
            <a:off x="8244408" y="4247644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6" name="Retângulo 15"/>
          <p:cNvSpPr/>
          <p:nvPr/>
        </p:nvSpPr>
        <p:spPr>
          <a:xfrm>
            <a:off x="8244408" y="5327764"/>
            <a:ext cx="851395" cy="405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3209275">
            <a:off x="7912571" y="5003549"/>
            <a:ext cx="445130" cy="154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028384" y="5322694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/>
              <a:t>Micas</a:t>
            </a:r>
            <a:endParaRPr lang="pt-BR" sz="1900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7956376" y="4379894"/>
            <a:ext cx="178760" cy="14005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1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ixaDeTexto 3"/>
          <p:cNvSpPr txBox="1">
            <a:spLocks noChangeArrowheads="1"/>
          </p:cNvSpPr>
          <p:nvPr/>
        </p:nvSpPr>
        <p:spPr bwMode="auto">
          <a:xfrm>
            <a:off x="395609" y="2060848"/>
            <a:ext cx="84248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6000" b="1" dirty="0">
                <a:latin typeface="+mj-lt"/>
              </a:rPr>
              <a:t>Como foi que as rochas surgiram? </a:t>
            </a:r>
          </a:p>
        </p:txBody>
      </p:sp>
    </p:spTree>
    <p:extLst>
      <p:ext uri="{BB962C8B-B14F-4D97-AF65-F5344CB8AC3E}">
        <p14:creationId xmlns:p14="http://schemas.microsoft.com/office/powerpoint/2010/main" val="33784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36243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/>
              <a:t>As rochas surgiram logo após a formação da Terra, mais precisamente concomitante ao seu </a:t>
            </a:r>
            <a:r>
              <a:rPr lang="pt-BR" sz="6000" b="1" dirty="0" smtClean="0"/>
              <a:t>resfriamento. </a:t>
            </a:r>
            <a:endParaRPr lang="pt-BR" sz="60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908720"/>
            <a:ext cx="8208912" cy="4320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80680"/>
            <a:ext cx="87129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Conforme o processo responsável pela sua origem, as rochas podem ser divididas em três tipos: </a:t>
            </a:r>
            <a:endParaRPr lang="pt-BR" sz="3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297772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5000" b="1" dirty="0" smtClean="0"/>
              <a:t>Ígneas ou magmáticas;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5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5000" b="1" dirty="0" smtClean="0"/>
              <a:t>Metamórficas;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5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5000" b="1" dirty="0" smtClean="0"/>
              <a:t>Sedimentares.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0278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4396" y="188640"/>
            <a:ext cx="6065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u="sng" dirty="0"/>
              <a:t>Ígneas ou magmáticas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148546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 smtClean="0"/>
              <a:t>Formadas pelo resfriamento e consolidação do material proveniente do magma terrestre.</a:t>
            </a:r>
          </a:p>
          <a:p>
            <a:pPr algn="just"/>
            <a:endParaRPr lang="pt-BR" sz="4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/>
              <a:t>Uma grande parte dessas rochas é bastante antiga e </a:t>
            </a:r>
            <a:r>
              <a:rPr lang="pt-BR" sz="4000" dirty="0" smtClean="0"/>
              <a:t>resistente.</a:t>
            </a:r>
            <a:endParaRPr lang="pt-BR" sz="4000" dirty="0"/>
          </a:p>
          <a:p>
            <a:pPr marL="457200" indent="-457200" algn="just">
              <a:buFont typeface="Arial" pitchFamily="34" charset="0"/>
              <a:buChar char="•"/>
            </a:pPr>
            <a:endParaRPr lang="pt-BR" sz="4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4000" dirty="0" smtClean="0"/>
              <a:t>Elas podem ser divididas em:  </a:t>
            </a:r>
          </a:p>
        </p:txBody>
      </p:sp>
    </p:spTree>
    <p:extLst>
      <p:ext uri="{BB962C8B-B14F-4D97-AF65-F5344CB8AC3E}">
        <p14:creationId xmlns:p14="http://schemas.microsoft.com/office/powerpoint/2010/main" val="34851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_WhnFlKEkyA/TvtfPkKANNI/AAAAAAAADLA/Iah7JbVxuDk/s1600/Serra%2BCaiada%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" y="-10944"/>
            <a:ext cx="7950388" cy="59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496" y="5877272"/>
            <a:ext cx="7446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Serra Caiada, RN</a:t>
            </a:r>
          </a:p>
          <a:p>
            <a:r>
              <a:rPr lang="pt-BR" sz="3200" dirty="0" smtClean="0"/>
              <a:t>Fragmento rochoso de 3,4 bilhões de anos.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614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55976" y="60500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intrusivas ou plutônicas: </a:t>
            </a:r>
            <a:r>
              <a:rPr lang="pt-BR" sz="2800" dirty="0" smtClean="0"/>
              <a:t>quando o material pastoso se resfria no interior da crosta, como o granito. </a:t>
            </a:r>
            <a:endParaRPr lang="pt-B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64393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411760" y="35332"/>
            <a:ext cx="258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Serra de Patu/RN</a:t>
            </a:r>
            <a:endParaRPr lang="pt-BR" dirty="0"/>
          </a:p>
        </p:txBody>
      </p:sp>
      <p:pic>
        <p:nvPicPr>
          <p:cNvPr id="15362" name="Picture 2" descr="http://3.bp.blogspot.com/-rDyGMl5MHJg/TnqpULOfZyI/AAAAAAAAAr4/K459JUcj_1Y/s1600/PICO+DO+CABUGI+ANGICOS+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7" y="3573016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94418" y="3356992"/>
            <a:ext cx="177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Pico do </a:t>
            </a:r>
            <a:r>
              <a:rPr lang="pt-BR" b="1" dirty="0" err="1" smtClean="0"/>
              <a:t>Cabugi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4077072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extrusivas ou vulcânicas: </a:t>
            </a:r>
            <a:r>
              <a:rPr lang="pt-BR" sz="2800" dirty="0" smtClean="0"/>
              <a:t>quando o material pastoso chega até a superfície, resfriando rapidamente, como o basalto. </a:t>
            </a:r>
            <a:endParaRPr lang="pt-BR" sz="28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55976" y="4099425"/>
            <a:ext cx="4680520" cy="22098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55976" y="643041"/>
            <a:ext cx="4680520" cy="19218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rm.rj.gov.br/admin_fotos/boca_barra/figur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" y="17728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95936" y="184482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Rochas hipoabissais: </a:t>
            </a:r>
            <a:r>
              <a:rPr lang="pt-BR" sz="2800" dirty="0" smtClean="0"/>
              <a:t>quando o material magmático não chega até a superfície, mas se espalha e se consolida a pequena profundidade, como por exemplo o </a:t>
            </a:r>
            <a:r>
              <a:rPr lang="pt-BR" sz="2800" dirty="0" err="1" smtClean="0"/>
              <a:t>diabásio</a:t>
            </a:r>
            <a:r>
              <a:rPr lang="pt-BR" sz="2800" dirty="0" smtClean="0"/>
              <a:t>. 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3928" y="170080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Diques de </a:t>
            </a:r>
            <a:r>
              <a:rPr lang="pt-BR" b="1" dirty="0" err="1" smtClean="0"/>
              <a:t>Diabásio</a:t>
            </a:r>
            <a:r>
              <a:rPr lang="pt-BR" b="1" dirty="0" smtClean="0"/>
              <a:t> no Costão da Praia Brava – Cabo Frio/RJ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95936" y="1867177"/>
            <a:ext cx="4968552" cy="265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55776" y="116632"/>
            <a:ext cx="40302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u="sng" dirty="0" smtClean="0"/>
              <a:t>Metamórficas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48478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São aquelas que sofreram metamorfismo na composição mineral das rochas, causado pela elevação da temperatura e pelo aumento da pressão. </a:t>
            </a:r>
            <a:endParaRPr lang="pt-BR" sz="2800" dirty="0"/>
          </a:p>
        </p:txBody>
      </p:sp>
      <p:pic>
        <p:nvPicPr>
          <p:cNvPr id="19458" name="Picture 2" descr="Ficheiro:PaoDeAcuc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814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04048" y="1198493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Pão de Açúcar/RJ: formado por um bloco de rocha gnaisses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0601" y="4221088"/>
            <a:ext cx="4823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Exemplo de metamorfismo: </a:t>
            </a:r>
            <a:endParaRPr lang="pt-BR" sz="3000" b="1" dirty="0"/>
          </a:p>
        </p:txBody>
      </p:sp>
      <p:sp>
        <p:nvSpPr>
          <p:cNvPr id="9" name="Retângulo 8"/>
          <p:cNvSpPr/>
          <p:nvPr/>
        </p:nvSpPr>
        <p:spPr>
          <a:xfrm>
            <a:off x="323528" y="479715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3528" y="551723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23528" y="623731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4747210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Granito</a:t>
            </a:r>
            <a:endParaRPr lang="pt-BR" sz="3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1520" y="553929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Calcário</a:t>
            </a:r>
            <a:endParaRPr lang="pt-BR" sz="3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625937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Arenito</a:t>
            </a:r>
            <a:endParaRPr lang="pt-BR" sz="3000" b="1" dirty="0"/>
          </a:p>
        </p:txBody>
      </p:sp>
      <p:sp>
        <p:nvSpPr>
          <p:cNvPr id="16" name="Retângulo 15"/>
          <p:cNvSpPr/>
          <p:nvPr/>
        </p:nvSpPr>
        <p:spPr>
          <a:xfrm>
            <a:off x="6156176" y="4797152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156176" y="5538936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56176" y="6259016"/>
            <a:ext cx="2664296" cy="554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156176" y="4797152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Gnaisses</a:t>
            </a:r>
            <a:endParaRPr lang="pt-BR" sz="3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56176" y="553929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Mármore</a:t>
            </a:r>
            <a:endParaRPr lang="pt-BR" sz="3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156176" y="625937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Quartzito</a:t>
            </a:r>
            <a:endParaRPr lang="pt-BR" sz="30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3120464" y="4830758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3131840" y="5550838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3131840" y="6342926"/>
            <a:ext cx="2819688" cy="47045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51520" y="1521657"/>
            <a:ext cx="4536504" cy="22098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86332" y="44624"/>
            <a:ext cx="39691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u="sng" dirty="0" smtClean="0"/>
              <a:t>Sedimentares</a:t>
            </a:r>
            <a:endParaRPr lang="pt-BR" sz="5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614279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Formadas pelo intemperismo de rochas pré-existentes  e através de ações erosivas fluviais, marinhas, glaciais, eólicas e antrópicas. 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496" y="1614280"/>
            <a:ext cx="4680520" cy="23332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static.photaki.com/as-rochas-sedimentares-falesias-chiclana_355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29749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3" y="4581128"/>
            <a:ext cx="8978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 smtClean="0"/>
              <a:t>Elas fornecem informações sobre a compreensão da origem e da evolução da vida. </a:t>
            </a:r>
          </a:p>
          <a:p>
            <a:pPr algn="just"/>
            <a:endParaRPr lang="pt-BR" sz="1500" b="1" dirty="0"/>
          </a:p>
          <a:p>
            <a:pPr algn="just"/>
            <a:r>
              <a:rPr lang="pt-BR" sz="2500" b="1" dirty="0" smtClean="0"/>
              <a:t>A importância econômica das rochas sedimentares está principalmente em suas reservas de petróleo, gás natural e carvão mineral. 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4653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w0qtOKM2vsk/TV7N9oYrQYI/AAAAAAAACes/pQSALmVpVAU/s1600/Profess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55188" y="620687"/>
            <a:ext cx="5277252" cy="33553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347864" y="721727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/>
              <a:t>Por que as rochas não são estáticas? 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2600" b="1" dirty="0" smtClean="0"/>
              <a:t>Por que, embora as primeiras rochas tenham  surgido logo após a formação da Terra, o seu processo de formação é contínuo e se estende até os dias atuais? 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2796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873624" y="5466928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164288" y="44624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5496" y="44624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113984" y="3573016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-14808" y="3429000"/>
            <a:ext cx="1994520" cy="1346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873624" y="5805264"/>
            <a:ext cx="1994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bg1"/>
                </a:solidFill>
              </a:rPr>
              <a:t>Magma</a:t>
            </a:r>
            <a:endParaRPr lang="pt-BR" sz="35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08520" y="349345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900" b="1" dirty="0" smtClean="0">
                <a:solidFill>
                  <a:schemeClr val="bg1"/>
                </a:solidFill>
              </a:rPr>
              <a:t>Magmáticas</a:t>
            </a:r>
            <a:endParaRPr lang="pt-BR" sz="29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411" y="354722"/>
            <a:ext cx="20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Sedimentos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20272" y="116632"/>
            <a:ext cx="221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Sedimentares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91672" y="3645024"/>
            <a:ext cx="218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Rochas 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Metamórfica</a:t>
            </a:r>
            <a:r>
              <a:rPr lang="pt-BR" sz="27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123728" y="572737"/>
            <a:ext cx="4867944" cy="26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030016" y="-27384"/>
            <a:ext cx="491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Cimentação (agregação de partículas) e </a:t>
            </a:r>
          </a:p>
          <a:p>
            <a:pPr algn="ctr"/>
            <a:r>
              <a:rPr lang="pt-BR" sz="2000" b="1" dirty="0" smtClean="0"/>
              <a:t>compactação das rochas</a:t>
            </a:r>
            <a:endParaRPr lang="pt-BR" sz="2000" b="1" dirty="0"/>
          </a:p>
        </p:txBody>
      </p:sp>
      <p:sp>
        <p:nvSpPr>
          <p:cNvPr id="22" name="Seta para a direita 21"/>
          <p:cNvSpPr/>
          <p:nvPr/>
        </p:nvSpPr>
        <p:spPr>
          <a:xfrm rot="10800000">
            <a:off x="2123728" y="1148799"/>
            <a:ext cx="4867944" cy="2422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195736" y="86865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Intemperismo (transporte e sedimentação)</a:t>
            </a:r>
            <a:endParaRPr lang="pt-BR" sz="2000" b="1" dirty="0"/>
          </a:p>
        </p:txBody>
      </p:sp>
      <p:sp>
        <p:nvSpPr>
          <p:cNvPr id="24" name="Seta para a direita 23"/>
          <p:cNvSpPr/>
          <p:nvPr/>
        </p:nvSpPr>
        <p:spPr>
          <a:xfrm rot="16200000" flipV="1">
            <a:off x="17514" y="2294853"/>
            <a:ext cx="1809875" cy="18973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71600" y="1909281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Erosão;</a:t>
            </a:r>
          </a:p>
          <a:p>
            <a:r>
              <a:rPr lang="pt-BR" sz="2000" b="1" dirty="0" smtClean="0"/>
              <a:t>Transporte;</a:t>
            </a:r>
          </a:p>
          <a:p>
            <a:r>
              <a:rPr lang="pt-BR" sz="2000" b="1" dirty="0" smtClean="0"/>
              <a:t>Sedimentação.</a:t>
            </a:r>
            <a:endParaRPr lang="pt-BR" sz="2000" b="1" dirty="0"/>
          </a:p>
        </p:txBody>
      </p:sp>
      <p:sp>
        <p:nvSpPr>
          <p:cNvPr id="26" name="Seta para a direita 25"/>
          <p:cNvSpPr/>
          <p:nvPr/>
        </p:nvSpPr>
        <p:spPr>
          <a:xfrm>
            <a:off x="2080320" y="4077072"/>
            <a:ext cx="4867944" cy="26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095836" y="3820978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Temperatura e pressão</a:t>
            </a:r>
            <a:endParaRPr lang="pt-BR" sz="2000" b="1" dirty="0"/>
          </a:p>
        </p:txBody>
      </p:sp>
      <p:sp>
        <p:nvSpPr>
          <p:cNvPr id="28" name="Seta para a direita 27"/>
          <p:cNvSpPr/>
          <p:nvPr/>
        </p:nvSpPr>
        <p:spPr>
          <a:xfrm rot="12946561">
            <a:off x="1508263" y="5218257"/>
            <a:ext cx="2506894" cy="2506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rot="2098842">
            <a:off x="1104621" y="5228939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Arrefecimento;</a:t>
            </a:r>
          </a:p>
          <a:p>
            <a:pPr algn="r"/>
            <a:r>
              <a:rPr lang="pt-BR" sz="2000" b="1" dirty="0" smtClean="0"/>
              <a:t>Solidificação;</a:t>
            </a:r>
          </a:p>
          <a:p>
            <a:pPr algn="r"/>
            <a:r>
              <a:rPr lang="pt-BR" sz="2000" b="1" dirty="0" smtClean="0"/>
              <a:t>Cristalização.</a:t>
            </a:r>
          </a:p>
        </p:txBody>
      </p:sp>
      <p:sp>
        <p:nvSpPr>
          <p:cNvPr id="30" name="Seta para a direita 29"/>
          <p:cNvSpPr/>
          <p:nvPr/>
        </p:nvSpPr>
        <p:spPr>
          <a:xfrm rot="5400000">
            <a:off x="7075187" y="2365973"/>
            <a:ext cx="1895539" cy="2771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 rot="16200000">
            <a:off x="7410219" y="210294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Temperatura; </a:t>
            </a:r>
          </a:p>
          <a:p>
            <a:pPr algn="ctr"/>
            <a:r>
              <a:rPr lang="pt-BR" sz="2000" b="1" dirty="0" smtClean="0"/>
              <a:t>Pressão.</a:t>
            </a:r>
          </a:p>
        </p:txBody>
      </p:sp>
      <p:sp>
        <p:nvSpPr>
          <p:cNvPr id="32" name="Seta para a direita 31"/>
          <p:cNvSpPr/>
          <p:nvPr/>
        </p:nvSpPr>
        <p:spPr>
          <a:xfrm rot="12346421">
            <a:off x="1527938" y="2531443"/>
            <a:ext cx="5872099" cy="259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 rot="1536256">
            <a:off x="4512288" y="1224292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 smtClean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 err="1" smtClean="0"/>
              <a:t>Meteorização</a:t>
            </a:r>
            <a:r>
              <a:rPr lang="pt-BR" sz="2000" b="1" dirty="0" smtClean="0"/>
              <a:t>; </a:t>
            </a:r>
          </a:p>
          <a:p>
            <a:pPr algn="ctr"/>
            <a:r>
              <a:rPr lang="pt-BR" sz="2000" b="1" dirty="0" smtClean="0"/>
              <a:t>Erosão; </a:t>
            </a:r>
          </a:p>
          <a:p>
            <a:pPr algn="ctr"/>
            <a:r>
              <a:rPr lang="pt-BR" sz="2000" b="1" dirty="0" smtClean="0"/>
              <a:t>Transporte;</a:t>
            </a:r>
          </a:p>
          <a:p>
            <a:pPr algn="ctr"/>
            <a:r>
              <a:rPr lang="pt-BR" sz="2000" b="1" dirty="0" smtClean="0"/>
              <a:t>Sedimentação.</a:t>
            </a:r>
          </a:p>
          <a:p>
            <a:pPr algn="ctr"/>
            <a:endParaRPr lang="pt-BR" sz="2000" b="1" dirty="0" smtClean="0"/>
          </a:p>
        </p:txBody>
      </p:sp>
      <p:sp>
        <p:nvSpPr>
          <p:cNvPr id="34" name="Seta para a direita 33"/>
          <p:cNvSpPr/>
          <p:nvPr/>
        </p:nvSpPr>
        <p:spPr>
          <a:xfrm rot="8636143">
            <a:off x="5832748" y="5438895"/>
            <a:ext cx="1895539" cy="2521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 rot="19398038">
            <a:off x="6472022" y="5136861"/>
            <a:ext cx="199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Fusão</a:t>
            </a:r>
            <a:endParaRPr lang="pt-BR" sz="20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764900" y="6165304"/>
            <a:ext cx="148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CICLO DAS ROCHAS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1154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9" y="10255"/>
            <a:ext cx="7810413" cy="629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6237312"/>
            <a:ext cx="795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Representação do ciclo das rochas, ilustrando as diversas possibilidades de transformação de um tipo de rocha em outro.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479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:\Users\Marcos\Desktop\Sem tí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844008"/>
            <a:ext cx="9144000" cy="13933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179388" y="116632"/>
            <a:ext cx="8785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latin typeface="Calibri" pitchFamily="34" charset="0"/>
              </a:rPr>
              <a:t>CAMADAS DA TERRA</a:t>
            </a:r>
            <a:endParaRPr lang="pt-BR" sz="4000" b="1" dirty="0">
              <a:latin typeface="Calibri" pitchFamily="34" charset="0"/>
            </a:endParaRPr>
          </a:p>
        </p:txBody>
      </p:sp>
      <p:pic>
        <p:nvPicPr>
          <p:cNvPr id="8194" name="Picture 2" descr="http://www.cepa.if.usp.br/energia/energia1999/Grupo4B/Eneralte/figuras/terr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6144"/>
            <a:ext cx="517641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2313791"/>
              </p:ext>
            </p:extLst>
          </p:nvPr>
        </p:nvGraphicFramePr>
        <p:xfrm>
          <a:off x="5176414" y="1196752"/>
          <a:ext cx="393209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0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76672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TEORIA DA DERIVA CONTINENTAL</a:t>
            </a:r>
          </a:p>
          <a:p>
            <a:pPr algn="ctr"/>
            <a:r>
              <a:rPr lang="pt-BR" sz="3500" b="1" dirty="0" smtClean="0"/>
              <a:t>ALFRED WENEGER (1880-1930)</a:t>
            </a:r>
            <a:endParaRPr lang="pt-BR" sz="3500" b="1" dirty="0"/>
          </a:p>
        </p:txBody>
      </p:sp>
      <p:pic>
        <p:nvPicPr>
          <p:cNvPr id="1026" name="Picture 2" descr="http://www.ucmp.berkeley.edu/history/wege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9" y="2204864"/>
            <a:ext cx="49194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48064" y="227687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/>
              <a:t>Os continentes estão se movimentando;</a:t>
            </a:r>
          </a:p>
          <a:p>
            <a:pPr algn="just"/>
            <a:endParaRPr lang="pt-BR" sz="3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/>
              <a:t>Como foi que </a:t>
            </a:r>
            <a:r>
              <a:rPr lang="pt-BR" sz="3000" dirty="0" err="1" smtClean="0"/>
              <a:t>Weneger</a:t>
            </a:r>
            <a:r>
              <a:rPr lang="pt-BR" sz="3000" dirty="0" smtClean="0"/>
              <a:t> chegou a formulação da Deriva Continental?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0414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76256" y="2730986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 smtClean="0"/>
              <a:t>Gondwana</a:t>
            </a:r>
            <a:endParaRPr lang="pt-BR" sz="3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9" y="332656"/>
            <a:ext cx="6801092" cy="63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260648"/>
            <a:ext cx="9048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530120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Pangeia, formada há, aproximadamente, 230 milhões de anos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7976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5" y="836712"/>
            <a:ext cx="828410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-993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POSIÇÃO DOS CONTINENTES AO LONGO DO TEMPO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620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1000</Words>
  <Application>Microsoft Office PowerPoint</Application>
  <PresentationFormat>Apresentação na tela (4:3)</PresentationFormat>
  <Paragraphs>141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Antônio</dc:creator>
  <cp:lastModifiedBy>Marcos Antônio</cp:lastModifiedBy>
  <cp:revision>81</cp:revision>
  <dcterms:created xsi:type="dcterms:W3CDTF">2011-10-25T13:45:23Z</dcterms:created>
  <dcterms:modified xsi:type="dcterms:W3CDTF">2015-08-25T00:49:19Z</dcterms:modified>
</cp:coreProperties>
</file>