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1" r:id="rId12"/>
    <p:sldId id="310" r:id="rId13"/>
    <p:sldId id="313" r:id="rId14"/>
    <p:sldId id="274" r:id="rId15"/>
    <p:sldId id="273" r:id="rId16"/>
    <p:sldId id="275" r:id="rId17"/>
    <p:sldId id="276" r:id="rId18"/>
    <p:sldId id="287" r:id="rId19"/>
    <p:sldId id="288" r:id="rId20"/>
    <p:sldId id="290" r:id="rId21"/>
    <p:sldId id="291" r:id="rId22"/>
    <p:sldId id="292" r:id="rId23"/>
    <p:sldId id="289" r:id="rId24"/>
    <p:sldId id="277" r:id="rId25"/>
    <p:sldId id="278" r:id="rId26"/>
    <p:sldId id="279" r:id="rId27"/>
    <p:sldId id="280" r:id="rId28"/>
    <p:sldId id="283" r:id="rId29"/>
    <p:sldId id="282" r:id="rId30"/>
    <p:sldId id="284" r:id="rId31"/>
    <p:sldId id="285" r:id="rId32"/>
    <p:sldId id="286" r:id="rId33"/>
    <p:sldId id="294" r:id="rId34"/>
    <p:sldId id="295" r:id="rId35"/>
    <p:sldId id="297" r:id="rId36"/>
    <p:sldId id="298" r:id="rId37"/>
    <p:sldId id="301" r:id="rId38"/>
    <p:sldId id="315" r:id="rId39"/>
    <p:sldId id="316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2193-B5F4-48F5-9E1C-B6433A9FF3CF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5FCE6-23AA-4D18-B51D-CAF2E0F69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C76AD4-36EB-4A32-AC3A-997C0995424C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4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94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46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0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44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99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78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26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09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7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29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8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7406-6FC7-42B8-823E-52714BD0F40B}" type="datetimeFigureOut">
              <a:rPr lang="pt-BR" smtClean="0"/>
              <a:t>20/05/2015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685E-3F4B-4187-BA73-9915DE599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blituris.pt/wp-content/uploads/2010/01/mundo-b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344"/>
            <a:ext cx="4607661" cy="47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4797152"/>
            <a:ext cx="87129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Fundamentos da Ciência Geográfica</a:t>
            </a:r>
            <a:endParaRPr lang="pt-BR" sz="4000" b="1" dirty="0" smtClean="0"/>
          </a:p>
          <a:p>
            <a:pPr algn="ctr"/>
            <a:endParaRPr lang="pt-BR" sz="1500" dirty="0" smtClean="0"/>
          </a:p>
          <a:p>
            <a:pPr algn="ctr"/>
            <a:r>
              <a:rPr lang="pt-BR" sz="3000" dirty="0" smtClean="0"/>
              <a:t>Prof.: Marcos Antônio Alves de Araújo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338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diarionomade.files.wordpress.com/2007/08/hpim7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7" y="786408"/>
            <a:ext cx="8132853" cy="60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200253"/>
            <a:ext cx="9108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Sistemas de objetos e sistemas de ações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30063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3657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Objetos e ações artificiais e estranhos aos fins do lugar e aos seus habitantes (SANTOS, 2008). </a:t>
            </a:r>
            <a:endParaRPr lang="pt-BR" sz="2400" b="1" dirty="0"/>
          </a:p>
        </p:txBody>
      </p:sp>
      <p:pic>
        <p:nvPicPr>
          <p:cNvPr id="16388" name="Picture 4" descr="http://wpimoveis.zap.com.br/imoveis/2011/04/18_mhg_mor_luxo1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529054"/>
            <a:ext cx="8532440" cy="53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cheiro:03fev-128-cópia-menor-wal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43668" cy="34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gjla.com.br/system/imagems/580/texto/Diesel_Refinaria_Clara_Camarao_Vlademir_Alexandre7108_6826%5b1%5d.jpg?1328018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27" y="0"/>
            <a:ext cx="504947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052736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Refinaria Potiguar Clara Camarão, Guamaré/RN</a:t>
            </a:r>
            <a:endParaRPr lang="pt-BR" sz="25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48064" y="4655458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Riviera de São Lourenço, Bertioga/SP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7457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56" y="75864"/>
            <a:ext cx="6382688" cy="43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4581416"/>
            <a:ext cx="86409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- </a:t>
            </a:r>
            <a:r>
              <a:rPr lang="pt-BR" sz="2500" b="1" dirty="0" err="1" smtClean="0"/>
              <a:t>Mega-empreendimento</a:t>
            </a:r>
            <a:r>
              <a:rPr lang="pt-BR" sz="2500" b="1" dirty="0" smtClean="0"/>
              <a:t> imobiliário “Riviera de São Lourenço” (Bertioga/SP)</a:t>
            </a:r>
          </a:p>
          <a:p>
            <a:pPr algn="ctr"/>
            <a:r>
              <a:rPr lang="pt-BR" sz="2500" dirty="0" smtClean="0"/>
              <a:t>Elite paulista, casas, edifícios </a:t>
            </a:r>
            <a:r>
              <a:rPr lang="pt-BR" sz="2500" dirty="0"/>
              <a:t>de luxo (segunda </a:t>
            </a:r>
            <a:r>
              <a:rPr lang="pt-BR" sz="2500" dirty="0" smtClean="0"/>
              <a:t>residência) shopping, segurança 24h, própria estação de tratamento de água e esgotos.</a:t>
            </a:r>
          </a:p>
        </p:txBody>
      </p:sp>
    </p:spTree>
    <p:extLst>
      <p:ext uri="{BB962C8B-B14F-4D97-AF65-F5344CB8AC3E}">
        <p14:creationId xmlns:p14="http://schemas.microsoft.com/office/powerpoint/2010/main" val="25033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wb7T3ferf3o/TrFtJdzyoVI/AAAAAAAAOvw/WUy5rOoyZEo/s1600/avrobertofre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90"/>
            <a:ext cx="9193140" cy="68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3528" y="46946"/>
            <a:ext cx="8716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Paisagem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34918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educacaoadventista.org.br/deisigeo/images/91/paisagem_natura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3" y="2492896"/>
            <a:ext cx="3892421" cy="39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qfE5Yj5wzZF_sh8Upo0KnoMvmf_YKBZt0oPTqB6qmXZ9VSsliyEbTWR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71" y="2924944"/>
            <a:ext cx="4717417" cy="30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1988840"/>
            <a:ext cx="3892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Paisagem natural</a:t>
            </a:r>
            <a:endParaRPr lang="pt-BR" sz="3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2026" y="2370946"/>
            <a:ext cx="3892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Paisagem artificial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8057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QQw6jS_3cTs/TEJAav0Et3I/AAAAAAAAAC8/l2NS4Era3iI/s1600/pr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-19903"/>
            <a:ext cx="9166582" cy="68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252773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A paisagem não é formada apenas por formas, mas por cores, sons, movimentos, odores e outros atributos sensoriais. 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essaseoutras.com.br/wp-content/uploads/2011/03/rua-25-de-marc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"/>
            <a:ext cx="9145028" cy="68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64910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Rugosidades espaciais</a:t>
            </a:r>
          </a:p>
        </p:txBody>
      </p:sp>
    </p:spTree>
    <p:extLst>
      <p:ext uri="{BB962C8B-B14F-4D97-AF65-F5344CB8AC3E}">
        <p14:creationId xmlns:p14="http://schemas.microsoft.com/office/powerpoint/2010/main" val="6859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eiro:Centro de Turismo de Na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Centro de Turismo de Natal: um exemplo de rugosidade espacial</a:t>
            </a:r>
          </a:p>
        </p:txBody>
      </p:sp>
    </p:spTree>
    <p:extLst>
      <p:ext uri="{BB962C8B-B14F-4D97-AF65-F5344CB8AC3E}">
        <p14:creationId xmlns:p14="http://schemas.microsoft.com/office/powerpoint/2010/main" val="11697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undoeducacao.com.br/upload/conteudo_legenda/22e3f6905fa016b0c8da8702ca8c44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6"/>
            <a:ext cx="4896544" cy="4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37321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O que é? 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5229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sitenatal.com.br/site/components/com_marketplace/images/entries/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3166"/>
            <a:ext cx="8244408" cy="62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446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Centro cultural Solar Bela Vista</a:t>
            </a:r>
          </a:p>
        </p:txBody>
      </p:sp>
    </p:spTree>
    <p:extLst>
      <p:ext uri="{BB962C8B-B14F-4D97-AF65-F5344CB8AC3E}">
        <p14:creationId xmlns:p14="http://schemas.microsoft.com/office/powerpoint/2010/main" val="33489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mvLek5XVpkk/TUM3xh_No7I/AAAAAAAAABs/ea5A-g6sdWM/s1600/forte+dos+reis+m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93628" cy="599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512" y="13869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Fortaleza dos Reis Magos</a:t>
            </a:r>
          </a:p>
        </p:txBody>
      </p:sp>
    </p:spTree>
    <p:extLst>
      <p:ext uri="{BB962C8B-B14F-4D97-AF65-F5344CB8AC3E}">
        <p14:creationId xmlns:p14="http://schemas.microsoft.com/office/powerpoint/2010/main" val="36054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asilrn.com/Ima/photo/NatalRibeir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983"/>
            <a:ext cx="9144000" cy="60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512" y="446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Teatro Alberto Maranhão</a:t>
            </a:r>
          </a:p>
        </p:txBody>
      </p:sp>
    </p:spTree>
    <p:extLst>
      <p:ext uri="{BB962C8B-B14F-4D97-AF65-F5344CB8AC3E}">
        <p14:creationId xmlns:p14="http://schemas.microsoft.com/office/powerpoint/2010/main" val="20861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2.twimg.com/profile_images/1128786005/mus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1" y="740696"/>
            <a:ext cx="7369755" cy="60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8520" y="666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Museu do Sertanejo/Acari-RN</a:t>
            </a:r>
          </a:p>
        </p:txBody>
      </p:sp>
    </p:spTree>
    <p:extLst>
      <p:ext uri="{BB962C8B-B14F-4D97-AF65-F5344CB8AC3E}">
        <p14:creationId xmlns:p14="http://schemas.microsoft.com/office/powerpoint/2010/main" val="34689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79312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/>
              <a:t>Território</a:t>
            </a:r>
            <a:endParaRPr lang="pt-BR" sz="4000" b="1" u="sng" dirty="0"/>
          </a:p>
        </p:txBody>
      </p:sp>
    </p:spTree>
    <p:extLst>
      <p:ext uri="{BB962C8B-B14F-4D97-AF65-F5344CB8AC3E}">
        <p14:creationId xmlns:p14="http://schemas.microsoft.com/office/powerpoint/2010/main" val="18785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atosemdia.com.br/fotos_mapa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31" y="57252"/>
            <a:ext cx="5401969" cy="67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213808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O território pode ser macro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374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ierovitch.blog.terra.com.br/files/2012/01/a-cracolandia-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9039"/>
            <a:ext cx="9144000" cy="60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496" y="6669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P</a:t>
            </a:r>
            <a:r>
              <a:rPr lang="pt-BR" sz="3000" b="1" dirty="0" smtClean="0"/>
              <a:t>ode ser micro...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78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2008" y="6669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P</a:t>
            </a:r>
            <a:r>
              <a:rPr lang="pt-BR" sz="3000" b="1" dirty="0" smtClean="0"/>
              <a:t>ode ser contínuo...</a:t>
            </a:r>
            <a:endParaRPr lang="pt-BR" sz="3000" b="1" dirty="0"/>
          </a:p>
        </p:txBody>
      </p:sp>
      <p:pic>
        <p:nvPicPr>
          <p:cNvPr id="7174" name="Picture 6" descr="http://farm4.static.flickr.com/3486/5709732911_8fca29a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703"/>
            <a:ext cx="9144000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4016" y="-273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P</a:t>
            </a:r>
            <a:r>
              <a:rPr lang="pt-BR" sz="3000" b="1" dirty="0" smtClean="0"/>
              <a:t>ode ser descontínuo...</a:t>
            </a:r>
            <a:endParaRPr lang="pt-BR" sz="3000" b="1" dirty="0"/>
          </a:p>
        </p:txBody>
      </p:sp>
      <p:pic>
        <p:nvPicPr>
          <p:cNvPr id="1026" name="Picture 2" descr="http://1.bp.blogspot.com/-bq2bDWIO5uk/TsOnDKvgvVI/AAAAAAAAQhs/FlABfHxGwiA/s400/Local+de+todas+as+trib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058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rquivos.tribunadonorte.com.br/fotos/52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60848"/>
            <a:ext cx="4608512" cy="38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jornalpenal.files.wordpress.com/2011/03/pu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723"/>
            <a:ext cx="4572001" cy="38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839034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 smtClean="0"/>
              <a:t>Pode ser mutável, fluído...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4272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QwPwjJbyBIo/SGG1M_t5ORI/AAAAAAAAAHA/HK8ho-wZr10/S730/Ch%C3%A1cara+do+Lessa+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2802632"/>
            <a:ext cx="2952328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96136" y="2802632"/>
            <a:ext cx="2952328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e para a direita 5"/>
          <p:cNvSpPr/>
          <p:nvPr/>
        </p:nvSpPr>
        <p:spPr>
          <a:xfrm>
            <a:off x="3707904" y="3068960"/>
            <a:ext cx="1656184" cy="432048"/>
          </a:xfrm>
          <a:prstGeom prst="leftRight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4303392" y="3458704"/>
            <a:ext cx="484632" cy="978408"/>
          </a:xfrm>
          <a:prstGeom prst="downArrow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059832" y="4530824"/>
            <a:ext cx="2952328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83568" y="2947010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SOCIEDADE </a:t>
            </a:r>
            <a:endParaRPr lang="pt-BR" sz="3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300192" y="2947010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NATUREZA </a:t>
            </a:r>
            <a:endParaRPr lang="pt-BR" sz="3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59832" y="4501569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ESPAÇO GEOGRÁFICO </a:t>
            </a:r>
            <a:endParaRPr lang="pt-BR" sz="3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79912" y="2514962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TÉCNICA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0373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19872" y="2567226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Região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842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stadosecapitaisdobrasil.com/imagens/regioes-do-bras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34" y="2099215"/>
            <a:ext cx="4391610" cy="47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antiago.pro.br/alunos/7ano/brasil_regiao_geoeconomica/brasilgeoeconom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5432"/>
            <a:ext cx="4788024" cy="62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6512" y="737409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As regionalizações do Brasil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7543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coisasdeflorania.files.wordpress.com/2011/07/mesorregic3b5es-do-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3522" cy="23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upload.wikimedia.org/wikipedia/commons/0/04/Rn-microrregi%C3%B5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007"/>
            <a:ext cx="3433522" cy="21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TurismoRNRegionalizaca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581128"/>
            <a:ext cx="3456384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923928" y="213808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As regionalizações do Rio Grande do Norte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2919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2495218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Lugar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40851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lmarcardoso.com/wp-content/uploads/2011/07/7464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" y="404664"/>
            <a:ext cx="4184978" cy="28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-9939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Exemplos de Lugar</a:t>
            </a:r>
            <a:endParaRPr lang="pt-BR" sz="3000" b="1" dirty="0"/>
          </a:p>
        </p:txBody>
      </p:sp>
      <p:pic>
        <p:nvPicPr>
          <p:cNvPr id="1028" name="Picture 4" descr="http://upload.wikimedia.org/wikipedia/commons/2/25/Vista_a%C3%A9rea_de_Jardim_do_Serid%C3%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2839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36512" y="3172906"/>
            <a:ext cx="18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É a praça...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88024" y="3172906"/>
            <a:ext cx="412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É a cidade pequena...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36512" y="6453336"/>
            <a:ext cx="18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É a rua...</a:t>
            </a:r>
            <a:endParaRPr lang="pt-BR" sz="2000" b="1" dirty="0"/>
          </a:p>
        </p:txBody>
      </p:sp>
      <p:pic>
        <p:nvPicPr>
          <p:cNvPr id="4" name="Picture 8" descr="http://assessorn.zip.net/images/chuvas-acari-garo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5755"/>
            <a:ext cx="4211961" cy="28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ourobranco.com/ap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5755"/>
            <a:ext cx="4287497" cy="28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788024" y="6413266"/>
            <a:ext cx="18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É a casa...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852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636"/>
            <a:ext cx="4067944" cy="2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15" y="1086713"/>
            <a:ext cx="4208785" cy="280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" y="4169916"/>
            <a:ext cx="4066916" cy="271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15" y="4169916"/>
            <a:ext cx="4208785" cy="268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06794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6" y="2417038"/>
            <a:ext cx="4280594" cy="278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" y="14995"/>
            <a:ext cx="4333683" cy="302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996"/>
            <a:ext cx="4644008" cy="30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112"/>
            <a:ext cx="4355976" cy="36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112"/>
            <a:ext cx="4658966" cy="36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u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25850"/>
            <a:ext cx="47529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mapa_brasil_CSDATA_Net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22688"/>
            <a:ext cx="3313113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rio%20grande%20do%20no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planta-de-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59284" y="2924944"/>
            <a:ext cx="6769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 u="sng" dirty="0" smtClean="0"/>
              <a:t>escala </a:t>
            </a:r>
            <a:r>
              <a:rPr lang="pt-BR" altLang="pt-BR" sz="3200" b="1" u="sng" dirty="0"/>
              <a:t>geográfica</a:t>
            </a:r>
          </a:p>
        </p:txBody>
      </p:sp>
    </p:spTree>
    <p:extLst>
      <p:ext uri="{BB962C8B-B14F-4D97-AF65-F5344CB8AC3E}">
        <p14:creationId xmlns:p14="http://schemas.microsoft.com/office/powerpoint/2010/main" val="17060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3749659" y="2862245"/>
            <a:ext cx="1425594" cy="142559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Forma livre 6"/>
          <p:cNvSpPr/>
          <p:nvPr/>
        </p:nvSpPr>
        <p:spPr>
          <a:xfrm>
            <a:off x="3635612" y="1701404"/>
            <a:ext cx="1653689" cy="957185"/>
          </a:xfrm>
          <a:custGeom>
            <a:avLst/>
            <a:gdLst>
              <a:gd name="connsiteX0" fmla="*/ 0 w 2204919"/>
              <a:gd name="connsiteY0" fmla="*/ 0 h 1276246"/>
              <a:gd name="connsiteX1" fmla="*/ 2204919 w 2204919"/>
              <a:gd name="connsiteY1" fmla="*/ 0 h 1276246"/>
              <a:gd name="connsiteX2" fmla="*/ 2204919 w 2204919"/>
              <a:gd name="connsiteY2" fmla="*/ 1276246 h 1276246"/>
              <a:gd name="connsiteX3" fmla="*/ 0 w 2204919"/>
              <a:gd name="connsiteY3" fmla="*/ 1276246 h 1276246"/>
              <a:gd name="connsiteX4" fmla="*/ 0 w 2204919"/>
              <a:gd name="connsiteY4" fmla="*/ 0 h 12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19" h="1276246">
                <a:moveTo>
                  <a:pt x="0" y="0"/>
                </a:moveTo>
                <a:lnTo>
                  <a:pt x="2204919" y="0"/>
                </a:lnTo>
                <a:lnTo>
                  <a:pt x="2204919" y="1276246"/>
                </a:lnTo>
                <a:lnTo>
                  <a:pt x="0" y="127624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35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35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(sociedade)</a:t>
            </a:r>
          </a:p>
        </p:txBody>
      </p:sp>
      <p:sp>
        <p:nvSpPr>
          <p:cNvPr id="8" name="Elipse 7"/>
          <p:cNvSpPr/>
          <p:nvPr/>
        </p:nvSpPr>
        <p:spPr>
          <a:xfrm>
            <a:off x="4291955" y="3256117"/>
            <a:ext cx="1425594" cy="1425594"/>
          </a:xfrm>
          <a:prstGeom prst="ellipse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Forma livre 8"/>
          <p:cNvSpPr/>
          <p:nvPr/>
        </p:nvSpPr>
        <p:spPr>
          <a:xfrm>
            <a:off x="5831027" y="2964074"/>
            <a:ext cx="1482618" cy="1038647"/>
          </a:xfrm>
          <a:custGeom>
            <a:avLst/>
            <a:gdLst>
              <a:gd name="connsiteX0" fmla="*/ 0 w 1976824"/>
              <a:gd name="connsiteY0" fmla="*/ 0 h 1384863"/>
              <a:gd name="connsiteX1" fmla="*/ 1976824 w 1976824"/>
              <a:gd name="connsiteY1" fmla="*/ 0 h 1384863"/>
              <a:gd name="connsiteX2" fmla="*/ 1976824 w 1976824"/>
              <a:gd name="connsiteY2" fmla="*/ 1384863 h 1384863"/>
              <a:gd name="connsiteX3" fmla="*/ 0 w 1976824"/>
              <a:gd name="connsiteY3" fmla="*/ 1384863 h 1384863"/>
              <a:gd name="connsiteX4" fmla="*/ 0 w 1976824"/>
              <a:gd name="connsiteY4" fmla="*/ 0 h 13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24" h="1384863">
                <a:moveTo>
                  <a:pt x="0" y="0"/>
                </a:moveTo>
                <a:lnTo>
                  <a:pt x="1976824" y="0"/>
                </a:lnTo>
                <a:lnTo>
                  <a:pt x="1976824" y="1384863"/>
                </a:lnTo>
                <a:lnTo>
                  <a:pt x="0" y="13848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5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5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(normas e leis)</a:t>
            </a:r>
          </a:p>
        </p:txBody>
      </p:sp>
      <p:sp>
        <p:nvSpPr>
          <p:cNvPr id="10" name="Elipse 9"/>
          <p:cNvSpPr/>
          <p:nvPr/>
        </p:nvSpPr>
        <p:spPr>
          <a:xfrm>
            <a:off x="4084959" y="3893969"/>
            <a:ext cx="1425594" cy="1425594"/>
          </a:xfrm>
          <a:prstGeom prst="ellipse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Forma livre 10"/>
          <p:cNvSpPr/>
          <p:nvPr/>
        </p:nvSpPr>
        <p:spPr>
          <a:xfrm>
            <a:off x="5602932" y="4735885"/>
            <a:ext cx="1482618" cy="1038647"/>
          </a:xfrm>
          <a:custGeom>
            <a:avLst/>
            <a:gdLst>
              <a:gd name="connsiteX0" fmla="*/ 0 w 1976824"/>
              <a:gd name="connsiteY0" fmla="*/ 0 h 1384863"/>
              <a:gd name="connsiteX1" fmla="*/ 1976824 w 1976824"/>
              <a:gd name="connsiteY1" fmla="*/ 0 h 1384863"/>
              <a:gd name="connsiteX2" fmla="*/ 1976824 w 1976824"/>
              <a:gd name="connsiteY2" fmla="*/ 1384863 h 1384863"/>
              <a:gd name="connsiteX3" fmla="*/ 0 w 1976824"/>
              <a:gd name="connsiteY3" fmla="*/ 1384863 h 1384863"/>
              <a:gd name="connsiteX4" fmla="*/ 0 w 1976824"/>
              <a:gd name="connsiteY4" fmla="*/ 0 h 13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24" h="1384863">
                <a:moveTo>
                  <a:pt x="0" y="0"/>
                </a:moveTo>
                <a:lnTo>
                  <a:pt x="1976824" y="0"/>
                </a:lnTo>
                <a:lnTo>
                  <a:pt x="1976824" y="1384863"/>
                </a:lnTo>
                <a:lnTo>
                  <a:pt x="0" y="13848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35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35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(capital e capacidade produtiva) </a:t>
            </a:r>
          </a:p>
        </p:txBody>
      </p:sp>
      <p:sp>
        <p:nvSpPr>
          <p:cNvPr id="12" name="Elipse 11"/>
          <p:cNvSpPr/>
          <p:nvPr/>
        </p:nvSpPr>
        <p:spPr>
          <a:xfrm>
            <a:off x="3414359" y="3893969"/>
            <a:ext cx="1425594" cy="1425594"/>
          </a:xfrm>
          <a:prstGeom prst="ellipse">
            <a:avLst/>
          </a:prstGeom>
          <a:solidFill>
            <a:srgbClr val="00206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Forma livre 12"/>
          <p:cNvSpPr/>
          <p:nvPr/>
        </p:nvSpPr>
        <p:spPr>
          <a:xfrm>
            <a:off x="1839362" y="4735885"/>
            <a:ext cx="1482618" cy="1038647"/>
          </a:xfrm>
          <a:custGeom>
            <a:avLst/>
            <a:gdLst>
              <a:gd name="connsiteX0" fmla="*/ 0 w 1976824"/>
              <a:gd name="connsiteY0" fmla="*/ 0 h 1384863"/>
              <a:gd name="connsiteX1" fmla="*/ 1976824 w 1976824"/>
              <a:gd name="connsiteY1" fmla="*/ 0 h 1384863"/>
              <a:gd name="connsiteX2" fmla="*/ 1976824 w 1976824"/>
              <a:gd name="connsiteY2" fmla="*/ 1384863 h 1384863"/>
              <a:gd name="connsiteX3" fmla="*/ 0 w 1976824"/>
              <a:gd name="connsiteY3" fmla="*/ 1384863 h 1384863"/>
              <a:gd name="connsiteX4" fmla="*/ 0 w 1976824"/>
              <a:gd name="connsiteY4" fmla="*/ 0 h 13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24" h="1384863">
                <a:moveTo>
                  <a:pt x="0" y="0"/>
                </a:moveTo>
                <a:lnTo>
                  <a:pt x="1976824" y="0"/>
                </a:lnTo>
                <a:lnTo>
                  <a:pt x="1976824" y="1384863"/>
                </a:lnTo>
                <a:lnTo>
                  <a:pt x="0" y="13848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350" b="1" dirty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350" b="1" dirty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(produto do trabalho humano)</a:t>
            </a:r>
          </a:p>
        </p:txBody>
      </p:sp>
      <p:sp>
        <p:nvSpPr>
          <p:cNvPr id="14" name="Elipse 13"/>
          <p:cNvSpPr/>
          <p:nvPr/>
        </p:nvSpPr>
        <p:spPr>
          <a:xfrm>
            <a:off x="3207362" y="3256117"/>
            <a:ext cx="1425594" cy="1425594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Forma livre 14"/>
          <p:cNvSpPr/>
          <p:nvPr/>
        </p:nvSpPr>
        <p:spPr>
          <a:xfrm>
            <a:off x="1611267" y="2964074"/>
            <a:ext cx="1482618" cy="1038647"/>
          </a:xfrm>
          <a:custGeom>
            <a:avLst/>
            <a:gdLst>
              <a:gd name="connsiteX0" fmla="*/ 0 w 1976824"/>
              <a:gd name="connsiteY0" fmla="*/ 0 h 1384863"/>
              <a:gd name="connsiteX1" fmla="*/ 1976824 w 1976824"/>
              <a:gd name="connsiteY1" fmla="*/ 0 h 1384863"/>
              <a:gd name="connsiteX2" fmla="*/ 1976824 w 1976824"/>
              <a:gd name="connsiteY2" fmla="*/ 1384863 h 1384863"/>
              <a:gd name="connsiteX3" fmla="*/ 0 w 1976824"/>
              <a:gd name="connsiteY3" fmla="*/ 1384863 h 1384863"/>
              <a:gd name="connsiteX4" fmla="*/ 0 w 1976824"/>
              <a:gd name="connsiteY4" fmla="*/ 0 h 13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24" h="1384863">
                <a:moveTo>
                  <a:pt x="0" y="0"/>
                </a:moveTo>
                <a:lnTo>
                  <a:pt x="1976824" y="0"/>
                </a:lnTo>
                <a:lnTo>
                  <a:pt x="1976824" y="1384863"/>
                </a:lnTo>
                <a:lnTo>
                  <a:pt x="0" y="13848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500" b="1" dirty="0">
                <a:ln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 ecológico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pt-BR" altLang="pt-BR" sz="1500" b="1" dirty="0">
              <a:ln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pt-BR" altLang="pt-BR" sz="1500" b="1" dirty="0">
              <a:ln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500" dirty="0">
                <a:ln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5004198" y="1431131"/>
            <a:ext cx="1350169" cy="701279"/>
          </a:xfrm>
          <a:prstGeom prst="wedgeRoundRectCallout">
            <a:avLst>
              <a:gd name="adj1" fmla="val -94841"/>
              <a:gd name="adj2" fmla="val 32470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050" dirty="0"/>
              <a:t>Objeto da Geografia: Espaço (totalidade</a:t>
            </a:r>
            <a:r>
              <a:rPr lang="pt-BR" altLang="pt-BR" sz="1350" dirty="0"/>
              <a:t>)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580744" y="260648"/>
            <a:ext cx="82397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000" b="1" dirty="0">
                <a:latin typeface="+mn-lt"/>
              </a:rPr>
              <a:t>ELEMENTOS DO </a:t>
            </a:r>
            <a:r>
              <a:rPr lang="pt-BR" altLang="pt-BR" sz="3000" b="1" dirty="0" smtClean="0">
                <a:latin typeface="+mn-lt"/>
              </a:rPr>
              <a:t>ESPAÇO GEOGRÁFICO</a:t>
            </a:r>
            <a:endParaRPr lang="pt-BR" altLang="pt-BR" sz="3000" b="1" dirty="0">
              <a:latin typeface="+mn-lt"/>
            </a:endParaRPr>
          </a:p>
        </p:txBody>
      </p:sp>
      <p:sp>
        <p:nvSpPr>
          <p:cNvPr id="2" name="Pentágono regular 1"/>
          <p:cNvSpPr/>
          <p:nvPr/>
        </p:nvSpPr>
        <p:spPr>
          <a:xfrm>
            <a:off x="4283826" y="3975670"/>
            <a:ext cx="318813" cy="303512"/>
          </a:xfrm>
          <a:prstGeom prst="pent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7092280" y="1196752"/>
            <a:ext cx="1655763" cy="1512168"/>
          </a:xfrm>
          <a:prstGeom prst="wedgeRectCallout">
            <a:avLst>
              <a:gd name="adj1" fmla="val -208031"/>
              <a:gd name="adj2" fmla="val 14430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/>
              <a:t>Conceitos Geográficos:</a:t>
            </a:r>
          </a:p>
          <a:p>
            <a:pPr algn="ctr" eaLnBrk="1" hangingPunct="1"/>
            <a:r>
              <a:rPr lang="pt-BR" altLang="pt-BR" sz="1600" dirty="0"/>
              <a:t>Paisagem;</a:t>
            </a:r>
          </a:p>
          <a:p>
            <a:pPr algn="ctr" eaLnBrk="1" hangingPunct="1"/>
            <a:r>
              <a:rPr lang="pt-BR" altLang="pt-BR" sz="1600" dirty="0"/>
              <a:t>Região;</a:t>
            </a:r>
          </a:p>
          <a:p>
            <a:pPr algn="ctr" eaLnBrk="1" hangingPunct="1"/>
            <a:r>
              <a:rPr lang="pt-BR" altLang="pt-BR" sz="1600" dirty="0"/>
              <a:t>Território;</a:t>
            </a:r>
          </a:p>
          <a:p>
            <a:pPr algn="ctr" eaLnBrk="1" hangingPunct="1"/>
            <a:r>
              <a:rPr lang="pt-BR" altLang="pt-BR" sz="1600" dirty="0"/>
              <a:t>Lugar</a:t>
            </a:r>
            <a:r>
              <a:rPr lang="pt-BR" altLang="pt-BR" sz="1600" dirty="0" smtClean="0"/>
              <a:t>;</a:t>
            </a:r>
            <a:endParaRPr lang="pt-BR" alt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96136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Fonte: Prof. Dr. Celso </a:t>
            </a:r>
            <a:r>
              <a:rPr lang="pt-BR" dirty="0" err="1" smtClean="0"/>
              <a:t>Locatel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38930" grpId="0" animBg="1"/>
      <p:bldP spid="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656114\Documents\NATALCD\Bitmp\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33224"/>
            <a:ext cx="4104456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2656114\Documents\NATALCD\Bitmp\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7844"/>
            <a:ext cx="4344557" cy="30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2656114\Documents\NATALCD\Bitmp\6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108145" cy="30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2656114\Documents\NATALCD\Bitmp\8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090"/>
            <a:ext cx="434455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6512" y="44624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É</a:t>
            </a:r>
            <a:r>
              <a:rPr lang="pt-BR" sz="3000" dirty="0" smtClean="0"/>
              <a:t> acumulação desigual de tempos...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754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rtal2.ifrn.edu.br/natalcidadealta/institucional/imagens/1914.jpg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765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3.sphotos.ak.fbcdn.net/hphotos-ak-ash4/304874_277064282305665_100000062873493_1158120_9454454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56" y="3532293"/>
            <a:ext cx="4436344" cy="33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alariogrande.com.br/wp-content/uploads/2012/01/ETFRN-Anos-70-IF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5" y="85162"/>
            <a:ext cx="8796878" cy="37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4.sphotos.ak.fbcdn.net/hphotos-ak-ash4/429887_355805711098188_8103108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68" y="3853395"/>
            <a:ext cx="4045951" cy="30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h4.ggpht.com/-2sCBGHZX8Ic/TAKPuulTnkI/AAAAAAAACkA/rmsw931_L3I/OQAAAMA8aSyUrmBl0boJEhoSVBoNbvkAp6Bt2ppsuvotbuqE5T7fCai61uiq-rSfVJLLWkzoyptlO4F6TenUjuvRAAwAm1T1UM7dKPkIvuScvU6AySreNicj18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152.photobucket.com/albums/s165/ewaldo_album/natal_ontem_outras0c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8"/>
            <a:ext cx="4599133" cy="34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rquivos.tribunadonorte.com.br/fotos/86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" y="3442692"/>
            <a:ext cx="4556452" cy="34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ortal2014.org.br/midia/noticias/thumb_deputados_do_rn_aprovam_royalties_para_o_estadio_das_dunas_2432011-12232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33" y="3431893"/>
            <a:ext cx="4544867" cy="34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bastidores.folhadirigida.com.br/wp-content/uploads/2012/03/Riodejan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visitenatal.com.br/site/components/com_marketplace/images/entries/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2" y="676669"/>
            <a:ext cx="9176851" cy="62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277</Words>
  <Application>Microsoft Office PowerPoint</Application>
  <PresentationFormat>Apresentação na tela (4:3)</PresentationFormat>
  <Paragraphs>62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Antônio Alves de Araújo</dc:creator>
  <cp:lastModifiedBy>Marcos Antônio</cp:lastModifiedBy>
  <cp:revision>112</cp:revision>
  <dcterms:created xsi:type="dcterms:W3CDTF">2012-04-17T23:31:50Z</dcterms:created>
  <dcterms:modified xsi:type="dcterms:W3CDTF">2015-05-20T13:26:07Z</dcterms:modified>
</cp:coreProperties>
</file>