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42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371" r:id="rId11"/>
    <p:sldId id="372" r:id="rId12"/>
    <p:sldId id="343" r:id="rId13"/>
    <p:sldId id="344" r:id="rId14"/>
    <p:sldId id="288" r:id="rId15"/>
    <p:sldId id="291" r:id="rId16"/>
    <p:sldId id="298" r:id="rId17"/>
    <p:sldId id="300" r:id="rId18"/>
    <p:sldId id="302" r:id="rId19"/>
    <p:sldId id="303" r:id="rId20"/>
    <p:sldId id="304" r:id="rId21"/>
    <p:sldId id="306" r:id="rId22"/>
    <p:sldId id="307" r:id="rId23"/>
    <p:sldId id="308" r:id="rId24"/>
    <p:sldId id="315" r:id="rId25"/>
    <p:sldId id="316" r:id="rId26"/>
    <p:sldId id="320" r:id="rId27"/>
    <p:sldId id="321" r:id="rId28"/>
    <p:sldId id="325" r:id="rId29"/>
    <p:sldId id="327" r:id="rId30"/>
    <p:sldId id="328" r:id="rId31"/>
    <p:sldId id="330" r:id="rId32"/>
    <p:sldId id="345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63" r:id="rId50"/>
    <p:sldId id="364" r:id="rId51"/>
    <p:sldId id="365" r:id="rId52"/>
    <p:sldId id="366" r:id="rId53"/>
    <p:sldId id="367" r:id="rId54"/>
    <p:sldId id="368" r:id="rId5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3EC5C-5B60-418F-B9A4-054A7AC2D5DD}" type="datetimeFigureOut">
              <a:rPr lang="pt-BR" smtClean="0"/>
              <a:t>24/08/2015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96C6D-B436-493F-B096-F887397FF3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3189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C654BA-CB5B-474E-A3D4-00550627073A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942715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046BE-379A-4AED-A378-41557A8FDD1C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8839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49F748-85E3-4D44-B95E-8C624F77C62C}" type="slidenum">
              <a:rPr lang="pt-BR" smtClean="0"/>
              <a:pPr>
                <a:defRPr/>
              </a:pPr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1710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FB08-076E-40D9-8716-82377EAFFB36}" type="slidenum">
              <a:rPr lang="pt-BR" smtClean="0"/>
              <a:pPr>
                <a:defRPr/>
              </a:pPr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5490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2E3119-8D1D-4B7B-82B7-9E89462ADD59}" type="slidenum">
              <a:rPr lang="pt-BR" smtClean="0"/>
              <a:pPr>
                <a:defRPr/>
              </a:pPr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03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5C8665-A361-41A5-BF3B-151D169899B1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399449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E5B699-9379-4551-BB3E-41C7B2DCA4AC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477559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2C5509-4967-431E-90A1-9E43B02ACDE7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938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68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05882E-CB07-40EB-BDFF-F9116CF0454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766719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261341-3BED-4C95-8D5B-5189A7D694B2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420239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89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95609B-353F-49A6-B88B-782EC884402E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005248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2FE9FA-3035-4362-B072-E7A01048120F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51846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39BB2E-C158-4BEC-8DEF-AD551458A8DC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428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24/08/2015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9118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24/08/2015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033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24/08/2015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540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24/08/2015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45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24/08/2015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6638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24/08/2015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262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24/08/2015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609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24/08/2015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8218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24/08/2015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6932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24/08/2015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0579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7DE1-C8EC-4ED9-899B-5D76A2591F20}" type="datetimeFigureOut">
              <a:rPr lang="pt-BR" smtClean="0"/>
              <a:t>24/08/2015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458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B7DE1-C8EC-4ED9-899B-5D76A2591F20}" type="datetimeFigureOut">
              <a:rPr lang="pt-BR" smtClean="0"/>
              <a:t>24/08/2015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23D1-CCA3-45D7-AA42-324950E6B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370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markufrn@yahoo.com.br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293096"/>
            <a:ext cx="3158130" cy="203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26" y="4293096"/>
            <a:ext cx="2847882" cy="205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328" y="4293096"/>
            <a:ext cx="3098672" cy="204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267744" y="476672"/>
            <a:ext cx="68762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Ministério da Educação</a:t>
            </a:r>
          </a:p>
          <a:p>
            <a:pPr algn="ctr"/>
            <a:r>
              <a:rPr lang="pt-BR" sz="2200" b="1" dirty="0" smtClean="0"/>
              <a:t>Instituto Federal de Educação, Ciência e Tecnologia do Rio Grande do Norte</a:t>
            </a:r>
          </a:p>
          <a:p>
            <a:pPr algn="ctr"/>
            <a:r>
              <a:rPr lang="pt-BR" sz="2200" b="1" dirty="0" smtClean="0"/>
              <a:t>Campus Natal/Cidade Alta</a:t>
            </a:r>
          </a:p>
        </p:txBody>
      </p:sp>
      <p:pic>
        <p:nvPicPr>
          <p:cNvPr id="2050" name="Imagem 1" descr="logo ifrn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2267744" cy="153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5496" y="1988840"/>
            <a:ext cx="9108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Curso:</a:t>
            </a:r>
            <a:r>
              <a:rPr lang="pt-BR" sz="2000" dirty="0" smtClean="0"/>
              <a:t> Técnico Integrado em </a:t>
            </a:r>
            <a:r>
              <a:rPr lang="pt-BR" sz="2000" dirty="0" err="1" smtClean="0"/>
              <a:t>Mutimídia</a:t>
            </a:r>
            <a:endParaRPr lang="pt-BR" sz="2000" dirty="0" smtClean="0"/>
          </a:p>
          <a:p>
            <a:r>
              <a:rPr lang="pt-BR" sz="2000" b="1" dirty="0" smtClean="0"/>
              <a:t>Disciplina:</a:t>
            </a:r>
            <a:r>
              <a:rPr lang="pt-BR" sz="2000" dirty="0" smtClean="0"/>
              <a:t> Geografia I</a:t>
            </a:r>
          </a:p>
          <a:p>
            <a:r>
              <a:rPr lang="pt-BR" sz="2000" b="1" dirty="0" smtClean="0"/>
              <a:t>Período Letivo: </a:t>
            </a:r>
            <a:r>
              <a:rPr lang="pt-BR" sz="2000" dirty="0" smtClean="0"/>
              <a:t>2º período</a:t>
            </a:r>
          </a:p>
          <a:p>
            <a:r>
              <a:rPr lang="pt-BR" sz="2000" b="1" dirty="0" smtClean="0"/>
              <a:t>Carga Horária: </a:t>
            </a:r>
            <a:r>
              <a:rPr lang="pt-BR" sz="2000" dirty="0" smtClean="0"/>
              <a:t>60h</a:t>
            </a:r>
          </a:p>
          <a:p>
            <a:r>
              <a:rPr lang="pt-BR" sz="2000" b="1" dirty="0" smtClean="0"/>
              <a:t>Professor: </a:t>
            </a:r>
            <a:r>
              <a:rPr lang="pt-BR" sz="2000" dirty="0" smtClean="0"/>
              <a:t>Marcos Antônio Alves de Araújo</a:t>
            </a:r>
          </a:p>
          <a:p>
            <a:r>
              <a:rPr lang="pt-BR" sz="2000" b="1" dirty="0" smtClean="0"/>
              <a:t>E-mail: </a:t>
            </a:r>
            <a:r>
              <a:rPr lang="pt-BR" sz="2000" dirty="0" smtClean="0">
                <a:hlinkClick r:id="rId6"/>
              </a:rPr>
              <a:t>markufrn@yahoo.com.br</a:t>
            </a:r>
            <a:endParaRPr lang="pt-BR" sz="2000" dirty="0" smtClean="0"/>
          </a:p>
          <a:p>
            <a:r>
              <a:rPr lang="pt-BR" sz="2000" b="1" dirty="0" smtClean="0"/>
              <a:t>Conteúdo Programático: </a:t>
            </a:r>
            <a:r>
              <a:rPr lang="pt-BR" sz="2000" dirty="0" smtClean="0"/>
              <a:t>Fundamentos da Geomorfologia</a:t>
            </a:r>
          </a:p>
        </p:txBody>
      </p:sp>
    </p:spTree>
    <p:extLst>
      <p:ext uri="{BB962C8B-B14F-4D97-AF65-F5344CB8AC3E}">
        <p14:creationId xmlns:p14="http://schemas.microsoft.com/office/powerpoint/2010/main" val="285454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iles.professoralexeinowatzki.webnode.com.br/200000168-3790a388af/relevo%20continen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342"/>
            <a:ext cx="9144000" cy="59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204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692696"/>
            <a:ext cx="8568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Relevo submarino</a:t>
            </a:r>
            <a:endParaRPr lang="pt-BR" sz="3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1809692"/>
            <a:ext cx="9108505" cy="500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79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512" y="764704"/>
            <a:ext cx="5742328" cy="608579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23528" y="-27384"/>
            <a:ext cx="864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 smtClean="0"/>
              <a:t>Relevo Brasileiro: as três principais unidades geomorfológicas (Ross, 1996)</a:t>
            </a:r>
            <a:endParaRPr lang="pt-BR" sz="2500" b="1" dirty="0"/>
          </a:p>
        </p:txBody>
      </p:sp>
    </p:spTree>
    <p:extLst>
      <p:ext uri="{BB962C8B-B14F-4D97-AF65-F5344CB8AC3E}">
        <p14:creationId xmlns:p14="http://schemas.microsoft.com/office/powerpoint/2010/main" val="2959890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2656114\Desktop\Image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" y="0"/>
            <a:ext cx="9136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5496" y="-27384"/>
            <a:ext cx="3600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 smtClean="0"/>
              <a:t>Formas do relevo potiguar</a:t>
            </a:r>
            <a:endParaRPr lang="pt-BR" sz="2500" b="1" dirty="0"/>
          </a:p>
        </p:txBody>
      </p:sp>
    </p:spTree>
    <p:extLst>
      <p:ext uri="{BB962C8B-B14F-4D97-AF65-F5344CB8AC3E}">
        <p14:creationId xmlns:p14="http://schemas.microsoft.com/office/powerpoint/2010/main" val="273714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lh6.ggpht.com/_OmATDo47UcM/R6tlrqmccmI/AAAAAAAACdc/X6vmW908OlE/DSC019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9882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cprm.gov.br/Aparados/imagens/ap_geo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32" y="-7937"/>
            <a:ext cx="32194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41" y="-1"/>
            <a:ext cx="2664532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-1" y="3429000"/>
            <a:ext cx="40679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Courier New" pitchFamily="49" charset="0"/>
              <a:buChar char="o"/>
            </a:pPr>
            <a:r>
              <a:rPr lang="pt-BR" sz="3200" dirty="0" smtClean="0"/>
              <a:t>Planície Costeira.</a:t>
            </a:r>
          </a:p>
          <a:p>
            <a:pPr marL="571500" indent="-571500" algn="just">
              <a:buFont typeface="Courier New" pitchFamily="49" charset="0"/>
              <a:buChar char="o"/>
            </a:pPr>
            <a:r>
              <a:rPr lang="pt-BR" sz="3200" dirty="0" smtClean="0"/>
              <a:t>Planície Fluvial</a:t>
            </a:r>
            <a:r>
              <a:rPr lang="pt-BR" sz="3200" dirty="0"/>
              <a:t>.</a:t>
            </a:r>
            <a:endParaRPr lang="pt-BR" sz="3200" dirty="0" smtClean="0"/>
          </a:p>
          <a:p>
            <a:pPr marL="571500" indent="-571500" algn="just">
              <a:buFont typeface="Courier New" pitchFamily="49" charset="0"/>
              <a:buChar char="o"/>
            </a:pPr>
            <a:r>
              <a:rPr lang="pt-BR" sz="3200" dirty="0" smtClean="0"/>
              <a:t>Tabuleiro Costeiro. </a:t>
            </a:r>
          </a:p>
          <a:p>
            <a:pPr marL="571500" indent="-571500" algn="just">
              <a:buFont typeface="Courier New" pitchFamily="49" charset="0"/>
              <a:buChar char="o"/>
            </a:pPr>
            <a:r>
              <a:rPr lang="pt-BR" sz="3200" dirty="0" smtClean="0"/>
              <a:t>Planalto da Borborema.</a:t>
            </a:r>
          </a:p>
        </p:txBody>
      </p:sp>
      <p:sp>
        <p:nvSpPr>
          <p:cNvPr id="2" name="Retângulo 1"/>
          <p:cNvSpPr/>
          <p:nvPr/>
        </p:nvSpPr>
        <p:spPr>
          <a:xfrm>
            <a:off x="179512" y="2492896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/>
              <a:t>Formas do relevo potiguar</a:t>
            </a:r>
            <a:endParaRPr lang="pt-BR" sz="4000" b="1" dirty="0"/>
          </a:p>
        </p:txBody>
      </p:sp>
      <p:sp>
        <p:nvSpPr>
          <p:cNvPr id="3" name="Retângulo 2"/>
          <p:cNvSpPr/>
          <p:nvPr/>
        </p:nvSpPr>
        <p:spPr>
          <a:xfrm>
            <a:off x="4464496" y="3356992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Courier New" pitchFamily="49" charset="0"/>
              <a:buChar char="o"/>
            </a:pPr>
            <a:r>
              <a:rPr lang="pt-BR" sz="3200" dirty="0"/>
              <a:t>Chapada do </a:t>
            </a:r>
            <a:r>
              <a:rPr lang="pt-BR" sz="3200" dirty="0" smtClean="0"/>
              <a:t>Apodi. </a:t>
            </a:r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3200" dirty="0" smtClean="0"/>
              <a:t>Chapada </a:t>
            </a:r>
            <a:r>
              <a:rPr lang="pt-BR" sz="3200" dirty="0"/>
              <a:t>da Serra </a:t>
            </a:r>
            <a:r>
              <a:rPr lang="pt-BR" sz="3200" dirty="0" smtClean="0"/>
              <a:t>Verde</a:t>
            </a:r>
            <a:r>
              <a:rPr lang="pt-BR" sz="3200" dirty="0"/>
              <a:t>.</a:t>
            </a:r>
            <a:endParaRPr lang="pt-BR" sz="3200" dirty="0" smtClean="0"/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3200" dirty="0" smtClean="0"/>
              <a:t>Depressão </a:t>
            </a:r>
            <a:r>
              <a:rPr lang="pt-BR" sz="3200" dirty="0" err="1" smtClean="0"/>
              <a:t>Sublitorânea</a:t>
            </a:r>
            <a:r>
              <a:rPr lang="pt-BR" sz="3200" dirty="0"/>
              <a:t>.</a:t>
            </a:r>
            <a:r>
              <a:rPr lang="pt-BR" sz="3200" dirty="0" smtClean="0"/>
              <a:t> </a:t>
            </a:r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3200" dirty="0" smtClean="0"/>
              <a:t>Depressão Sertaneja.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87588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39752" y="44624"/>
            <a:ext cx="4248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PLANÍCIE FLUVIAL</a:t>
            </a:r>
            <a:endParaRPr lang="pt-BR" sz="3000" b="1" dirty="0"/>
          </a:p>
        </p:txBody>
      </p:sp>
      <p:sp>
        <p:nvSpPr>
          <p:cNvPr id="7" name="Retângulo 6"/>
          <p:cNvSpPr/>
          <p:nvPr/>
        </p:nvSpPr>
        <p:spPr>
          <a:xfrm>
            <a:off x="107504" y="620688"/>
            <a:ext cx="889248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500" dirty="0" smtClean="0">
                <a:cs typeface="Arial" pitchFamily="34" charset="0"/>
              </a:rPr>
              <a:t>Superfícies </a:t>
            </a:r>
            <a:r>
              <a:rPr lang="pt-BR" sz="2500" dirty="0">
                <a:cs typeface="Arial" pitchFamily="34" charset="0"/>
              </a:rPr>
              <a:t>planas, geralmente situadas a poucos metros do nível do </a:t>
            </a:r>
            <a:r>
              <a:rPr lang="pt-BR" sz="2500" dirty="0" smtClean="0">
                <a:cs typeface="Arial" pitchFamily="34" charset="0"/>
              </a:rPr>
              <a:t>mar;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500" dirty="0" smtClean="0">
                <a:cs typeface="Arial" pitchFamily="34" charset="0"/>
              </a:rPr>
              <a:t>Os </a:t>
            </a:r>
            <a:r>
              <a:rPr lang="pt-BR" sz="2500" dirty="0">
                <a:cs typeface="Arial" pitchFamily="34" charset="0"/>
              </a:rPr>
              <a:t>processos de deposição superam os de </a:t>
            </a:r>
            <a:r>
              <a:rPr lang="pt-BR" sz="2500" dirty="0" smtClean="0">
                <a:cs typeface="Arial" pitchFamily="34" charset="0"/>
              </a:rPr>
              <a:t>erosão;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500" dirty="0" smtClean="0">
                <a:cs typeface="Arial" pitchFamily="34" charset="0"/>
              </a:rPr>
              <a:t>Formadas </a:t>
            </a:r>
            <a:r>
              <a:rPr lang="pt-BR" sz="2500" dirty="0">
                <a:cs typeface="Arial" pitchFamily="34" charset="0"/>
              </a:rPr>
              <a:t>por acúmulos de </a:t>
            </a:r>
            <a:r>
              <a:rPr lang="pt-BR" sz="2500" dirty="0" smtClean="0">
                <a:cs typeface="Arial" pitchFamily="34" charset="0"/>
              </a:rPr>
              <a:t>sedimentos</a:t>
            </a:r>
            <a:r>
              <a:rPr lang="pt-BR" sz="2500" dirty="0">
                <a:cs typeface="Arial" pitchFamily="34" charset="0"/>
              </a:rPr>
              <a:t>;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500" dirty="0" smtClean="0">
                <a:cs typeface="Arial" pitchFamily="34" charset="0"/>
              </a:rPr>
              <a:t>Áreas </a:t>
            </a:r>
            <a:r>
              <a:rPr lang="pt-BR" sz="2500" dirty="0">
                <a:cs typeface="Arial" pitchFamily="34" charset="0"/>
              </a:rPr>
              <a:t>de relevo relativamente </a:t>
            </a:r>
            <a:r>
              <a:rPr lang="pt-BR" sz="2500" dirty="0" smtClean="0">
                <a:cs typeface="Arial" pitchFamily="34" charset="0"/>
              </a:rPr>
              <a:t>recentes;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pt-BR" sz="2500" dirty="0"/>
              <a:t>Formada por terrenos baixos e planos situados nas margens dos rios</a:t>
            </a:r>
            <a:r>
              <a:rPr lang="pt-BR" sz="2500" dirty="0" smtClean="0"/>
              <a:t>.</a:t>
            </a:r>
            <a:endParaRPr lang="pt-BR" sz="2500" dirty="0"/>
          </a:p>
        </p:txBody>
      </p:sp>
      <p:pic>
        <p:nvPicPr>
          <p:cNvPr id="9" name="Picture 2" descr="bar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15966"/>
            <a:ext cx="4716015" cy="345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ar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415966"/>
            <a:ext cx="4427984" cy="34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69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raiasnordeste.com.br/wp-content/uploads/2008/06/baia-formo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49" y="1963176"/>
            <a:ext cx="4856138" cy="326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51520" y="377369"/>
            <a:ext cx="87035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 smtClean="0">
                <a:latin typeface="+mn-lt"/>
              </a:rPr>
              <a:t>PLANÍCIE COSTEIRA</a:t>
            </a:r>
            <a:endParaRPr lang="pt-BR" sz="4000" dirty="0" smtClean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4000" dirty="0">
              <a:latin typeface="+mn-lt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891634" y="1268760"/>
            <a:ext cx="41448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 smtClean="0">
                <a:latin typeface="Calibri" pitchFamily="34" charset="0"/>
              </a:rPr>
              <a:t>Formada por praias que se estendem por todo o litoral, tendo como limites o mar, de um lado, e os Tabuleiros Costeiros, do outro. </a:t>
            </a:r>
            <a:endParaRPr lang="pt-BR" sz="3200" dirty="0">
              <a:latin typeface="Calibri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891634" y="4509120"/>
            <a:ext cx="41576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 smtClean="0">
                <a:latin typeface="Calibri" pitchFamily="34" charset="0"/>
              </a:rPr>
              <a:t>São terrenos planos, alterados em suas formas pela presença das dunas.</a:t>
            </a:r>
            <a:endParaRPr lang="pt-BR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96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unb.br/ig/sigep/sitio071/fig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0452"/>
            <a:ext cx="4819626" cy="334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23528" y="375628"/>
            <a:ext cx="86044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800" b="1" dirty="0" smtClean="0"/>
              <a:t>TABULEIROS COSTEIROS</a:t>
            </a:r>
            <a:endParaRPr lang="pt-BR" sz="38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4891634" y="1412776"/>
            <a:ext cx="4144862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 smtClean="0"/>
              <a:t>Forma topográfica de terreno que se assemelha a planaltos, terminando geralmente de forma abrupta. </a:t>
            </a:r>
          </a:p>
          <a:p>
            <a:pPr algn="just"/>
            <a:endParaRPr lang="pt-BR" sz="3200" dirty="0"/>
          </a:p>
          <a:p>
            <a:pPr algn="just"/>
            <a:endParaRPr lang="pt-BR" sz="1500" dirty="0"/>
          </a:p>
          <a:p>
            <a:pPr algn="just"/>
            <a:r>
              <a:rPr lang="pt-BR" sz="3200" dirty="0" smtClean="0"/>
              <a:t>Paisagem de topografia plana, sedimentar e de baixa altitude.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05890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04073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55821"/>
            <a:ext cx="5628783" cy="369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220072" y="1052736"/>
            <a:ext cx="32467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 smtClean="0"/>
              <a:t>Barra de Tabatinga </a:t>
            </a:r>
          </a:p>
          <a:p>
            <a:r>
              <a:rPr lang="pt-BR" sz="3000" b="1" dirty="0" smtClean="0"/>
              <a:t>(Nísia Floresta) </a:t>
            </a:r>
            <a:endParaRPr lang="pt-BR" sz="30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037489" y="4501569"/>
            <a:ext cx="23823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 smtClean="0"/>
              <a:t>Praia de Pipa </a:t>
            </a:r>
          </a:p>
          <a:p>
            <a:r>
              <a:rPr lang="pt-BR" sz="3000" b="1" dirty="0" smtClean="0"/>
              <a:t>(</a:t>
            </a:r>
            <a:r>
              <a:rPr lang="pt-BR" sz="3000" b="1" dirty="0" err="1" smtClean="0"/>
              <a:t>Tibau</a:t>
            </a:r>
            <a:r>
              <a:rPr lang="pt-BR" sz="3000" b="1" dirty="0" smtClean="0"/>
              <a:t> do Sul)</a:t>
            </a:r>
            <a:endParaRPr lang="pt-BR" sz="3000" b="1" dirty="0"/>
          </a:p>
        </p:txBody>
      </p:sp>
    </p:spTree>
    <p:extLst>
      <p:ext uri="{BB962C8B-B14F-4D97-AF65-F5344CB8AC3E}">
        <p14:creationId xmlns:p14="http://schemas.microsoft.com/office/powerpoint/2010/main" val="111924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819626" y="78884"/>
            <a:ext cx="43243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800" b="1" dirty="0" smtClean="0"/>
              <a:t>PLANALTO DA BORBOREMA</a:t>
            </a:r>
            <a:endParaRPr lang="pt-BR" sz="38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4891634" y="1556792"/>
            <a:ext cx="41448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 smtClean="0"/>
              <a:t>Extensão de terrenos mais ou menos planos, situados em altitudes variáveis. </a:t>
            </a:r>
          </a:p>
          <a:p>
            <a:pPr algn="just"/>
            <a:endParaRPr lang="pt-BR" sz="3200" dirty="0"/>
          </a:p>
          <a:p>
            <a:pPr algn="just"/>
            <a:r>
              <a:rPr lang="pt-BR" sz="3200" dirty="0" smtClean="0"/>
              <a:t>Forma de relevo tabular, extensa, arrasada pela erosão e circundada por superfícies mais baixas. </a:t>
            </a:r>
            <a:endParaRPr lang="pt-BR" sz="32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4784130" cy="358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04" y="3571875"/>
            <a:ext cx="483643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7"/>
          <p:cNvSpPr txBox="1">
            <a:spLocks noChangeArrowheads="1"/>
          </p:cNvSpPr>
          <p:nvPr/>
        </p:nvSpPr>
        <p:spPr bwMode="auto">
          <a:xfrm>
            <a:off x="611312" y="3250753"/>
            <a:ext cx="417671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sz="1500" b="1" dirty="0">
                <a:solidFill>
                  <a:schemeClr val="bg1"/>
                </a:solidFill>
              </a:rPr>
              <a:t>Serra de João do Vale-Jucurutu/RN</a:t>
            </a:r>
          </a:p>
        </p:txBody>
      </p:sp>
      <p:sp>
        <p:nvSpPr>
          <p:cNvPr id="11" name="CaixaDeTexto 8"/>
          <p:cNvSpPr txBox="1">
            <a:spLocks noChangeArrowheads="1"/>
          </p:cNvSpPr>
          <p:nvPr/>
        </p:nvSpPr>
        <p:spPr bwMode="auto">
          <a:xfrm>
            <a:off x="2627436" y="6489700"/>
            <a:ext cx="21605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sz="1500" b="1"/>
              <a:t>Serra de Martins/RN</a:t>
            </a:r>
          </a:p>
        </p:txBody>
      </p:sp>
    </p:spTree>
    <p:extLst>
      <p:ext uri="{BB962C8B-B14F-4D97-AF65-F5344CB8AC3E}">
        <p14:creationId xmlns:p14="http://schemas.microsoft.com/office/powerpoint/2010/main" val="53916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174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038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9512" y="980728"/>
            <a:ext cx="88924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800" b="1" dirty="0" smtClean="0"/>
              <a:t>PLANALTO DA BORBOREMA</a:t>
            </a:r>
            <a:endParaRPr lang="pt-BR" sz="38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5536" y="2132856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 smtClean="0">
                <a:latin typeface="Calibri" pitchFamily="34" charset="0"/>
              </a:rPr>
              <a:t>É </a:t>
            </a:r>
            <a:r>
              <a:rPr lang="pt-BR" sz="3200" dirty="0">
                <a:latin typeface="Calibri" pitchFamily="34" charset="0"/>
              </a:rPr>
              <a:t>formado por terrenos antigos. Rochas Pré-Cambrianas, como o granito, que se estendem pelo </a:t>
            </a:r>
            <a:r>
              <a:rPr lang="pt-BR" sz="3200" dirty="0" smtClean="0">
                <a:latin typeface="Calibri" pitchFamily="34" charset="0"/>
              </a:rPr>
              <a:t>RN, PB, PE </a:t>
            </a:r>
            <a:r>
              <a:rPr lang="pt-BR" sz="3200" dirty="0">
                <a:latin typeface="Calibri" pitchFamily="34" charset="0"/>
              </a:rPr>
              <a:t>e </a:t>
            </a:r>
            <a:r>
              <a:rPr lang="pt-BR" sz="3200" dirty="0" smtClean="0">
                <a:latin typeface="Calibri" pitchFamily="34" charset="0"/>
              </a:rPr>
              <a:t>AL. </a:t>
            </a:r>
          </a:p>
          <a:p>
            <a:pPr algn="just"/>
            <a:endParaRPr lang="pt-BR" sz="3200" dirty="0" smtClean="0">
              <a:latin typeface="Calibri" pitchFamily="34" charset="0"/>
            </a:endParaRPr>
          </a:p>
          <a:p>
            <a:pPr algn="just"/>
            <a:r>
              <a:rPr lang="pt-BR" sz="3200" dirty="0" smtClean="0">
                <a:latin typeface="Calibri" pitchFamily="34" charset="0"/>
              </a:rPr>
              <a:t>É nessa forma </a:t>
            </a:r>
            <a:r>
              <a:rPr lang="pt-BR" sz="3200" dirty="0">
                <a:latin typeface="Calibri" pitchFamily="34" charset="0"/>
              </a:rPr>
              <a:t>de relevo que vamos encontrar as serras e </a:t>
            </a:r>
            <a:r>
              <a:rPr lang="pt-BR" sz="3200" dirty="0" smtClean="0">
                <a:latin typeface="Calibri" pitchFamily="34" charset="0"/>
              </a:rPr>
              <a:t>os picos </a:t>
            </a:r>
            <a:r>
              <a:rPr lang="pt-BR" sz="3200" dirty="0">
                <a:latin typeface="Calibri" pitchFamily="34" charset="0"/>
              </a:rPr>
              <a:t>mais altos de nosso Estado</a:t>
            </a:r>
            <a:r>
              <a:rPr lang="pt-BR" sz="3200" dirty="0" smtClean="0">
                <a:latin typeface="Calibri" pitchFamily="34" charset="0"/>
              </a:rPr>
              <a:t>.</a:t>
            </a:r>
            <a:endParaRPr lang="pt-BR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5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w2.google.com/mw-panoramio/photos/medium/302607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76" y="-29743"/>
            <a:ext cx="9183657" cy="688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724128" y="-12868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/>
              <a:t>Venha Ver e a Serra de São José (831 m)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21952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h2.vibeflog.com/2007/07/01/17/187117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52" y="-31013"/>
            <a:ext cx="9185348" cy="688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32462" y="-27384"/>
            <a:ext cx="4176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/>
              <a:t>Serra de Portalegre (703 m)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2052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lh3.ggpht.com/_XXCl6n58AFk/TYcY1CdXo9I/AAAAAAAAWDQ/YeoqTm2ecxg/SAM_0417%5B3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32462" y="44624"/>
            <a:ext cx="4176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/>
              <a:t>Serra de Martins</a:t>
            </a:r>
          </a:p>
          <a:p>
            <a:pPr algn="r"/>
            <a:r>
              <a:rPr lang="pt-BR" sz="3200" b="1" dirty="0" smtClean="0"/>
              <a:t>(760 m)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19657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67544" y="260648"/>
            <a:ext cx="85326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800" b="1" dirty="0" smtClean="0"/>
              <a:t>DEPRESSÃO SERTANEJA</a:t>
            </a:r>
            <a:endParaRPr lang="pt-BR" sz="38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23528" y="1220554"/>
            <a:ext cx="84251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3200" dirty="0" smtClean="0"/>
              <a:t>Área </a:t>
            </a:r>
            <a:r>
              <a:rPr lang="pt-BR" sz="3200" dirty="0"/>
              <a:t>ou porção do relevo situada abaixo do nível do mar, ou abaixo do nível das regiões que lhe estão próximas; </a:t>
            </a:r>
            <a:endParaRPr lang="pt-BR" sz="3200" dirty="0" smtClean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3200" dirty="0"/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3200" dirty="0" smtClean="0"/>
              <a:t>Depressões absolutas;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3200" dirty="0"/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3200" dirty="0" smtClean="0"/>
              <a:t>Depressões relativas;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3200" dirty="0" smtClean="0"/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pt-BR" sz="3200" dirty="0"/>
              <a:t> Em geral, as depressões relativas decorrem de intensos processos erosivos. </a:t>
            </a:r>
          </a:p>
        </p:txBody>
      </p:sp>
    </p:spTree>
    <p:extLst>
      <p:ext uri="{BB962C8B-B14F-4D97-AF65-F5344CB8AC3E}">
        <p14:creationId xmlns:p14="http://schemas.microsoft.com/office/powerpoint/2010/main" val="158808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572000" y="78884"/>
            <a:ext cx="43243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800" b="1" dirty="0" smtClean="0"/>
              <a:t>DEPRESSÃO SERTANEJA </a:t>
            </a:r>
            <a:endParaRPr lang="pt-BR" sz="3800" b="1" dirty="0"/>
          </a:p>
        </p:txBody>
      </p:sp>
      <p:sp>
        <p:nvSpPr>
          <p:cNvPr id="2" name="Retângulo 1"/>
          <p:cNvSpPr/>
          <p:nvPr/>
        </p:nvSpPr>
        <p:spPr>
          <a:xfrm>
            <a:off x="4427984" y="1580594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pt-BR" sz="3200" dirty="0" smtClean="0">
                <a:latin typeface="Calibri" pitchFamily="34" charset="0"/>
              </a:rPr>
              <a:t> É </a:t>
            </a:r>
            <a:r>
              <a:rPr lang="pt-BR" sz="3200" dirty="0">
                <a:latin typeface="Calibri" pitchFamily="34" charset="0"/>
              </a:rPr>
              <a:t>formada por terrenos baixos, situados entre as partes altas do Planalto da Borborema e a Chapada do Apodi</a:t>
            </a:r>
            <a:r>
              <a:rPr lang="pt-BR" sz="3200" dirty="0" smtClean="0">
                <a:latin typeface="Calibri" pitchFamily="34" charset="0"/>
              </a:rPr>
              <a:t>.</a:t>
            </a:r>
          </a:p>
          <a:p>
            <a:pPr algn="just">
              <a:buFont typeface="Arial" charset="0"/>
              <a:buChar char="•"/>
            </a:pPr>
            <a:endParaRPr lang="pt-BR" sz="3200" dirty="0">
              <a:latin typeface="Calibri" pitchFamily="34" charset="0"/>
            </a:endParaRPr>
          </a:p>
          <a:p>
            <a:pPr algn="just">
              <a:buFont typeface="Arial" charset="0"/>
              <a:buChar char="•"/>
            </a:pPr>
            <a:r>
              <a:rPr lang="pt-BR" sz="3200" dirty="0" smtClean="0">
                <a:latin typeface="Calibri" pitchFamily="34" charset="0"/>
              </a:rPr>
              <a:t> A </a:t>
            </a:r>
            <a:r>
              <a:rPr lang="pt-BR" sz="3200" dirty="0">
                <a:latin typeface="Calibri" pitchFamily="34" charset="0"/>
              </a:rPr>
              <a:t>Depressão Sertaneja é uma formação cristalina, com presença de </a:t>
            </a:r>
            <a:r>
              <a:rPr lang="pt-BR" sz="3200" dirty="0" err="1">
                <a:latin typeface="Calibri" pitchFamily="34" charset="0"/>
              </a:rPr>
              <a:t>inselbergues</a:t>
            </a:r>
            <a:r>
              <a:rPr lang="pt-BR" sz="3200" dirty="0">
                <a:latin typeface="Calibri" pitchFamily="34" charset="0"/>
              </a:rPr>
              <a:t>. </a:t>
            </a:r>
          </a:p>
        </p:txBody>
      </p:sp>
      <p:pic>
        <p:nvPicPr>
          <p:cNvPr id="3076" name="Picture 4" descr="http://www.robsonpiresxerife.com/blog/wp-content/uploads/2010/07/a%C3%A7ude-parelhas-por-mari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82" y="3573016"/>
            <a:ext cx="437165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2483768" y="6408330"/>
            <a:ext cx="18467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 dirty="0" smtClean="0">
                <a:solidFill>
                  <a:schemeClr val="bg1"/>
                </a:solidFill>
              </a:rPr>
              <a:t>Parelhas/RN</a:t>
            </a:r>
            <a:endParaRPr lang="pt-BR" sz="2500" b="1" dirty="0">
              <a:solidFill>
                <a:schemeClr val="bg1"/>
              </a:solidFill>
            </a:endParaRPr>
          </a:p>
        </p:txBody>
      </p:sp>
      <p:pic>
        <p:nvPicPr>
          <p:cNvPr id="3078" name="Picture 6" descr="http://3.bp.blogspot.com/-TbYWwHZryag/TjFZAbOY_tI/AAAAAAAAAlA/ARP8cDKAtqg/s400/sombra+do+cabug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82" y="-4592"/>
            <a:ext cx="4386100" cy="357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35496" y="3023954"/>
            <a:ext cx="34324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 dirty="0" smtClean="0">
                <a:solidFill>
                  <a:schemeClr val="bg1"/>
                </a:solidFill>
              </a:rPr>
              <a:t>Pico do </a:t>
            </a:r>
            <a:r>
              <a:rPr lang="pt-BR" sz="2500" b="1" dirty="0" err="1" smtClean="0">
                <a:solidFill>
                  <a:schemeClr val="bg1"/>
                </a:solidFill>
              </a:rPr>
              <a:t>Cabugi</a:t>
            </a:r>
            <a:r>
              <a:rPr lang="pt-BR" sz="2500" b="1" dirty="0" smtClean="0">
                <a:solidFill>
                  <a:schemeClr val="bg1"/>
                </a:solidFill>
              </a:rPr>
              <a:t> (Angicos)</a:t>
            </a:r>
            <a:endParaRPr lang="pt-BR" sz="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rcos\Desktop\geografia_educacao_ambiental\martins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7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05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NvFiBqptmrU/TgstJIJVuPI/AAAAAAAAArg/pE5nYclzAzI/s1600/santo+antonio+vista+ae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1" y="21650"/>
            <a:ext cx="5313241" cy="326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3.bp.blogspot.com/-fWsa7Cu1jMw/TufTBL-QMBI/AAAAAAAAALs/xsFoTWLDrxU/s1600/PorDoSol_Tangara+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5077798" cy="355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000154" y="1447036"/>
            <a:ext cx="43243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800" b="1" dirty="0" smtClean="0"/>
              <a:t>DEPRESSÃO SUBLITORÂNEA </a:t>
            </a:r>
            <a:endParaRPr lang="pt-BR" sz="3800" b="1" dirty="0"/>
          </a:p>
        </p:txBody>
      </p:sp>
      <p:sp>
        <p:nvSpPr>
          <p:cNvPr id="4" name="Retângulo 3"/>
          <p:cNvSpPr/>
          <p:nvPr/>
        </p:nvSpPr>
        <p:spPr>
          <a:xfrm>
            <a:off x="4824536" y="278615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700" dirty="0" smtClean="0">
                <a:latin typeface="Calibri" pitchFamily="34" charset="0"/>
              </a:rPr>
              <a:t>Formada </a:t>
            </a:r>
            <a:r>
              <a:rPr lang="pt-BR" sz="2700" dirty="0">
                <a:latin typeface="Calibri" pitchFamily="34" charset="0"/>
              </a:rPr>
              <a:t>por terrenos rebaixados, localizados entre duas formas de relevo de maior altitude</a:t>
            </a:r>
            <a:endParaRPr lang="pt-BR" sz="27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059832" y="-27384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Santo Antônio/RN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843808" y="3244914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>
                <a:solidFill>
                  <a:schemeClr val="bg1"/>
                </a:solidFill>
              </a:rPr>
              <a:t>Tangará/RN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63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XjbpoC98UyQ/ToX9moV5i6I/AAAAAAAACMo/i7Tmvzk2YmU/s1600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8" y="34099"/>
            <a:ext cx="4668011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148064" y="1199074"/>
            <a:ext cx="3672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 smtClean="0"/>
              <a:t>Chapada</a:t>
            </a:r>
            <a:endParaRPr lang="pt-BR" sz="50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2015662" y="3131676"/>
            <a:ext cx="277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Chapada da Diamantina/BA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95536" y="4385136"/>
            <a:ext cx="849694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500" b="1" dirty="0" smtClean="0">
                <a:latin typeface="Calibri" pitchFamily="34" charset="0"/>
              </a:rPr>
              <a:t>Testemunho geológico de forma tabular e formada por terrenos planos, sedimentares e ligeiramente elevadas. </a:t>
            </a:r>
            <a:endParaRPr lang="pt-BR" sz="3500" b="1" dirty="0"/>
          </a:p>
        </p:txBody>
      </p:sp>
    </p:spTree>
    <p:extLst>
      <p:ext uri="{BB962C8B-B14F-4D97-AF65-F5344CB8AC3E}">
        <p14:creationId xmlns:p14="http://schemas.microsoft.com/office/powerpoint/2010/main" val="3066975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ixaDeTexto 3"/>
          <p:cNvSpPr txBox="1">
            <a:spLocks noChangeArrowheads="1"/>
          </p:cNvSpPr>
          <p:nvPr/>
        </p:nvSpPr>
        <p:spPr bwMode="auto">
          <a:xfrm>
            <a:off x="250825" y="1844675"/>
            <a:ext cx="86423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5000" b="1">
                <a:latin typeface="Calibri" pitchFamily="34" charset="0"/>
              </a:rPr>
              <a:t>Os relevos se originam e se transformam, a partir de dois tipos de agentes, a saber:</a:t>
            </a:r>
          </a:p>
        </p:txBody>
      </p:sp>
    </p:spTree>
    <p:extLst>
      <p:ext uri="{BB962C8B-B14F-4D97-AF65-F5344CB8AC3E}">
        <p14:creationId xmlns:p14="http://schemas.microsoft.com/office/powerpoint/2010/main" val="346246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erritoriosemrede.files.wordpress.com/2010/04/apodi-rn_lajedo-de-soledade_foto-de-max-perei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apodi.info/mapas/chap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38450"/>
            <a:ext cx="4286249" cy="401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076056" y="2132856"/>
            <a:ext cx="333937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000" b="1" dirty="0" smtClean="0"/>
              <a:t>Chapada do</a:t>
            </a:r>
          </a:p>
          <a:p>
            <a:pPr algn="ctr"/>
            <a:r>
              <a:rPr lang="pt-BR" sz="5000" b="1" dirty="0" smtClean="0"/>
              <a:t> Apodi</a:t>
            </a:r>
            <a:endParaRPr lang="pt-BR" sz="5000" b="1" dirty="0"/>
          </a:p>
        </p:txBody>
      </p:sp>
    </p:spTree>
    <p:extLst>
      <p:ext uri="{BB962C8B-B14F-4D97-AF65-F5344CB8AC3E}">
        <p14:creationId xmlns:p14="http://schemas.microsoft.com/office/powerpoint/2010/main" val="3491727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.bp.blogspot.com/_uLD-wt6mPwQ/S05_Y-YRTHI/AAAAAAAAAjw/y45RZKxEf88/s400/Jo%C3%A3o+C%C3%A2mara-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325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723258" y="789672"/>
            <a:ext cx="44207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 smtClean="0"/>
              <a:t>Chapada Serra Verde</a:t>
            </a:r>
            <a:endParaRPr lang="pt-BR" sz="50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2771800" y="35332"/>
            <a:ext cx="1963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João Câmara/RN</a:t>
            </a:r>
            <a:endParaRPr lang="pt-BR" sz="20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539552" y="4285545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 smtClean="0"/>
              <a:t>Abrange os municípios de </a:t>
            </a:r>
            <a:r>
              <a:rPr lang="pt-BR" sz="3000" dirty="0"/>
              <a:t>João Câmara, </a:t>
            </a:r>
            <a:r>
              <a:rPr lang="pt-BR" sz="3000" dirty="0" err="1"/>
              <a:t>Jandaíra</a:t>
            </a:r>
            <a:r>
              <a:rPr lang="pt-BR" sz="3000" dirty="0"/>
              <a:t>, </a:t>
            </a:r>
            <a:r>
              <a:rPr lang="pt-BR" sz="3000" b="1" dirty="0"/>
              <a:t>Pedra Preta, Pedro Avelino </a:t>
            </a:r>
            <a:r>
              <a:rPr lang="pt-BR" sz="3000" dirty="0"/>
              <a:t>e </a:t>
            </a:r>
            <a:r>
              <a:rPr lang="pt-BR" sz="3000" dirty="0" smtClean="0"/>
              <a:t>Parazinho. 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2097360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528" y="5681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/>
              <a:t>Outras formas de relevo</a:t>
            </a:r>
            <a:endParaRPr lang="pt-BR" sz="4000" b="1" dirty="0"/>
          </a:p>
        </p:txBody>
      </p:sp>
      <p:pic>
        <p:nvPicPr>
          <p:cNvPr id="5" name="Picture 2" descr="http://4.bp.blogspot.com/--4wj_huonNA/T3TMLuofrSI/AAAAAAAABHQ/yKlIt0E-CdE/s1600/serra%2Bdo%2Bjo%25C3%25A3o%2Bdo%2Bvale%2B.f.paduacamp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0" y="770146"/>
            <a:ext cx="7668344" cy="610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575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136"/>
            <a:ext cx="3353097" cy="22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851920" y="-27384"/>
            <a:ext cx="49685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 smtClean="0"/>
              <a:t>Dunas</a:t>
            </a:r>
            <a:endParaRPr lang="pt-BR" sz="50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3353099" y="719400"/>
            <a:ext cx="579090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Courier New" pitchFamily="49" charset="0"/>
              <a:buChar char="o"/>
            </a:pPr>
            <a:r>
              <a:rPr lang="pt-BR" sz="2600" dirty="0" smtClean="0"/>
              <a:t>Quanto a posição geográfica, as dunas podem ser: marítimas ou continentais. </a:t>
            </a:r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2600" dirty="0" smtClean="0"/>
              <a:t>Montes de areia móveis, originadas pelo transporte e acúmulo de sedimentos. </a:t>
            </a:r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2600" dirty="0" smtClean="0"/>
              <a:t>O transporte dos grãos é constante devido a ação dos ventos (dunas eólicas).</a:t>
            </a:r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2600" dirty="0" smtClean="0"/>
              <a:t>O modo de transporte (suspensão, </a:t>
            </a:r>
            <a:r>
              <a:rPr lang="pt-BR" sz="2600" dirty="0" err="1" smtClean="0"/>
              <a:t>saltação</a:t>
            </a:r>
            <a:r>
              <a:rPr lang="pt-BR" sz="2600" dirty="0" smtClean="0"/>
              <a:t> e rolamento) é definido de acordo com a velocidade do ventos e o tamanho dos grãos. </a:t>
            </a:r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2600" dirty="0" smtClean="0"/>
              <a:t>São ambientes geológicos dinâmicos e instáveis.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5" y="2498632"/>
            <a:ext cx="3353099" cy="215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09" y="-1"/>
            <a:ext cx="3377706" cy="249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212356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/>
              <a:t>Dunas de Galinhos</a:t>
            </a:r>
            <a:endParaRPr lang="pt-BR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2008" y="4078813"/>
            <a:ext cx="334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/>
              <a:t>Dunas do Rosado (Porto do Mangue e  Areia Branca)</a:t>
            </a:r>
            <a:endParaRPr lang="pt-BR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2008" y="6516052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/>
              <a:t>Dunas de Genipabu (Extremoz)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20085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051720" y="118954"/>
            <a:ext cx="49685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 smtClean="0"/>
              <a:t>Praias</a:t>
            </a:r>
            <a:endParaRPr lang="pt-BR" sz="5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" y="3482703"/>
            <a:ext cx="4497996" cy="337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24115"/>
            <a:ext cx="4644008" cy="336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5496" y="350100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Ponta Negra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499992" y="350100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Praia de Pipa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5496" y="956335"/>
            <a:ext cx="91085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Courier New" pitchFamily="49" charset="0"/>
              <a:buChar char="o"/>
            </a:pPr>
            <a:r>
              <a:rPr lang="pt-BR" sz="3000" dirty="0" smtClean="0"/>
              <a:t>Praias marinhas, fluviais, lacustres e lagunares. </a:t>
            </a:r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3000" dirty="0"/>
              <a:t>A</a:t>
            </a:r>
            <a:r>
              <a:rPr lang="pt-BR" sz="3000" dirty="0" smtClean="0"/>
              <a:t>s praias costeiras  são entendidas como um </a:t>
            </a:r>
            <a:r>
              <a:rPr lang="pt-BR" sz="3000" b="1" dirty="0" smtClean="0"/>
              <a:t>rio de areia </a:t>
            </a:r>
            <a:r>
              <a:rPr lang="pt-BR" sz="3000" dirty="0" smtClean="0"/>
              <a:t>que corre entre duas margens: o limite exterior (zona de arrebentação) e o limite interior (faixa de areia desfrutada pelos banhistas). </a:t>
            </a:r>
          </a:p>
        </p:txBody>
      </p:sp>
    </p:spTree>
    <p:extLst>
      <p:ext uri="{BB962C8B-B14F-4D97-AF65-F5344CB8AC3E}">
        <p14:creationId xmlns:p14="http://schemas.microsoft.com/office/powerpoint/2010/main" val="41353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have direita 3"/>
          <p:cNvSpPr/>
          <p:nvPr/>
        </p:nvSpPr>
        <p:spPr>
          <a:xfrm rot="5400000" flipH="1">
            <a:off x="5301209" y="1565920"/>
            <a:ext cx="1512168" cy="5958407"/>
          </a:xfrm>
          <a:prstGeom prst="rightBrace">
            <a:avLst>
              <a:gd name="adj1" fmla="val 8333"/>
              <a:gd name="adj2" fmla="val 49249"/>
            </a:avLst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4427984" y="2564904"/>
            <a:ext cx="3347864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000" b="1" dirty="0" smtClean="0">
                <a:solidFill>
                  <a:schemeClr val="tx1"/>
                </a:solidFill>
              </a:rPr>
              <a:t>Rio de areia</a:t>
            </a:r>
            <a:endParaRPr lang="pt-BR" sz="5000" b="1" dirty="0">
              <a:solidFill>
                <a:schemeClr val="tx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979712" y="5373216"/>
            <a:ext cx="2285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 smtClean="0"/>
              <a:t>Zona de arrebentação</a:t>
            </a:r>
            <a:endParaRPr lang="pt-BR" sz="25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948264" y="5350857"/>
            <a:ext cx="22859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500" b="1" dirty="0" smtClean="0"/>
              <a:t>Faixa de areia </a:t>
            </a:r>
          </a:p>
          <a:p>
            <a:pPr algn="r"/>
            <a:r>
              <a:rPr lang="pt-BR" sz="2500" b="1" dirty="0" smtClean="0"/>
              <a:t>(Zona de </a:t>
            </a:r>
            <a:r>
              <a:rPr lang="pt-BR" sz="2500" b="1" dirty="0" err="1" smtClean="0"/>
              <a:t>estirâncio</a:t>
            </a:r>
            <a:r>
              <a:rPr lang="pt-BR" sz="2500" b="1" dirty="0" smtClean="0"/>
              <a:t>)</a:t>
            </a:r>
            <a:endParaRPr lang="pt-BR" sz="2500" b="1" dirty="0"/>
          </a:p>
        </p:txBody>
      </p:sp>
    </p:spTree>
    <p:extLst>
      <p:ext uri="{BB962C8B-B14F-4D97-AF65-F5344CB8AC3E}">
        <p14:creationId xmlns:p14="http://schemas.microsoft.com/office/powerpoint/2010/main" val="397668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07704" y="44624"/>
            <a:ext cx="49685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 smtClean="0"/>
              <a:t>Restingas</a:t>
            </a:r>
            <a:endParaRPr lang="pt-BR" sz="50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251520" y="836712"/>
            <a:ext cx="86409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Courier New" pitchFamily="49" charset="0"/>
              <a:buChar char="o"/>
            </a:pPr>
            <a:r>
              <a:rPr lang="pt-BR" sz="3000" dirty="0" smtClean="0"/>
              <a:t>Faixa ou língua de areia, depositada paralelamente ao litoral, graças a dinâmica marítima, fechando ou tendendo a fechar uma reentrância do litoral</a:t>
            </a:r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3000" dirty="0" smtClean="0"/>
              <a:t>Nelas são encontradas extensões de vegetação sobre faixas de areia, emersa e de relevo baixo.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949" y="3237369"/>
            <a:ext cx="6325395" cy="362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64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43" y="746785"/>
            <a:ext cx="7279257" cy="606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79512" y="-99392"/>
            <a:ext cx="864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 smtClean="0"/>
              <a:t>Restingas da RDSEPT</a:t>
            </a:r>
            <a:endParaRPr lang="pt-BR" sz="5000" b="1" dirty="0"/>
          </a:p>
        </p:txBody>
      </p:sp>
    </p:spTree>
    <p:extLst>
      <p:ext uri="{BB962C8B-B14F-4D97-AF65-F5344CB8AC3E}">
        <p14:creationId xmlns:p14="http://schemas.microsoft.com/office/powerpoint/2010/main" val="2257929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2656114\Documents\sbpc_corrigidos\banners\imagens_sbpc\tiago\Fotos Getulio Moura\Diogo Lopes_foto Getúlio Moura (13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3222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23529" y="-99392"/>
            <a:ext cx="86409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 smtClean="0"/>
              <a:t>Recifes de corais</a:t>
            </a:r>
            <a:endParaRPr lang="pt-BR" sz="50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5496" y="692696"/>
            <a:ext cx="91085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Courier New" pitchFamily="49" charset="0"/>
              <a:buChar char="o"/>
            </a:pPr>
            <a:r>
              <a:rPr lang="pt-BR" sz="3000" dirty="0" smtClean="0"/>
              <a:t>Formações rochosas que aparecem junto ao litoral.</a:t>
            </a:r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3000" dirty="0" smtClean="0"/>
              <a:t>A base dos recifes é de origem inorgânica, principalmente arenitos ferruginosos e rochas vulcânicas (basaltos). </a:t>
            </a:r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3000" dirty="0" smtClean="0"/>
              <a:t>Sobre esta base ocorre o desenvolvimento e fixação de estruturas orgânicas, sobretudo de corais e algas. </a:t>
            </a:r>
            <a:endParaRPr lang="pt-BR" sz="30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39443"/>
            <a:ext cx="4571998" cy="321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49" y="3639443"/>
            <a:ext cx="4554252" cy="321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591820" y="3645024"/>
            <a:ext cx="2796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>
                <a:solidFill>
                  <a:schemeClr val="bg1"/>
                </a:solidFill>
              </a:rPr>
              <a:t>Parrachos</a:t>
            </a:r>
            <a:r>
              <a:rPr lang="pt-BR" b="1" dirty="0" smtClean="0">
                <a:solidFill>
                  <a:schemeClr val="bg1"/>
                </a:solidFill>
              </a:rPr>
              <a:t> de </a:t>
            </a:r>
            <a:r>
              <a:rPr lang="pt-BR" b="1" dirty="0" err="1" smtClean="0">
                <a:solidFill>
                  <a:schemeClr val="bg1"/>
                </a:solidFill>
              </a:rPr>
              <a:t>Maracajaú</a:t>
            </a:r>
            <a:endParaRPr lang="pt-BR" b="1" dirty="0" smtClean="0">
              <a:solidFill>
                <a:schemeClr val="bg1"/>
              </a:solidFill>
            </a:endParaRP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(</a:t>
            </a:r>
            <a:r>
              <a:rPr lang="pt-BR" b="1" dirty="0" err="1" smtClean="0">
                <a:solidFill>
                  <a:schemeClr val="bg1"/>
                </a:solidFill>
              </a:rPr>
              <a:t>Maxaranguape</a:t>
            </a:r>
            <a:r>
              <a:rPr lang="pt-BR" b="1" dirty="0" smtClean="0">
                <a:solidFill>
                  <a:schemeClr val="bg1"/>
                </a:solidFill>
              </a:rPr>
              <a:t>/RN)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5496" y="3646765"/>
            <a:ext cx="452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APA dos Recifes de Corais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(</a:t>
            </a:r>
            <a:r>
              <a:rPr lang="pt-BR" b="1" dirty="0" err="1" smtClean="0">
                <a:solidFill>
                  <a:schemeClr val="bg1"/>
                </a:solidFill>
              </a:rPr>
              <a:t>Maxaranguape</a:t>
            </a:r>
            <a:r>
              <a:rPr lang="pt-BR" b="1" dirty="0" smtClean="0">
                <a:solidFill>
                  <a:schemeClr val="bg1"/>
                </a:solidFill>
              </a:rPr>
              <a:t>, Touros e Rio do Fogo/RN)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63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aixaDeTexto 4"/>
          <p:cNvSpPr txBox="1">
            <a:spLocks noChangeArrowheads="1"/>
          </p:cNvSpPr>
          <p:nvPr/>
        </p:nvSpPr>
        <p:spPr bwMode="auto">
          <a:xfrm>
            <a:off x="827088" y="44450"/>
            <a:ext cx="82089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sz="3000" b="1">
                <a:latin typeface="Calibri" pitchFamily="34" charset="0"/>
              </a:rPr>
              <a:t>Agentes endogenéticos</a:t>
            </a:r>
          </a:p>
        </p:txBody>
      </p:sp>
    </p:spTree>
    <p:extLst>
      <p:ext uri="{BB962C8B-B14F-4D97-AF65-F5344CB8AC3E}">
        <p14:creationId xmlns:p14="http://schemas.microsoft.com/office/powerpoint/2010/main" val="303838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56" y="0"/>
            <a:ext cx="91671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46946"/>
            <a:ext cx="91085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 smtClean="0"/>
              <a:t>Recife anelar elíptico da Reserva Biológica Marinha do Atol das Rocas (RN)</a:t>
            </a:r>
            <a:endParaRPr lang="pt-BR" sz="2500" b="1" dirty="0"/>
          </a:p>
        </p:txBody>
      </p:sp>
    </p:spTree>
    <p:extLst>
      <p:ext uri="{BB962C8B-B14F-4D97-AF65-F5344CB8AC3E}">
        <p14:creationId xmlns:p14="http://schemas.microsoft.com/office/powerpoint/2010/main" val="1676838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51520" y="908720"/>
            <a:ext cx="86409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 smtClean="0"/>
              <a:t>Lago, Lagoas e Lagunas</a:t>
            </a:r>
            <a:endParaRPr lang="pt-BR" sz="50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251520" y="2337261"/>
            <a:ext cx="85689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Courier New" pitchFamily="49" charset="0"/>
              <a:buChar char="o"/>
            </a:pPr>
            <a:r>
              <a:rPr lang="pt-BR" sz="3000" b="1" dirty="0" smtClean="0"/>
              <a:t>LAGOAS: </a:t>
            </a:r>
            <a:r>
              <a:rPr lang="pt-BR" sz="3000" dirty="0" smtClean="0"/>
              <a:t>corpos fechados (restritos) e água doce.</a:t>
            </a:r>
          </a:p>
          <a:p>
            <a:pPr algn="just"/>
            <a:endParaRPr lang="pt-BR" sz="3000" dirty="0" smtClean="0"/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3000" b="1" dirty="0" smtClean="0"/>
              <a:t>LAGUNAS: </a:t>
            </a:r>
            <a:r>
              <a:rPr lang="pt-BR" sz="3000" dirty="0" smtClean="0"/>
              <a:t>lagoas que fazem contato com o mar e, por esse motivo possuem suas águas salobras. </a:t>
            </a:r>
          </a:p>
          <a:p>
            <a:pPr marL="457200" indent="-457200" algn="just">
              <a:buFont typeface="Courier New" pitchFamily="49" charset="0"/>
              <a:buChar char="o"/>
            </a:pPr>
            <a:endParaRPr lang="pt-BR" sz="3000" dirty="0"/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3000" b="1" dirty="0" smtClean="0"/>
              <a:t>LAGO: </a:t>
            </a:r>
            <a:r>
              <a:rPr lang="pt-BR" sz="3000" dirty="0" smtClean="0"/>
              <a:t>Corpo </a:t>
            </a:r>
            <a:r>
              <a:rPr lang="pt-BR" sz="3000" dirty="0"/>
              <a:t>d’água com grande dimensão (doce ou salgada</a:t>
            </a:r>
            <a:r>
              <a:rPr lang="pt-BR" sz="3000" dirty="0" smtClean="0"/>
              <a:t>). 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2857119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agoa Guaraí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9" y="1056084"/>
            <a:ext cx="9120663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95536" y="188640"/>
            <a:ext cx="8352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Laguna </a:t>
            </a:r>
            <a:r>
              <a:rPr lang="pt-BR" sz="3000" b="1" dirty="0" err="1" smtClean="0"/>
              <a:t>Guaraíra</a:t>
            </a:r>
            <a:r>
              <a:rPr lang="pt-BR" sz="3000" b="1" dirty="0" smtClean="0"/>
              <a:t> (</a:t>
            </a:r>
            <a:r>
              <a:rPr lang="pt-BR" sz="3000" b="1" dirty="0" err="1" smtClean="0"/>
              <a:t>Tibau</a:t>
            </a:r>
            <a:r>
              <a:rPr lang="pt-BR" sz="3000" b="1" dirty="0" smtClean="0"/>
              <a:t> do Sul/RN)</a:t>
            </a:r>
            <a:endParaRPr lang="pt-BR" sz="3000" b="1" dirty="0"/>
          </a:p>
        </p:txBody>
      </p:sp>
    </p:spTree>
    <p:extLst>
      <p:ext uri="{BB962C8B-B14F-4D97-AF65-F5344CB8AC3E}">
        <p14:creationId xmlns:p14="http://schemas.microsoft.com/office/powerpoint/2010/main" val="1328547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04960" y="44624"/>
            <a:ext cx="8352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Lagoa do </a:t>
            </a:r>
            <a:r>
              <a:rPr lang="pt-BR" sz="3000" b="1" dirty="0" err="1" smtClean="0"/>
              <a:t>Piató</a:t>
            </a:r>
            <a:r>
              <a:rPr lang="pt-BR" sz="3000" b="1" dirty="0" smtClean="0"/>
              <a:t> (Açu/RN)</a:t>
            </a:r>
            <a:endParaRPr lang="pt-BR" sz="3000" b="1" dirty="0"/>
          </a:p>
        </p:txBody>
      </p:sp>
      <p:pic>
        <p:nvPicPr>
          <p:cNvPr id="1027" name="Picture 3" descr="C:\Users\2656114\Desktop\Sem títul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t="3516" r="52368" b="46630"/>
          <a:stretch/>
        </p:blipFill>
        <p:spPr bwMode="auto">
          <a:xfrm>
            <a:off x="-1" y="742639"/>
            <a:ext cx="9144001" cy="614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166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19" y="44624"/>
            <a:ext cx="86409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 smtClean="0"/>
              <a:t>Península, Cabo e Ponta</a:t>
            </a:r>
            <a:endParaRPr lang="pt-BR" sz="50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251520" y="956335"/>
            <a:ext cx="86409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Courier New" pitchFamily="49" charset="0"/>
              <a:buChar char="o"/>
            </a:pPr>
            <a:r>
              <a:rPr lang="pt-BR" sz="3000" dirty="0" smtClean="0"/>
              <a:t>São porções do continente que se projetam para os oceanos em forma de ponta. </a:t>
            </a:r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3000" dirty="0" smtClean="0"/>
              <a:t>Diferem em si pelas dimensões: as penínsulas são as maiores; os cabos são intermediários; e as pontas são as menores. 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4571998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3645024"/>
            <a:ext cx="4572002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03920" y="3645024"/>
            <a:ext cx="41680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b="1" dirty="0" smtClean="0"/>
              <a:t>Península do Sinai (Egito)</a:t>
            </a:r>
            <a:endParaRPr lang="pt-BR" sz="15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4580384" y="3645024"/>
            <a:ext cx="41680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 smtClean="0"/>
              <a:t>Cabo Frio/RJ</a:t>
            </a:r>
            <a:endParaRPr lang="pt-BR" sz="1500" b="1" dirty="0"/>
          </a:p>
        </p:txBody>
      </p:sp>
    </p:spTree>
    <p:extLst>
      <p:ext uri="{BB962C8B-B14F-4D97-AF65-F5344CB8AC3E}">
        <p14:creationId xmlns:p14="http://schemas.microsoft.com/office/powerpoint/2010/main" val="403839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508104" y="6957392"/>
            <a:ext cx="41680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b="1" dirty="0" smtClean="0"/>
              <a:t>Ponta de Seixas/PB</a:t>
            </a:r>
            <a:endParaRPr lang="pt-BR" sz="1500" b="1" dirty="0"/>
          </a:p>
        </p:txBody>
      </p:sp>
    </p:spTree>
    <p:extLst>
      <p:ext uri="{BB962C8B-B14F-4D97-AF65-F5344CB8AC3E}">
        <p14:creationId xmlns:p14="http://schemas.microsoft.com/office/powerpoint/2010/main" val="14815303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19" y="44624"/>
            <a:ext cx="86409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 smtClean="0"/>
              <a:t>Golfo, Baía e Enseada</a:t>
            </a:r>
            <a:endParaRPr lang="pt-BR" sz="50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251520" y="908720"/>
            <a:ext cx="86409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Courier New" pitchFamily="49" charset="0"/>
              <a:buChar char="o"/>
            </a:pPr>
            <a:r>
              <a:rPr lang="pt-BR" sz="3000" dirty="0" smtClean="0"/>
              <a:t>São reentrâncias da costa com formato aproximadamente circular.</a:t>
            </a:r>
          </a:p>
          <a:p>
            <a:pPr marL="457200" indent="-457200" algn="just">
              <a:buFont typeface="Courier New" pitchFamily="49" charset="0"/>
              <a:buChar char="o"/>
            </a:pPr>
            <a:r>
              <a:rPr lang="pt-BR" sz="3000" dirty="0" smtClean="0"/>
              <a:t>Diferem em si pelas dimensões: os golfos são os maiores; as baías são de tamanho intermediário e as enseadas são as menores.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82" y="3356992"/>
            <a:ext cx="4984906" cy="349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24" y="3366120"/>
            <a:ext cx="4178076" cy="3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43880" y="6525344"/>
            <a:ext cx="41680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 smtClean="0"/>
              <a:t>Golfo do México</a:t>
            </a:r>
            <a:endParaRPr lang="pt-BR" sz="15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940424" y="6525344"/>
            <a:ext cx="41680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b="1" dirty="0" smtClean="0">
                <a:solidFill>
                  <a:schemeClr val="bg1"/>
                </a:solidFill>
              </a:rPr>
              <a:t>Baía da Guanabara/RJ</a:t>
            </a:r>
            <a:endParaRPr lang="pt-BR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75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012432" y="6453336"/>
            <a:ext cx="41680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b="1" dirty="0" smtClean="0">
                <a:solidFill>
                  <a:schemeClr val="bg1"/>
                </a:solidFill>
              </a:rPr>
              <a:t>Praia da Enseada (Guarujá/SP)</a:t>
            </a:r>
            <a:endParaRPr lang="pt-BR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1883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4284848" cy="346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8292"/>
            <a:ext cx="4284848" cy="34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699792" y="3068960"/>
            <a:ext cx="165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Falésias de Pipa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2411760" y="6516052"/>
            <a:ext cx="194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Falésias do Rosado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4716016" y="70489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/>
              <a:t>Falésias</a:t>
            </a:r>
            <a:endParaRPr lang="pt-BR" sz="40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4283968" y="1556792"/>
            <a:ext cx="47904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pt-BR" sz="3400" dirty="0" smtClean="0"/>
              <a:t>Formas abruptas ou escarpadas do relevo litorâneo, no qual o mar desgasta sua base. </a:t>
            </a:r>
          </a:p>
          <a:p>
            <a:pPr algn="just"/>
            <a:endParaRPr lang="pt-BR" sz="3400" dirty="0" smtClean="0"/>
          </a:p>
          <a:p>
            <a:pPr marL="457200" indent="-457200" algn="just">
              <a:buFontTx/>
              <a:buChar char="-"/>
            </a:pPr>
            <a:r>
              <a:rPr lang="pt-BR" sz="3400" dirty="0" smtClean="0"/>
              <a:t>Formada a partir de processos de erosão marinha, que originam padrões escarpados. </a:t>
            </a:r>
            <a:endParaRPr lang="pt-BR" sz="3400" dirty="0"/>
          </a:p>
        </p:txBody>
      </p:sp>
    </p:spTree>
    <p:extLst>
      <p:ext uri="{BB962C8B-B14F-4D97-AF65-F5344CB8AC3E}">
        <p14:creationId xmlns:p14="http://schemas.microsoft.com/office/powerpoint/2010/main" val="3744215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04073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55821"/>
            <a:ext cx="5628783" cy="369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076056" y="908720"/>
            <a:ext cx="3923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smtClean="0"/>
              <a:t>Falésias de Barra de Tabatinga </a:t>
            </a:r>
          </a:p>
          <a:p>
            <a:r>
              <a:rPr lang="pt-BR" sz="3000" b="1" dirty="0" smtClean="0"/>
              <a:t>Nísia Floresta) </a:t>
            </a:r>
            <a:endParaRPr lang="pt-BR" sz="30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683568" y="4501569"/>
            <a:ext cx="27758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 smtClean="0"/>
              <a:t>Falésias de Pipa </a:t>
            </a:r>
          </a:p>
          <a:p>
            <a:r>
              <a:rPr lang="pt-BR" sz="3000" b="1" dirty="0" smtClean="0"/>
              <a:t>(</a:t>
            </a:r>
            <a:r>
              <a:rPr lang="pt-BR" sz="3000" b="1" dirty="0" err="1" smtClean="0"/>
              <a:t>Tibau</a:t>
            </a:r>
            <a:r>
              <a:rPr lang="pt-BR" sz="3000" b="1" dirty="0" smtClean="0"/>
              <a:t> do Sul)</a:t>
            </a:r>
            <a:endParaRPr lang="pt-BR" sz="3000" b="1" dirty="0"/>
          </a:p>
        </p:txBody>
      </p:sp>
    </p:spTree>
    <p:extLst>
      <p:ext uri="{BB962C8B-B14F-4D97-AF65-F5344CB8AC3E}">
        <p14:creationId xmlns:p14="http://schemas.microsoft.com/office/powerpoint/2010/main" val="1237419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aixaDeTexto 4"/>
          <p:cNvSpPr txBox="1">
            <a:spLocks noChangeArrowheads="1"/>
          </p:cNvSpPr>
          <p:nvPr/>
        </p:nvSpPr>
        <p:spPr bwMode="auto">
          <a:xfrm>
            <a:off x="5076825" y="-26988"/>
            <a:ext cx="403225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sz="2500" b="1">
                <a:solidFill>
                  <a:schemeClr val="bg1"/>
                </a:solidFill>
                <a:latin typeface="Calibri" pitchFamily="34" charset="0"/>
              </a:rPr>
              <a:t>Himalaia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163"/>
            <a:ext cx="914241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39750" y="142875"/>
            <a:ext cx="8604250" cy="477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2500" b="1" dirty="0">
                <a:latin typeface="+mn-lt"/>
              </a:rPr>
              <a:t>Cordilheiras do Himalaia (Índia, China, Butão, </a:t>
            </a:r>
            <a:r>
              <a:rPr lang="pt-BR" sz="2500" b="1" dirty="0" smtClean="0">
                <a:latin typeface="+mn-lt"/>
              </a:rPr>
              <a:t>Nepal, </a:t>
            </a:r>
            <a:r>
              <a:rPr lang="pt-BR" sz="2500" b="1" dirty="0">
                <a:latin typeface="+mn-lt"/>
              </a:rPr>
              <a:t>Paquistão)</a:t>
            </a:r>
          </a:p>
        </p:txBody>
      </p:sp>
    </p:spTree>
    <p:extLst>
      <p:ext uri="{BB962C8B-B14F-4D97-AF65-F5344CB8AC3E}">
        <p14:creationId xmlns:p14="http://schemas.microsoft.com/office/powerpoint/2010/main" val="369136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81300"/>
            <a:ext cx="4392613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tângulo 3"/>
          <p:cNvSpPr>
            <a:spLocks noChangeArrowheads="1"/>
          </p:cNvSpPr>
          <p:nvPr/>
        </p:nvSpPr>
        <p:spPr bwMode="auto">
          <a:xfrm>
            <a:off x="179512" y="44624"/>
            <a:ext cx="8713787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000" b="1" dirty="0" err="1" smtClean="0"/>
              <a:t>Inselbergs</a:t>
            </a:r>
            <a:r>
              <a:rPr lang="pt-BR" sz="3000" b="1" dirty="0" smtClean="0"/>
              <a:t> </a:t>
            </a:r>
          </a:p>
          <a:p>
            <a:pPr algn="just"/>
            <a:r>
              <a:rPr lang="pt-BR" sz="3000" dirty="0" smtClean="0"/>
              <a:t>elevações </a:t>
            </a:r>
            <a:r>
              <a:rPr lang="pt-BR" sz="3000" dirty="0"/>
              <a:t>pouco alongadas e relativamente ilhadas, cuja evolução se fez em função de um sistema de erosão, com o clima semiárido – formados por </a:t>
            </a:r>
            <a:r>
              <a:rPr lang="pt-BR" sz="3000" b="1" dirty="0"/>
              <a:t>rochas ígneas intrusivas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81300"/>
            <a:ext cx="424815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CaixaDeTexto 5"/>
          <p:cNvSpPr txBox="1">
            <a:spLocks noChangeArrowheads="1"/>
          </p:cNvSpPr>
          <p:nvPr/>
        </p:nvSpPr>
        <p:spPr bwMode="auto">
          <a:xfrm>
            <a:off x="0" y="2530475"/>
            <a:ext cx="45720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500" b="1"/>
              <a:t>Serra Caiada/RN</a:t>
            </a:r>
          </a:p>
        </p:txBody>
      </p:sp>
      <p:sp>
        <p:nvSpPr>
          <p:cNvPr id="47110" name="CaixaDeTexto 6"/>
          <p:cNvSpPr txBox="1">
            <a:spLocks noChangeArrowheads="1"/>
          </p:cNvSpPr>
          <p:nvPr/>
        </p:nvSpPr>
        <p:spPr bwMode="auto">
          <a:xfrm>
            <a:off x="4643438" y="2530475"/>
            <a:ext cx="302418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500" b="1"/>
              <a:t>Serra da Rajada/RN</a:t>
            </a:r>
          </a:p>
        </p:txBody>
      </p:sp>
    </p:spTree>
    <p:extLst>
      <p:ext uri="{BB962C8B-B14F-4D97-AF65-F5344CB8AC3E}">
        <p14:creationId xmlns:p14="http://schemas.microsoft.com/office/powerpoint/2010/main" val="201512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0350"/>
            <a:ext cx="8064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CaixaDeTexto 4"/>
          <p:cNvSpPr txBox="1">
            <a:spLocks noChangeArrowheads="1"/>
          </p:cNvSpPr>
          <p:nvPr/>
        </p:nvSpPr>
        <p:spPr bwMode="auto">
          <a:xfrm>
            <a:off x="468313" y="9525"/>
            <a:ext cx="40322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500" b="1"/>
              <a:t>Serra Branca – São Rafael/RN</a:t>
            </a: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65538"/>
            <a:ext cx="41052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44900"/>
            <a:ext cx="4090987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CaixaDeTexto 7"/>
          <p:cNvSpPr txBox="1">
            <a:spLocks noChangeArrowheads="1"/>
          </p:cNvSpPr>
          <p:nvPr/>
        </p:nvSpPr>
        <p:spPr bwMode="auto">
          <a:xfrm>
            <a:off x="179388" y="3394075"/>
            <a:ext cx="374491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500" b="1"/>
              <a:t>Serra de Patu/RN</a:t>
            </a:r>
          </a:p>
        </p:txBody>
      </p:sp>
      <p:sp>
        <p:nvSpPr>
          <p:cNvPr id="48135" name="CaixaDeTexto 8"/>
          <p:cNvSpPr txBox="1">
            <a:spLocks noChangeArrowheads="1"/>
          </p:cNvSpPr>
          <p:nvPr/>
        </p:nvSpPr>
        <p:spPr bwMode="auto">
          <a:xfrm>
            <a:off x="4572000" y="3394075"/>
            <a:ext cx="33131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500" b="1"/>
              <a:t>Serra de Brejo do Cruz/PB</a:t>
            </a:r>
          </a:p>
        </p:txBody>
      </p:sp>
    </p:spTree>
    <p:extLst>
      <p:ext uri="{BB962C8B-B14F-4D97-AF65-F5344CB8AC3E}">
        <p14:creationId xmlns:p14="http://schemas.microsoft.com/office/powerpoint/2010/main" val="326492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aixaDeTexto 3"/>
          <p:cNvSpPr txBox="1">
            <a:spLocks noChangeArrowheads="1"/>
          </p:cNvSpPr>
          <p:nvPr/>
        </p:nvSpPr>
        <p:spPr bwMode="auto">
          <a:xfrm>
            <a:off x="107950" y="-27384"/>
            <a:ext cx="885666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2500" b="1" dirty="0" err="1" smtClean="0"/>
              <a:t>Neck</a:t>
            </a:r>
            <a:r>
              <a:rPr lang="pt-BR" altLang="pt-BR" sz="2500" b="1" dirty="0" smtClean="0"/>
              <a:t> vulcânico</a:t>
            </a:r>
            <a:endParaRPr lang="pt-BR" altLang="pt-BR" sz="2500" dirty="0"/>
          </a:p>
        </p:txBody>
      </p:sp>
      <p:pic>
        <p:nvPicPr>
          <p:cNvPr id="54275" name="Picture 2" descr="C:\Users\Marcos\Desktop\geografia_educacao_ambiental\picocabugi_96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58" y="2612794"/>
            <a:ext cx="6155378" cy="410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CaixaDeTexto 6"/>
          <p:cNvSpPr txBox="1">
            <a:spLocks noChangeArrowheads="1"/>
          </p:cNvSpPr>
          <p:nvPr/>
        </p:nvSpPr>
        <p:spPr bwMode="auto">
          <a:xfrm>
            <a:off x="35496" y="391304"/>
            <a:ext cx="910850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pt-BR" altLang="pt-BR" sz="2400" dirty="0" smtClean="0"/>
              <a:t>Pico do </a:t>
            </a:r>
            <a:r>
              <a:rPr lang="pt-BR" altLang="pt-BR" sz="2400" dirty="0" err="1" smtClean="0"/>
              <a:t>Cabugi</a:t>
            </a:r>
            <a:r>
              <a:rPr lang="pt-BR" altLang="pt-BR" sz="2400" dirty="0" smtClean="0"/>
              <a:t> (do Tupi-Guarani, onde </a:t>
            </a:r>
            <a:r>
              <a:rPr lang="pt-BR" altLang="pt-BR" sz="2400" dirty="0" err="1" smtClean="0"/>
              <a:t>Cabugi</a:t>
            </a:r>
            <a:r>
              <a:rPr lang="pt-BR" altLang="pt-BR" sz="2400" dirty="0" smtClean="0"/>
              <a:t> significa peito de moça). 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pt-BR" altLang="pt-BR" sz="2400" dirty="0" smtClean="0"/>
              <a:t>Pedaço </a:t>
            </a:r>
            <a:r>
              <a:rPr lang="pt-BR" altLang="pt-BR" sz="2400" dirty="0"/>
              <a:t>ou testemunho de uma antiga chaminé </a:t>
            </a:r>
            <a:r>
              <a:rPr lang="pt-BR" altLang="pt-BR" sz="2400" dirty="0" smtClean="0"/>
              <a:t>vulcânica.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pt-BR" altLang="pt-BR" sz="2400" dirty="0" smtClean="0"/>
              <a:t>Único vulcão brasileiro que preserva a sua morfologia original.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pt-BR" altLang="pt-BR" sz="2400" dirty="0" smtClean="0"/>
              <a:t>Topo – formado </a:t>
            </a:r>
            <a:r>
              <a:rPr lang="pt-BR" altLang="pt-BR" sz="2400" dirty="0"/>
              <a:t>por rocha ígnea </a:t>
            </a:r>
            <a:r>
              <a:rPr lang="pt-BR" altLang="pt-BR" sz="2400" dirty="0" smtClean="0"/>
              <a:t>extrusiva (basalto).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pt-BR" altLang="pt-BR" sz="2400" dirty="0" smtClean="0"/>
              <a:t>Base – formado por gnaisses pré-cambrianos.</a:t>
            </a:r>
            <a:endParaRPr lang="pt-BR" altLang="pt-BR" sz="2400" dirty="0"/>
          </a:p>
          <a:p>
            <a:pPr algn="just" eaLnBrk="1" hangingPunct="1"/>
            <a:endParaRPr lang="pt-BR" alt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85382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3018657" cy="22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h2.vibeflog.com/2007/07/01/17/187117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6" y="3645024"/>
            <a:ext cx="2987824" cy="22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3"/>
          <p:cNvSpPr txBox="1">
            <a:spLocks noChangeArrowheads="1"/>
          </p:cNvSpPr>
          <p:nvPr/>
        </p:nvSpPr>
        <p:spPr bwMode="auto">
          <a:xfrm>
            <a:off x="2987824" y="404664"/>
            <a:ext cx="612068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3500" b="1" dirty="0" smtClean="0"/>
              <a:t>Serras</a:t>
            </a:r>
            <a:endParaRPr lang="pt-BR" altLang="pt-BR" sz="3500" dirty="0"/>
          </a:p>
        </p:txBody>
      </p:sp>
      <p:sp>
        <p:nvSpPr>
          <p:cNvPr id="9" name="CaixaDeTexto 6"/>
          <p:cNvSpPr txBox="1">
            <a:spLocks noChangeArrowheads="1"/>
          </p:cNvSpPr>
          <p:nvPr/>
        </p:nvSpPr>
        <p:spPr bwMode="auto">
          <a:xfrm>
            <a:off x="3131840" y="1334373"/>
            <a:ext cx="597666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pt-BR" altLang="pt-BR" sz="2400" dirty="0" smtClean="0"/>
              <a:t>Conjunto de elevações acidentadas, com fortes desníveis. </a:t>
            </a:r>
          </a:p>
          <a:p>
            <a:pPr algn="just" eaLnBrk="1" hangingPunct="1"/>
            <a:endParaRPr lang="pt-BR" altLang="pt-BR" sz="2400" dirty="0" smtClean="0"/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pt-BR" altLang="pt-BR" sz="2400" dirty="0" smtClean="0"/>
              <a:t>Algumas apresentam o topo plano, enquanto outras possuem um topo muito irregular e pontiagudo. </a:t>
            </a:r>
          </a:p>
          <a:p>
            <a:pPr algn="just" eaLnBrk="1" hangingPunct="1"/>
            <a:endParaRPr lang="pt-BR" altLang="pt-BR" sz="2400" dirty="0" smtClean="0"/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pt-BR" altLang="pt-BR" sz="2400" dirty="0" smtClean="0"/>
              <a:t>Possuem um arcabouço cristalino (rochas ígneas e metamórficas). Porém, algumas apresentam no seu topo um conjunto de rochas sedimentares (arenitos e sedimentos </a:t>
            </a:r>
            <a:r>
              <a:rPr lang="pt-BR" altLang="pt-BR" sz="2400" dirty="0" err="1" smtClean="0"/>
              <a:t>argilo</a:t>
            </a:r>
            <a:r>
              <a:rPr lang="pt-BR" altLang="pt-BR" sz="2400" dirty="0" smtClean="0"/>
              <a:t>-arenosos).  </a:t>
            </a:r>
            <a:endParaRPr lang="pt-BR" altLang="pt-BR" sz="2400" dirty="0"/>
          </a:p>
          <a:p>
            <a:pPr algn="just" eaLnBrk="1" hangingPunct="1"/>
            <a:endParaRPr lang="pt-BR" alt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6584282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cos\Documents\Marcos\pen_drive\outras_coisas\FOTOS\Imagens 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9"/>
          <p:cNvSpPr txBox="1">
            <a:spLocks noChangeArrowheads="1"/>
          </p:cNvSpPr>
          <p:nvPr/>
        </p:nvSpPr>
        <p:spPr bwMode="auto">
          <a:xfrm>
            <a:off x="5580063" y="44624"/>
            <a:ext cx="345598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3000" b="1" dirty="0">
                <a:latin typeface="+mn-lt"/>
              </a:rPr>
              <a:t>Serra </a:t>
            </a:r>
            <a:r>
              <a:rPr lang="pt-BR" sz="3000" b="1" dirty="0" smtClean="0">
                <a:latin typeface="+mn-lt"/>
              </a:rPr>
              <a:t>da Garganta (</a:t>
            </a:r>
            <a:r>
              <a:rPr lang="pt-BR" sz="3000" b="1" dirty="0" err="1" smtClean="0">
                <a:latin typeface="+mn-lt"/>
              </a:rPr>
              <a:t>Florânia</a:t>
            </a:r>
            <a:r>
              <a:rPr lang="pt-BR" sz="3000" b="1" dirty="0" smtClean="0">
                <a:latin typeface="+mn-lt"/>
              </a:rPr>
              <a:t>)</a:t>
            </a:r>
          </a:p>
          <a:p>
            <a:pPr algn="ctr" eaLnBrk="1" hangingPunct="1"/>
            <a:r>
              <a:rPr lang="pt-BR" sz="3000" b="1" dirty="0" smtClean="0">
                <a:latin typeface="+mn-lt"/>
              </a:rPr>
              <a:t>719 m</a:t>
            </a:r>
            <a:endParaRPr lang="pt-BR" sz="3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967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3779838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067175" y="2268538"/>
            <a:ext cx="4826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atin typeface="+mn-lt"/>
              </a:rPr>
              <a:t>Origem das Cordilheiras do Himalaia</a:t>
            </a:r>
          </a:p>
        </p:txBody>
      </p:sp>
    </p:spTree>
    <p:extLst>
      <p:ext uri="{BB962C8B-B14F-4D97-AF65-F5344CB8AC3E}">
        <p14:creationId xmlns:p14="http://schemas.microsoft.com/office/powerpoint/2010/main" val="3162113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aixaDeTexto 4"/>
          <p:cNvSpPr txBox="1">
            <a:spLocks noChangeArrowheads="1"/>
          </p:cNvSpPr>
          <p:nvPr/>
        </p:nvSpPr>
        <p:spPr bwMode="auto">
          <a:xfrm>
            <a:off x="900113" y="0"/>
            <a:ext cx="824388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sz="2500" b="1">
                <a:latin typeface="Calibri" pitchFamily="34" charset="0"/>
              </a:rPr>
              <a:t>Vulcanismo</a:t>
            </a:r>
          </a:p>
        </p:txBody>
      </p:sp>
    </p:spTree>
    <p:extLst>
      <p:ext uri="{BB962C8B-B14F-4D97-AF65-F5344CB8AC3E}">
        <p14:creationId xmlns:p14="http://schemas.microsoft.com/office/powerpoint/2010/main" val="64042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38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CaixaDeTexto 5"/>
          <p:cNvSpPr txBox="1">
            <a:spLocks noChangeArrowheads="1"/>
          </p:cNvSpPr>
          <p:nvPr/>
        </p:nvSpPr>
        <p:spPr bwMode="auto">
          <a:xfrm>
            <a:off x="5003800" y="1651000"/>
            <a:ext cx="41402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3500" b="1">
                <a:latin typeface="Calibri" pitchFamily="34" charset="0"/>
              </a:rPr>
              <a:t>Agentes exogenéticos (representados pela ação do intemperismo)</a:t>
            </a:r>
          </a:p>
        </p:txBody>
      </p:sp>
    </p:spTree>
    <p:extLst>
      <p:ext uri="{BB962C8B-B14F-4D97-AF65-F5344CB8AC3E}">
        <p14:creationId xmlns:p14="http://schemas.microsoft.com/office/powerpoint/2010/main" val="354446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CaixaDeTexto 6"/>
          <p:cNvSpPr txBox="1">
            <a:spLocks noChangeArrowheads="1"/>
          </p:cNvSpPr>
          <p:nvPr/>
        </p:nvSpPr>
        <p:spPr bwMode="auto">
          <a:xfrm>
            <a:off x="5364163" y="257175"/>
            <a:ext cx="3671887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t-BR" sz="2800" b="1" dirty="0">
                <a:latin typeface="Calibri" pitchFamily="34" charset="0"/>
              </a:rPr>
              <a:t>Erosão: </a:t>
            </a:r>
            <a:r>
              <a:rPr lang="pt-BR" sz="2800" dirty="0">
                <a:latin typeface="Calibri" pitchFamily="34" charset="0"/>
              </a:rPr>
              <a:t>desgaste da superfície do planeta por agentes naturais e antrópicos. </a:t>
            </a:r>
          </a:p>
          <a:p>
            <a:pPr algn="just" eaLnBrk="1" hangingPunct="1"/>
            <a:endParaRPr lang="pt-BR" sz="2800" dirty="0">
              <a:latin typeface="Calibri" pitchFamily="34" charset="0"/>
            </a:endParaRPr>
          </a:p>
          <a:p>
            <a:pPr algn="just" eaLnBrk="1" hangingPunct="1"/>
            <a:r>
              <a:rPr lang="pt-BR" sz="2800" b="1" dirty="0">
                <a:latin typeface="Calibri" pitchFamily="34" charset="0"/>
              </a:rPr>
              <a:t>Tipos de Erosão:</a:t>
            </a:r>
          </a:p>
          <a:p>
            <a:pPr algn="just" eaLnBrk="1" hangingPunct="1"/>
            <a:endParaRPr lang="pt-BR" sz="1600" dirty="0">
              <a:latin typeface="Calibri" pitchFamily="34" charset="0"/>
            </a:endParaRPr>
          </a:p>
          <a:p>
            <a:pPr algn="just" eaLnBrk="1" hangingPunct="1">
              <a:buFont typeface="Arial" charset="0"/>
              <a:buChar char="•"/>
            </a:pPr>
            <a:r>
              <a:rPr lang="pt-BR" sz="2800" dirty="0">
                <a:latin typeface="Calibri" pitchFamily="34" charset="0"/>
              </a:rPr>
              <a:t> Erosão eólica; </a:t>
            </a:r>
          </a:p>
          <a:p>
            <a:pPr algn="just" eaLnBrk="1" hangingPunct="1">
              <a:buFont typeface="Arial" charset="0"/>
              <a:buChar char="•"/>
            </a:pPr>
            <a:r>
              <a:rPr lang="pt-BR" sz="2800" dirty="0">
                <a:latin typeface="Calibri" pitchFamily="34" charset="0"/>
              </a:rPr>
              <a:t> Erosão marinha ou abrasão; </a:t>
            </a:r>
          </a:p>
          <a:p>
            <a:pPr algn="just" eaLnBrk="1" hangingPunct="1">
              <a:buFont typeface="Arial" charset="0"/>
              <a:buChar char="•"/>
            </a:pPr>
            <a:r>
              <a:rPr lang="pt-BR" sz="2800" dirty="0">
                <a:latin typeface="Calibri" pitchFamily="34" charset="0"/>
              </a:rPr>
              <a:t> Erosão pluvial; </a:t>
            </a:r>
          </a:p>
          <a:p>
            <a:pPr algn="just" eaLnBrk="1" hangingPunct="1">
              <a:buFont typeface="Arial" charset="0"/>
              <a:buChar char="•"/>
            </a:pPr>
            <a:r>
              <a:rPr lang="pt-BR" sz="2800" dirty="0">
                <a:latin typeface="Calibri" pitchFamily="34" charset="0"/>
              </a:rPr>
              <a:t> Erosão fluvial; </a:t>
            </a:r>
          </a:p>
          <a:p>
            <a:pPr algn="just" eaLnBrk="1" hangingPunct="1">
              <a:buFont typeface="Arial" charset="0"/>
              <a:buChar char="•"/>
            </a:pPr>
            <a:r>
              <a:rPr lang="pt-BR" sz="2800" dirty="0">
                <a:latin typeface="Calibri" pitchFamily="34" charset="0"/>
              </a:rPr>
              <a:t> Erosão glacial; </a:t>
            </a:r>
          </a:p>
          <a:p>
            <a:pPr algn="just" eaLnBrk="1" hangingPunct="1">
              <a:buFont typeface="Arial" charset="0"/>
              <a:buChar char="•"/>
            </a:pPr>
            <a:r>
              <a:rPr lang="pt-BR" sz="2800" dirty="0">
                <a:latin typeface="Calibri" pitchFamily="34" charset="0"/>
              </a:rPr>
              <a:t> Erosão </a:t>
            </a:r>
            <a:r>
              <a:rPr lang="pt-BR" sz="2800" dirty="0" err="1">
                <a:latin typeface="Calibri" pitchFamily="34" charset="0"/>
              </a:rPr>
              <a:t>antropogenética</a:t>
            </a:r>
            <a:r>
              <a:rPr lang="pt-BR" sz="2800" dirty="0">
                <a:latin typeface="Calibri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4206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1289</Words>
  <Application>Microsoft Office PowerPoint</Application>
  <PresentationFormat>Apresentação na tela (4:3)</PresentationFormat>
  <Paragraphs>193</Paragraphs>
  <Slides>54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Courier New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 da Cunha Bachiega</dc:creator>
  <cp:lastModifiedBy>Marcos Antônio</cp:lastModifiedBy>
  <cp:revision>44</cp:revision>
  <dcterms:created xsi:type="dcterms:W3CDTF">2013-05-14T11:52:08Z</dcterms:created>
  <dcterms:modified xsi:type="dcterms:W3CDTF">2015-08-25T00:48:11Z</dcterms:modified>
</cp:coreProperties>
</file>