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7" r:id="rId4"/>
    <p:sldId id="258" r:id="rId5"/>
    <p:sldId id="268" r:id="rId6"/>
    <p:sldId id="269" r:id="rId7"/>
    <p:sldId id="270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2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4" r:id="rId31"/>
    <p:sldId id="29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9229-7783-4B79-B16B-615302BD4C8C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4C85-4052-4457-90C5-A53ADD87D2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4C85-4052-4457-90C5-A53ADD87D2D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64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pt-BR" smtClean="0"/>
          </a:p>
        </p:txBody>
      </p:sp>
      <p:sp>
        <p:nvSpPr>
          <p:cNvPr id="942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0033C2-F750-4D3B-B514-D6187DF826FF}" type="slidenum">
              <a:rPr lang="pt-BR" altLang="pt-BR" sz="1200"/>
              <a:pPr/>
              <a:t>8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42314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pt-BR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CEA256-C0E8-41C2-AE0A-8F38E67F069E}" type="slidenum">
              <a:rPr lang="pt-BR" altLang="pt-BR" sz="1200"/>
              <a:pPr/>
              <a:t>10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322324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pt-BR" smtClean="0"/>
          </a:p>
        </p:txBody>
      </p:sp>
      <p:sp>
        <p:nvSpPr>
          <p:cNvPr id="1249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20E2B-0EAA-4269-8D0F-B5C5C4991AC4}" type="slidenum">
              <a:rPr lang="pt-BR" altLang="pt-BR" sz="1200"/>
              <a:pPr/>
              <a:t>12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33452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pt-BR" smtClean="0"/>
          </a:p>
        </p:txBody>
      </p:sp>
      <p:sp>
        <p:nvSpPr>
          <p:cNvPr id="1269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7CF8E2-B6E3-4C9C-817F-1B04E0420A87}" type="slidenum">
              <a:rPr lang="pt-BR" altLang="pt-BR" sz="1200"/>
              <a:pPr/>
              <a:t>13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41171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5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82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2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5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17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7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1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1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4425-933A-4526-A3C0-0173532EF0F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AA2D-43AD-48A2-8723-3FFE219A7D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503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000" b="1" dirty="0" smtClean="0">
                <a:latin typeface="Calibri" pitchFamily="34" charset="0"/>
                <a:cs typeface="Calibri" pitchFamily="34" charset="0"/>
              </a:rPr>
              <a:t>Leitura de mapas</a:t>
            </a:r>
            <a:endParaRPr lang="pt-BR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4429561"/>
            <a:ext cx="6876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Professor: Marcos Antônio Alves de Araújo</a:t>
            </a:r>
          </a:p>
          <a:p>
            <a:pPr algn="r">
              <a:defRPr/>
            </a:pP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grandes cultures.pn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23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236296" y="44624"/>
            <a:ext cx="18722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pt-BR" sz="2200" b="1" dirty="0">
                <a:solidFill>
                  <a:schemeClr val="tx2"/>
                </a:solidFill>
                <a:latin typeface="Arial" panose="020B0604020202020204" pitchFamily="34" charset="0"/>
              </a:rPr>
              <a:t>Principais produções agrícolas</a:t>
            </a:r>
            <a:endParaRPr lang="pt-BR" altLang="pt-BR" sz="2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2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4450"/>
            <a:ext cx="7700962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7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oneTexte 2"/>
          <p:cNvSpPr txBox="1">
            <a:spLocks noChangeArrowheads="1"/>
          </p:cNvSpPr>
          <p:nvPr/>
        </p:nvSpPr>
        <p:spPr bwMode="auto">
          <a:xfrm>
            <a:off x="5076825" y="115888"/>
            <a:ext cx="38481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fr-F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 </a:t>
            </a:r>
            <a:r>
              <a:rPr lang="fr-F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aéreo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392363"/>
            <a:ext cx="91424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 1" descr="13 Joueurs de futebol 2004-2008.png"/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9144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ZoneTexte 2"/>
          <p:cNvSpPr txBox="1">
            <a:spLocks noChangeArrowheads="1"/>
          </p:cNvSpPr>
          <p:nvPr/>
        </p:nvSpPr>
        <p:spPr bwMode="auto">
          <a:xfrm>
            <a:off x="611188" y="333375"/>
            <a:ext cx="72151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fr-F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 Exportações de jogadores de futebol</a:t>
            </a:r>
          </a:p>
        </p:txBody>
      </p:sp>
    </p:spTree>
    <p:extLst>
      <p:ext uri="{BB962C8B-B14F-4D97-AF65-F5344CB8AC3E}">
        <p14:creationId xmlns:p14="http://schemas.microsoft.com/office/powerpoint/2010/main" val="27054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_analf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9" y="6663"/>
            <a:ext cx="8464631" cy="68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3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97" y="836712"/>
            <a:ext cx="410307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baixo 6"/>
          <p:cNvSpPr/>
          <p:nvPr/>
        </p:nvSpPr>
        <p:spPr>
          <a:xfrm>
            <a:off x="5004048" y="404664"/>
            <a:ext cx="288032" cy="36004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6948264" y="404664"/>
            <a:ext cx="288032" cy="36004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>
            <a:off x="8244408" y="6093296"/>
            <a:ext cx="216024" cy="432048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5220072" y="6210309"/>
            <a:ext cx="216024" cy="243027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16029" y="-382"/>
            <a:ext cx="8640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/>
              <a:t>Local</a:t>
            </a:r>
            <a:endParaRPr lang="pt-BR" sz="25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588224" y="-27296"/>
            <a:ext cx="8975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/>
              <a:t>Tema</a:t>
            </a:r>
            <a:endParaRPr lang="pt-BR" sz="25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427984" y="6336322"/>
            <a:ext cx="18381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/>
              <a:t>Fonte e data</a:t>
            </a:r>
            <a:endParaRPr lang="pt-BR" sz="25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893745" y="6408330"/>
            <a:ext cx="9987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/>
              <a:t>Escala</a:t>
            </a:r>
            <a:endParaRPr lang="pt-BR" sz="2500" b="1" dirty="0"/>
          </a:p>
        </p:txBody>
      </p:sp>
      <p:sp>
        <p:nvSpPr>
          <p:cNvPr id="23" name="Seta para cima 22"/>
          <p:cNvSpPr/>
          <p:nvPr/>
        </p:nvSpPr>
        <p:spPr>
          <a:xfrm>
            <a:off x="6948264" y="5949280"/>
            <a:ext cx="216024" cy="432048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445061" y="6309320"/>
            <a:ext cx="12952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/>
              <a:t>Legenda</a:t>
            </a:r>
            <a:endParaRPr lang="pt-BR" sz="2500" b="1" dirty="0"/>
          </a:p>
        </p:txBody>
      </p:sp>
      <p:sp>
        <p:nvSpPr>
          <p:cNvPr id="2" name="Retângulo 1"/>
          <p:cNvSpPr/>
          <p:nvPr/>
        </p:nvSpPr>
        <p:spPr>
          <a:xfrm>
            <a:off x="539552" y="2852936"/>
            <a:ext cx="34174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b="1" dirty="0" smtClean="0"/>
              <a:t>Um mapa contém...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992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99792" y="2730986"/>
            <a:ext cx="63811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C00000"/>
                </a:solidFill>
              </a:rPr>
              <a:t>a) Símbolos: </a:t>
            </a:r>
          </a:p>
        </p:txBody>
      </p:sp>
      <p:pic>
        <p:nvPicPr>
          <p:cNvPr id="7" name="Picture 4" descr="http://portalgeo.rio.rj.gov.br/armazenzinho/web/imagens/fig08a_simbo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" y="3458170"/>
            <a:ext cx="2549872" cy="33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portalgeo.rio.rj.gov.br/armazenzinho/web/imagens/fig08b_simb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" y="44624"/>
            <a:ext cx="25498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99992" y="1789946"/>
            <a:ext cx="46440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C00000"/>
                </a:solidFill>
              </a:rPr>
              <a:t> b</a:t>
            </a:r>
            <a:r>
              <a:rPr lang="pt-BR" sz="5000" b="1" dirty="0" smtClean="0">
                <a:solidFill>
                  <a:srgbClr val="C00000"/>
                </a:solidFill>
              </a:rPr>
              <a:t>) Linhas</a:t>
            </a:r>
            <a:r>
              <a:rPr lang="pt-BR" sz="5000" b="1" dirty="0" smtClean="0">
                <a:solidFill>
                  <a:srgbClr val="C00000"/>
                </a:solidFill>
              </a:rPr>
              <a:t>:</a:t>
            </a:r>
            <a:endParaRPr lang="pt-BR" sz="5000" b="1" dirty="0" smtClean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6512" y="486916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5000" b="1" dirty="0" smtClean="0"/>
              <a:t>As </a:t>
            </a:r>
            <a:r>
              <a:rPr lang="pt-BR" sz="5000" b="1" dirty="0" err="1"/>
              <a:t>i</a:t>
            </a:r>
            <a:r>
              <a:rPr lang="pt-BR" sz="5000" b="1" dirty="0" err="1" smtClean="0"/>
              <a:t>solinhas</a:t>
            </a:r>
            <a:r>
              <a:rPr lang="pt-BR" sz="5000" b="1" dirty="0" smtClean="0"/>
              <a:t> </a:t>
            </a:r>
            <a:r>
              <a:rPr lang="pt-BR" sz="5000" b="1" dirty="0" smtClean="0"/>
              <a:t>ou </a:t>
            </a:r>
            <a:r>
              <a:rPr lang="pt-BR" sz="5000" b="1" dirty="0" smtClean="0"/>
              <a:t>isopletas</a:t>
            </a:r>
            <a:endParaRPr lang="pt-BR" sz="5000" b="1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1" y="476672"/>
            <a:ext cx="459077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sobaras01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15" y="980728"/>
            <a:ext cx="602728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5496" y="3071282"/>
            <a:ext cx="30092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>
                <a:solidFill>
                  <a:srgbClr val="C00000"/>
                </a:solidFill>
              </a:rPr>
              <a:t>Isóbaras</a:t>
            </a:r>
            <a:r>
              <a:rPr lang="pt-BR" sz="5000" b="1" dirty="0" smtClean="0">
                <a:solidFill>
                  <a:srgbClr val="C00000"/>
                </a:solidFill>
              </a:rPr>
              <a:t>:</a:t>
            </a:r>
            <a:endParaRPr lang="pt-BR" sz="5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96" y="2999274"/>
            <a:ext cx="34290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 err="1" smtClean="0">
                <a:solidFill>
                  <a:srgbClr val="C00000"/>
                </a:solidFill>
              </a:rPr>
              <a:t>Isoeitas</a:t>
            </a:r>
            <a:r>
              <a:rPr lang="pt-BR" sz="5000" b="1" dirty="0" smtClean="0">
                <a:solidFill>
                  <a:srgbClr val="C00000"/>
                </a:solidFill>
              </a:rPr>
              <a:t>:</a:t>
            </a:r>
            <a:endParaRPr lang="pt-BR" sz="5000" b="1" dirty="0" smtClean="0">
              <a:solidFill>
                <a:srgbClr val="C00000"/>
              </a:solidFill>
            </a:endParaRPr>
          </a:p>
        </p:txBody>
      </p:sp>
      <p:pic>
        <p:nvPicPr>
          <p:cNvPr id="7" name="Picture 2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25" y="675567"/>
            <a:ext cx="5679475" cy="618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XDkMzDleomI/TLm7TBtCBhI/AAAAAAAADX4/BNFgpIrPbmg/s1600/professo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06096"/>
            <a:ext cx="4056948" cy="52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1" y="0"/>
            <a:ext cx="5076057" cy="3602486"/>
          </a:xfrm>
          <a:prstGeom prst="rect">
            <a:avLst/>
          </a:prstGeom>
          <a:noFill/>
          <a:ln w="76200"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5496" y="4471952"/>
            <a:ext cx="5040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Qual a primeira pergunta que fazemos ao observar um mapa?</a:t>
            </a:r>
            <a:endParaRPr lang="pt-BR" sz="3000" b="1" dirty="0"/>
          </a:p>
        </p:txBody>
      </p:sp>
      <p:pic>
        <p:nvPicPr>
          <p:cNvPr id="3" name="Picture 4" descr="http://www.essaseoutras.xpg.com.br/wp-content/uploads/2011/06/mapa-tematic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22770"/>
            <a:ext cx="5077609" cy="3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496" y="2924944"/>
            <a:ext cx="34290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 smtClean="0">
                <a:solidFill>
                  <a:srgbClr val="C00000"/>
                </a:solidFill>
              </a:rPr>
              <a:t>Isotermas</a:t>
            </a:r>
            <a:r>
              <a:rPr lang="pt-BR" sz="5000" b="1" dirty="0" smtClean="0">
                <a:solidFill>
                  <a:srgbClr val="C00000"/>
                </a:solidFill>
              </a:rPr>
              <a:t>:</a:t>
            </a:r>
            <a:endParaRPr lang="pt-BR" sz="5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interna_clip_image006_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25" y="697812"/>
            <a:ext cx="5679475" cy="616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9157" y="2049229"/>
            <a:ext cx="34290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 smtClean="0"/>
              <a:t>Curvas de nível (Isoípsas)</a:t>
            </a:r>
          </a:p>
          <a:p>
            <a:pPr algn="just"/>
            <a:r>
              <a:rPr lang="pt-BR" sz="3000" dirty="0" smtClean="0">
                <a:solidFill>
                  <a:srgbClr val="C00000"/>
                </a:solidFill>
              </a:rPr>
              <a:t>Altimetria</a:t>
            </a:r>
            <a:r>
              <a:rPr lang="pt-BR" sz="3000" dirty="0" smtClean="0"/>
              <a:t> </a:t>
            </a:r>
          </a:p>
          <a:p>
            <a:pPr algn="just"/>
            <a:r>
              <a:rPr lang="pt-BR" sz="3000" dirty="0" smtClean="0">
                <a:solidFill>
                  <a:srgbClr val="C00000"/>
                </a:solidFill>
              </a:rPr>
              <a:t>Batimetria</a:t>
            </a:r>
            <a:endParaRPr lang="pt-BR" sz="30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21" y="1340768"/>
            <a:ext cx="5718279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823"/>
            <a:ext cx="5436096" cy="57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88640"/>
            <a:ext cx="86409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Curvas de nível: altimetria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76056" y="1357898"/>
            <a:ext cx="396882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Perfil Topográfico</a:t>
            </a:r>
          </a:p>
          <a:p>
            <a:pPr algn="ctr"/>
            <a:endParaRPr lang="pt-BR" sz="2000" b="1" dirty="0" smtClean="0"/>
          </a:p>
          <a:p>
            <a:pPr algn="ctr"/>
            <a:r>
              <a:rPr lang="pt-BR" sz="2500" b="1" dirty="0"/>
              <a:t>Curvas de </a:t>
            </a:r>
            <a:r>
              <a:rPr lang="pt-BR" sz="2500" b="1" dirty="0" smtClean="0"/>
              <a:t>nível mais próximas (20 m)</a:t>
            </a:r>
          </a:p>
          <a:p>
            <a:pPr algn="ctr"/>
            <a:endParaRPr lang="pt-BR" sz="2500" b="1" dirty="0"/>
          </a:p>
          <a:p>
            <a:pPr algn="ctr"/>
            <a:r>
              <a:rPr lang="pt-BR" sz="2500" b="1" dirty="0" smtClean="0"/>
              <a:t>maior declividade</a:t>
            </a:r>
          </a:p>
          <a:p>
            <a:pPr algn="ctr"/>
            <a:endParaRPr lang="pt-BR" sz="2500" b="1" dirty="0" smtClean="0"/>
          </a:p>
          <a:p>
            <a:pPr algn="ctr"/>
            <a:endParaRPr lang="pt-BR" sz="2500" b="1" dirty="0"/>
          </a:p>
          <a:p>
            <a:pPr algn="ctr"/>
            <a:r>
              <a:rPr lang="pt-BR" sz="2500" b="1" dirty="0" smtClean="0"/>
              <a:t>Curvas de nível mais distantes (2 km)</a:t>
            </a:r>
          </a:p>
          <a:p>
            <a:pPr algn="ctr"/>
            <a:endParaRPr lang="pt-BR" sz="2500" b="1" dirty="0" smtClean="0"/>
          </a:p>
          <a:p>
            <a:pPr algn="ctr"/>
            <a:r>
              <a:rPr lang="pt-BR" sz="2500" b="1" dirty="0" smtClean="0"/>
              <a:t>Menor declividade</a:t>
            </a:r>
            <a:endParaRPr lang="pt-BR" sz="2500" b="1" dirty="0"/>
          </a:p>
        </p:txBody>
      </p:sp>
      <p:sp>
        <p:nvSpPr>
          <p:cNvPr id="4" name="Seta para baixo 3"/>
          <p:cNvSpPr/>
          <p:nvPr/>
        </p:nvSpPr>
        <p:spPr>
          <a:xfrm>
            <a:off x="6804248" y="3068960"/>
            <a:ext cx="4638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6804248" y="5373216"/>
            <a:ext cx="4638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0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1663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Se X-Y fosse uma rodovia, qual seria o seu perfil?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12360" cy="40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9387"/>
            <a:ext cx="7128792" cy="241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uiadoestudante.abril.com.br/imagem/r_geografia_cartografia_questao11e12_julho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520123" cy="68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20122" y="2296904"/>
            <a:ext cx="262387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Curvas de nível: altimetria</a:t>
            </a:r>
          </a:p>
        </p:txBody>
      </p:sp>
    </p:spTree>
    <p:extLst>
      <p:ext uri="{BB962C8B-B14F-4D97-AF65-F5344CB8AC3E}">
        <p14:creationId xmlns:p14="http://schemas.microsoft.com/office/powerpoint/2010/main" val="22504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85344" y="476672"/>
            <a:ext cx="750308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500" b="1" dirty="0" smtClean="0"/>
              <a:t>Como interpretar um mapa topográfico</a:t>
            </a:r>
            <a:endParaRPr lang="pt-BR" sz="35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12776"/>
            <a:ext cx="33718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404664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/>
              <a:t>Curvas de nível: batimetria</a:t>
            </a:r>
          </a:p>
        </p:txBody>
      </p:sp>
      <p:pic>
        <p:nvPicPr>
          <p:cNvPr id="5" name="Picture 2" descr="v36n3a05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17" y="1700808"/>
            <a:ext cx="5548483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2564904"/>
            <a:ext cx="3419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C00000"/>
                </a:solidFill>
              </a:rPr>
              <a:t>numérica</a:t>
            </a:r>
            <a:r>
              <a:rPr lang="pt-BR" sz="5000" dirty="0" smtClean="0"/>
              <a:t> e/ou </a:t>
            </a:r>
            <a:r>
              <a:rPr lang="pt-BR" sz="5000" b="1" dirty="0" smtClean="0">
                <a:solidFill>
                  <a:srgbClr val="C00000"/>
                </a:solidFill>
              </a:rPr>
              <a:t>cromática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29751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07" y="1"/>
            <a:ext cx="66392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1820431"/>
            <a:ext cx="2699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Linhas – Fluxos</a:t>
            </a:r>
            <a:endParaRPr lang="pt-BR" sz="3000" dirty="0" smtClean="0"/>
          </a:p>
          <a:p>
            <a:pPr algn="ctr"/>
            <a:endParaRPr lang="pt-BR" sz="3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3000" dirty="0" smtClean="0"/>
              <a:t>Direção </a:t>
            </a:r>
            <a:r>
              <a:rPr lang="pt-BR" sz="3000" dirty="0" smtClean="0"/>
              <a:t>e sentido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3000" dirty="0" smtClean="0"/>
              <a:t>Intensidade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25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007" y="44624"/>
            <a:ext cx="46440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rgbClr val="C00000"/>
                </a:solidFill>
              </a:rPr>
              <a:t>c</a:t>
            </a:r>
            <a:r>
              <a:rPr lang="pt-BR" sz="3500" b="1" dirty="0" smtClean="0">
                <a:solidFill>
                  <a:srgbClr val="C00000"/>
                </a:solidFill>
              </a:rPr>
              <a:t>) As cores e os tons: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244408" cy="570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9512" y="6309320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err="1" smtClean="0"/>
              <a:t>Hipsometria</a:t>
            </a:r>
            <a:r>
              <a:rPr lang="pt-BR" sz="3000" b="1" dirty="0" smtClean="0"/>
              <a:t> e batimetria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172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ogra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857375"/>
            <a:ext cx="57927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" y="2731854"/>
            <a:ext cx="32146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500" b="1" dirty="0" smtClean="0">
                <a:latin typeface="+mn-lt"/>
              </a:rPr>
              <a:t>Convenção: </a:t>
            </a:r>
          </a:p>
          <a:p>
            <a:pPr algn="just" eaLnBrk="1" hangingPunct="1"/>
            <a:r>
              <a:rPr lang="pt-BR" sz="2500" dirty="0" smtClean="0">
                <a:latin typeface="+mn-lt"/>
              </a:rPr>
              <a:t>Cor verde</a:t>
            </a:r>
            <a:r>
              <a:rPr lang="pt-BR" sz="2500" dirty="0">
                <a:latin typeface="+mn-lt"/>
              </a:rPr>
              <a:t> </a:t>
            </a:r>
            <a:r>
              <a:rPr lang="pt-BR" sz="2500" dirty="0" smtClean="0">
                <a:latin typeface="+mn-lt"/>
              </a:rPr>
              <a:t>→ </a:t>
            </a:r>
            <a:r>
              <a:rPr lang="pt-BR" sz="2500" dirty="0" smtClean="0">
                <a:latin typeface="+mn-lt"/>
              </a:rPr>
              <a:t>baixas </a:t>
            </a:r>
            <a:r>
              <a:rPr lang="pt-BR" sz="2500" dirty="0" smtClean="0">
                <a:latin typeface="+mn-lt"/>
              </a:rPr>
              <a:t>altitudes.</a:t>
            </a:r>
          </a:p>
          <a:p>
            <a:pPr algn="just" eaLnBrk="1" hangingPunct="1"/>
            <a:endParaRPr lang="pt-BR" sz="2500" dirty="0">
              <a:latin typeface="+mn-lt"/>
            </a:endParaRPr>
          </a:p>
          <a:p>
            <a:pPr algn="just" eaLnBrk="1" hangingPunct="1"/>
            <a:r>
              <a:rPr lang="pt-BR" sz="2500" dirty="0" smtClean="0">
                <a:latin typeface="+mn-lt"/>
              </a:rPr>
              <a:t>Cor branca → </a:t>
            </a:r>
            <a:r>
              <a:rPr lang="pt-BR" sz="2500" dirty="0" smtClean="0">
                <a:latin typeface="+mn-lt"/>
              </a:rPr>
              <a:t> </a:t>
            </a:r>
            <a:r>
              <a:rPr lang="pt-BR" sz="2500" dirty="0">
                <a:latin typeface="+mn-lt"/>
              </a:rPr>
              <a:t>altitudes acima de </a:t>
            </a:r>
            <a:r>
              <a:rPr lang="pt-BR" sz="2500" dirty="0" smtClean="0">
                <a:latin typeface="+mn-lt"/>
              </a:rPr>
              <a:t>6.000 m. </a:t>
            </a:r>
            <a:endParaRPr lang="pt-BR" sz="250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9832" y="565810"/>
            <a:ext cx="24749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500" b="1" dirty="0" err="1"/>
              <a:t>Hipsometria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396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6" y="28242"/>
            <a:ext cx="7756432" cy="682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99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23309"/>
            <a:ext cx="86409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 smtClean="0"/>
              <a:t>Algumas convenções de uso cartográfico das cores</a:t>
            </a:r>
            <a:endParaRPr lang="pt-BR" sz="3100" b="1" dirty="0"/>
          </a:p>
        </p:txBody>
      </p:sp>
      <p:sp>
        <p:nvSpPr>
          <p:cNvPr id="5" name="Retângulo 4"/>
          <p:cNvSpPr/>
          <p:nvPr/>
        </p:nvSpPr>
        <p:spPr>
          <a:xfrm>
            <a:off x="251520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73224" y="2132856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73224" y="3356992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3224" y="4602832"/>
            <a:ext cx="914400" cy="914400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73224" y="5753627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619672" y="114416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649376" y="236830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619672" y="359244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1619672" y="481657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1619672" y="596870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59832" y="930424"/>
            <a:ext cx="583264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Usado para representar água, frio, úmido, valores numéricos positivos.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059832" y="2154560"/>
            <a:ext cx="583264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Usado para representar vegetação, terras baixas – planícies, florestas.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59832" y="3378696"/>
            <a:ext cx="583264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>
                <a:solidFill>
                  <a:schemeClr val="tx1"/>
                </a:solidFill>
              </a:rPr>
              <a:t>Usado para representar seca, vegetação pobre, elevações intermediárias.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059832" y="4602832"/>
            <a:ext cx="583264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Usado para representar formas de relevo (montanhas, áreas elevadas), curvas de nível.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059832" y="5754960"/>
            <a:ext cx="5832648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Usado para representar elementos quentes, itens importantes, estradas, cidades.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2007" y="2924944"/>
            <a:ext cx="3635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</a:rPr>
              <a:t>d</a:t>
            </a:r>
            <a:r>
              <a:rPr lang="pt-BR" sz="3000" b="1" dirty="0" smtClean="0">
                <a:solidFill>
                  <a:srgbClr val="C00000"/>
                </a:solidFill>
              </a:rPr>
              <a:t>) </a:t>
            </a:r>
            <a:r>
              <a:rPr lang="pt-BR" sz="3000" b="1" dirty="0" smtClean="0">
                <a:solidFill>
                  <a:srgbClr val="C00000"/>
                </a:solidFill>
              </a:rPr>
              <a:t>Gráficos no mapa:</a:t>
            </a:r>
            <a:endParaRPr lang="pt-BR" sz="30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52" y="836712"/>
            <a:ext cx="5256152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988"/>
            <a:ext cx="676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9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B UFs 2003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59025"/>
            <a:ext cx="5688632" cy="68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7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uol.com/c/noticias/2013/07/30/idh-dos-estados-brasileiros-para-uso-em-textos-gera-tabela-1375155465870_622x580.jpg?1375155470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19792"/>
            <a:ext cx="7352230" cy="68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uol.com/c/infograficos/2013/noticias/idh-brasil/idhm-id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9992" cy="687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8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0825"/>
            <a:ext cx="6076754" cy="68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7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6844234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300192" y="188640"/>
            <a:ext cx="2592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peso dos </a:t>
            </a:r>
          </a:p>
          <a:p>
            <a:pPr algn="ctr" eaLnBrk="1" hangingPunct="1"/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</a:p>
        </p:txBody>
      </p:sp>
    </p:spTree>
    <p:extLst>
      <p:ext uri="{BB962C8B-B14F-4D97-AF65-F5344CB8AC3E}">
        <p14:creationId xmlns:p14="http://schemas.microsoft.com/office/powerpoint/2010/main" val="4027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253</Words>
  <Application>Microsoft Office PowerPoint</Application>
  <PresentationFormat>Apresentação na tela (4:3)</PresentationFormat>
  <Paragraphs>62</Paragraphs>
  <Slides>31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Tema do Office</vt:lpstr>
      <vt:lpstr>Leitura de mapas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Cartografia,  entre a ciência e a arte</dc:title>
  <dc:creator>Marcos Antônio Alves de Araújo</dc:creator>
  <cp:lastModifiedBy>Marcos Antônio</cp:lastModifiedBy>
  <cp:revision>129</cp:revision>
  <dcterms:created xsi:type="dcterms:W3CDTF">2012-01-16T20:39:42Z</dcterms:created>
  <dcterms:modified xsi:type="dcterms:W3CDTF">2015-07-09T20:36:44Z</dcterms:modified>
</cp:coreProperties>
</file>