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0" r:id="rId2"/>
    <p:sldId id="260" r:id="rId3"/>
    <p:sldId id="261" r:id="rId4"/>
    <p:sldId id="262" r:id="rId5"/>
    <p:sldId id="263" r:id="rId6"/>
    <p:sldId id="265" r:id="rId7"/>
    <p:sldId id="264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3EC5C-5B60-418F-B9A4-054A7AC2D5DD}" type="datetimeFigureOut">
              <a:rPr lang="pt-BR" smtClean="0"/>
              <a:t>10/02/2014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96C6D-B436-493F-B096-F887397FF3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3189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3C64E2-8C96-4ACD-8E53-8A6DA75973EA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1027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0D2901-68D3-4157-8BFD-C173C7748EE0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212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91DD01-4134-48D2-9BC1-13E18EB6ED8F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0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118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03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5409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745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63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10/02/2014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826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10/02/2014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6099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10/02/2014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8218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10/02/2014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93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10/02/2014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057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B7DE1-C8EC-4ED9-899B-5D76A2591F20}" type="datetimeFigureOut">
              <a:rPr lang="pt-BR" smtClean="0"/>
              <a:t>10/02/2014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4587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B7DE1-C8EC-4ED9-899B-5D76A2591F20}" type="datetimeFigureOut">
              <a:rPr lang="pt-BR" smtClean="0"/>
              <a:t>10/02/2014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423D1-CCA3-45D7-AA42-324950E6B74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370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markufrn@yahoo.com.br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3096"/>
            <a:ext cx="3158130" cy="203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626" y="4293096"/>
            <a:ext cx="2847882" cy="20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328" y="4293096"/>
            <a:ext cx="3098672" cy="2049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267744" y="476672"/>
            <a:ext cx="6876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b="1" dirty="0" smtClean="0"/>
              <a:t>Ministério da Educação</a:t>
            </a:r>
          </a:p>
          <a:p>
            <a:pPr algn="ctr"/>
            <a:r>
              <a:rPr lang="pt-BR" sz="2200" b="1" dirty="0" smtClean="0"/>
              <a:t>Instituto Federal de Educação, Ciência e Tecnologia do Rio Grande do Norte</a:t>
            </a:r>
          </a:p>
          <a:p>
            <a:pPr algn="ctr"/>
            <a:r>
              <a:rPr lang="pt-BR" sz="2200" b="1" dirty="0" smtClean="0"/>
              <a:t>Campus Natal/Cidade Alta</a:t>
            </a:r>
          </a:p>
        </p:txBody>
      </p:sp>
      <p:pic>
        <p:nvPicPr>
          <p:cNvPr id="2050" name="Imagem 1" descr="logo ifrn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2267744" cy="1530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35496" y="1988840"/>
            <a:ext cx="91085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/>
              <a:t>Curso:</a:t>
            </a:r>
            <a:r>
              <a:rPr lang="pt-BR" sz="2000" dirty="0" smtClean="0"/>
              <a:t> Técnico Subsequente em Guia de Turismo</a:t>
            </a:r>
          </a:p>
          <a:p>
            <a:r>
              <a:rPr lang="pt-BR" sz="2000" b="1" dirty="0" smtClean="0"/>
              <a:t>Disciplina:</a:t>
            </a:r>
            <a:r>
              <a:rPr lang="pt-BR" sz="2000" dirty="0" smtClean="0"/>
              <a:t> </a:t>
            </a:r>
            <a:r>
              <a:rPr lang="pt-BR" sz="2000" dirty="0" smtClean="0"/>
              <a:t>Recursos Ambientais Aplicados ao Turismo</a:t>
            </a:r>
            <a:endParaRPr lang="pt-BR" sz="2000" dirty="0" smtClean="0"/>
          </a:p>
          <a:p>
            <a:r>
              <a:rPr lang="pt-BR" sz="2000" b="1" dirty="0" smtClean="0"/>
              <a:t>Período Letivo: </a:t>
            </a:r>
            <a:r>
              <a:rPr lang="pt-BR" sz="2000" dirty="0"/>
              <a:t>2</a:t>
            </a:r>
            <a:r>
              <a:rPr lang="pt-BR" sz="2000" dirty="0" smtClean="0"/>
              <a:t>º </a:t>
            </a:r>
            <a:r>
              <a:rPr lang="pt-BR" sz="2000" dirty="0" smtClean="0"/>
              <a:t>período</a:t>
            </a:r>
          </a:p>
          <a:p>
            <a:r>
              <a:rPr lang="pt-BR" sz="2000" b="1" dirty="0" smtClean="0"/>
              <a:t>Carga Horária: </a:t>
            </a:r>
            <a:r>
              <a:rPr lang="pt-BR" sz="2000" dirty="0"/>
              <a:t>4</a:t>
            </a:r>
            <a:r>
              <a:rPr lang="pt-BR" sz="2000" dirty="0" smtClean="0"/>
              <a:t>0h</a:t>
            </a:r>
            <a:endParaRPr lang="pt-BR" sz="2000" dirty="0" smtClean="0"/>
          </a:p>
          <a:p>
            <a:r>
              <a:rPr lang="pt-BR" sz="2000" b="1" dirty="0" smtClean="0"/>
              <a:t>Professor: </a:t>
            </a:r>
            <a:r>
              <a:rPr lang="pt-BR" sz="2000" dirty="0" smtClean="0"/>
              <a:t>Marcos Antônio Alves de Araújo</a:t>
            </a:r>
          </a:p>
          <a:p>
            <a:r>
              <a:rPr lang="pt-BR" sz="2000" b="1" dirty="0" smtClean="0"/>
              <a:t>E-mail: </a:t>
            </a:r>
            <a:r>
              <a:rPr lang="pt-BR" sz="2000" dirty="0" smtClean="0">
                <a:hlinkClick r:id="rId6"/>
              </a:rPr>
              <a:t>markufrn@yahoo.com.br</a:t>
            </a:r>
            <a:endParaRPr lang="pt-BR" sz="2000" dirty="0" smtClean="0"/>
          </a:p>
          <a:p>
            <a:r>
              <a:rPr lang="pt-BR" sz="2000" b="1" dirty="0" smtClean="0"/>
              <a:t>Conteúdo Programático: </a:t>
            </a:r>
            <a:r>
              <a:rPr lang="pt-BR" sz="2000" dirty="0" smtClean="0"/>
              <a:t>Unidades de Conservação do Rio Grande do Norte</a:t>
            </a: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275533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5508104" cy="4154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4644008" y="2062589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APA Piquiri/Una (Espirito Santo, Canguaretama e Pedro Velho)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2555776" y="5302949"/>
            <a:ext cx="4248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Reserva Faunística Costeira de </a:t>
            </a:r>
            <a:r>
              <a:rPr lang="pt-BR" b="1" dirty="0" err="1" smtClean="0"/>
              <a:t>Tibau</a:t>
            </a:r>
            <a:r>
              <a:rPr lang="pt-BR" b="1" dirty="0" smtClean="0"/>
              <a:t> do Sul (UC municipal)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29061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ptphoto500x500.mnstatic.com/trilha-da-mata-estrela_7025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" y="44996"/>
            <a:ext cx="4411588" cy="329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farm3.staticflickr.com/2269/2231837436_8c86925ee9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4995"/>
            <a:ext cx="4499992" cy="329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6396" y="3347700"/>
            <a:ext cx="37635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RPPN Mata Estrela (Baia Formosa)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4572000" y="3284984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b="1" dirty="0" smtClean="0"/>
              <a:t>RDS Estadual Ponta do Tubarão (Macau e Guamaré)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304256" y="501317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RDS Estadual Mata da Pipa (</a:t>
            </a:r>
            <a:r>
              <a:rPr lang="pt-BR" b="1" dirty="0" err="1" smtClean="0"/>
              <a:t>Tibau</a:t>
            </a:r>
            <a:r>
              <a:rPr lang="pt-BR" b="1" dirty="0" smtClean="0"/>
              <a:t> do Sul)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711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3"/>
          <p:cNvSpPr txBox="1">
            <a:spLocks noChangeArrowheads="1"/>
          </p:cNvSpPr>
          <p:nvPr/>
        </p:nvSpPr>
        <p:spPr bwMode="auto">
          <a:xfrm>
            <a:off x="0" y="-1563"/>
            <a:ext cx="8964613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669900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00"/>
              </a:buClr>
              <a:buSzPct val="110000"/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00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5000" b="1" dirty="0">
                <a:latin typeface="Britannic Bold" pitchFamily="34" charset="0"/>
              </a:rPr>
              <a:t>As áreas naturais protegidas no Brasil</a:t>
            </a:r>
          </a:p>
        </p:txBody>
      </p:sp>
      <p:sp>
        <p:nvSpPr>
          <p:cNvPr id="11267" name="CaixaDeTexto 4"/>
          <p:cNvSpPr txBox="1">
            <a:spLocks noChangeArrowheads="1"/>
          </p:cNvSpPr>
          <p:nvPr/>
        </p:nvSpPr>
        <p:spPr bwMode="auto">
          <a:xfrm>
            <a:off x="107504" y="1734482"/>
            <a:ext cx="8857109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669900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00"/>
              </a:buClr>
              <a:buSzPct val="110000"/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00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Os </a:t>
            </a:r>
            <a:r>
              <a:rPr lang="pt-BR" altLang="pt-BR" dirty="0">
                <a:latin typeface="Calibri" pitchFamily="34" charset="0"/>
              </a:rPr>
              <a:t>primeiros parques brasileiros foram estabelecidos em 1937. </a:t>
            </a:r>
            <a:endParaRPr lang="pt-BR" altLang="pt-BR" dirty="0" smtClean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>
              <a:latin typeface="Calibri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Até </a:t>
            </a:r>
            <a:r>
              <a:rPr lang="pt-BR" altLang="pt-BR" dirty="0">
                <a:latin typeface="Calibri" pitchFamily="34" charset="0"/>
              </a:rPr>
              <a:t>1989, os parques e reservas federais foram criados pelo Instituto Brasileiro de Desenvolvimento Florestal (IBDF) e pela Secretaria Especial do Meio Ambiente (SEMA). </a:t>
            </a:r>
            <a:endParaRPr lang="pt-BR" altLang="pt-BR" dirty="0" smtClean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sz="2000" dirty="0">
              <a:latin typeface="Calibri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Em </a:t>
            </a:r>
            <a:r>
              <a:rPr lang="pt-BR" altLang="pt-BR" dirty="0">
                <a:latin typeface="Calibri" pitchFamily="34" charset="0"/>
              </a:rPr>
              <a:t>1989, SEMA e IBDF foram reunidos para formar o Instituto Brasileiro do Meio Ambiente e dos Recursos Naturais Renováveis (IBAMA).  </a:t>
            </a:r>
            <a:endParaRPr lang="pt-BR" altLang="pt-BR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3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4848" y="-2738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t-BR" sz="5000" dirty="0" smtClean="0">
                <a:latin typeface="Britannic Bold" pitchFamily="34" charset="0"/>
              </a:rPr>
              <a:t>O SNUC</a:t>
            </a:r>
            <a:endParaRPr lang="pt-BR" sz="5000" dirty="0">
              <a:latin typeface="Britannic Bold" pitchFamily="34" charset="0"/>
            </a:endParaRPr>
          </a:p>
        </p:txBody>
      </p:sp>
      <p:sp>
        <p:nvSpPr>
          <p:cNvPr id="12291" name="CaixaDeTexto 3"/>
          <p:cNvSpPr txBox="1">
            <a:spLocks noChangeArrowheads="1"/>
          </p:cNvSpPr>
          <p:nvPr/>
        </p:nvSpPr>
        <p:spPr bwMode="auto">
          <a:xfrm>
            <a:off x="179388" y="1124744"/>
            <a:ext cx="8713787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669900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00"/>
              </a:buClr>
              <a:buSzPct val="110000"/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00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Sistema formal (2000), </a:t>
            </a:r>
            <a:r>
              <a:rPr lang="pt-BR" altLang="pt-BR" dirty="0">
                <a:latin typeface="Calibri" pitchFamily="34" charset="0"/>
              </a:rPr>
              <a:t>unificado para unidades de conservação federais, estaduais e </a:t>
            </a:r>
            <a:r>
              <a:rPr lang="pt-BR" altLang="pt-BR" dirty="0" smtClean="0">
                <a:latin typeface="Calibri" pitchFamily="34" charset="0"/>
              </a:rPr>
              <a:t>municipais.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endParaRPr lang="pt-BR" altLang="pt-BR" dirty="0">
              <a:latin typeface="Calibri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O </a:t>
            </a:r>
            <a:r>
              <a:rPr lang="pt-BR" altLang="pt-BR" dirty="0">
                <a:latin typeface="Calibri" pitchFamily="34" charset="0"/>
              </a:rPr>
              <a:t>SNUC define e regulamenta as categorias de unidades de conservação nas instâncias federal, estadual e municipal. </a:t>
            </a:r>
            <a:endParaRPr lang="pt-BR" altLang="pt-BR" dirty="0" smtClean="0">
              <a:latin typeface="Calibri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endParaRPr lang="pt-BR" altLang="pt-BR" dirty="0" smtClean="0">
              <a:latin typeface="Calibri" pitchFamily="34" charset="0"/>
            </a:endParaRPr>
          </a:p>
          <a:p>
            <a:pPr marL="457200" indent="-457200" algn="just" eaLnBrk="1" hangingPunct="1">
              <a:spcBef>
                <a:spcPct val="0"/>
              </a:spcBef>
              <a:buClrTx/>
              <a:buSzTx/>
              <a:buFontTx/>
              <a:buChar char="-"/>
            </a:pPr>
            <a:r>
              <a:rPr lang="pt-BR" altLang="pt-BR" dirty="0" smtClean="0">
                <a:latin typeface="Calibri" pitchFamily="34" charset="0"/>
              </a:rPr>
              <a:t>Tem o objetivo de</a:t>
            </a:r>
            <a:r>
              <a:rPr lang="pt-BR" altLang="pt-BR" dirty="0">
                <a:latin typeface="Calibri" pitchFamily="34" charset="0"/>
              </a:rPr>
              <a:t> </a:t>
            </a:r>
            <a:r>
              <a:rPr lang="pt-BR" altLang="pt-BR" dirty="0" smtClean="0">
                <a:latin typeface="Calibri" pitchFamily="34" charset="0"/>
              </a:rPr>
              <a:t>gerenciar </a:t>
            </a:r>
            <a:r>
              <a:rPr lang="pt-BR" altLang="pt-BR" dirty="0">
                <a:latin typeface="Calibri" pitchFamily="34" charset="0"/>
              </a:rPr>
              <a:t>a criação, implantação e gestão de espaços territoriais, especialmente protegidos, com o objetivo principal de conservação e proteção da biodiversidade</a:t>
            </a:r>
          </a:p>
        </p:txBody>
      </p:sp>
    </p:spTree>
    <p:extLst>
      <p:ext uri="{BB962C8B-B14F-4D97-AF65-F5344CB8AC3E}">
        <p14:creationId xmlns:p14="http://schemas.microsoft.com/office/powerpoint/2010/main" val="10693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tângulo 3"/>
          <p:cNvSpPr>
            <a:spLocks noChangeArrowheads="1"/>
          </p:cNvSpPr>
          <p:nvPr/>
        </p:nvSpPr>
        <p:spPr bwMode="auto">
          <a:xfrm>
            <a:off x="179512" y="870386"/>
            <a:ext cx="8713788" cy="4862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669900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00"/>
              </a:buClr>
              <a:buSzPct val="110000"/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00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b="1" dirty="0">
                <a:latin typeface="Calibri" pitchFamily="34" charset="0"/>
              </a:rPr>
              <a:t>O SNUC separa as </a:t>
            </a:r>
            <a:r>
              <a:rPr lang="pt-BR" altLang="pt-BR" sz="4000" b="1" dirty="0" err="1">
                <a:latin typeface="Calibri" pitchFamily="34" charset="0"/>
              </a:rPr>
              <a:t>UCs</a:t>
            </a:r>
            <a:r>
              <a:rPr lang="pt-BR" altLang="pt-BR" sz="4000" b="1" dirty="0">
                <a:latin typeface="Calibri" pitchFamily="34" charset="0"/>
              </a:rPr>
              <a:t> em dois grupos: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pt-BR" altLang="pt-BR" dirty="0">
                <a:latin typeface="Calibri" pitchFamily="34" charset="0"/>
              </a:rPr>
              <a:t> </a:t>
            </a:r>
            <a:r>
              <a:rPr lang="pt-BR" altLang="pt-BR" b="1" dirty="0">
                <a:latin typeface="Calibri" pitchFamily="34" charset="0"/>
              </a:rPr>
              <a:t>Proteção integral </a:t>
            </a:r>
            <a:endParaRPr lang="pt-BR" altLang="pt-BR" b="1" dirty="0" smtClean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dirty="0" smtClean="0">
                <a:latin typeface="Calibri" pitchFamily="34" charset="0"/>
              </a:rPr>
              <a:t>(</a:t>
            </a:r>
            <a:r>
              <a:rPr lang="pt-BR" altLang="pt-BR" dirty="0" err="1">
                <a:latin typeface="Calibri" pitchFamily="34" charset="0"/>
              </a:rPr>
              <a:t>UCs</a:t>
            </a:r>
            <a:r>
              <a:rPr lang="pt-BR" altLang="pt-BR" dirty="0">
                <a:latin typeface="Calibri" pitchFamily="34" charset="0"/>
              </a:rPr>
              <a:t> de uso indireto), com a conservação da biodiversidade em primeiro plano. </a:t>
            </a:r>
          </a:p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endParaRPr lang="pt-BR" altLang="pt-BR" dirty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Font typeface="Arial" charset="0"/>
              <a:buChar char="•"/>
            </a:pPr>
            <a:r>
              <a:rPr lang="pt-BR" altLang="pt-BR" dirty="0">
                <a:latin typeface="Calibri" pitchFamily="34" charset="0"/>
              </a:rPr>
              <a:t> </a:t>
            </a:r>
            <a:r>
              <a:rPr lang="pt-BR" altLang="pt-BR" b="1" dirty="0">
                <a:latin typeface="Calibri" pitchFamily="34" charset="0"/>
              </a:rPr>
              <a:t>Áreas de uso sustentável </a:t>
            </a:r>
            <a:endParaRPr lang="pt-BR" altLang="pt-BR" b="1" dirty="0" smtClean="0">
              <a:latin typeface="Calibri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SzTx/>
              <a:buNone/>
            </a:pPr>
            <a:r>
              <a:rPr lang="pt-BR" altLang="pt-BR" dirty="0" smtClean="0">
                <a:latin typeface="Calibri" pitchFamily="34" charset="0"/>
              </a:rPr>
              <a:t>(</a:t>
            </a:r>
            <a:r>
              <a:rPr lang="pt-BR" altLang="pt-BR" dirty="0" err="1">
                <a:latin typeface="Calibri" pitchFamily="34" charset="0"/>
              </a:rPr>
              <a:t>UCs</a:t>
            </a:r>
            <a:r>
              <a:rPr lang="pt-BR" altLang="pt-BR" dirty="0">
                <a:latin typeface="Calibri" pitchFamily="34" charset="0"/>
              </a:rPr>
              <a:t> de uso direto), que permitem várias formas de utilização dos recursos naturais, com a proteção da biodiversidade como objetivo secundário. </a:t>
            </a:r>
          </a:p>
        </p:txBody>
      </p:sp>
    </p:spTree>
    <p:extLst>
      <p:ext uri="{BB962C8B-B14F-4D97-AF65-F5344CB8AC3E}">
        <p14:creationId xmlns:p14="http://schemas.microsoft.com/office/powerpoint/2010/main" val="380430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5496" y="854710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u="sng" dirty="0" err="1" smtClean="0"/>
              <a:t>UCs</a:t>
            </a:r>
            <a:r>
              <a:rPr lang="pt-BR" sz="3000" b="1" u="sng" dirty="0" smtClean="0"/>
              <a:t> de Proteção Integral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Parques Nacionais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Reservas Biológicas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Estações Ecológicas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Monumentos naturais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Refúgios da vida silvestre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860032" y="836712"/>
            <a:ext cx="41764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b="1" u="sng" dirty="0" err="1" smtClean="0"/>
              <a:t>UCs</a:t>
            </a:r>
            <a:r>
              <a:rPr lang="pt-BR" sz="3000" b="1" u="sng" dirty="0" smtClean="0"/>
              <a:t> de Uso Sustentável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Áreas de Proteção Ambiental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Áreas de relevante interesse ecológico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Floresta Nacional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Reserva Extrativista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Reserva de Fauna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Reserva de Desenvolvimento Sustentável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3000" dirty="0" smtClean="0"/>
              <a:t>Reserva Particular do Patrimônio Natural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3000" b="1" dirty="0"/>
          </a:p>
        </p:txBody>
      </p:sp>
    </p:spTree>
    <p:extLst>
      <p:ext uri="{BB962C8B-B14F-4D97-AF65-F5344CB8AC3E}">
        <p14:creationId xmlns:p14="http://schemas.microsoft.com/office/powerpoint/2010/main" val="1504398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79512" y="-27384"/>
            <a:ext cx="87137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669900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669900"/>
              </a:buClr>
              <a:buSzPct val="110000"/>
              <a:buFont typeface="Arial" charset="0"/>
              <a:buChar char="–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69900"/>
              </a:buClr>
              <a:buFont typeface="Wingdings" pitchFamily="2" charset="2"/>
              <a:buChar char="§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b="1" dirty="0" smtClean="0">
                <a:latin typeface="Calibri" pitchFamily="34" charset="0"/>
              </a:rPr>
              <a:t>UNIDADES DE CONSERVAÇÃO DO RN</a:t>
            </a:r>
            <a:endParaRPr lang="pt-BR" altLang="pt-BR" b="1" dirty="0">
              <a:latin typeface="Calibri" pitchFamily="34" charset="0"/>
            </a:endParaRPr>
          </a:p>
        </p:txBody>
      </p:sp>
      <p:pic>
        <p:nvPicPr>
          <p:cNvPr id="2050" name="Picture 2" descr="http://www.tamar.org.br/fotos/rocas%20aer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1" y="975086"/>
            <a:ext cx="4069673" cy="288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8481" y="426730"/>
            <a:ext cx="409650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dirty="0" err="1"/>
              <a:t>UCs</a:t>
            </a:r>
            <a:r>
              <a:rPr lang="pt-BR" sz="3000" dirty="0"/>
              <a:t> de Proteção Integral</a:t>
            </a:r>
          </a:p>
        </p:txBody>
      </p:sp>
      <p:pic>
        <p:nvPicPr>
          <p:cNvPr id="2052" name="Picture 4" descr="http://4.bp.blogspot.com/-JatL9jymeIk/TXgLm3p1BzI/AAAAAAAAI8U/Xaz2R_YfL1g/s320/0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888432" cy="283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373415" y="3501008"/>
            <a:ext cx="4198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Reserva Biológica Marinha Atol das Rocas 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4752528" y="910461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/>
              <a:t>Estação Ecológica do Seridó (Serra Negra do </a:t>
            </a:r>
            <a:r>
              <a:rPr lang="pt-BR" b="1" dirty="0" smtClean="0"/>
              <a:t>Norte)</a:t>
            </a:r>
            <a:endParaRPr lang="pt-BR" dirty="0"/>
          </a:p>
        </p:txBody>
      </p:sp>
      <p:pic>
        <p:nvPicPr>
          <p:cNvPr id="2054" name="Picture 6" descr="http://2.bp.blogspot.com/-dl_5KTymbMc/UEedAITD0tI/AAAAAAAADWI/Wr2SKuJYjqQ/s1600/200812260216585739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1" y="3816691"/>
            <a:ext cx="4059373" cy="304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323528" y="6311061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/>
              <a:t>Parque Estadual das Dunas </a:t>
            </a:r>
          </a:p>
          <a:p>
            <a:pPr algn="r"/>
            <a:r>
              <a:rPr lang="pt-BR" b="1" dirty="0" smtClean="0"/>
              <a:t>(Natal)</a:t>
            </a:r>
            <a:endParaRPr lang="pt-BR" dirty="0"/>
          </a:p>
        </p:txBody>
      </p:sp>
      <p:pic>
        <p:nvPicPr>
          <p:cNvPr id="2056" name="Picture 8" descr="http://farm4.static.flickr.com/3145/3357628171_a3ae1f685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4066695" cy="2708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4824536" y="3933056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/>
              <a:t>Parque Estadual Ecológico do </a:t>
            </a:r>
            <a:r>
              <a:rPr lang="pt-BR" b="1" dirty="0" err="1" smtClean="0"/>
              <a:t>Cabugi</a:t>
            </a:r>
            <a:r>
              <a:rPr lang="pt-BR" b="1" dirty="0" smtClean="0"/>
              <a:t> (Angicos)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705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7/7c/Parelhas_-_R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3203848" y="1484784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/>
              <a:t>Parque Estadual Florêncio Luciano</a:t>
            </a:r>
          </a:p>
          <a:p>
            <a:pPr algn="r"/>
            <a:r>
              <a:rPr lang="pt-BR" b="1" dirty="0" smtClean="0"/>
              <a:t>(Parelhas)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91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8481" y="-5318"/>
            <a:ext cx="38286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000" dirty="0" err="1"/>
              <a:t>UCs</a:t>
            </a:r>
            <a:r>
              <a:rPr lang="pt-BR" sz="3000" dirty="0"/>
              <a:t> de </a:t>
            </a:r>
            <a:r>
              <a:rPr lang="pt-BR" sz="3000" dirty="0" smtClean="0"/>
              <a:t>Uso Sustentável</a:t>
            </a:r>
            <a:endParaRPr lang="pt-BR" sz="3000" dirty="0"/>
          </a:p>
        </p:txBody>
      </p:sp>
      <p:pic>
        <p:nvPicPr>
          <p:cNvPr id="4098" name="Picture 2" descr="http://www.icmbio.gov.br/portal/images/stories/imgs-unidades-coservacao/FlonadeAcu_Nelson_Yoncd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" y="548680"/>
            <a:ext cx="3828677" cy="287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tângulo 13"/>
          <p:cNvSpPr/>
          <p:nvPr/>
        </p:nvSpPr>
        <p:spPr>
          <a:xfrm>
            <a:off x="-216024" y="3059668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Floresta Nacional do Vale do Açu (Açu)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4100" name="Picture 4" descr="Floresta Nacional de Nisia Floresta - ICMBIO - portão de entrada  - Nisia Floresta/RN by Caco Pi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8681"/>
            <a:ext cx="497079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1.bp.blogspot.com/-pANY_A-ynps/Tp_ovh1paVI/AAAAAAAAAoY/ULA2g_6RQ4o/s320/DSC056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1" y="3906471"/>
            <a:ext cx="3828678" cy="287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-252536" y="3933056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/>
              <a:t>RPPN </a:t>
            </a:r>
            <a:r>
              <a:rPr lang="pt-BR" b="1" dirty="0" err="1" smtClean="0"/>
              <a:t>Stoessel</a:t>
            </a:r>
            <a:r>
              <a:rPr lang="pt-BR" b="1" dirty="0" smtClean="0"/>
              <a:t> de Brito (Jucurutu)</a:t>
            </a:r>
            <a:endParaRPr lang="pt-BR" dirty="0"/>
          </a:p>
        </p:txBody>
      </p:sp>
      <p:sp>
        <p:nvSpPr>
          <p:cNvPr id="17" name="Retângulo 16"/>
          <p:cNvSpPr/>
          <p:nvPr/>
        </p:nvSpPr>
        <p:spPr>
          <a:xfrm>
            <a:off x="4499992" y="4931876"/>
            <a:ext cx="4139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RPPN </a:t>
            </a:r>
            <a:r>
              <a:rPr lang="pt-BR" b="1" dirty="0" err="1" smtClean="0"/>
              <a:t>Sernativo</a:t>
            </a:r>
            <a:r>
              <a:rPr lang="pt-BR" b="1" dirty="0" smtClean="0"/>
              <a:t> (Acari)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6048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2" y="0"/>
            <a:ext cx="3811488" cy="457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"/>
            <a:ext cx="3871538" cy="457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464258"/>
            <a:ext cx="3240360" cy="234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-36512" y="57398"/>
            <a:ext cx="3270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b="1" dirty="0" smtClean="0"/>
              <a:t>APA Recife de Corais (</a:t>
            </a:r>
            <a:r>
              <a:rPr lang="pt-BR" b="1" dirty="0" err="1" smtClean="0"/>
              <a:t>Maxaranguape</a:t>
            </a:r>
            <a:r>
              <a:rPr lang="pt-BR" b="1" dirty="0" smtClean="0"/>
              <a:t>, Rio do Fogo e Touros)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 rot="16200000">
            <a:off x="3344487" y="1511968"/>
            <a:ext cx="327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/>
              <a:t>APA Bonfim/</a:t>
            </a:r>
            <a:r>
              <a:rPr lang="pt-BR" b="1" dirty="0" err="1" smtClean="0"/>
              <a:t>Guaraíra</a:t>
            </a:r>
            <a:r>
              <a:rPr lang="pt-BR" b="1" dirty="0" smtClean="0"/>
              <a:t> (Arês, Goianinha, Nísia Floresta, São Jose de Mipibu, Senador </a:t>
            </a:r>
            <a:r>
              <a:rPr lang="pt-BR" b="1" dirty="0" err="1" smtClean="0"/>
              <a:t>Georgino</a:t>
            </a:r>
            <a:r>
              <a:rPr lang="pt-BR" b="1" dirty="0" smtClean="0"/>
              <a:t> Avelino e </a:t>
            </a:r>
            <a:r>
              <a:rPr lang="pt-BR" b="1" dirty="0" err="1" smtClean="0"/>
              <a:t>Tibau</a:t>
            </a:r>
            <a:r>
              <a:rPr lang="pt-BR" b="1" dirty="0" smtClean="0"/>
              <a:t> do Sul)</a:t>
            </a:r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5796136" y="5230941"/>
            <a:ext cx="327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APA Genipabu (Extremoz e Natal)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373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466</Words>
  <Application>Microsoft Office PowerPoint</Application>
  <PresentationFormat>Apresentação na tela (4:3)</PresentationFormat>
  <Paragraphs>67</Paragraphs>
  <Slides>11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Britannic Bold</vt:lpstr>
      <vt:lpstr>Calibri</vt:lpstr>
      <vt:lpstr>Wingdings</vt:lpstr>
      <vt:lpstr>Tema do Office</vt:lpstr>
      <vt:lpstr>Apresentação do PowerPoint</vt:lpstr>
      <vt:lpstr>Apresentação do PowerPoint</vt:lpstr>
      <vt:lpstr>O SNUC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da Cunha Bachiega</dc:creator>
  <cp:lastModifiedBy>Marcos Antônio</cp:lastModifiedBy>
  <cp:revision>50</cp:revision>
  <dcterms:created xsi:type="dcterms:W3CDTF">2013-05-14T11:52:08Z</dcterms:created>
  <dcterms:modified xsi:type="dcterms:W3CDTF">2014-02-10T22:32:33Z</dcterms:modified>
</cp:coreProperties>
</file>