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67" r:id="rId3"/>
    <p:sldId id="266" r:id="rId4"/>
    <p:sldId id="268" r:id="rId5"/>
    <p:sldId id="265" r:id="rId6"/>
    <p:sldId id="264" r:id="rId7"/>
    <p:sldId id="256" r:id="rId8"/>
    <p:sldId id="257" r:id="rId9"/>
    <p:sldId id="259" r:id="rId10"/>
    <p:sldId id="260" r:id="rId11"/>
    <p:sldId id="261" r:id="rId12"/>
    <p:sldId id="262" r:id="rId13"/>
    <p:sldId id="263" r:id="rId1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8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0F0110E-6B47-4F42-ACCA-C4AD34E342E5}" type="datetimeFigureOut">
              <a:rPr lang="pt-BR" smtClean="0"/>
              <a:t>12/03/2013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DD570BB-84D7-4B5B-A3D5-9FAA48543393}" type="slidenum">
              <a:rPr lang="pt-BR" smtClean="0"/>
              <a:t>‹nº›</a:t>
            </a:fld>
            <a:endParaRPr lang="pt-BR"/>
          </a:p>
        </p:txBody>
      </p:sp>
    </p:spTree>
    <p:extLst>
      <p:ext uri="{BB962C8B-B14F-4D97-AF65-F5344CB8AC3E}">
        <p14:creationId xmlns:p14="http://schemas.microsoft.com/office/powerpoint/2010/main" val="100322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0F0110E-6B47-4F42-ACCA-C4AD34E342E5}" type="datetimeFigureOut">
              <a:rPr lang="pt-BR" smtClean="0"/>
              <a:t>12/03/2013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DD570BB-84D7-4B5B-A3D5-9FAA48543393}" type="slidenum">
              <a:rPr lang="pt-BR" smtClean="0"/>
              <a:t>‹nº›</a:t>
            </a:fld>
            <a:endParaRPr lang="pt-BR"/>
          </a:p>
        </p:txBody>
      </p:sp>
    </p:spTree>
    <p:extLst>
      <p:ext uri="{BB962C8B-B14F-4D97-AF65-F5344CB8AC3E}">
        <p14:creationId xmlns:p14="http://schemas.microsoft.com/office/powerpoint/2010/main" val="112286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0F0110E-6B47-4F42-ACCA-C4AD34E342E5}" type="datetimeFigureOut">
              <a:rPr lang="pt-BR" smtClean="0"/>
              <a:t>12/03/2013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DD570BB-84D7-4B5B-A3D5-9FAA48543393}" type="slidenum">
              <a:rPr lang="pt-BR" smtClean="0"/>
              <a:t>‹nº›</a:t>
            </a:fld>
            <a:endParaRPr lang="pt-BR"/>
          </a:p>
        </p:txBody>
      </p:sp>
    </p:spTree>
    <p:extLst>
      <p:ext uri="{BB962C8B-B14F-4D97-AF65-F5344CB8AC3E}">
        <p14:creationId xmlns:p14="http://schemas.microsoft.com/office/powerpoint/2010/main" val="181873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0F0110E-6B47-4F42-ACCA-C4AD34E342E5}" type="datetimeFigureOut">
              <a:rPr lang="pt-BR" smtClean="0"/>
              <a:t>12/03/2013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DD570BB-84D7-4B5B-A3D5-9FAA48543393}" type="slidenum">
              <a:rPr lang="pt-BR" smtClean="0"/>
              <a:t>‹nº›</a:t>
            </a:fld>
            <a:endParaRPr lang="pt-BR"/>
          </a:p>
        </p:txBody>
      </p:sp>
    </p:spTree>
    <p:extLst>
      <p:ext uri="{BB962C8B-B14F-4D97-AF65-F5344CB8AC3E}">
        <p14:creationId xmlns:p14="http://schemas.microsoft.com/office/powerpoint/2010/main" val="83500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0F0110E-6B47-4F42-ACCA-C4AD34E342E5}" type="datetimeFigureOut">
              <a:rPr lang="pt-BR" smtClean="0"/>
              <a:t>12/03/2013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DD570BB-84D7-4B5B-A3D5-9FAA48543393}" type="slidenum">
              <a:rPr lang="pt-BR" smtClean="0"/>
              <a:t>‹nº›</a:t>
            </a:fld>
            <a:endParaRPr lang="pt-BR"/>
          </a:p>
        </p:txBody>
      </p:sp>
    </p:spTree>
    <p:extLst>
      <p:ext uri="{BB962C8B-B14F-4D97-AF65-F5344CB8AC3E}">
        <p14:creationId xmlns:p14="http://schemas.microsoft.com/office/powerpoint/2010/main" val="167557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0F0110E-6B47-4F42-ACCA-C4AD34E342E5}" type="datetimeFigureOut">
              <a:rPr lang="pt-BR" smtClean="0"/>
              <a:t>12/03/2013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DD570BB-84D7-4B5B-A3D5-9FAA48543393}" type="slidenum">
              <a:rPr lang="pt-BR" smtClean="0"/>
              <a:t>‹nº›</a:t>
            </a:fld>
            <a:endParaRPr lang="pt-BR"/>
          </a:p>
        </p:txBody>
      </p:sp>
    </p:spTree>
    <p:extLst>
      <p:ext uri="{BB962C8B-B14F-4D97-AF65-F5344CB8AC3E}">
        <p14:creationId xmlns:p14="http://schemas.microsoft.com/office/powerpoint/2010/main" val="312105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0F0110E-6B47-4F42-ACCA-C4AD34E342E5}" type="datetimeFigureOut">
              <a:rPr lang="pt-BR" smtClean="0"/>
              <a:t>12/03/2013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DD570BB-84D7-4B5B-A3D5-9FAA48543393}" type="slidenum">
              <a:rPr lang="pt-BR" smtClean="0"/>
              <a:t>‹nº›</a:t>
            </a:fld>
            <a:endParaRPr lang="pt-BR"/>
          </a:p>
        </p:txBody>
      </p:sp>
    </p:spTree>
    <p:extLst>
      <p:ext uri="{BB962C8B-B14F-4D97-AF65-F5344CB8AC3E}">
        <p14:creationId xmlns:p14="http://schemas.microsoft.com/office/powerpoint/2010/main" val="375262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0F0110E-6B47-4F42-ACCA-C4AD34E342E5}" type="datetimeFigureOut">
              <a:rPr lang="pt-BR" smtClean="0"/>
              <a:t>12/03/2013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DD570BB-84D7-4B5B-A3D5-9FAA48543393}" type="slidenum">
              <a:rPr lang="pt-BR" smtClean="0"/>
              <a:t>‹nº›</a:t>
            </a:fld>
            <a:endParaRPr lang="pt-BR"/>
          </a:p>
        </p:txBody>
      </p:sp>
    </p:spTree>
    <p:extLst>
      <p:ext uri="{BB962C8B-B14F-4D97-AF65-F5344CB8AC3E}">
        <p14:creationId xmlns:p14="http://schemas.microsoft.com/office/powerpoint/2010/main" val="240228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0F0110E-6B47-4F42-ACCA-C4AD34E342E5}" type="datetimeFigureOut">
              <a:rPr lang="pt-BR" smtClean="0"/>
              <a:t>12/03/2013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DD570BB-84D7-4B5B-A3D5-9FAA48543393}" type="slidenum">
              <a:rPr lang="pt-BR" smtClean="0"/>
              <a:t>‹nº›</a:t>
            </a:fld>
            <a:endParaRPr lang="pt-BR"/>
          </a:p>
        </p:txBody>
      </p:sp>
    </p:spTree>
    <p:extLst>
      <p:ext uri="{BB962C8B-B14F-4D97-AF65-F5344CB8AC3E}">
        <p14:creationId xmlns:p14="http://schemas.microsoft.com/office/powerpoint/2010/main" val="329308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0F0110E-6B47-4F42-ACCA-C4AD34E342E5}" type="datetimeFigureOut">
              <a:rPr lang="pt-BR" smtClean="0"/>
              <a:t>12/03/2013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DD570BB-84D7-4B5B-A3D5-9FAA48543393}" type="slidenum">
              <a:rPr lang="pt-BR" smtClean="0"/>
              <a:t>‹nº›</a:t>
            </a:fld>
            <a:endParaRPr lang="pt-BR"/>
          </a:p>
        </p:txBody>
      </p:sp>
    </p:spTree>
    <p:extLst>
      <p:ext uri="{BB962C8B-B14F-4D97-AF65-F5344CB8AC3E}">
        <p14:creationId xmlns:p14="http://schemas.microsoft.com/office/powerpoint/2010/main" val="247300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0F0110E-6B47-4F42-ACCA-C4AD34E342E5}" type="datetimeFigureOut">
              <a:rPr lang="pt-BR" smtClean="0"/>
              <a:t>12/03/2013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DD570BB-84D7-4B5B-A3D5-9FAA48543393}" type="slidenum">
              <a:rPr lang="pt-BR" smtClean="0"/>
              <a:t>‹nº›</a:t>
            </a:fld>
            <a:endParaRPr lang="pt-BR"/>
          </a:p>
        </p:txBody>
      </p:sp>
    </p:spTree>
    <p:extLst>
      <p:ext uri="{BB962C8B-B14F-4D97-AF65-F5344CB8AC3E}">
        <p14:creationId xmlns:p14="http://schemas.microsoft.com/office/powerpoint/2010/main" val="283538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0110E-6B47-4F42-ACCA-C4AD34E342E5}" type="datetimeFigureOut">
              <a:rPr lang="pt-BR" smtClean="0"/>
              <a:t>12/03/2013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570BB-84D7-4B5B-A3D5-9FAA48543393}" type="slidenum">
              <a:rPr lang="pt-BR" smtClean="0"/>
              <a:t>‹nº›</a:t>
            </a:fld>
            <a:endParaRPr lang="pt-BR"/>
          </a:p>
        </p:txBody>
      </p:sp>
    </p:spTree>
    <p:extLst>
      <p:ext uri="{BB962C8B-B14F-4D97-AF65-F5344CB8AC3E}">
        <p14:creationId xmlns:p14="http://schemas.microsoft.com/office/powerpoint/2010/main" val="37440012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620688"/>
            <a:ext cx="8748464" cy="5509200"/>
          </a:xfrm>
          <a:prstGeom prst="rect">
            <a:avLst/>
          </a:prstGeom>
        </p:spPr>
        <p:txBody>
          <a:bodyPr wrap="square">
            <a:spAutoFit/>
          </a:bodyPr>
          <a:lstStyle/>
          <a:p>
            <a:pPr algn="ctr"/>
            <a:r>
              <a:rPr lang="pt-BR" sz="3200" b="1" dirty="0" smtClean="0">
                <a:effectLst/>
                <a:latin typeface="Verdana"/>
              </a:rPr>
              <a:t>FOTOGRAFIA E EDUCAÇÃO:</a:t>
            </a:r>
            <a:r>
              <a:rPr lang="pt-BR" sz="3200" b="1" dirty="0" smtClean="0">
                <a:latin typeface="Verdana"/>
                <a:cs typeface="Times New Roman"/>
              </a:rPr>
              <a:t> </a:t>
            </a:r>
            <a:r>
              <a:rPr lang="pt-BR" sz="3200" b="1" dirty="0">
                <a:latin typeface="Verdana"/>
                <a:cs typeface="Times New Roman"/>
              </a:rPr>
              <a:t>a</a:t>
            </a:r>
            <a:r>
              <a:rPr lang="pt-BR" sz="3200" b="1" dirty="0" smtClean="0">
                <a:latin typeface="Verdana"/>
                <a:cs typeface="Times New Roman"/>
              </a:rPr>
              <a:t> importância da fotografia na Educação</a:t>
            </a:r>
          </a:p>
          <a:p>
            <a:pPr algn="ctr"/>
            <a:endParaRPr lang="pt-BR" sz="3200" b="1" dirty="0">
              <a:latin typeface="Verdana"/>
              <a:cs typeface="Times New Roman"/>
            </a:endParaRPr>
          </a:p>
          <a:p>
            <a:pPr algn="ctr"/>
            <a:endParaRPr lang="pt-BR" sz="3200" b="1" dirty="0" smtClean="0">
              <a:latin typeface="Verdana"/>
              <a:cs typeface="Times New Roman"/>
            </a:endParaRPr>
          </a:p>
          <a:p>
            <a:pPr algn="ctr"/>
            <a:r>
              <a:rPr lang="pt-BR" sz="3200" b="1" dirty="0" smtClean="0">
                <a:latin typeface="Verdana"/>
                <a:cs typeface="Times New Roman"/>
              </a:rPr>
              <a:t>Professora Maura</a:t>
            </a:r>
          </a:p>
          <a:p>
            <a:pPr algn="ctr"/>
            <a:endParaRPr lang="pt-BR" sz="3200" b="1" dirty="0">
              <a:latin typeface="Verdana"/>
              <a:cs typeface="Times New Roman"/>
            </a:endParaRPr>
          </a:p>
          <a:p>
            <a:pPr algn="ctr"/>
            <a:endParaRPr lang="pt-BR" sz="3200" b="1" dirty="0" smtClean="0">
              <a:latin typeface="Verdana"/>
              <a:cs typeface="Times New Roman"/>
            </a:endParaRPr>
          </a:p>
          <a:p>
            <a:pPr algn="ctr"/>
            <a:endParaRPr lang="pt-BR" sz="3200" b="1" dirty="0">
              <a:latin typeface="Verdana"/>
              <a:cs typeface="Times New Roman"/>
            </a:endParaRPr>
          </a:p>
          <a:p>
            <a:pPr algn="ctr"/>
            <a:r>
              <a:rPr lang="pt-BR" sz="3200" b="1" dirty="0" smtClean="0">
                <a:latin typeface="Verdana"/>
                <a:cs typeface="Times New Roman"/>
              </a:rPr>
              <a:t>Apodi, 12 de março de 2013</a:t>
            </a:r>
          </a:p>
          <a:p>
            <a:pPr algn="ctr"/>
            <a:endParaRPr lang="pt-BR" sz="3200" dirty="0"/>
          </a:p>
        </p:txBody>
      </p:sp>
    </p:spTree>
    <p:extLst>
      <p:ext uri="{BB962C8B-B14F-4D97-AF65-F5344CB8AC3E}">
        <p14:creationId xmlns:p14="http://schemas.microsoft.com/office/powerpoint/2010/main" val="3332490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99592" y="428550"/>
            <a:ext cx="712879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5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Verdana" pitchFamily="34" charset="0"/>
                <a:cs typeface="Arial" pitchFamily="34" charset="0"/>
              </a:rPr>
              <a:t>Já no início do século XX o foco das fotografias remetia a momentos que demonstravam os conteúdos curriculares e suas práticas de ensino ou o cotidiano de atividades extraclasse.  As fotos oficiais também retratavam eventos solenes (desfiles, formaturas, homenagens, etc.). </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Verdana" pitchFamily="34" charset="0"/>
                <a:cs typeface="Arial" pitchFamily="34" charset="0"/>
              </a:rPr>
              <a:t>Para o historiador da educação, as fotografias podem transformar-se em fontes  históricas iconográficas. Na maioria das vezes a fotografia é utilizada enquanto ilustração, sendo uma complementação e afirmação de algo que já está sendo dito em documentos escritos. Neste sentido, a foto não cumpre o seu caráter documental. È preciso ir além. É preciso considerá-la enquanto um monumento, aquilo que, no passado, a  sociedade queria perenizar de si mesma para o futuro. </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47953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620688"/>
            <a:ext cx="8496944" cy="2862322"/>
          </a:xfrm>
          <a:prstGeom prst="rect">
            <a:avLst/>
          </a:prstGeom>
        </p:spPr>
        <p:txBody>
          <a:bodyPr wrap="square">
            <a:spAutoFit/>
          </a:bodyPr>
          <a:lstStyle/>
          <a:p>
            <a:pPr algn="just"/>
            <a:r>
              <a:rPr lang="pt-BR" b="1" i="1" dirty="0" smtClean="0">
                <a:effectLst/>
                <a:latin typeface="Verdana"/>
              </a:rPr>
              <a:t>Concebida como monumento, a fotografia impõe ao historiador uma avaliação que ultrapasse o âmbito descritivo. Neste caso, ela é agente do processo  de criação de uma memória que deve promover tanto a legitimação de uma determinada  escolha quanto, por outro lado, o esquecimento de todas as outras. Neste sentido, a produção da mensagem fotográfica está atrelada ao controle dos meios técnicos de produção cultural que, até por volta da década de 1950, ainda era privilégio quase exclusivo de setores da classe dominante. (CARDOSO e MAUAD, 1997, p. 407)</a:t>
            </a:r>
            <a:endParaRPr lang="pt-BR" b="1" i="1" dirty="0"/>
          </a:p>
        </p:txBody>
      </p:sp>
    </p:spTree>
    <p:extLst>
      <p:ext uri="{BB962C8B-B14F-4D97-AF65-F5344CB8AC3E}">
        <p14:creationId xmlns:p14="http://schemas.microsoft.com/office/powerpoint/2010/main" val="3024107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124744"/>
            <a:ext cx="8784976" cy="4662815"/>
          </a:xfrm>
          <a:prstGeom prst="rect">
            <a:avLst/>
          </a:prstGeom>
        </p:spPr>
        <p:txBody>
          <a:bodyPr wrap="square">
            <a:spAutoFit/>
          </a:bodyPr>
          <a:lstStyle/>
          <a:p>
            <a:pPr algn="just">
              <a:lnSpc>
                <a:spcPct val="150000"/>
              </a:lnSpc>
            </a:pPr>
            <a:r>
              <a:rPr lang="pt-BR" dirty="0" smtClean="0"/>
              <a:t>Desta forma, a foto deixa de ser uma imagem retida no tempo para se tornar uma imagem que se processa através do tempo. Ela reflete aspectos da vida material que aparece, aos nossos olhos, superior a qualquer relato escrito. Têm-se também que levar em consideração a fotografia em sua dimensão simbólica. Ela é uma representação da realidade, é construída. Não é uma unidade em si. É uma </a:t>
            </a:r>
            <a:r>
              <a:rPr lang="pt-BR" b="1" dirty="0" err="1" smtClean="0"/>
              <a:t>idéia</a:t>
            </a:r>
            <a:r>
              <a:rPr lang="pt-BR" dirty="0" smtClean="0"/>
              <a:t> que tem uma materialidade e se apresenta como a expressão de um dizível fotográfico.</a:t>
            </a:r>
          </a:p>
          <a:p>
            <a:pPr>
              <a:lnSpc>
                <a:spcPct val="150000"/>
              </a:lnSpc>
            </a:pPr>
            <a:endParaRPr lang="pt-BR" dirty="0" smtClean="0"/>
          </a:p>
          <a:p>
            <a:pPr algn="just">
              <a:lnSpc>
                <a:spcPct val="150000"/>
              </a:lnSpc>
            </a:pPr>
            <a:r>
              <a:rPr lang="pt-BR" dirty="0" smtClean="0"/>
              <a:t>Para utilizar a fotografia enquanto documento, deve-se  levar em consideração alguns agentes daquele tempo que se quer retratar. </a:t>
            </a:r>
            <a:r>
              <a:rPr lang="pt-BR" b="1" dirty="0" smtClean="0"/>
              <a:t>Deve-se considerar o olhar do fotógrafo,  </a:t>
            </a:r>
            <a:r>
              <a:rPr lang="pt-BR" dirty="0" smtClean="0"/>
              <a:t>o </a:t>
            </a:r>
            <a:r>
              <a:rPr lang="pt-BR" b="1" dirty="0" smtClean="0"/>
              <a:t>olhar do fotografado e o olhar do contratante. A interferência destes três agentes é imprescindível para compreendermos o resultado final da obra. </a:t>
            </a:r>
            <a:endParaRPr lang="pt-BR" b="1" dirty="0"/>
          </a:p>
        </p:txBody>
      </p:sp>
    </p:spTree>
    <p:extLst>
      <p:ext uri="{BB962C8B-B14F-4D97-AF65-F5344CB8AC3E}">
        <p14:creationId xmlns:p14="http://schemas.microsoft.com/office/powerpoint/2010/main" val="92824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548680"/>
            <a:ext cx="7920880" cy="3970318"/>
          </a:xfrm>
          <a:prstGeom prst="rect">
            <a:avLst/>
          </a:prstGeom>
        </p:spPr>
        <p:txBody>
          <a:bodyPr wrap="square">
            <a:spAutoFit/>
          </a:bodyPr>
          <a:lstStyle/>
          <a:p>
            <a:r>
              <a:rPr lang="pt-BR" dirty="0" smtClean="0"/>
              <a:t>Bibliografia:</a:t>
            </a:r>
          </a:p>
          <a:p>
            <a:endParaRPr lang="pt-BR" dirty="0" smtClean="0"/>
          </a:p>
          <a:p>
            <a:r>
              <a:rPr lang="pt-BR" dirty="0" smtClean="0"/>
              <a:t>BARROS, Armando Martins. </a:t>
            </a:r>
            <a:r>
              <a:rPr lang="pt-BR" b="1" dirty="0" smtClean="0"/>
              <a:t>Os álbuns fotográficos com motivos escolares</a:t>
            </a:r>
            <a:r>
              <a:rPr lang="pt-BR" dirty="0" smtClean="0"/>
              <a:t>: veredas ao olhar. In: GATTI Jr., Décio e INÁCIO FILHO, Geraldo (</a:t>
            </a:r>
            <a:r>
              <a:rPr lang="pt-BR" dirty="0" err="1" smtClean="0"/>
              <a:t>orgs</a:t>
            </a:r>
            <a:r>
              <a:rPr lang="pt-BR" dirty="0" smtClean="0"/>
              <a:t>.). História da educação em perspectiva. Ensino, pesquisa, produção e novas investigações. Campinas, SP: Autores Associados; Uberlândia, MG: EDUFU, 2005</a:t>
            </a:r>
          </a:p>
          <a:p>
            <a:endParaRPr lang="pt-BR" dirty="0" smtClean="0"/>
          </a:p>
          <a:p>
            <a:endParaRPr lang="pt-BR" dirty="0" smtClean="0"/>
          </a:p>
          <a:p>
            <a:r>
              <a:rPr lang="pt-BR" dirty="0" smtClean="0"/>
              <a:t>BORGES, Maria Eliza Linhares</a:t>
            </a:r>
            <a:r>
              <a:rPr lang="pt-BR" b="1" dirty="0" smtClean="0"/>
              <a:t>. História e fotografia</a:t>
            </a:r>
            <a:r>
              <a:rPr lang="pt-BR" dirty="0" smtClean="0"/>
              <a:t>. 2a. ed. Belo Horizonte: Autêntica, 2005</a:t>
            </a:r>
          </a:p>
          <a:p>
            <a:endParaRPr lang="pt-BR" dirty="0" smtClean="0"/>
          </a:p>
          <a:p>
            <a:r>
              <a:rPr lang="pt-BR" dirty="0" smtClean="0"/>
              <a:t>CARDOSO, Ciro </a:t>
            </a:r>
            <a:r>
              <a:rPr lang="pt-BR" dirty="0" err="1" smtClean="0"/>
              <a:t>Flamarion</a:t>
            </a:r>
            <a:r>
              <a:rPr lang="pt-BR" dirty="0" smtClean="0"/>
              <a:t> e MAUAD, Ana Maria. </a:t>
            </a:r>
            <a:r>
              <a:rPr lang="pt-BR" b="1" dirty="0" smtClean="0"/>
              <a:t>História e imag</a:t>
            </a:r>
            <a:r>
              <a:rPr lang="pt-BR" dirty="0" smtClean="0"/>
              <a:t>em: os exemplos da fotografia e do cinema. In: CARDOSO, Ciro e VAINFAS, Ronaldo ( </a:t>
            </a:r>
            <a:r>
              <a:rPr lang="pt-BR" dirty="0" err="1" smtClean="0"/>
              <a:t>orgs</a:t>
            </a:r>
            <a:r>
              <a:rPr lang="pt-BR" dirty="0" smtClean="0"/>
              <a:t>.)Domínios da história. Ensaios da teoria e metodologia .Rio de  Janeiro: Campus, 1997.</a:t>
            </a:r>
            <a:endParaRPr lang="pt-BR" dirty="0"/>
          </a:p>
        </p:txBody>
      </p:sp>
    </p:spTree>
    <p:extLst>
      <p:ext uri="{BB962C8B-B14F-4D97-AF65-F5344CB8AC3E}">
        <p14:creationId xmlns:p14="http://schemas.microsoft.com/office/powerpoint/2010/main" val="308180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1507914\Pictures\fotos ifrn\P17-04-12_17.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0"/>
            <a:ext cx="15240000" cy="114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527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507914\Pictures\fotos ifrn\P17-04-12_17.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0"/>
            <a:ext cx="15240000" cy="114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49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1507914\Pictures\fotos ifrn\SAM_0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8229600"/>
            <a:ext cx="31089600" cy="2331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295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94723" y="332656"/>
            <a:ext cx="7920880" cy="6278642"/>
          </a:xfrm>
          <a:prstGeom prst="rect">
            <a:avLst/>
          </a:prstGeom>
        </p:spPr>
        <p:txBody>
          <a:bodyPr wrap="square">
            <a:spAutoFit/>
          </a:bodyPr>
          <a:lstStyle/>
          <a:p>
            <a:pPr algn="ctr">
              <a:lnSpc>
                <a:spcPct val="150000"/>
              </a:lnSpc>
            </a:pPr>
            <a:r>
              <a:rPr lang="pt-BR" sz="2800" b="1" dirty="0" smtClean="0"/>
              <a:t>CÂMARA ESCURA</a:t>
            </a:r>
            <a:endParaRPr lang="pt-BR" sz="2000" dirty="0"/>
          </a:p>
          <a:p>
            <a:pPr algn="just">
              <a:lnSpc>
                <a:spcPct val="150000"/>
              </a:lnSpc>
            </a:pPr>
            <a:r>
              <a:rPr lang="pt-BR" sz="2000" dirty="0" smtClean="0"/>
              <a:t>O primeiro exemplo da máquina fotográfica que hoje se conhece, foi à chamada “câmara escura”. A 1ª câmara foi inventada no inicio do século XVI. Muitos historiadores afiançam que a invenção foi de várias pessoas dentre elas o Italiano Leonardo da Vinci (1452-1519). A noção de seus princípios óticos se atribui a Aristóteles, anos antes de Cristo, e seu uso para observação de eclipses e auxílio ao desenho, a Giovanni Baptista Della Porta. A invenção da fotografia foi atribuída ao francês </a:t>
            </a:r>
            <a:r>
              <a:rPr lang="pt-BR" sz="2000" dirty="0" err="1" smtClean="0"/>
              <a:t>Nicéphore</a:t>
            </a:r>
            <a:r>
              <a:rPr lang="pt-BR" sz="2000" dirty="0" smtClean="0"/>
              <a:t> </a:t>
            </a:r>
            <a:r>
              <a:rPr lang="pt-BR" sz="2000" dirty="0" err="1" smtClean="0"/>
              <a:t>Niépce</a:t>
            </a:r>
            <a:r>
              <a:rPr lang="pt-BR" sz="2000" dirty="0" smtClean="0"/>
              <a:t> entre 1823 e 1826. </a:t>
            </a:r>
            <a:r>
              <a:rPr lang="pt-BR" sz="2000" dirty="0" err="1" smtClean="0"/>
              <a:t>Nicéphore</a:t>
            </a:r>
            <a:r>
              <a:rPr lang="pt-BR" sz="2000" dirty="0" smtClean="0"/>
              <a:t> </a:t>
            </a:r>
            <a:r>
              <a:rPr lang="pt-BR" sz="2000" dirty="0" err="1" smtClean="0"/>
              <a:t>Niépce</a:t>
            </a:r>
            <a:r>
              <a:rPr lang="pt-BR" sz="2000" dirty="0" smtClean="0"/>
              <a:t> utilizou uma caixa como câmara, uma lente biconvexa e uma placa movida por uma liga metálica à base de estanho e chumbo; o tempo de apresentação foi de cerca de oito horas.</a:t>
            </a:r>
          </a:p>
          <a:p>
            <a:pPr algn="just">
              <a:lnSpc>
                <a:spcPct val="150000"/>
              </a:lnSpc>
            </a:pPr>
            <a:r>
              <a:rPr lang="pt-BR" sz="2000" i="1" dirty="0" smtClean="0">
                <a:solidFill>
                  <a:srgbClr val="0070C0"/>
                </a:solidFill>
              </a:rPr>
              <a:t>Referencial: Revista Nova Escola e O Ato Fotográfico, Philippe </a:t>
            </a:r>
            <a:r>
              <a:rPr lang="pt-BR" sz="2000" i="1" dirty="0" err="1" smtClean="0">
                <a:solidFill>
                  <a:srgbClr val="0070C0"/>
                </a:solidFill>
              </a:rPr>
              <a:t>Dubois</a:t>
            </a:r>
            <a:r>
              <a:rPr lang="pt-BR" sz="2000" i="1" dirty="0" smtClean="0">
                <a:solidFill>
                  <a:srgbClr val="0070C0"/>
                </a:solidFill>
              </a:rPr>
              <a:t>. (vejam no face book ( texto completo).</a:t>
            </a:r>
            <a:endParaRPr lang="pt-BR" sz="2000" i="1" dirty="0">
              <a:solidFill>
                <a:srgbClr val="0070C0"/>
              </a:solidFill>
            </a:endParaRPr>
          </a:p>
        </p:txBody>
      </p:sp>
    </p:spTree>
    <p:extLst>
      <p:ext uri="{BB962C8B-B14F-4D97-AF65-F5344CB8AC3E}">
        <p14:creationId xmlns:p14="http://schemas.microsoft.com/office/powerpoint/2010/main" val="2905539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99592" y="980728"/>
            <a:ext cx="7776864" cy="2585323"/>
          </a:xfrm>
          <a:prstGeom prst="rect">
            <a:avLst/>
          </a:prstGeom>
        </p:spPr>
        <p:txBody>
          <a:bodyPr wrap="square">
            <a:spAutoFit/>
          </a:bodyPr>
          <a:lstStyle/>
          <a:p>
            <a:pPr algn="just">
              <a:lnSpc>
                <a:spcPct val="150000"/>
              </a:lnSpc>
            </a:pPr>
            <a:r>
              <a:rPr lang="pt-BR" dirty="0" smtClean="0"/>
              <a:t>É muito importante ter fotos reveladas da família, os álbuns de fotos orientam por exemplo,  as crianças facilitando a formação de sua personalidade.</a:t>
            </a:r>
          </a:p>
          <a:p>
            <a:pPr algn="just">
              <a:lnSpc>
                <a:spcPct val="150000"/>
              </a:lnSpc>
            </a:pPr>
            <a:r>
              <a:rPr lang="pt-BR" dirty="0" smtClean="0"/>
              <a:t>Os professores devem pedir fotos da família, das férias, de fatos que ajudem as crianças  se identificarem com seus costumes familiares. As novas tecnologias introduziram na vida das pessoas a fotografia digital, que é pratica, </a:t>
            </a:r>
            <a:r>
              <a:rPr lang="pt-BR" dirty="0" err="1" smtClean="0"/>
              <a:t>util</a:t>
            </a:r>
            <a:r>
              <a:rPr lang="pt-BR" dirty="0" smtClean="0"/>
              <a:t> e divertida, mas nada substitui um álbum.</a:t>
            </a:r>
            <a:endParaRPr lang="pt-BR" dirty="0"/>
          </a:p>
        </p:txBody>
      </p:sp>
    </p:spTree>
    <p:extLst>
      <p:ext uri="{BB962C8B-B14F-4D97-AF65-F5344CB8AC3E}">
        <p14:creationId xmlns:p14="http://schemas.microsoft.com/office/powerpoint/2010/main" val="3186033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692696"/>
            <a:ext cx="7615808" cy="2728714"/>
          </a:xfrm>
        </p:spPr>
        <p:txBody>
          <a:bodyPr>
            <a:noAutofit/>
          </a:bodyPr>
          <a:lstStyle/>
          <a:p>
            <a:pPr indent="450215" algn="just">
              <a:lnSpc>
                <a:spcPct val="150000"/>
              </a:lnSpc>
            </a:pPr>
            <a:r>
              <a:rPr lang="pt-BR" sz="2000" dirty="0" smtClean="0">
                <a:effectLst/>
                <a:latin typeface="Verdana"/>
              </a:rPr>
              <a:t/>
            </a:r>
            <a:br>
              <a:rPr lang="pt-BR" sz="2000" dirty="0" smtClean="0">
                <a:effectLst/>
                <a:latin typeface="Verdana"/>
              </a:rPr>
            </a:br>
            <a:r>
              <a:rPr lang="pt-BR" sz="2000" dirty="0">
                <a:latin typeface="Verdana"/>
              </a:rPr>
              <a:t/>
            </a:r>
            <a:br>
              <a:rPr lang="pt-BR" sz="2000" dirty="0">
                <a:latin typeface="Verdana"/>
              </a:rPr>
            </a:br>
            <a:r>
              <a:rPr lang="pt-BR" sz="2000" dirty="0" smtClean="0">
                <a:latin typeface="Verdana"/>
              </a:rPr>
              <a:t/>
            </a:r>
            <a:br>
              <a:rPr lang="pt-BR" sz="2000" dirty="0" smtClean="0">
                <a:latin typeface="Verdana"/>
              </a:rPr>
            </a:br>
            <a:r>
              <a:rPr lang="pt-BR" sz="2000" dirty="0">
                <a:latin typeface="Verdana"/>
              </a:rPr>
              <a:t/>
            </a:r>
            <a:br>
              <a:rPr lang="pt-BR" sz="2000" dirty="0">
                <a:latin typeface="Verdana"/>
              </a:rPr>
            </a:br>
            <a:r>
              <a:rPr lang="pt-BR" sz="1800" dirty="0" smtClean="0">
                <a:effectLst/>
                <a:latin typeface="Verdana"/>
              </a:rPr>
              <a:t>A palavra </a:t>
            </a:r>
            <a:r>
              <a:rPr lang="pt-BR" sz="1800" b="1" i="1" dirty="0" smtClean="0">
                <a:effectLst/>
                <a:latin typeface="Verdana"/>
              </a:rPr>
              <a:t>foto</a:t>
            </a:r>
            <a:r>
              <a:rPr lang="pt-BR" sz="1800" dirty="0" smtClean="0">
                <a:effectLst/>
                <a:latin typeface="Verdana"/>
              </a:rPr>
              <a:t> é um termo que deriva do grego, </a:t>
            </a:r>
            <a:r>
              <a:rPr lang="pt-BR" sz="1800" i="1" dirty="0" err="1" smtClean="0">
                <a:effectLst/>
                <a:latin typeface="Verdana"/>
              </a:rPr>
              <a:t>phôs</a:t>
            </a:r>
            <a:r>
              <a:rPr lang="pt-BR" sz="1800" i="1" dirty="0" smtClean="0">
                <a:effectLst/>
                <a:latin typeface="Verdana"/>
              </a:rPr>
              <a:t>, </a:t>
            </a:r>
            <a:r>
              <a:rPr lang="pt-BR" sz="1800" dirty="0" smtClean="0">
                <a:effectLst/>
                <a:latin typeface="Verdana"/>
              </a:rPr>
              <a:t>luz. Fotografia quer dizer a arte de fixar a luz de objetos utilizando determinadas substâncias. A primeira forma de  “fixação da luz” foi a </a:t>
            </a:r>
            <a:r>
              <a:rPr lang="pt-BR" sz="1800" i="1" dirty="0" smtClean="0">
                <a:effectLst/>
                <a:latin typeface="Verdana"/>
              </a:rPr>
              <a:t>heliografia</a:t>
            </a:r>
            <a:r>
              <a:rPr lang="pt-BR" sz="1800" dirty="0" smtClean="0">
                <a:effectLst/>
                <a:latin typeface="Verdana"/>
              </a:rPr>
              <a:t>, desenvolvida em 1826  por Joseph </a:t>
            </a:r>
            <a:r>
              <a:rPr lang="pt-BR" sz="1800" dirty="0" err="1" smtClean="0">
                <a:effectLst/>
                <a:latin typeface="Verdana"/>
              </a:rPr>
              <a:t>Nicéphore</a:t>
            </a:r>
            <a:r>
              <a:rPr lang="pt-BR" sz="1800" dirty="0" smtClean="0">
                <a:effectLst/>
                <a:latin typeface="Verdana"/>
              </a:rPr>
              <a:t> </a:t>
            </a:r>
            <a:r>
              <a:rPr lang="pt-BR" sz="1800" dirty="0" err="1" smtClean="0">
                <a:effectLst/>
                <a:latin typeface="Verdana"/>
              </a:rPr>
              <a:t>Niépce</a:t>
            </a:r>
            <a:r>
              <a:rPr lang="pt-BR" sz="1800" dirty="0" smtClean="0">
                <a:effectLst/>
                <a:latin typeface="Verdana"/>
              </a:rPr>
              <a:t>. Da sua associação com Louis </a:t>
            </a:r>
            <a:r>
              <a:rPr lang="pt-BR" sz="1800" dirty="0" err="1" smtClean="0">
                <a:effectLst/>
                <a:latin typeface="Verdana"/>
              </a:rPr>
              <a:t>Daguerre</a:t>
            </a:r>
            <a:r>
              <a:rPr lang="pt-BR" sz="1800" dirty="0" smtClean="0">
                <a:effectLst/>
                <a:latin typeface="Verdana"/>
              </a:rPr>
              <a:t>, em 1839, surgiu o </a:t>
            </a:r>
            <a:r>
              <a:rPr lang="pt-BR" sz="1800" i="1" dirty="0" err="1" smtClean="0">
                <a:effectLst/>
                <a:latin typeface="Verdana"/>
              </a:rPr>
              <a:t>daguerreótipo</a:t>
            </a:r>
            <a:r>
              <a:rPr lang="pt-BR" sz="1800" i="1" dirty="0" smtClean="0">
                <a:effectLst/>
                <a:latin typeface="Verdana"/>
              </a:rPr>
              <a:t> </a:t>
            </a:r>
            <a:r>
              <a:rPr lang="pt-BR" sz="1800" dirty="0" smtClean="0">
                <a:effectLst/>
                <a:latin typeface="Verdana"/>
              </a:rPr>
              <a:t>(usava-se uma fina camada de prata polida, que era aplicada sobre uma placa de cobre com vapor de iodo e resultava uma imagem nítida, mas com uma única cópia). Paralelamente, em 1835, William </a:t>
            </a:r>
            <a:r>
              <a:rPr lang="pt-BR" sz="1800" dirty="0" err="1" smtClean="0">
                <a:effectLst/>
                <a:latin typeface="Verdana"/>
              </a:rPr>
              <a:t>Talbot</a:t>
            </a:r>
            <a:r>
              <a:rPr lang="pt-BR" sz="1800" dirty="0" smtClean="0">
                <a:effectLst/>
                <a:latin typeface="Verdana"/>
              </a:rPr>
              <a:t> produzia o primeiro </a:t>
            </a:r>
            <a:r>
              <a:rPr lang="pt-BR" sz="1800" i="1" dirty="0" err="1" smtClean="0">
                <a:effectLst/>
                <a:latin typeface="Verdana"/>
              </a:rPr>
              <a:t>calótipo</a:t>
            </a:r>
            <a:r>
              <a:rPr lang="pt-BR" sz="1800" i="1" dirty="0" smtClean="0">
                <a:effectLst/>
                <a:latin typeface="Verdana"/>
              </a:rPr>
              <a:t>, </a:t>
            </a:r>
            <a:r>
              <a:rPr lang="pt-BR" sz="1800" dirty="0" smtClean="0">
                <a:effectLst/>
                <a:latin typeface="Verdana"/>
              </a:rPr>
              <a:t>que reproduzia a imagem em papel albumina</a:t>
            </a:r>
            <a:r>
              <a:rPr lang="pt-BR" sz="2000" dirty="0" smtClean="0">
                <a:effectLst/>
                <a:latin typeface="Verdana"/>
              </a:rPr>
              <a:t>do. </a:t>
            </a:r>
            <a:br>
              <a:rPr lang="pt-BR" sz="2000" dirty="0" smtClean="0">
                <a:effectLst/>
                <a:latin typeface="Verdana"/>
              </a:rPr>
            </a:br>
            <a:r>
              <a:rPr lang="pt-BR" sz="1800" dirty="0">
                <a:latin typeface="Verdana"/>
              </a:rPr>
              <a:t/>
            </a:r>
            <a:br>
              <a:rPr lang="pt-BR" sz="1800" dirty="0">
                <a:latin typeface="Verdana"/>
              </a:rPr>
            </a:br>
            <a:r>
              <a:rPr lang="pt-BR" sz="1800" dirty="0" smtClean="0">
                <a:latin typeface="Verdana"/>
              </a:rPr>
              <a:t/>
            </a:r>
            <a:br>
              <a:rPr lang="pt-BR" sz="1800" dirty="0" smtClean="0">
                <a:latin typeface="Verdana"/>
              </a:rPr>
            </a:br>
            <a:endParaRPr lang="pt-BR" sz="1800" dirty="0">
              <a:effectLst/>
            </a:endParaRPr>
          </a:p>
        </p:txBody>
      </p:sp>
      <p:sp>
        <p:nvSpPr>
          <p:cNvPr id="3" name="Subtítulo 2"/>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1295781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692696"/>
            <a:ext cx="8136904" cy="4658198"/>
          </a:xfrm>
          <a:prstGeom prst="rect">
            <a:avLst/>
          </a:prstGeom>
        </p:spPr>
        <p:txBody>
          <a:bodyPr wrap="square">
            <a:spAutoFit/>
          </a:bodyPr>
          <a:lstStyle/>
          <a:p>
            <a:pPr algn="just">
              <a:lnSpc>
                <a:spcPct val="150000"/>
              </a:lnSpc>
            </a:pPr>
            <a:r>
              <a:rPr lang="pt-BR" sz="2000" dirty="0">
                <a:solidFill>
                  <a:prstClr val="black"/>
                </a:solidFill>
                <a:latin typeface="Verdana"/>
                <a:ea typeface="+mj-ea"/>
                <a:cs typeface="+mj-cs"/>
              </a:rPr>
              <a:t>Entre as décadas de 1820 e 1860 foram desenvolvidas diversas técnicas que levaram ao desenvolvimento da </a:t>
            </a:r>
            <a:r>
              <a:rPr lang="pt-BR" sz="2000" dirty="0" smtClean="0">
                <a:solidFill>
                  <a:prstClr val="black"/>
                </a:solidFill>
                <a:latin typeface="Verdana"/>
                <a:ea typeface="+mj-ea"/>
                <a:cs typeface="+mj-cs"/>
              </a:rPr>
              <a:t>fotografia. Enquanto </a:t>
            </a:r>
            <a:r>
              <a:rPr lang="pt-BR" sz="2000" dirty="0">
                <a:solidFill>
                  <a:prstClr val="black"/>
                </a:solidFill>
                <a:latin typeface="Verdana"/>
                <a:ea typeface="+mj-ea"/>
                <a:cs typeface="+mj-cs"/>
              </a:rPr>
              <a:t>técnica que exigia profissionais especializados e material caro, a fotografia chegou ao Brasil em meados do século XIX como uma prática da elite. Inicialmente tornou-se um instrumento para captar retratos desta elite, através dos </a:t>
            </a:r>
            <a:r>
              <a:rPr lang="pt-BR" sz="2000" i="1" dirty="0">
                <a:solidFill>
                  <a:prstClr val="black"/>
                </a:solidFill>
                <a:latin typeface="Verdana"/>
                <a:ea typeface="+mj-ea"/>
                <a:cs typeface="+mj-cs"/>
              </a:rPr>
              <a:t>cartões de visitas </a:t>
            </a:r>
            <a:r>
              <a:rPr lang="pt-BR" sz="2000" dirty="0">
                <a:solidFill>
                  <a:prstClr val="black"/>
                </a:solidFill>
                <a:latin typeface="Verdana"/>
                <a:ea typeface="+mj-ea"/>
                <a:cs typeface="+mj-cs"/>
              </a:rPr>
              <a:t>ou para demonstrar os espaços ocupados pelos indivíduos desta elite. O universo escolar também era retratado, geralmente encomendado pelas instituições de ensino e falando de uma história oficial.</a:t>
            </a:r>
            <a:endParaRPr lang="pt-BR" sz="2000" dirty="0"/>
          </a:p>
        </p:txBody>
      </p:sp>
    </p:spTree>
    <p:extLst>
      <p:ext uri="{BB962C8B-B14F-4D97-AF65-F5344CB8AC3E}">
        <p14:creationId xmlns:p14="http://schemas.microsoft.com/office/powerpoint/2010/main" val="1160118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836712"/>
            <a:ext cx="8496944" cy="2862322"/>
          </a:xfrm>
          <a:prstGeom prst="rect">
            <a:avLst/>
          </a:prstGeom>
        </p:spPr>
        <p:txBody>
          <a:bodyPr wrap="square">
            <a:spAutoFit/>
          </a:bodyPr>
          <a:lstStyle/>
          <a:p>
            <a:pPr algn="just"/>
            <a:r>
              <a:rPr lang="pt-BR" b="1" i="1" dirty="0" smtClean="0">
                <a:effectLst/>
                <a:latin typeface="Verdana"/>
              </a:rPr>
              <a:t>Desde a segunda metade do século XIX transita pelo universo das imagens o que podemos denominar de cartões postais escolares, focalizando escolas de todos os níveis. Nelas, em sua maioria, encontramos imagens das fachadas dos prédios escolares e, no verso, propagandas sobre a excelência do ensino, da disciplina, da competência moralizadora e </a:t>
            </a:r>
            <a:r>
              <a:rPr lang="pt-BR" b="1" i="1" dirty="0" err="1" smtClean="0">
                <a:effectLst/>
                <a:latin typeface="Verdana"/>
              </a:rPr>
              <a:t>conteudística</a:t>
            </a:r>
            <a:r>
              <a:rPr lang="pt-BR" b="1" i="1" dirty="0" smtClean="0">
                <a:effectLst/>
                <a:latin typeface="Verdana"/>
              </a:rPr>
              <a:t> de seus professores. Como um recurso muito presente nessa longa duração da fotografia escolar, nos postais escolares as imagens associam a arquitetura à modernidade das propostas pedagógicas. (BARROS, 2005, p. 122)</a:t>
            </a:r>
            <a:endParaRPr lang="pt-BR" b="1" i="1" dirty="0"/>
          </a:p>
        </p:txBody>
      </p:sp>
    </p:spTree>
    <p:extLst>
      <p:ext uri="{BB962C8B-B14F-4D97-AF65-F5344CB8AC3E}">
        <p14:creationId xmlns:p14="http://schemas.microsoft.com/office/powerpoint/2010/main" val="4080743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TotalTime>
  <Words>953</Words>
  <Application>Microsoft Office PowerPoint</Application>
  <PresentationFormat>Apresentação na tela (4:3)</PresentationFormat>
  <Paragraphs>30</Paragraphs>
  <Slides>13</Slides>
  <Notes>0</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    A palavra foto é um termo que deriva do grego, phôs, luz. Fotografia quer dizer a arte de fixar a luz de objetos utilizando determinadas substâncias. A primeira forma de  “fixação da luz” foi a heliografia, desenvolvida em 1826  por Joseph Nicéphore Niépce. Da sua associação com Louis Daguerre, em 1839, surgiu o daguerreótipo (usava-se uma fina camada de prata polida, que era aplicada sobre uma placa de cobre com vapor de iodo e resultava uma imagem nítida, mas com uma única cópia). Paralelamente, em 1835, William Talbot produzia o primeiro calótipo, que reproduzia a imagem em papel albuminado.    </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Maura Costa Bezerra</dc:creator>
  <cp:lastModifiedBy>Maura Costa Bezerra</cp:lastModifiedBy>
  <cp:revision>7</cp:revision>
  <dcterms:created xsi:type="dcterms:W3CDTF">2013-03-12T18:58:49Z</dcterms:created>
  <dcterms:modified xsi:type="dcterms:W3CDTF">2013-03-12T20:02:01Z</dcterms:modified>
</cp:coreProperties>
</file>