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8"/>
  </p:notesMasterIdLst>
  <p:handoutMasterIdLst>
    <p:handoutMasterId r:id="rId39"/>
  </p:handoutMasterIdLst>
  <p:sldIdLst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6050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159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41368"/>
    </p:cViewPr>
  </p:sorterViewPr>
  <p:notesViewPr>
    <p:cSldViewPr snapToGrid="0">
      <p:cViewPr varScale="1">
        <p:scale>
          <a:sx n="99" d="100"/>
          <a:sy n="99" d="100"/>
        </p:scale>
        <p:origin x="42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slide" Target="slides/slide35.xml"/><Relationship Id="rId38" Type="http://schemas.openxmlformats.org/officeDocument/2006/relationships/notesMaster" Target="notesMasters/notesMaster1.xml"/><Relationship Id="rId39" Type="http://schemas.openxmlformats.org/officeDocument/2006/relationships/handoutMaster" Target="handoutMasters/handoutMaster1.xml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Relationship Id="rId44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2BE8F0-B085-6A40-8487-4D772B19B1BC}" type="datetimeFigureOut">
              <a:rPr lang="pt-BR" smtClean="0"/>
              <a:t>02/08/17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9D33C7-ACBB-9A49-A1BA-DF467F234F4D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48686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B7FA6A-2A83-4E1E-AECD-70E5B795C142}" type="datetimeFigureOut">
              <a:rPr lang="pt-BR" smtClean="0"/>
              <a:t>02/08/17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5B044D-6492-42CE-B10C-110266A35681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6999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3EE9D36-9BEE-43D3-A5DE-E46170238CBC}" type="datetime1">
              <a:rPr lang="pt-BR" smtClean="0"/>
              <a:t>02/08/17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4B74BEC-F87F-4EFF-AB8B-664304D5A6D2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1160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7D470E3-EE86-4B3C-B0A0-878CE29A07F5}" type="datetime1">
              <a:rPr lang="pt-BR" smtClean="0"/>
              <a:t>02/08/17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4B74BEC-F87F-4EFF-AB8B-664304D5A6D2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8940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7AC08EA-592D-4D92-8663-AF2B76950C30}" type="datetime1">
              <a:rPr lang="pt-BR" smtClean="0"/>
              <a:t>02/08/17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4B74BEC-F87F-4EFF-AB8B-664304D5A6D2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5176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997B61D-9BA8-4F0B-B8EB-6F4D561124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3DED9DDE-7A96-4D43-97AA-FD3BDD2862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6EA9654E-4C78-4ADA-927A-29BDCA083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FC72C-BD96-49D1-BD31-75FD22769435}" type="datetime1">
              <a:rPr lang="pt-BR" smtClean="0"/>
              <a:t>02/08/17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4B288283-584D-4CAA-86C0-CB5B7176C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89E96D95-28D6-46DC-BEA6-D52EE59AD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ADAE-9FDB-4CE3-A65D-47447293F8A1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36422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8C17F08-703B-482A-A232-F4CF19C4A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C2A9A4D8-A3E5-43E7-B2CC-3EABF827E3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B0A949C8-C306-43DA-A687-18C1C0D97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B4132-5D35-48FE-80D3-49A32C2936A8}" type="datetime1">
              <a:rPr lang="pt-BR" smtClean="0"/>
              <a:t>02/08/17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86A12CDF-DEBF-4073-ACFB-0B3ACEB1C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72495A7C-1CF2-48C6-B7BE-1A2B9AC0F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ADAE-9FDB-4CE3-A65D-47447293F8A1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27723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18A2935-70D2-4795-AE17-1B978E78D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4956949C-11D4-44E3-BFAE-C92A4D0FA8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0B819682-6486-4EDB-BABE-91B1A5372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EDC4E-3CE1-4B30-8F0B-14305E3CBABE}" type="datetime1">
              <a:rPr lang="pt-BR" smtClean="0"/>
              <a:t>02/08/17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32CF75CF-2F93-4A26-9CDE-3A1787FA8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32FEC9DA-E58B-47A3-89FB-91721FF08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ADAE-9FDB-4CE3-A65D-47447293F8A1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76937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8308188-3CA5-475D-A937-4F876E149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7BA5998F-97E0-4AE9-BC18-549DFFE1DE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0ADD6686-E3BB-4ECF-847D-DA23A87E97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DD1C79DC-0A29-4E70-BB86-B72FAC2C0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FD459-4D8E-4DDF-B647-7E4351937191}" type="datetime1">
              <a:rPr lang="pt-BR" smtClean="0"/>
              <a:t>02/08/17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CE34DB27-F68F-4778-A7A5-9DFAA47EC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07CEB3F8-F68D-4D62-A5EE-D00C440B5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ADAE-9FDB-4CE3-A65D-47447293F8A1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15388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D4F5710-1962-4CF5-B7FB-3CB2079AE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8A96B14B-64DA-4546-8098-C48313860C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D08D1A41-40EC-4EEA-9AE8-105B4EA79F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CBDD3995-5D51-469D-ADB7-948E393A5D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8FF8B047-630F-4CF6-8CDE-51CF5B4F2D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xmlns="" id="{C1991528-2459-4AE6-8F92-3B4F0EFBE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0E80B-FF45-4B52-B293-4D2385A7C23F}" type="datetime1">
              <a:rPr lang="pt-BR" smtClean="0"/>
              <a:t>02/08/17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xmlns="" id="{FCA55466-E13F-43C3-A47F-221EA03D1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xmlns="" id="{60E6A6BF-CC2C-4036-ACBE-EC80F68AF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ADAE-9FDB-4CE3-A65D-47447293F8A1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78139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9B21BDE-610F-410F-90BB-148382466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4E6E9051-0702-4361-A444-17DEC81A9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04E42-7FC2-439D-AABA-9DBD3D65699B}" type="datetime1">
              <a:rPr lang="pt-BR" smtClean="0"/>
              <a:t>02/08/17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CE049410-6212-45B1-AFE5-B0FCCA5C3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9319F5D7-DD1A-4EE5-8CCE-9C5B88285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ADAE-9FDB-4CE3-A65D-47447293F8A1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5611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xmlns="" id="{57FBBFCB-987C-4DCF-99D3-038F4AE74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184A1-3CC2-482B-A18F-C1D5115DCF7F}" type="datetime1">
              <a:rPr lang="pt-BR" smtClean="0"/>
              <a:t>02/08/17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xmlns="" id="{1A632036-BC0F-4C0C-AD2E-C4ED3A984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CBC9A835-302A-4C21-9661-5CF6F570C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ADAE-9FDB-4CE3-A65D-47447293F8A1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95819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70D62AE-9ECA-4D9E-B568-549EF9C22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23005AC3-90F7-473A-BE5B-83830EBE19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458A9268-91D6-44B1-B35D-0EEEA1B3FC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3F5A2178-11A1-484B-A45E-8366833E1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D7748-6838-4A4E-B4B0-3D2AAB45DDB0}" type="datetime1">
              <a:rPr lang="pt-BR" smtClean="0"/>
              <a:t>02/08/17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9B598ECC-10C0-44E8-A73F-796085C47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7B2847BE-A8A0-4113-A92C-DB25B7993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ADAE-9FDB-4CE3-A65D-47447293F8A1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2745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7FF0D1A-2ADA-43CC-930D-1F70145649CB}" type="datetime1">
              <a:rPr lang="pt-BR" smtClean="0"/>
              <a:t>02/08/17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4B74BEC-F87F-4EFF-AB8B-664304D5A6D2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91225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484372B-10E2-406A-B26F-CDB7AF1B7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xmlns="" id="{A2ABB067-B93C-4310-B032-A0027029B6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69FE71CB-937F-4D1A-AB38-987708EBA7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2E84F12C-6458-46CD-937A-AF840F9C2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78DF1-5493-4913-A188-1E5E2E15AB7D}" type="datetime1">
              <a:rPr lang="pt-BR" smtClean="0"/>
              <a:t>02/08/17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47871D7D-38F0-412D-BCD4-E313DEF4D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0F1A49FA-16B3-4BC0-9BC6-C5D7E7F9E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ADAE-9FDB-4CE3-A65D-47447293F8A1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72026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C05E791-6268-4A23-A7F3-30328C930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B79E1B14-3D5F-43F8-A042-F8F39A8E19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A6D426AC-314C-4509-A253-FB318B3D4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3DF69-BBBF-4B4E-855D-4E705E0A38AD}" type="datetime1">
              <a:rPr lang="pt-BR" smtClean="0"/>
              <a:t>02/08/17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A8C10746-105C-4748-88C4-3C2C54E15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0EE1C157-20D4-4057-A84D-11734BCDC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ADAE-9FDB-4CE3-A65D-47447293F8A1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62477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71A8CF0B-5AF5-4A2E-A6DD-AD4FE8D3E6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42392A7D-C8F8-4D72-B8C9-978D51F852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AA534221-3B4D-4878-8352-81D2D8C2C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2312D-DC61-4D8F-9FE0-B2D671BCB269}" type="datetime1">
              <a:rPr lang="pt-BR" smtClean="0"/>
              <a:t>02/08/17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2BD13B23-232D-4E10-A78D-72C46417E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3260497C-99BE-4845-A673-77F0C3CBE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ADAE-9FDB-4CE3-A65D-47447293F8A1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2016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5A8A6C6-9714-4E32-BB80-5ED79D4BDF10}" type="datetime1">
              <a:rPr lang="pt-BR" smtClean="0"/>
              <a:t>02/08/17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4B74BEC-F87F-4EFF-AB8B-664304D5A6D2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8923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5DC4460-376D-4F3F-9C48-550749CEE0FB}" type="datetime1">
              <a:rPr lang="pt-BR" smtClean="0"/>
              <a:t>02/08/17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4B74BEC-F87F-4EFF-AB8B-664304D5A6D2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2787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9934E57-437C-412A-82F7-5B10C97A764D}" type="datetime1">
              <a:rPr lang="pt-BR" smtClean="0"/>
              <a:t>02/08/17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4B74BEC-F87F-4EFF-AB8B-664304D5A6D2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9445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E3D8887-619E-41DB-B294-FFE46AB3611F}" type="datetime1">
              <a:rPr lang="pt-BR" smtClean="0"/>
              <a:t>02/08/17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24884" y="6492875"/>
            <a:ext cx="763422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fld id="{84B74BEC-F87F-4EFF-AB8B-664304D5A6D2}" type="slidenum">
              <a:rPr lang="pt-BR" smtClean="0"/>
              <a:pPr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2203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D365945-822F-48AA-9D43-44F498384814}" type="datetime1">
              <a:rPr lang="pt-BR" smtClean="0"/>
              <a:t>02/08/17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56896" y="6492875"/>
            <a:ext cx="558704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fld id="{84B74BEC-F87F-4EFF-AB8B-664304D5A6D2}" type="slidenum">
              <a:rPr lang="pt-BR" smtClean="0"/>
              <a:pPr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7102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75B10D-2633-4D1A-A3C2-3748B2036378}" type="datetime1">
              <a:rPr lang="pt-BR" smtClean="0"/>
              <a:t>02/08/17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4B74BEC-F87F-4EFF-AB8B-664304D5A6D2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4259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3ADA1AF-00BB-4988-9F79-1DB4C710B954}" type="datetime1">
              <a:rPr lang="pt-BR" smtClean="0"/>
              <a:t>02/08/17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4B74BEC-F87F-4EFF-AB8B-664304D5A6D2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1871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9474751A-A2B3-4751-B685-21D4022BE7D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21" y="0"/>
            <a:ext cx="2415292" cy="1042693"/>
          </a:xfrm>
          <a:prstGeom prst="rect">
            <a:avLst/>
          </a:prstGeom>
        </p:spPr>
      </p:pic>
      <p:sp>
        <p:nvSpPr>
          <p:cNvPr id="9" name="Retângulo Arredondado 6">
            <a:extLst>
              <a:ext uri="{FF2B5EF4-FFF2-40B4-BE49-F238E27FC236}">
                <a16:creationId xmlns:a16="http://schemas.microsoft.com/office/drawing/2014/main" xmlns="" id="{D033ABBC-CDF8-4F5E-807C-E2730527E8BA}"/>
              </a:ext>
            </a:extLst>
          </p:cNvPr>
          <p:cNvSpPr/>
          <p:nvPr userDrawn="1"/>
        </p:nvSpPr>
        <p:spPr>
          <a:xfrm flipV="1">
            <a:off x="308167" y="931236"/>
            <a:ext cx="7521726" cy="45719"/>
          </a:xfrm>
          <a:prstGeom prst="roundRect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w="190500" h="171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0" name="Agrupar 9">
            <a:extLst>
              <a:ext uri="{FF2B5EF4-FFF2-40B4-BE49-F238E27FC236}">
                <a16:creationId xmlns:a16="http://schemas.microsoft.com/office/drawing/2014/main" xmlns="" id="{933148FC-0B32-4A7A-A2CD-F233765FDF0E}"/>
              </a:ext>
            </a:extLst>
          </p:cNvPr>
          <p:cNvGrpSpPr/>
          <p:nvPr userDrawn="1"/>
        </p:nvGrpSpPr>
        <p:grpSpPr>
          <a:xfrm flipV="1">
            <a:off x="308167" y="5619685"/>
            <a:ext cx="953741" cy="958186"/>
            <a:chOff x="1283046" y="2537100"/>
            <a:chExt cx="1863523" cy="1872209"/>
          </a:xfrm>
          <a:solidFill>
            <a:schemeClr val="accent6"/>
          </a:solidFill>
        </p:grpSpPr>
        <p:sp>
          <p:nvSpPr>
            <p:cNvPr id="11" name="Retângulo de cantos arredondados 6">
              <a:extLst>
                <a:ext uri="{FF2B5EF4-FFF2-40B4-BE49-F238E27FC236}">
                  <a16:creationId xmlns:a16="http://schemas.microsoft.com/office/drawing/2014/main" xmlns="" id="{2512461E-AFEA-450D-9F50-912A5998169F}"/>
                </a:ext>
              </a:extLst>
            </p:cNvPr>
            <p:cNvSpPr/>
            <p:nvPr userDrawn="1"/>
          </p:nvSpPr>
          <p:spPr>
            <a:xfrm>
              <a:off x="1288875" y="2537100"/>
              <a:ext cx="561550" cy="57606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Retângulo de cantos arredondados 7">
              <a:extLst>
                <a:ext uri="{FF2B5EF4-FFF2-40B4-BE49-F238E27FC236}">
                  <a16:creationId xmlns:a16="http://schemas.microsoft.com/office/drawing/2014/main" xmlns="" id="{2C9A12A8-860E-4FC4-B144-5EE9140B1B26}"/>
                </a:ext>
              </a:extLst>
            </p:cNvPr>
            <p:cNvSpPr/>
            <p:nvPr userDrawn="1"/>
          </p:nvSpPr>
          <p:spPr>
            <a:xfrm>
              <a:off x="1288875" y="3185172"/>
              <a:ext cx="561550" cy="57606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Retângulo de cantos arredondados 9">
              <a:extLst>
                <a:ext uri="{FF2B5EF4-FFF2-40B4-BE49-F238E27FC236}">
                  <a16:creationId xmlns:a16="http://schemas.microsoft.com/office/drawing/2014/main" xmlns="" id="{79394916-CFDF-4FF3-96D6-9F40D810BB85}"/>
                </a:ext>
              </a:extLst>
            </p:cNvPr>
            <p:cNvSpPr/>
            <p:nvPr userDrawn="1"/>
          </p:nvSpPr>
          <p:spPr>
            <a:xfrm>
              <a:off x="1936947" y="2537101"/>
              <a:ext cx="561550" cy="57606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Retângulo de cantos arredondados 10">
              <a:extLst>
                <a:ext uri="{FF2B5EF4-FFF2-40B4-BE49-F238E27FC236}">
                  <a16:creationId xmlns:a16="http://schemas.microsoft.com/office/drawing/2014/main" xmlns="" id="{40866458-64BD-424D-9E69-DE5B01A64F23}"/>
                </a:ext>
              </a:extLst>
            </p:cNvPr>
            <p:cNvSpPr/>
            <p:nvPr userDrawn="1"/>
          </p:nvSpPr>
          <p:spPr>
            <a:xfrm>
              <a:off x="2585019" y="2537101"/>
              <a:ext cx="561550" cy="57606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" name="Retângulo de cantos arredondados 11">
              <a:extLst>
                <a:ext uri="{FF2B5EF4-FFF2-40B4-BE49-F238E27FC236}">
                  <a16:creationId xmlns:a16="http://schemas.microsoft.com/office/drawing/2014/main" xmlns="" id="{0FE196F5-910D-4736-80DA-4861D56BCBC2}"/>
                </a:ext>
              </a:extLst>
            </p:cNvPr>
            <p:cNvSpPr/>
            <p:nvPr userDrawn="1"/>
          </p:nvSpPr>
          <p:spPr>
            <a:xfrm>
              <a:off x="1922433" y="3185172"/>
              <a:ext cx="561550" cy="57606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Retângulo de cantos arredondados 26">
              <a:extLst>
                <a:ext uri="{FF2B5EF4-FFF2-40B4-BE49-F238E27FC236}">
                  <a16:creationId xmlns:a16="http://schemas.microsoft.com/office/drawing/2014/main" xmlns="" id="{95ED7EB2-067F-4B27-9959-F8F2FE6F0338}"/>
                </a:ext>
              </a:extLst>
            </p:cNvPr>
            <p:cNvSpPr/>
            <p:nvPr userDrawn="1"/>
          </p:nvSpPr>
          <p:spPr>
            <a:xfrm>
              <a:off x="1283046" y="3833244"/>
              <a:ext cx="561550" cy="57606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17" name="Agrupar 16">
            <a:extLst>
              <a:ext uri="{FF2B5EF4-FFF2-40B4-BE49-F238E27FC236}">
                <a16:creationId xmlns:a16="http://schemas.microsoft.com/office/drawing/2014/main" xmlns="" id="{914F32C9-A6A6-4771-9DAA-76129AF509A4}"/>
              </a:ext>
            </a:extLst>
          </p:cNvPr>
          <p:cNvGrpSpPr/>
          <p:nvPr userDrawn="1"/>
        </p:nvGrpSpPr>
        <p:grpSpPr>
          <a:xfrm flipH="1">
            <a:off x="7874174" y="828807"/>
            <a:ext cx="953741" cy="958186"/>
            <a:chOff x="1283046" y="2537100"/>
            <a:chExt cx="1863523" cy="1872209"/>
          </a:xfrm>
          <a:solidFill>
            <a:schemeClr val="accent6"/>
          </a:solidFill>
        </p:grpSpPr>
        <p:sp>
          <p:nvSpPr>
            <p:cNvPr id="18" name="Retângulo de cantos arredondados 6">
              <a:extLst>
                <a:ext uri="{FF2B5EF4-FFF2-40B4-BE49-F238E27FC236}">
                  <a16:creationId xmlns:a16="http://schemas.microsoft.com/office/drawing/2014/main" xmlns="" id="{42F4F552-20E3-4716-801C-81300C0860F2}"/>
                </a:ext>
              </a:extLst>
            </p:cNvPr>
            <p:cNvSpPr/>
            <p:nvPr userDrawn="1"/>
          </p:nvSpPr>
          <p:spPr>
            <a:xfrm>
              <a:off x="1288875" y="2537100"/>
              <a:ext cx="561550" cy="57606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" name="Retângulo de cantos arredondados 7">
              <a:extLst>
                <a:ext uri="{FF2B5EF4-FFF2-40B4-BE49-F238E27FC236}">
                  <a16:creationId xmlns:a16="http://schemas.microsoft.com/office/drawing/2014/main" xmlns="" id="{1DED97F3-7CD8-4870-8D6A-096AE7EE7780}"/>
                </a:ext>
              </a:extLst>
            </p:cNvPr>
            <p:cNvSpPr/>
            <p:nvPr userDrawn="1"/>
          </p:nvSpPr>
          <p:spPr>
            <a:xfrm>
              <a:off x="1288875" y="3185172"/>
              <a:ext cx="561550" cy="57606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" name="Retângulo de cantos arredondados 9">
              <a:extLst>
                <a:ext uri="{FF2B5EF4-FFF2-40B4-BE49-F238E27FC236}">
                  <a16:creationId xmlns:a16="http://schemas.microsoft.com/office/drawing/2014/main" xmlns="" id="{CED12A3D-FAA4-414E-A149-8046C67ACA3D}"/>
                </a:ext>
              </a:extLst>
            </p:cNvPr>
            <p:cNvSpPr/>
            <p:nvPr userDrawn="1"/>
          </p:nvSpPr>
          <p:spPr>
            <a:xfrm>
              <a:off x="1936947" y="2537101"/>
              <a:ext cx="561550" cy="57606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1" name="Retângulo de cantos arredondados 10">
              <a:extLst>
                <a:ext uri="{FF2B5EF4-FFF2-40B4-BE49-F238E27FC236}">
                  <a16:creationId xmlns:a16="http://schemas.microsoft.com/office/drawing/2014/main" xmlns="" id="{598C0E79-4441-4EF4-B4CA-60BA5AAE7ECE}"/>
                </a:ext>
              </a:extLst>
            </p:cNvPr>
            <p:cNvSpPr/>
            <p:nvPr userDrawn="1"/>
          </p:nvSpPr>
          <p:spPr>
            <a:xfrm>
              <a:off x="2585019" y="2537101"/>
              <a:ext cx="561550" cy="57606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2" name="Retângulo de cantos arredondados 11">
              <a:extLst>
                <a:ext uri="{FF2B5EF4-FFF2-40B4-BE49-F238E27FC236}">
                  <a16:creationId xmlns:a16="http://schemas.microsoft.com/office/drawing/2014/main" xmlns="" id="{6C286597-3BA9-45C2-8038-693946DE6383}"/>
                </a:ext>
              </a:extLst>
            </p:cNvPr>
            <p:cNvSpPr/>
            <p:nvPr userDrawn="1"/>
          </p:nvSpPr>
          <p:spPr>
            <a:xfrm>
              <a:off x="1922433" y="3185172"/>
              <a:ext cx="561550" cy="57606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3" name="Retângulo de cantos arredondados 26">
              <a:extLst>
                <a:ext uri="{FF2B5EF4-FFF2-40B4-BE49-F238E27FC236}">
                  <a16:creationId xmlns:a16="http://schemas.microsoft.com/office/drawing/2014/main" xmlns="" id="{2537C6C9-CC26-42B8-9075-61BBECAC689F}"/>
                </a:ext>
              </a:extLst>
            </p:cNvPr>
            <p:cNvSpPr/>
            <p:nvPr userDrawn="1"/>
          </p:nvSpPr>
          <p:spPr>
            <a:xfrm>
              <a:off x="1283046" y="3833244"/>
              <a:ext cx="561550" cy="57606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24" name="Imagem 23">
            <a:extLst>
              <a:ext uri="{FF2B5EF4-FFF2-40B4-BE49-F238E27FC236}">
                <a16:creationId xmlns:a16="http://schemas.microsoft.com/office/drawing/2014/main" xmlns="" id="{C4E7C447-92FB-4784-AFBB-7973CF2BA3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503"/>
          <a:stretch/>
        </p:blipFill>
        <p:spPr>
          <a:xfrm>
            <a:off x="6809063" y="49129"/>
            <a:ext cx="2130222" cy="882109"/>
          </a:xfrm>
          <a:prstGeom prst="rect">
            <a:avLst/>
          </a:prstGeom>
        </p:spPr>
      </p:pic>
      <p:sp>
        <p:nvSpPr>
          <p:cNvPr id="25" name="Retângulo Arredondado 23">
            <a:extLst>
              <a:ext uri="{FF2B5EF4-FFF2-40B4-BE49-F238E27FC236}">
                <a16:creationId xmlns:a16="http://schemas.microsoft.com/office/drawing/2014/main" xmlns="" id="{58130ED8-4917-445C-B901-6F8DFC873190}"/>
              </a:ext>
            </a:extLst>
          </p:cNvPr>
          <p:cNvSpPr/>
          <p:nvPr userDrawn="1"/>
        </p:nvSpPr>
        <p:spPr>
          <a:xfrm flipV="1">
            <a:off x="1261908" y="6402812"/>
            <a:ext cx="7563023" cy="45719"/>
          </a:xfrm>
          <a:prstGeom prst="roundRect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w="190500" h="171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6214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xmlns="" id="{D46C7B38-EC18-49F8-BE32-D30B84D05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B5404360-4E8A-467C-9802-1A961A1EEF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53C64C42-A70C-4B28-A633-8EAE054151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DFDE2B-FA34-4904-BFA4-526DFACAF3BE}" type="datetime1">
              <a:rPr lang="pt-BR" smtClean="0"/>
              <a:t>02/08/17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EC6EC9E6-DFAA-485D-8630-DF9FF3198D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99007169-A710-4193-B2EE-3EF1259702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DADAE-9FDB-4CE3-A65D-47447293F8A1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2153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gi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3" Type="http://schemas.openxmlformats.org/officeDocument/2006/relationships/image" Target="../media/image10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3" Type="http://schemas.openxmlformats.org/officeDocument/2006/relationships/image" Target="../media/image71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3" Type="http://schemas.openxmlformats.org/officeDocument/2006/relationships/image" Target="../media/image71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2.png"/><Relationship Id="rId1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8" Type="http://schemas.openxmlformats.org/officeDocument/2006/relationships/image" Target="../media/image29.png"/><Relationship Id="rId9" Type="http://schemas.openxmlformats.org/officeDocument/2006/relationships/image" Target="../media/image30.png"/><Relationship Id="rId10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Relationship Id="rId3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jpeg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280.png"/><Relationship Id="rId5" Type="http://schemas.openxmlformats.org/officeDocument/2006/relationships/image" Target="../media/image290.png"/><Relationship Id="rId6" Type="http://schemas.openxmlformats.org/officeDocument/2006/relationships/image" Target="../media/image300.png"/><Relationship Id="rId7" Type="http://schemas.openxmlformats.org/officeDocument/2006/relationships/image" Target="../media/image310.png"/><Relationship Id="rId8" Type="http://schemas.openxmlformats.org/officeDocument/2006/relationships/image" Target="../media/image320.png"/><Relationship Id="rId9" Type="http://schemas.openxmlformats.org/officeDocument/2006/relationships/image" Target="../media/image33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D3E98ADA-FE3A-4476-AF41-A720C2EA21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45" y="159455"/>
            <a:ext cx="2698546" cy="928541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33DE9FA8-332E-4A62-87B7-E50B5C7CAA5A}"/>
              </a:ext>
            </a:extLst>
          </p:cNvPr>
          <p:cNvSpPr txBox="1"/>
          <p:nvPr/>
        </p:nvSpPr>
        <p:spPr>
          <a:xfrm>
            <a:off x="0" y="2767281"/>
            <a:ext cx="9144000" cy="13234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000" i="1" dirty="0">
                <a:latin typeface="Arial Narrow" panose="020B0606020202030204" pitchFamily="34" charset="0"/>
              </a:rPr>
              <a:t>A evolução do conceito de movimento e suas causas.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C345B40C-09B8-4CBE-8844-EAB038F543F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503"/>
          <a:stretch/>
        </p:blipFill>
        <p:spPr>
          <a:xfrm>
            <a:off x="6208279" y="0"/>
            <a:ext cx="2869687" cy="1188316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0A4FD48D-0A52-4636-B887-F4E4CF2D1FAC}"/>
              </a:ext>
            </a:extLst>
          </p:cNvPr>
          <p:cNvSpPr txBox="1"/>
          <p:nvPr/>
        </p:nvSpPr>
        <p:spPr>
          <a:xfrm>
            <a:off x="2841351" y="5172893"/>
            <a:ext cx="39412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i="1" dirty="0">
                <a:latin typeface="Arial Narrow" panose="020B0606020202030204" pitchFamily="34" charset="0"/>
              </a:rPr>
              <a:t>Professor:</a:t>
            </a:r>
          </a:p>
          <a:p>
            <a:r>
              <a:rPr lang="pt-BR" sz="2400" b="1" i="1" dirty="0">
                <a:latin typeface="Arial Narrow" panose="020B0606020202030204" pitchFamily="34" charset="0"/>
              </a:rPr>
              <a:t>		</a:t>
            </a:r>
            <a:r>
              <a:rPr lang="pt-BR" sz="2400" b="1" i="1" dirty="0" err="1">
                <a:latin typeface="Arial Narrow" panose="020B0606020202030204" pitchFamily="34" charset="0"/>
              </a:rPr>
              <a:t>Rhodriggo</a:t>
            </a:r>
            <a:r>
              <a:rPr lang="pt-BR" sz="2400" b="1" i="1" dirty="0">
                <a:latin typeface="Arial Narrow" panose="020B0606020202030204" pitchFamily="34" charset="0"/>
              </a:rPr>
              <a:t> </a:t>
            </a:r>
            <a:r>
              <a:rPr lang="pt-BR" sz="2400" b="1" i="1" dirty="0" smtClean="0">
                <a:latin typeface="Arial Narrow" panose="020B0606020202030204" pitchFamily="34" charset="0"/>
              </a:rPr>
              <a:t>Mendes</a:t>
            </a:r>
          </a:p>
          <a:p>
            <a:r>
              <a:rPr lang="pt-BR" sz="2400" b="1" i="1" dirty="0" smtClean="0">
                <a:latin typeface="Arial Narrow" panose="020B0606020202030204" pitchFamily="34" charset="0"/>
              </a:rPr>
              <a:t>		Melquisedec Lourenço</a:t>
            </a:r>
            <a:endParaRPr lang="pt-BR" sz="2400" b="1" i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4063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elogramo 1"/>
          <p:cNvSpPr/>
          <p:nvPr/>
        </p:nvSpPr>
        <p:spPr>
          <a:xfrm>
            <a:off x="827584" y="4077072"/>
            <a:ext cx="7416824" cy="648072"/>
          </a:xfrm>
          <a:prstGeom prst="parallelogram">
            <a:avLst>
              <a:gd name="adj" fmla="val 65313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ubo 2"/>
          <p:cNvSpPr/>
          <p:nvPr/>
        </p:nvSpPr>
        <p:spPr>
          <a:xfrm flipH="1">
            <a:off x="3923928" y="3356992"/>
            <a:ext cx="1224136" cy="1152128"/>
          </a:xfrm>
          <a:prstGeom prst="cube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" name="Conector de seta reta 5"/>
          <p:cNvCxnSpPr/>
          <p:nvPr/>
        </p:nvCxnSpPr>
        <p:spPr>
          <a:xfrm>
            <a:off x="2879812" y="3890572"/>
            <a:ext cx="1260140" cy="0"/>
          </a:xfrm>
          <a:prstGeom prst="straightConnector1">
            <a:avLst/>
          </a:prstGeom>
          <a:ln w="5715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450376" y="1434141"/>
            <a:ext cx="8042460" cy="830997"/>
          </a:xfrm>
          <a:prstGeom prst="rect">
            <a:avLst/>
          </a:prstGeom>
          <a:noFill/>
          <a:effectLst>
            <a:glow rad="190500">
              <a:srgbClr val="00004C"/>
            </a:glow>
          </a:effectLst>
        </p:spPr>
        <p:txBody>
          <a:bodyPr wrap="square" rtlCol="0">
            <a:spAutoFit/>
          </a:bodyPr>
          <a:lstStyle/>
          <a:p>
            <a:pPr indent="539750" algn="just"/>
            <a:r>
              <a:rPr lang="pt-BR" sz="2400" b="1" dirty="0">
                <a:latin typeface="Arial Narrow" panose="020B0606020202030204" pitchFamily="34" charset="0"/>
              </a:rPr>
              <a:t>Vamos supor um corpo sobre uma superfície lisa e inicialmente em </a:t>
            </a:r>
            <a:r>
              <a:rPr lang="pt-BR" sz="2400" b="1" dirty="0">
                <a:solidFill>
                  <a:srgbClr val="FF6600"/>
                </a:solidFill>
                <a:latin typeface="Arial Narrow" panose="020B0606020202030204" pitchFamily="34" charset="0"/>
              </a:rPr>
              <a:t>REPOUSO</a:t>
            </a:r>
            <a:r>
              <a:rPr lang="pt-BR" sz="2400" b="1" dirty="0"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450376" y="2180423"/>
            <a:ext cx="8042460" cy="1200329"/>
          </a:xfrm>
          <a:prstGeom prst="rect">
            <a:avLst/>
          </a:prstGeom>
          <a:noFill/>
          <a:effectLst>
            <a:glow rad="190500">
              <a:srgbClr val="00004C"/>
            </a:glow>
          </a:effectLst>
        </p:spPr>
        <p:txBody>
          <a:bodyPr wrap="square" rtlCol="0">
            <a:spAutoFit/>
          </a:bodyPr>
          <a:lstStyle/>
          <a:p>
            <a:pPr indent="539750" algn="just"/>
            <a:r>
              <a:rPr lang="pt-BR" sz="2400" b="1" dirty="0">
                <a:solidFill>
                  <a:srgbClr val="000099"/>
                </a:solidFill>
                <a:latin typeface="Arial Narrow" panose="020B0606020202030204" pitchFamily="34" charset="0"/>
              </a:rPr>
              <a:t>O que acontece se duas forças horizontais de mesma intensidade e sentidos contrários atuarem simultaneamente sobre ele?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43508" y="5225296"/>
            <a:ext cx="8784976" cy="461665"/>
          </a:xfrm>
          <a:prstGeom prst="rect">
            <a:avLst/>
          </a:prstGeom>
          <a:noFill/>
          <a:effectLst>
            <a:glow rad="190500">
              <a:srgbClr val="00004C"/>
            </a:glow>
          </a:effectLst>
        </p:spPr>
        <p:txBody>
          <a:bodyPr wrap="square" rtlCol="0">
            <a:spAutoFit/>
          </a:bodyPr>
          <a:lstStyle/>
          <a:p>
            <a:pPr indent="539750" algn="ctr"/>
            <a:r>
              <a:rPr lang="pt-BR" sz="2400" b="1" dirty="0">
                <a:solidFill>
                  <a:srgbClr val="C00000"/>
                </a:solidFill>
                <a:latin typeface="Arial Narrow" panose="020B0606020202030204" pitchFamily="34" charset="0"/>
              </a:rPr>
              <a:t>O corpo vai permanecer em repouso!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3221850" y="3245908"/>
                <a:ext cx="576064" cy="644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sz="3200" i="1" smtClean="0"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a:rPr lang="pt-BR" sz="32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1850" y="3245908"/>
                <a:ext cx="576064" cy="6446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Conector de seta reta 10"/>
          <p:cNvCxnSpPr/>
          <p:nvPr/>
        </p:nvCxnSpPr>
        <p:spPr>
          <a:xfrm flipH="1">
            <a:off x="5148064" y="3890572"/>
            <a:ext cx="1260140" cy="0"/>
          </a:xfrm>
          <a:prstGeom prst="straightConnector1">
            <a:avLst/>
          </a:prstGeom>
          <a:ln w="5715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/>
              <p:cNvSpPr txBox="1"/>
              <p:nvPr/>
            </p:nvSpPr>
            <p:spPr>
              <a:xfrm>
                <a:off x="5577644" y="3245908"/>
                <a:ext cx="576064" cy="644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pt-BR" sz="3200" i="1" smtClean="0"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a:rPr lang="pt-BR" sz="32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10" name="CaixaDe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7644" y="3245908"/>
                <a:ext cx="576064" cy="644664"/>
              </a:xfrm>
              <a:prstGeom prst="rect">
                <a:avLst/>
              </a:prstGeom>
              <a:blipFill>
                <a:blip r:embed="rId4"/>
                <a:stretch>
                  <a:fillRect r="-1170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84F56EC6-4870-48EF-9298-C86FCBA2F040}"/>
              </a:ext>
            </a:extLst>
          </p:cNvPr>
          <p:cNvSpPr txBox="1"/>
          <p:nvPr/>
        </p:nvSpPr>
        <p:spPr>
          <a:xfrm>
            <a:off x="503549" y="889365"/>
            <a:ext cx="2376263" cy="584775"/>
          </a:xfrm>
          <a:prstGeom prst="rect">
            <a:avLst/>
          </a:prstGeom>
          <a:noFill/>
          <a:effectLst>
            <a:glow rad="190500">
              <a:srgbClr val="00004C"/>
            </a:glow>
          </a:effectLst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Arial Narrow" panose="020B0606020202030204" pitchFamily="34" charset="0"/>
              </a:rPr>
              <a:t>Lei da Inércia</a:t>
            </a:r>
          </a:p>
        </p:txBody>
      </p:sp>
      <p:sp>
        <p:nvSpPr>
          <p:cNvPr id="11" name="Espaço Reservado para Número de Slide 10">
            <a:extLst>
              <a:ext uri="{FF2B5EF4-FFF2-40B4-BE49-F238E27FC236}">
                <a16:creationId xmlns:a16="http://schemas.microsoft.com/office/drawing/2014/main" xmlns="" id="{938A291C-8860-4151-9A9B-D351975B0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74BEC-F87F-4EFF-AB8B-664304D5A6D2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0359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elogramo 1"/>
          <p:cNvSpPr/>
          <p:nvPr/>
        </p:nvSpPr>
        <p:spPr>
          <a:xfrm>
            <a:off x="827584" y="4621022"/>
            <a:ext cx="7416824" cy="648072"/>
          </a:xfrm>
          <a:prstGeom prst="parallelogram">
            <a:avLst>
              <a:gd name="adj" fmla="val 65313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ubo 2"/>
          <p:cNvSpPr/>
          <p:nvPr/>
        </p:nvSpPr>
        <p:spPr>
          <a:xfrm flipH="1">
            <a:off x="2627784" y="3933056"/>
            <a:ext cx="1224136" cy="1152128"/>
          </a:xfrm>
          <a:prstGeom prst="cube">
            <a:avLst/>
          </a:prstGeom>
          <a:solidFill>
            <a:schemeClr val="bg2">
              <a:lumMod val="50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ubo 3"/>
          <p:cNvSpPr/>
          <p:nvPr/>
        </p:nvSpPr>
        <p:spPr>
          <a:xfrm flipH="1">
            <a:off x="3232876" y="3918542"/>
            <a:ext cx="1224136" cy="1152128"/>
          </a:xfrm>
          <a:prstGeom prst="cube">
            <a:avLst/>
          </a:prstGeom>
          <a:solidFill>
            <a:schemeClr val="bg2">
              <a:lumMod val="50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ubo 4"/>
          <p:cNvSpPr/>
          <p:nvPr/>
        </p:nvSpPr>
        <p:spPr>
          <a:xfrm flipH="1">
            <a:off x="3923928" y="3900942"/>
            <a:ext cx="1224136" cy="1152128"/>
          </a:xfrm>
          <a:prstGeom prst="cube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6" name="Conector de seta reta 5"/>
          <p:cNvCxnSpPr/>
          <p:nvPr/>
        </p:nvCxnSpPr>
        <p:spPr>
          <a:xfrm>
            <a:off x="2879812" y="4434522"/>
            <a:ext cx="1260140" cy="0"/>
          </a:xfrm>
          <a:prstGeom prst="straightConnector1">
            <a:avLst/>
          </a:prstGeom>
          <a:ln w="5715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437322" y="1424118"/>
            <a:ext cx="8314869" cy="830997"/>
          </a:xfrm>
          <a:prstGeom prst="rect">
            <a:avLst/>
          </a:prstGeom>
          <a:noFill/>
          <a:effectLst>
            <a:glow rad="190500">
              <a:srgbClr val="00004C"/>
            </a:glow>
          </a:effectLst>
        </p:spPr>
        <p:txBody>
          <a:bodyPr wrap="square" rtlCol="0">
            <a:spAutoFit/>
          </a:bodyPr>
          <a:lstStyle/>
          <a:p>
            <a:pPr indent="539750" algn="just"/>
            <a:r>
              <a:rPr lang="pt-BR" sz="2400" b="1" dirty="0">
                <a:latin typeface="Arial Narrow" panose="020B0606020202030204" pitchFamily="34" charset="0"/>
              </a:rPr>
              <a:t>Vamos supor um corpo sobre uma superfície lisa e inicialmente em </a:t>
            </a:r>
            <a:r>
              <a:rPr lang="pt-BR" sz="2400" b="1" dirty="0">
                <a:solidFill>
                  <a:srgbClr val="FF6600"/>
                </a:solidFill>
                <a:latin typeface="Arial Narrow" panose="020B0606020202030204" pitchFamily="34" charset="0"/>
              </a:rPr>
              <a:t>MOVIMENTO</a:t>
            </a:r>
            <a:r>
              <a:rPr lang="pt-BR" sz="2400" b="1" dirty="0"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437322" y="2191761"/>
            <a:ext cx="8314869" cy="830997"/>
          </a:xfrm>
          <a:prstGeom prst="rect">
            <a:avLst/>
          </a:prstGeom>
          <a:noFill/>
          <a:effectLst>
            <a:glow rad="190500">
              <a:srgbClr val="00004C"/>
            </a:glow>
          </a:effectLst>
        </p:spPr>
        <p:txBody>
          <a:bodyPr wrap="square" rtlCol="0">
            <a:spAutoFit/>
          </a:bodyPr>
          <a:lstStyle/>
          <a:p>
            <a:pPr indent="539750" algn="just"/>
            <a:r>
              <a:rPr lang="pt-BR" sz="2400" b="1" dirty="0">
                <a:solidFill>
                  <a:srgbClr val="000099"/>
                </a:solidFill>
                <a:latin typeface="Arial Narrow" panose="020B0606020202030204" pitchFamily="34" charset="0"/>
              </a:rPr>
              <a:t>O que acontece se uma força horizontal no mesmo sentido do movimento passar a atuar sobre ele?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-32785" y="5453003"/>
            <a:ext cx="8784976" cy="461665"/>
          </a:xfrm>
          <a:prstGeom prst="rect">
            <a:avLst/>
          </a:prstGeom>
          <a:noFill/>
          <a:effectLst>
            <a:glow rad="190500">
              <a:srgbClr val="00004C"/>
            </a:glow>
          </a:effectLst>
        </p:spPr>
        <p:txBody>
          <a:bodyPr wrap="square" rtlCol="0">
            <a:spAutoFit/>
          </a:bodyPr>
          <a:lstStyle/>
          <a:p>
            <a:pPr indent="539750" algn="ctr"/>
            <a:r>
              <a:rPr lang="pt-BR" sz="2400" b="1" dirty="0">
                <a:solidFill>
                  <a:srgbClr val="C00000"/>
                </a:solidFill>
                <a:latin typeface="Arial Narrow" panose="020B0606020202030204" pitchFamily="34" charset="0"/>
              </a:rPr>
              <a:t>O corpo vai aumentar de velocidade, realizará um MRUV acelerado!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/>
              <p:cNvSpPr txBox="1"/>
              <p:nvPr/>
            </p:nvSpPr>
            <p:spPr>
              <a:xfrm>
                <a:off x="3221850" y="3789858"/>
                <a:ext cx="576064" cy="644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sz="3200" i="1" smtClean="0"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a:rPr lang="pt-BR" sz="32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10" name="CaixaDe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1850" y="3789858"/>
                <a:ext cx="576064" cy="6446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Conector de seta reta 12"/>
          <p:cNvCxnSpPr/>
          <p:nvPr/>
        </p:nvCxnSpPr>
        <p:spPr>
          <a:xfrm>
            <a:off x="3923928" y="3501008"/>
            <a:ext cx="1260140" cy="0"/>
          </a:xfrm>
          <a:prstGeom prst="straightConnector1">
            <a:avLst/>
          </a:prstGeom>
          <a:ln w="5715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/>
              <p:cNvSpPr txBox="1"/>
              <p:nvPr/>
            </p:nvSpPr>
            <p:spPr>
              <a:xfrm>
                <a:off x="4247964" y="2951521"/>
                <a:ext cx="57606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3200" i="1" smtClean="0">
                              <a:latin typeface="Cambria Math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3200" i="1" smtClean="0"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a:rPr lang="pt-BR" sz="3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7964" y="2951521"/>
                <a:ext cx="576064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CaixaDeTexto 13">
            <a:extLst>
              <a:ext uri="{FF2B5EF4-FFF2-40B4-BE49-F238E27FC236}">
                <a16:creationId xmlns:a16="http://schemas.microsoft.com/office/drawing/2014/main" xmlns="" id="{EB94CE63-1ADC-4731-AE67-0EA82F8B7BC9}"/>
              </a:ext>
            </a:extLst>
          </p:cNvPr>
          <p:cNvSpPr txBox="1"/>
          <p:nvPr/>
        </p:nvSpPr>
        <p:spPr>
          <a:xfrm>
            <a:off x="503549" y="889365"/>
            <a:ext cx="2376263" cy="584775"/>
          </a:xfrm>
          <a:prstGeom prst="rect">
            <a:avLst/>
          </a:prstGeom>
          <a:noFill/>
          <a:effectLst>
            <a:glow rad="190500">
              <a:srgbClr val="00004C"/>
            </a:glow>
          </a:effectLst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Arial Narrow" panose="020B0606020202030204" pitchFamily="34" charset="0"/>
              </a:rPr>
              <a:t>Lei da Inércia</a:t>
            </a:r>
          </a:p>
        </p:txBody>
      </p:sp>
      <p:sp>
        <p:nvSpPr>
          <p:cNvPr id="13" name="Espaço Reservado para Número de Slide 12">
            <a:extLst>
              <a:ext uri="{FF2B5EF4-FFF2-40B4-BE49-F238E27FC236}">
                <a16:creationId xmlns:a16="http://schemas.microsoft.com/office/drawing/2014/main" xmlns="" id="{96ED1056-0F86-4F77-AB15-7F7DCBA80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74BEC-F87F-4EFF-AB8B-664304D5A6D2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5343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elogramo 1"/>
          <p:cNvSpPr/>
          <p:nvPr/>
        </p:nvSpPr>
        <p:spPr>
          <a:xfrm>
            <a:off x="827584" y="4621022"/>
            <a:ext cx="7416824" cy="648072"/>
          </a:xfrm>
          <a:prstGeom prst="parallelogram">
            <a:avLst>
              <a:gd name="adj" fmla="val 65313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ubo 2"/>
          <p:cNvSpPr/>
          <p:nvPr/>
        </p:nvSpPr>
        <p:spPr>
          <a:xfrm flipH="1">
            <a:off x="2627784" y="3933056"/>
            <a:ext cx="1224136" cy="1152128"/>
          </a:xfrm>
          <a:prstGeom prst="cube">
            <a:avLst/>
          </a:prstGeom>
          <a:solidFill>
            <a:schemeClr val="bg2">
              <a:lumMod val="50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ubo 3"/>
          <p:cNvSpPr/>
          <p:nvPr/>
        </p:nvSpPr>
        <p:spPr>
          <a:xfrm flipH="1">
            <a:off x="3232876" y="3918542"/>
            <a:ext cx="1224136" cy="1152128"/>
          </a:xfrm>
          <a:prstGeom prst="cube">
            <a:avLst/>
          </a:prstGeom>
          <a:solidFill>
            <a:schemeClr val="bg2">
              <a:lumMod val="50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ubo 4"/>
          <p:cNvSpPr/>
          <p:nvPr/>
        </p:nvSpPr>
        <p:spPr>
          <a:xfrm flipH="1">
            <a:off x="3923928" y="3900942"/>
            <a:ext cx="1224136" cy="1152128"/>
          </a:xfrm>
          <a:prstGeom prst="cube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6" name="Conector de seta reta 5"/>
          <p:cNvCxnSpPr/>
          <p:nvPr/>
        </p:nvCxnSpPr>
        <p:spPr>
          <a:xfrm flipH="1">
            <a:off x="5148064" y="4434522"/>
            <a:ext cx="1260140" cy="0"/>
          </a:xfrm>
          <a:prstGeom prst="straightConnector1">
            <a:avLst/>
          </a:prstGeom>
          <a:ln w="5715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437323" y="1494182"/>
            <a:ext cx="8097078" cy="830997"/>
          </a:xfrm>
          <a:prstGeom prst="rect">
            <a:avLst/>
          </a:prstGeom>
          <a:noFill/>
          <a:effectLst>
            <a:glow rad="190500">
              <a:srgbClr val="00004C"/>
            </a:glow>
          </a:effectLst>
        </p:spPr>
        <p:txBody>
          <a:bodyPr wrap="square" rtlCol="0">
            <a:spAutoFit/>
          </a:bodyPr>
          <a:lstStyle/>
          <a:p>
            <a:pPr indent="539750" algn="just"/>
            <a:r>
              <a:rPr lang="pt-BR" sz="2400" b="1" dirty="0">
                <a:latin typeface="Arial Narrow" panose="020B0606020202030204" pitchFamily="34" charset="0"/>
              </a:rPr>
              <a:t>Vamos supor um corpo sobre uma superfície lisa e inicialmente em </a:t>
            </a:r>
            <a:r>
              <a:rPr lang="pt-BR" sz="2400" b="1" dirty="0">
                <a:solidFill>
                  <a:srgbClr val="FF6600"/>
                </a:solidFill>
                <a:latin typeface="Arial Narrow" panose="020B0606020202030204" pitchFamily="34" charset="0"/>
              </a:rPr>
              <a:t>MOVIMENTO</a:t>
            </a:r>
            <a:r>
              <a:rPr lang="pt-BR" sz="2400" b="1" dirty="0"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437322" y="2261825"/>
            <a:ext cx="8097079" cy="830997"/>
          </a:xfrm>
          <a:prstGeom prst="rect">
            <a:avLst/>
          </a:prstGeom>
          <a:noFill/>
          <a:effectLst>
            <a:glow rad="190500">
              <a:srgbClr val="00004C"/>
            </a:glow>
          </a:effectLst>
        </p:spPr>
        <p:txBody>
          <a:bodyPr wrap="square" rtlCol="0">
            <a:spAutoFit/>
          </a:bodyPr>
          <a:lstStyle/>
          <a:p>
            <a:pPr indent="539750" algn="just"/>
            <a:r>
              <a:rPr lang="pt-BR" sz="2400" b="1" dirty="0">
                <a:solidFill>
                  <a:srgbClr val="000099"/>
                </a:solidFill>
                <a:latin typeface="Arial Narrow" panose="020B0606020202030204" pitchFamily="34" charset="0"/>
              </a:rPr>
              <a:t>O que acontece se uma força horizontal no sentido contrário ao do movimento passar a atuar sobre ele?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-32785" y="5453003"/>
            <a:ext cx="8784976" cy="461665"/>
          </a:xfrm>
          <a:prstGeom prst="rect">
            <a:avLst/>
          </a:prstGeom>
          <a:noFill/>
          <a:effectLst>
            <a:glow rad="190500">
              <a:srgbClr val="00004C"/>
            </a:glow>
          </a:effectLst>
        </p:spPr>
        <p:txBody>
          <a:bodyPr wrap="square" rtlCol="0">
            <a:spAutoFit/>
          </a:bodyPr>
          <a:lstStyle/>
          <a:p>
            <a:pPr indent="539750" algn="ctr"/>
            <a:r>
              <a:rPr lang="pt-BR" sz="2400" b="1" dirty="0">
                <a:solidFill>
                  <a:srgbClr val="C00000"/>
                </a:solidFill>
                <a:latin typeface="Arial Narrow" panose="020B0606020202030204" pitchFamily="34" charset="0"/>
              </a:rPr>
              <a:t>O corpo vai diminuir de velocidade, realizará um MRUV retardado!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/>
              <p:cNvSpPr txBox="1"/>
              <p:nvPr/>
            </p:nvSpPr>
            <p:spPr>
              <a:xfrm>
                <a:off x="5551084" y="3849942"/>
                <a:ext cx="576064" cy="644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sz="3200" i="1" smtClean="0"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a:rPr lang="pt-BR" sz="32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10" name="CaixaDe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1084" y="3849942"/>
                <a:ext cx="576064" cy="6446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Conector de seta reta 12"/>
          <p:cNvCxnSpPr/>
          <p:nvPr/>
        </p:nvCxnSpPr>
        <p:spPr>
          <a:xfrm>
            <a:off x="3923928" y="3501008"/>
            <a:ext cx="1260140" cy="0"/>
          </a:xfrm>
          <a:prstGeom prst="straightConnector1">
            <a:avLst/>
          </a:prstGeom>
          <a:ln w="5715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/>
              <p:cNvSpPr txBox="1"/>
              <p:nvPr/>
            </p:nvSpPr>
            <p:spPr>
              <a:xfrm>
                <a:off x="4247964" y="2951521"/>
                <a:ext cx="57606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3200" i="1" smtClean="0">
                              <a:latin typeface="Cambria Math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3200" i="1" smtClean="0"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a:rPr lang="pt-BR" sz="3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7964" y="2951521"/>
                <a:ext cx="576064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CaixaDeTexto 13">
            <a:extLst>
              <a:ext uri="{FF2B5EF4-FFF2-40B4-BE49-F238E27FC236}">
                <a16:creationId xmlns:a16="http://schemas.microsoft.com/office/drawing/2014/main" xmlns="" id="{7FE09FBC-1881-4B4C-9347-31A9F1E2BAE4}"/>
              </a:ext>
            </a:extLst>
          </p:cNvPr>
          <p:cNvSpPr txBox="1"/>
          <p:nvPr/>
        </p:nvSpPr>
        <p:spPr>
          <a:xfrm>
            <a:off x="503549" y="889365"/>
            <a:ext cx="2376263" cy="584775"/>
          </a:xfrm>
          <a:prstGeom prst="rect">
            <a:avLst/>
          </a:prstGeom>
          <a:noFill/>
          <a:effectLst>
            <a:glow rad="190500">
              <a:srgbClr val="00004C"/>
            </a:glow>
          </a:effectLst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Arial Narrow" panose="020B0606020202030204" pitchFamily="34" charset="0"/>
              </a:rPr>
              <a:t>Lei da Inércia</a:t>
            </a:r>
          </a:p>
        </p:txBody>
      </p:sp>
      <p:sp>
        <p:nvSpPr>
          <p:cNvPr id="13" name="Espaço Reservado para Número de Slide 12">
            <a:extLst>
              <a:ext uri="{FF2B5EF4-FFF2-40B4-BE49-F238E27FC236}">
                <a16:creationId xmlns:a16="http://schemas.microsoft.com/office/drawing/2014/main" xmlns="" id="{E11BF91F-829D-42A7-B2FC-D9D08F5A8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74BEC-F87F-4EFF-AB8B-664304D5A6D2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6613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elogramo 1"/>
          <p:cNvSpPr/>
          <p:nvPr/>
        </p:nvSpPr>
        <p:spPr>
          <a:xfrm>
            <a:off x="827584" y="4621022"/>
            <a:ext cx="7416824" cy="648072"/>
          </a:xfrm>
          <a:prstGeom prst="parallelogram">
            <a:avLst>
              <a:gd name="adj" fmla="val 65313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ubo 2"/>
          <p:cNvSpPr/>
          <p:nvPr/>
        </p:nvSpPr>
        <p:spPr>
          <a:xfrm flipH="1">
            <a:off x="2627784" y="3933056"/>
            <a:ext cx="1224136" cy="1152128"/>
          </a:xfrm>
          <a:prstGeom prst="cube">
            <a:avLst/>
          </a:prstGeom>
          <a:solidFill>
            <a:schemeClr val="bg2">
              <a:lumMod val="50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ubo 3"/>
          <p:cNvSpPr/>
          <p:nvPr/>
        </p:nvSpPr>
        <p:spPr>
          <a:xfrm flipH="1">
            <a:off x="3232876" y="3918542"/>
            <a:ext cx="1224136" cy="1152128"/>
          </a:xfrm>
          <a:prstGeom prst="cube">
            <a:avLst/>
          </a:prstGeom>
          <a:solidFill>
            <a:schemeClr val="bg2">
              <a:lumMod val="50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ubo 4"/>
          <p:cNvSpPr/>
          <p:nvPr/>
        </p:nvSpPr>
        <p:spPr>
          <a:xfrm flipH="1">
            <a:off x="3923928" y="3900942"/>
            <a:ext cx="1224136" cy="1152128"/>
          </a:xfrm>
          <a:prstGeom prst="cube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371060" y="1450127"/>
            <a:ext cx="8381131" cy="830997"/>
          </a:xfrm>
          <a:prstGeom prst="rect">
            <a:avLst/>
          </a:prstGeom>
          <a:noFill/>
          <a:effectLst>
            <a:glow rad="190500">
              <a:srgbClr val="00004C"/>
            </a:glow>
          </a:effectLst>
        </p:spPr>
        <p:txBody>
          <a:bodyPr wrap="square" rtlCol="0">
            <a:spAutoFit/>
          </a:bodyPr>
          <a:lstStyle/>
          <a:p>
            <a:pPr indent="539750" algn="just"/>
            <a:r>
              <a:rPr lang="pt-BR" sz="2400" b="1" dirty="0">
                <a:latin typeface="Arial Narrow" panose="020B0606020202030204" pitchFamily="34" charset="0"/>
              </a:rPr>
              <a:t>Vamos supor um corpo sobre uma superfície lisa e inicialmente em </a:t>
            </a:r>
            <a:r>
              <a:rPr lang="pt-BR" sz="2400" b="1" dirty="0">
                <a:solidFill>
                  <a:srgbClr val="FF6600"/>
                </a:solidFill>
                <a:latin typeface="Arial Narrow" panose="020B0606020202030204" pitchFamily="34" charset="0"/>
              </a:rPr>
              <a:t>MOVIMENTO</a:t>
            </a:r>
            <a:r>
              <a:rPr lang="pt-BR" sz="2400" b="1" dirty="0"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371060" y="2217770"/>
            <a:ext cx="8381131" cy="1200329"/>
          </a:xfrm>
          <a:prstGeom prst="rect">
            <a:avLst/>
          </a:prstGeom>
          <a:noFill/>
          <a:effectLst>
            <a:glow rad="190500">
              <a:srgbClr val="00004C"/>
            </a:glow>
          </a:effectLst>
        </p:spPr>
        <p:txBody>
          <a:bodyPr wrap="square" rtlCol="0">
            <a:spAutoFit/>
          </a:bodyPr>
          <a:lstStyle/>
          <a:p>
            <a:pPr indent="539750" algn="just"/>
            <a:r>
              <a:rPr lang="pt-BR" sz="2400" b="1" dirty="0">
                <a:solidFill>
                  <a:srgbClr val="000099"/>
                </a:solidFill>
                <a:latin typeface="Arial Narrow" panose="020B0606020202030204" pitchFamily="34" charset="0"/>
              </a:rPr>
              <a:t>O que acontece se duas forças horizontais de mesma intensidade e sentidos contrários atuarem simultaneamente sobre ele?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-32785" y="5453003"/>
            <a:ext cx="8784976" cy="830997"/>
          </a:xfrm>
          <a:prstGeom prst="rect">
            <a:avLst/>
          </a:prstGeom>
          <a:noFill/>
          <a:effectLst>
            <a:glow rad="190500">
              <a:srgbClr val="00004C"/>
            </a:glow>
          </a:effectLst>
        </p:spPr>
        <p:txBody>
          <a:bodyPr wrap="square" rtlCol="0">
            <a:spAutoFit/>
          </a:bodyPr>
          <a:lstStyle/>
          <a:p>
            <a:pPr indent="539750" algn="ctr"/>
            <a:r>
              <a:rPr lang="pt-BR" sz="2400" b="1" dirty="0">
                <a:solidFill>
                  <a:srgbClr val="C00000"/>
                </a:solidFill>
                <a:latin typeface="Arial Narrow" panose="020B0606020202030204" pitchFamily="34" charset="0"/>
              </a:rPr>
              <a:t>O corpo vai permanecer com a velocidade que está, ou seja, realiza um MRU.</a:t>
            </a:r>
          </a:p>
        </p:txBody>
      </p:sp>
      <p:cxnSp>
        <p:nvCxnSpPr>
          <p:cNvPr id="9" name="Conector de seta reta 12"/>
          <p:cNvCxnSpPr/>
          <p:nvPr/>
        </p:nvCxnSpPr>
        <p:spPr>
          <a:xfrm>
            <a:off x="3923928" y="3501008"/>
            <a:ext cx="1260140" cy="0"/>
          </a:xfrm>
          <a:prstGeom prst="straightConnector1">
            <a:avLst/>
          </a:prstGeom>
          <a:ln w="5715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/>
              <p:cNvSpPr txBox="1"/>
              <p:nvPr/>
            </p:nvSpPr>
            <p:spPr>
              <a:xfrm>
                <a:off x="4247964" y="2951521"/>
                <a:ext cx="57606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3200" i="1" smtClean="0">
                              <a:latin typeface="Cambria Math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3200" i="1" smtClean="0"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a:rPr lang="pt-BR" sz="3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10" name="CaixaDe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7964" y="2951521"/>
                <a:ext cx="576064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Conector de seta reta 16"/>
          <p:cNvCxnSpPr/>
          <p:nvPr/>
        </p:nvCxnSpPr>
        <p:spPr>
          <a:xfrm>
            <a:off x="2879812" y="4509120"/>
            <a:ext cx="1260140" cy="0"/>
          </a:xfrm>
          <a:prstGeom prst="straightConnector1">
            <a:avLst/>
          </a:prstGeom>
          <a:ln w="5715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/>
              <p:cNvSpPr txBox="1"/>
              <p:nvPr/>
            </p:nvSpPr>
            <p:spPr>
              <a:xfrm>
                <a:off x="3221850" y="3864456"/>
                <a:ext cx="576064" cy="644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sz="3200" i="1" smtClean="0"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a:rPr lang="pt-BR" sz="32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1850" y="3864456"/>
                <a:ext cx="576064" cy="6446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Conector de seta reta 18"/>
          <p:cNvCxnSpPr/>
          <p:nvPr/>
        </p:nvCxnSpPr>
        <p:spPr>
          <a:xfrm flipH="1">
            <a:off x="5148064" y="4509120"/>
            <a:ext cx="1260140" cy="0"/>
          </a:xfrm>
          <a:prstGeom prst="straightConnector1">
            <a:avLst/>
          </a:prstGeom>
          <a:ln w="5715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/>
              <p:cNvSpPr txBox="1"/>
              <p:nvPr/>
            </p:nvSpPr>
            <p:spPr>
              <a:xfrm>
                <a:off x="5577644" y="3864456"/>
                <a:ext cx="576064" cy="644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pt-BR" sz="3200" i="1" smtClean="0"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a:rPr lang="pt-BR" sz="32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14" name="CaixaDe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7644" y="3864456"/>
                <a:ext cx="576064" cy="644664"/>
              </a:xfrm>
              <a:prstGeom prst="rect">
                <a:avLst/>
              </a:prstGeom>
              <a:blipFill>
                <a:blip r:embed="rId5"/>
                <a:stretch>
                  <a:fillRect r="-1170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CaixaDeTexto 15">
            <a:extLst>
              <a:ext uri="{FF2B5EF4-FFF2-40B4-BE49-F238E27FC236}">
                <a16:creationId xmlns:a16="http://schemas.microsoft.com/office/drawing/2014/main" xmlns="" id="{002A5AE7-889D-41E8-8E89-7E5EDAC240DA}"/>
              </a:ext>
            </a:extLst>
          </p:cNvPr>
          <p:cNvSpPr txBox="1"/>
          <p:nvPr/>
        </p:nvSpPr>
        <p:spPr>
          <a:xfrm>
            <a:off x="503549" y="889365"/>
            <a:ext cx="2376263" cy="584775"/>
          </a:xfrm>
          <a:prstGeom prst="rect">
            <a:avLst/>
          </a:prstGeom>
          <a:noFill/>
          <a:effectLst>
            <a:glow rad="190500">
              <a:srgbClr val="00004C"/>
            </a:glow>
          </a:effectLst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Arial Narrow" panose="020B0606020202030204" pitchFamily="34" charset="0"/>
              </a:rPr>
              <a:t>Lei da Inércia</a:t>
            </a:r>
          </a:p>
        </p:txBody>
      </p:sp>
      <p:sp>
        <p:nvSpPr>
          <p:cNvPr id="15" name="Espaço Reservado para Número de Slide 14">
            <a:extLst>
              <a:ext uri="{FF2B5EF4-FFF2-40B4-BE49-F238E27FC236}">
                <a16:creationId xmlns:a16="http://schemas.microsoft.com/office/drawing/2014/main" xmlns="" id="{0562EA74-057A-4CF9-9B89-F0A8357E6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74BEC-F87F-4EFF-AB8B-664304D5A6D2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6046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2" grpId="0"/>
      <p:bldP spid="14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14027" t="46063" r="15134" b="12594"/>
          <a:stretch/>
        </p:blipFill>
        <p:spPr>
          <a:xfrm>
            <a:off x="490330" y="1180530"/>
            <a:ext cx="4153678" cy="1447536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/>
          <a:srcRect l="18454" t="47047" r="18454" b="17516"/>
          <a:stretch/>
        </p:blipFill>
        <p:spPr>
          <a:xfrm>
            <a:off x="4708106" y="1222449"/>
            <a:ext cx="4033460" cy="1273724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4"/>
          <a:srcRect l="19008" t="44094" r="19008" b="8657"/>
          <a:stretch/>
        </p:blipFill>
        <p:spPr>
          <a:xfrm>
            <a:off x="490330" y="2781278"/>
            <a:ext cx="3858802" cy="1759053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5"/>
          <a:srcRect l="19008" t="44094" r="19008" b="7672"/>
          <a:stretch/>
        </p:blipFill>
        <p:spPr>
          <a:xfrm>
            <a:off x="4565683" y="2744643"/>
            <a:ext cx="4175883" cy="1889258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6"/>
          <a:srcRect l="17901" t="43109" r="17901" b="8657"/>
          <a:stretch/>
        </p:blipFill>
        <p:spPr>
          <a:xfrm>
            <a:off x="637768" y="4632981"/>
            <a:ext cx="3858802" cy="1733779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4708107" y="4797100"/>
            <a:ext cx="4033460" cy="1200329"/>
          </a:xfrm>
          <a:prstGeom prst="rect">
            <a:avLst/>
          </a:prstGeom>
          <a:noFill/>
          <a:effectLst>
            <a:glow rad="190500">
              <a:srgbClr val="00004C"/>
            </a:glow>
          </a:effectLst>
        </p:spPr>
        <p:txBody>
          <a:bodyPr wrap="square" rtlCol="0">
            <a:spAutoFit/>
          </a:bodyPr>
          <a:lstStyle/>
          <a:p>
            <a:pPr indent="539750" algn="just"/>
            <a:r>
              <a:rPr lang="pt-BR" sz="2400" b="1" dirty="0">
                <a:solidFill>
                  <a:srgbClr val="C00000"/>
                </a:solidFill>
                <a:latin typeface="Arial Narrow" panose="020B0606020202030204" pitchFamily="34" charset="0"/>
              </a:rPr>
              <a:t>Nos casos em que a força resultante foi nula o corpo permaneceu como estava.</a:t>
            </a:r>
          </a:p>
        </p:txBody>
      </p:sp>
      <p:sp>
        <p:nvSpPr>
          <p:cNvPr id="8" name="Espaço Reservado para Número de Slide 7">
            <a:extLst>
              <a:ext uri="{FF2B5EF4-FFF2-40B4-BE49-F238E27FC236}">
                <a16:creationId xmlns:a16="http://schemas.microsoft.com/office/drawing/2014/main" xmlns="" id="{7CA67AC1-EDC4-4A79-8AF3-44A070032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74BEC-F87F-4EFF-AB8B-664304D5A6D2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245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24672" y="2157019"/>
            <a:ext cx="8309114" cy="1200329"/>
          </a:xfrm>
          <a:prstGeom prst="rect">
            <a:avLst/>
          </a:prstGeom>
          <a:noFill/>
          <a:effectLst>
            <a:glow rad="190500">
              <a:srgbClr val="00004C"/>
            </a:glow>
          </a:effectLst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b="1" dirty="0">
                <a:latin typeface="Arial Narrow" panose="020B0606020202030204" pitchFamily="34" charset="0"/>
              </a:rPr>
              <a:t>Assim, conclui-se que a matéria possui uma tendência natural de permanecer como está, ou seja, de resistir à mudança de velocidade.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424672" y="3625439"/>
            <a:ext cx="8309114" cy="461665"/>
          </a:xfrm>
          <a:prstGeom prst="rect">
            <a:avLst/>
          </a:prstGeom>
          <a:noFill/>
          <a:effectLst>
            <a:glow rad="190500">
              <a:srgbClr val="00004C"/>
            </a:glow>
          </a:effectLst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b="1" dirty="0">
                <a:latin typeface="Arial Narrow" panose="020B0606020202030204" pitchFamily="34" charset="0"/>
              </a:rPr>
              <a:t>A essa tendência natural foi dado o nome de </a:t>
            </a:r>
            <a:r>
              <a:rPr lang="pt-BR" sz="2400" b="1" dirty="0">
                <a:solidFill>
                  <a:srgbClr val="FF0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Narrow" panose="020B0606020202030204" pitchFamily="34" charset="0"/>
              </a:rPr>
              <a:t>INÉRCIA</a:t>
            </a:r>
            <a:r>
              <a:rPr lang="pt-BR" sz="2400" b="1" dirty="0"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424672" y="4479859"/>
            <a:ext cx="8309114" cy="830997"/>
          </a:xfrm>
          <a:prstGeom prst="rect">
            <a:avLst/>
          </a:prstGeom>
          <a:noFill/>
          <a:effectLst>
            <a:glow rad="190500">
              <a:srgbClr val="00004C"/>
            </a:glow>
          </a:effectLst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b="1" dirty="0">
                <a:latin typeface="Arial Narrow" panose="020B0606020202030204" pitchFamily="34" charset="0"/>
              </a:rPr>
              <a:t>A inércia de um corpo é proporcional à sua massa. Assim pode-se considerar a massa como a medida da inércia de um corpo.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A2D3D900-ACD0-473F-B54C-4EB4EE214C7F}"/>
              </a:ext>
            </a:extLst>
          </p:cNvPr>
          <p:cNvSpPr txBox="1"/>
          <p:nvPr/>
        </p:nvSpPr>
        <p:spPr>
          <a:xfrm>
            <a:off x="503549" y="889365"/>
            <a:ext cx="2376263" cy="584775"/>
          </a:xfrm>
          <a:prstGeom prst="rect">
            <a:avLst/>
          </a:prstGeom>
          <a:noFill/>
          <a:effectLst>
            <a:glow rad="190500">
              <a:srgbClr val="00004C"/>
            </a:glow>
          </a:effectLst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Arial Narrow" panose="020B0606020202030204" pitchFamily="34" charset="0"/>
              </a:rPr>
              <a:t>Lei da Inércia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D9700123-18BF-48F0-A3FA-68FD3E3A5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74BEC-F87F-4EFF-AB8B-664304D5A6D2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9800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03548" y="2045944"/>
            <a:ext cx="5329216" cy="461665"/>
          </a:xfrm>
          <a:prstGeom prst="rect">
            <a:avLst/>
          </a:prstGeom>
          <a:noFill/>
          <a:effectLst>
            <a:glow rad="190500">
              <a:srgbClr val="00004C"/>
            </a:glow>
          </a:effectLst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latin typeface="Arial Narrow" panose="020B0606020202030204" pitchFamily="34" charset="0"/>
              </a:rPr>
              <a:t>Enuncia-se, então, a Lei da Inércia: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503548" y="3140968"/>
            <a:ext cx="8064896" cy="1465362"/>
          </a:xfrm>
          <a:prstGeom prst="roundRect">
            <a:avLst>
              <a:gd name="adj" fmla="val 10109"/>
            </a:avLst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just"/>
            <a:r>
              <a:rPr lang="pt-BR" sz="2800" dirty="0">
                <a:solidFill>
                  <a:schemeClr val="bg1"/>
                </a:solidFill>
                <a:latin typeface="Arial Narrow" panose="020B0606020202030204" pitchFamily="34" charset="0"/>
              </a:rPr>
              <a:t>“Todo corpo permanece em seu estado de repouso, ou de movimento retilíneo uniforme, a menos que seja obrigado a mudá-lo por forças a ele aplicadas.”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60B01D78-C8A6-4A1B-B40F-CBF0D45E6C01}"/>
              </a:ext>
            </a:extLst>
          </p:cNvPr>
          <p:cNvSpPr txBox="1"/>
          <p:nvPr/>
        </p:nvSpPr>
        <p:spPr>
          <a:xfrm>
            <a:off x="503549" y="889365"/>
            <a:ext cx="2376263" cy="584775"/>
          </a:xfrm>
          <a:prstGeom prst="rect">
            <a:avLst/>
          </a:prstGeom>
          <a:noFill/>
          <a:effectLst>
            <a:glow rad="190500">
              <a:srgbClr val="00004C"/>
            </a:glow>
          </a:effectLst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Arial Narrow" panose="020B0606020202030204" pitchFamily="34" charset="0"/>
              </a:rPr>
              <a:t>Lei da Inércia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9B331D4E-847D-4B8E-8481-A1069D4DB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74BEC-F87F-4EFF-AB8B-664304D5A6D2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6327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10817" y="1436583"/>
            <a:ext cx="8295862" cy="830997"/>
          </a:xfrm>
          <a:prstGeom prst="rect">
            <a:avLst/>
          </a:prstGeom>
          <a:noFill/>
          <a:effectLst>
            <a:glow rad="190500">
              <a:srgbClr val="00004C"/>
            </a:glow>
          </a:effectLst>
        </p:spPr>
        <p:txBody>
          <a:bodyPr wrap="square" rtlCol="0">
            <a:spAutoFit/>
          </a:bodyPr>
          <a:lstStyle/>
          <a:p>
            <a:pPr indent="360363" algn="just"/>
            <a:r>
              <a:rPr lang="pt-BR" sz="2400" b="1" dirty="0">
                <a:latin typeface="Arial Narrow" panose="020B0606020202030204" pitchFamily="34" charset="0"/>
              </a:rPr>
              <a:t>Devido à sua inércia, um corpo tende a manter-se em seu estado de EQUILÍBRIO.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410816" y="2267580"/>
            <a:ext cx="8295863" cy="461665"/>
          </a:xfrm>
          <a:prstGeom prst="rect">
            <a:avLst/>
          </a:prstGeom>
          <a:noFill/>
          <a:effectLst>
            <a:glow rad="190500">
              <a:srgbClr val="00004C"/>
            </a:glow>
          </a:effectLst>
        </p:spPr>
        <p:txBody>
          <a:bodyPr wrap="square" rtlCol="0">
            <a:spAutoFit/>
          </a:bodyPr>
          <a:lstStyle/>
          <a:p>
            <a:pPr indent="360363" algn="just"/>
            <a:r>
              <a:rPr lang="pt-BR" sz="2400" b="1" dirty="0">
                <a:latin typeface="Arial Narrow" panose="020B0606020202030204" pitchFamily="34" charset="0"/>
              </a:rPr>
              <a:t>Podemos classificar o equilíbrio de duas formas: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3345979" y="3098577"/>
            <a:ext cx="2452043" cy="578882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EQUILÍBRIO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617786" y="5049834"/>
            <a:ext cx="2452043" cy="987504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DINÂMICO</a:t>
            </a:r>
          </a:p>
          <a:p>
            <a:pPr algn="ctr"/>
            <a:r>
              <a:rPr lang="pt-BR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MRU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5245406" y="5049834"/>
            <a:ext cx="2452043" cy="987504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ESTÁTICO</a:t>
            </a:r>
          </a:p>
          <a:p>
            <a:pPr algn="ctr"/>
            <a:r>
              <a:rPr lang="pt-BR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REPOUSO</a:t>
            </a:r>
          </a:p>
        </p:txBody>
      </p:sp>
      <p:grpSp>
        <p:nvGrpSpPr>
          <p:cNvPr id="7" name="Grupo 11"/>
          <p:cNvGrpSpPr/>
          <p:nvPr/>
        </p:nvGrpSpPr>
        <p:grpSpPr>
          <a:xfrm>
            <a:off x="2843808" y="3735276"/>
            <a:ext cx="3627620" cy="1154242"/>
            <a:chOff x="2843808" y="3735276"/>
            <a:chExt cx="3627620" cy="1154242"/>
          </a:xfrm>
        </p:grpSpPr>
        <p:sp>
          <p:nvSpPr>
            <p:cNvPr id="8" name="Forma livre 9"/>
            <p:cNvSpPr/>
            <p:nvPr/>
          </p:nvSpPr>
          <p:spPr>
            <a:xfrm>
              <a:off x="2843808" y="3735276"/>
              <a:ext cx="1813810" cy="1154242"/>
            </a:xfrm>
            <a:custGeom>
              <a:avLst/>
              <a:gdLst>
                <a:gd name="connsiteX0" fmla="*/ 1813810 w 1813810"/>
                <a:gd name="connsiteY0" fmla="*/ 0 h 1124262"/>
                <a:gd name="connsiteX1" fmla="*/ 1813810 w 1813810"/>
                <a:gd name="connsiteY1" fmla="*/ 524656 h 1124262"/>
                <a:gd name="connsiteX2" fmla="*/ 0 w 1813810"/>
                <a:gd name="connsiteY2" fmla="*/ 524656 h 1124262"/>
                <a:gd name="connsiteX3" fmla="*/ 14990 w 1813810"/>
                <a:gd name="connsiteY3" fmla="*/ 1124262 h 1124262"/>
                <a:gd name="connsiteX0" fmla="*/ 1828801 w 1828801"/>
                <a:gd name="connsiteY0" fmla="*/ 0 h 1139252"/>
                <a:gd name="connsiteX1" fmla="*/ 1828801 w 1828801"/>
                <a:gd name="connsiteY1" fmla="*/ 524656 h 1139252"/>
                <a:gd name="connsiteX2" fmla="*/ 14991 w 1828801"/>
                <a:gd name="connsiteY2" fmla="*/ 524656 h 1139252"/>
                <a:gd name="connsiteX3" fmla="*/ 0 w 1828801"/>
                <a:gd name="connsiteY3" fmla="*/ 1139252 h 1139252"/>
                <a:gd name="connsiteX0" fmla="*/ 1813810 w 1813810"/>
                <a:gd name="connsiteY0" fmla="*/ 0 h 1154242"/>
                <a:gd name="connsiteX1" fmla="*/ 1813810 w 1813810"/>
                <a:gd name="connsiteY1" fmla="*/ 524656 h 1154242"/>
                <a:gd name="connsiteX2" fmla="*/ 0 w 1813810"/>
                <a:gd name="connsiteY2" fmla="*/ 524656 h 1154242"/>
                <a:gd name="connsiteX3" fmla="*/ 0 w 1813810"/>
                <a:gd name="connsiteY3" fmla="*/ 1154242 h 1154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13810" h="1154242">
                  <a:moveTo>
                    <a:pt x="1813810" y="0"/>
                  </a:moveTo>
                  <a:lnTo>
                    <a:pt x="1813810" y="524656"/>
                  </a:lnTo>
                  <a:lnTo>
                    <a:pt x="0" y="524656"/>
                  </a:lnTo>
                  <a:lnTo>
                    <a:pt x="0" y="1154242"/>
                  </a:lnTo>
                </a:path>
              </a:pathLst>
            </a:cu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000">
                <a:latin typeface="Arial Narrow" panose="020B0606020202030204" pitchFamily="34" charset="0"/>
              </a:endParaRPr>
            </a:p>
          </p:txBody>
        </p:sp>
        <p:sp>
          <p:nvSpPr>
            <p:cNvPr id="9" name="Forma livre 10"/>
            <p:cNvSpPr/>
            <p:nvPr/>
          </p:nvSpPr>
          <p:spPr>
            <a:xfrm flipH="1">
              <a:off x="4657618" y="3735276"/>
              <a:ext cx="1813810" cy="1154242"/>
            </a:xfrm>
            <a:custGeom>
              <a:avLst/>
              <a:gdLst>
                <a:gd name="connsiteX0" fmla="*/ 1813810 w 1813810"/>
                <a:gd name="connsiteY0" fmla="*/ 0 h 1124262"/>
                <a:gd name="connsiteX1" fmla="*/ 1813810 w 1813810"/>
                <a:gd name="connsiteY1" fmla="*/ 524656 h 1124262"/>
                <a:gd name="connsiteX2" fmla="*/ 0 w 1813810"/>
                <a:gd name="connsiteY2" fmla="*/ 524656 h 1124262"/>
                <a:gd name="connsiteX3" fmla="*/ 14990 w 1813810"/>
                <a:gd name="connsiteY3" fmla="*/ 1124262 h 1124262"/>
                <a:gd name="connsiteX0" fmla="*/ 1828801 w 1828801"/>
                <a:gd name="connsiteY0" fmla="*/ 0 h 1139252"/>
                <a:gd name="connsiteX1" fmla="*/ 1828801 w 1828801"/>
                <a:gd name="connsiteY1" fmla="*/ 524656 h 1139252"/>
                <a:gd name="connsiteX2" fmla="*/ 14991 w 1828801"/>
                <a:gd name="connsiteY2" fmla="*/ 524656 h 1139252"/>
                <a:gd name="connsiteX3" fmla="*/ 0 w 1828801"/>
                <a:gd name="connsiteY3" fmla="*/ 1139252 h 1139252"/>
                <a:gd name="connsiteX0" fmla="*/ 1813810 w 1813810"/>
                <a:gd name="connsiteY0" fmla="*/ 0 h 1154242"/>
                <a:gd name="connsiteX1" fmla="*/ 1813810 w 1813810"/>
                <a:gd name="connsiteY1" fmla="*/ 524656 h 1154242"/>
                <a:gd name="connsiteX2" fmla="*/ 0 w 1813810"/>
                <a:gd name="connsiteY2" fmla="*/ 524656 h 1154242"/>
                <a:gd name="connsiteX3" fmla="*/ 0 w 1813810"/>
                <a:gd name="connsiteY3" fmla="*/ 1154242 h 1154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13810" h="1154242">
                  <a:moveTo>
                    <a:pt x="1813810" y="0"/>
                  </a:moveTo>
                  <a:lnTo>
                    <a:pt x="1813810" y="524656"/>
                  </a:lnTo>
                  <a:lnTo>
                    <a:pt x="0" y="524656"/>
                  </a:lnTo>
                  <a:lnTo>
                    <a:pt x="0" y="1154242"/>
                  </a:lnTo>
                </a:path>
              </a:pathLst>
            </a:cu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000">
                <a:latin typeface="Arial Narrow" panose="020B0606020202030204" pitchFamily="34" charset="0"/>
              </a:endParaRPr>
            </a:p>
          </p:txBody>
        </p:sp>
      </p:grpSp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98768DE1-4C16-49B0-8F21-6C8FAF099048}"/>
              </a:ext>
            </a:extLst>
          </p:cNvPr>
          <p:cNvSpPr txBox="1"/>
          <p:nvPr/>
        </p:nvSpPr>
        <p:spPr>
          <a:xfrm>
            <a:off x="503549" y="889365"/>
            <a:ext cx="2376263" cy="584775"/>
          </a:xfrm>
          <a:prstGeom prst="rect">
            <a:avLst/>
          </a:prstGeom>
          <a:noFill/>
          <a:effectLst>
            <a:glow rad="190500">
              <a:srgbClr val="00004C"/>
            </a:glow>
          </a:effectLst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Arial Narrow" panose="020B0606020202030204" pitchFamily="34" charset="0"/>
              </a:rPr>
              <a:t>Lei da Inércia</a:t>
            </a:r>
          </a:p>
        </p:txBody>
      </p:sp>
      <p:sp>
        <p:nvSpPr>
          <p:cNvPr id="10" name="Espaço Reservado para Número de Slide 9">
            <a:extLst>
              <a:ext uri="{FF2B5EF4-FFF2-40B4-BE49-F238E27FC236}">
                <a16:creationId xmlns:a16="http://schemas.microsoft.com/office/drawing/2014/main" xmlns="" id="{87278159-AE97-455D-80D8-6CD779BA1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74BEC-F87F-4EFF-AB8B-664304D5A6D2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7617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 animBg="1"/>
      <p:bldP spid="6" grpId="0" animBg="1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ages.slideplayer.com.br/3/1256495/slides/slide_4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9" t="43049" r="51968" b="22301"/>
          <a:stretch/>
        </p:blipFill>
        <p:spPr bwMode="auto">
          <a:xfrm>
            <a:off x="2886740" y="2254750"/>
            <a:ext cx="3486351" cy="248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397565" y="1601447"/>
            <a:ext cx="8150690" cy="830997"/>
          </a:xfrm>
          <a:prstGeom prst="rect">
            <a:avLst/>
          </a:prstGeom>
          <a:noFill/>
          <a:effectLst>
            <a:glow rad="190500">
              <a:srgbClr val="00004C"/>
            </a:glow>
          </a:effectLst>
        </p:spPr>
        <p:txBody>
          <a:bodyPr wrap="square" rtlCol="0">
            <a:spAutoFit/>
          </a:bodyPr>
          <a:lstStyle/>
          <a:p>
            <a:pPr indent="360363" algn="just"/>
            <a:r>
              <a:rPr lang="pt-BR" sz="2400" b="1" dirty="0">
                <a:solidFill>
                  <a:srgbClr val="000099"/>
                </a:solidFill>
                <a:latin typeface="Arial Narrow" panose="020B0606020202030204" pitchFamily="34" charset="0"/>
              </a:rPr>
              <a:t>Considere um homem no interior de um ônibus que está em repouso...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581891" y="4869160"/>
            <a:ext cx="7966364" cy="1200329"/>
          </a:xfrm>
          <a:prstGeom prst="rect">
            <a:avLst/>
          </a:prstGeom>
          <a:noFill/>
          <a:effectLst>
            <a:glow rad="190500">
              <a:srgbClr val="00004C"/>
            </a:glow>
          </a:effectLst>
        </p:spPr>
        <p:txBody>
          <a:bodyPr wrap="square" rtlCol="0">
            <a:spAutoFit/>
          </a:bodyPr>
          <a:lstStyle/>
          <a:p>
            <a:pPr indent="360363" algn="just"/>
            <a:r>
              <a:rPr lang="pt-BR" sz="2400" b="1" dirty="0">
                <a:latin typeface="Arial Narrow" panose="020B0606020202030204" pitchFamily="34" charset="0"/>
              </a:rPr>
              <a:t>Se o ônibus acelera, o homem tende a permanecer em repouso em relação ao solo e por isso sente-se projetado para trás.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0A9FC401-78A8-4718-B075-54F90350818A}"/>
              </a:ext>
            </a:extLst>
          </p:cNvPr>
          <p:cNvSpPr txBox="1"/>
          <p:nvPr/>
        </p:nvSpPr>
        <p:spPr>
          <a:xfrm>
            <a:off x="503549" y="889365"/>
            <a:ext cx="2376263" cy="584775"/>
          </a:xfrm>
          <a:prstGeom prst="rect">
            <a:avLst/>
          </a:prstGeom>
          <a:noFill/>
          <a:effectLst>
            <a:glow rad="190500">
              <a:srgbClr val="00004C"/>
            </a:glow>
          </a:effectLst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Arial Narrow" panose="020B0606020202030204" pitchFamily="34" charset="0"/>
              </a:rPr>
              <a:t>Lei da Inércia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04363C87-C989-4315-B487-112502730CEA}"/>
              </a:ext>
            </a:extLst>
          </p:cNvPr>
          <p:cNvSpPr/>
          <p:nvPr/>
        </p:nvSpPr>
        <p:spPr>
          <a:xfrm>
            <a:off x="2179982" y="4615244"/>
            <a:ext cx="4779819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50" dirty="0"/>
              <a:t>Disponível em: &lt;http://images.slideplayer.com.br/3/1256495/slides/slide_41.jpg&gt;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D4B80A2A-39DC-4BA3-8C72-946D7A63000F}"/>
              </a:ext>
            </a:extLst>
          </p:cNvPr>
          <p:cNvSpPr/>
          <p:nvPr/>
        </p:nvSpPr>
        <p:spPr>
          <a:xfrm>
            <a:off x="2466109" y="2207230"/>
            <a:ext cx="367145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050" dirty="0"/>
              <a:t>Figura 4: Passageiro projetado para trás em relação ao ônibus.</a:t>
            </a:r>
          </a:p>
        </p:txBody>
      </p:sp>
      <p:sp>
        <p:nvSpPr>
          <p:cNvPr id="11" name="Espaço Reservado para Número de Slide 10">
            <a:extLst>
              <a:ext uri="{FF2B5EF4-FFF2-40B4-BE49-F238E27FC236}">
                <a16:creationId xmlns:a16="http://schemas.microsoft.com/office/drawing/2014/main" xmlns="" id="{B0E6631A-35AB-4945-9DB7-D4241A932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74BEC-F87F-4EFF-AB8B-664304D5A6D2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9796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ages.slideplayer.com.br/3/1256495/slides/slide_4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17" t="43049" r="239" b="22301"/>
          <a:stretch/>
        </p:blipFill>
        <p:spPr bwMode="auto">
          <a:xfrm>
            <a:off x="2865958" y="2327351"/>
            <a:ext cx="4016448" cy="2632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424070" y="1371380"/>
            <a:ext cx="8054912" cy="830997"/>
          </a:xfrm>
          <a:prstGeom prst="rect">
            <a:avLst/>
          </a:prstGeom>
          <a:noFill/>
          <a:effectLst>
            <a:glow rad="190500">
              <a:srgbClr val="00004C"/>
            </a:glow>
          </a:effectLst>
        </p:spPr>
        <p:txBody>
          <a:bodyPr wrap="square" rtlCol="0">
            <a:spAutoFit/>
          </a:bodyPr>
          <a:lstStyle/>
          <a:p>
            <a:pPr indent="360363" algn="just"/>
            <a:r>
              <a:rPr lang="pt-BR" sz="2400" b="1" dirty="0">
                <a:solidFill>
                  <a:srgbClr val="000099"/>
                </a:solidFill>
                <a:latin typeface="Arial Narrow" panose="020B0606020202030204" pitchFamily="34" charset="0"/>
              </a:rPr>
              <a:t>Considere um homem no interior de um ônibus que está em movimento com velocidade constante...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651164" y="5085184"/>
            <a:ext cx="8002506" cy="830997"/>
          </a:xfrm>
          <a:prstGeom prst="rect">
            <a:avLst/>
          </a:prstGeom>
          <a:noFill/>
          <a:effectLst>
            <a:glow rad="190500">
              <a:srgbClr val="00004C"/>
            </a:glow>
          </a:effectLst>
        </p:spPr>
        <p:txBody>
          <a:bodyPr wrap="square" rtlCol="0">
            <a:spAutoFit/>
          </a:bodyPr>
          <a:lstStyle/>
          <a:p>
            <a:pPr indent="360363" algn="just"/>
            <a:r>
              <a:rPr lang="pt-BR" sz="2400" b="1" dirty="0">
                <a:latin typeface="Arial Narrow" panose="020B0606020202030204" pitchFamily="34" charset="0"/>
              </a:rPr>
              <a:t>Se o ônibus frear o homem tende a permanecer com velocidade constante e irá se sentir projetado para frente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C1BE6530-3950-4267-9EAE-D2E41B00939B}"/>
              </a:ext>
            </a:extLst>
          </p:cNvPr>
          <p:cNvSpPr txBox="1"/>
          <p:nvPr/>
        </p:nvSpPr>
        <p:spPr>
          <a:xfrm>
            <a:off x="503549" y="889365"/>
            <a:ext cx="2376263" cy="584775"/>
          </a:xfrm>
          <a:prstGeom prst="rect">
            <a:avLst/>
          </a:prstGeom>
          <a:noFill/>
          <a:effectLst>
            <a:glow rad="190500">
              <a:srgbClr val="00004C"/>
            </a:glow>
          </a:effectLst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Arial Narrow" panose="020B0606020202030204" pitchFamily="34" charset="0"/>
              </a:rPr>
              <a:t>Lei da Inércia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AFD8B423-8BD4-42FB-841F-5E486F78E314}"/>
              </a:ext>
            </a:extLst>
          </p:cNvPr>
          <p:cNvSpPr/>
          <p:nvPr/>
        </p:nvSpPr>
        <p:spPr>
          <a:xfrm>
            <a:off x="2484272" y="4831268"/>
            <a:ext cx="4779819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50" dirty="0"/>
              <a:t>Disponível em: &lt;http://images.slideplayer.com.br/3/1256495/slides/slide_41.jpg&gt;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4690BC7A-A4FD-49E4-82BC-1FED005B95BA}"/>
              </a:ext>
            </a:extLst>
          </p:cNvPr>
          <p:cNvSpPr/>
          <p:nvPr/>
        </p:nvSpPr>
        <p:spPr>
          <a:xfrm>
            <a:off x="2879812" y="2237001"/>
            <a:ext cx="367145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050" dirty="0"/>
              <a:t>Figura 5: Passageiro projetado para trás em relação ao ônibus.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36EFFFCC-83A3-4331-A42F-FEE281585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74BEC-F87F-4EFF-AB8B-664304D5A6D2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278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03548" y="889365"/>
            <a:ext cx="7024255" cy="584775"/>
          </a:xfrm>
          <a:prstGeom prst="rect">
            <a:avLst/>
          </a:prstGeom>
          <a:noFill/>
          <a:effectLst>
            <a:glow rad="190500">
              <a:srgbClr val="00004C"/>
            </a:glow>
          </a:effectLst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Arial Narrow" panose="020B0606020202030204" pitchFamily="34" charset="0"/>
              </a:rPr>
              <a:t>A evolução das ideias sobre o movimento.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503548" y="1672854"/>
            <a:ext cx="2352747" cy="523220"/>
          </a:xfrm>
          <a:prstGeom prst="rect">
            <a:avLst/>
          </a:prstGeom>
          <a:noFill/>
          <a:effectLst>
            <a:glow rad="190500">
              <a:srgbClr val="00004C"/>
            </a:glow>
          </a:effectLst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Narrow" panose="020B0606020202030204" pitchFamily="34" charset="0"/>
              </a:rPr>
              <a:t>ARISTÓTELES</a:t>
            </a:r>
          </a:p>
        </p:txBody>
      </p:sp>
      <p:pic>
        <p:nvPicPr>
          <p:cNvPr id="4" name="Picture 2" descr="http://t1.gstatic.com/images?q=tbn:ANd9GcTYRQUFDNbIjChWoN361OLXB-3EmrKPt39NJsl4tUKD8Kpo_jiA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386" b="94737" l="7692" r="91403">
                        <a14:foregroundMark x1="61991" y1="4386" x2="61991" y2="4386"/>
                        <a14:foregroundMark x1="23077" y1="80702" x2="35747" y2="84211"/>
                        <a14:foregroundMark x1="58824" y1="89474" x2="78281" y2="80702"/>
                        <a14:foregroundMark x1="78281" y1="80702" x2="86425" y2="63158"/>
                        <a14:foregroundMark x1="91855" y1="61842" x2="90498" y2="88158"/>
                        <a14:foregroundMark x1="66063" y1="92105" x2="59729" y2="95175"/>
                        <a14:foregroundMark x1="7692" y1="68860" x2="7692" y2="68860"/>
                        <a14:foregroundMark x1="9050" y1="78509" x2="12217" y2="70175"/>
                        <a14:foregroundMark x1="29864" y1="94298" x2="27149" y2="885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066" y="1900585"/>
            <a:ext cx="2013474" cy="207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503548" y="2133928"/>
            <a:ext cx="5830619" cy="830997"/>
          </a:xfrm>
          <a:prstGeom prst="rect">
            <a:avLst/>
          </a:prstGeom>
          <a:noFill/>
          <a:effectLst>
            <a:glow rad="190500">
              <a:srgbClr val="00004C"/>
            </a:glow>
          </a:effectLst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b="1" dirty="0">
                <a:latin typeface="Arial Narrow" panose="020B0606020202030204" pitchFamily="34" charset="0"/>
              </a:rPr>
              <a:t>Suas ideias sobre movimento predominaram até o fim da Idade Média.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503548" y="2964334"/>
            <a:ext cx="4317834" cy="461665"/>
          </a:xfrm>
          <a:prstGeom prst="rect">
            <a:avLst/>
          </a:prstGeom>
          <a:noFill/>
          <a:effectLst>
            <a:glow rad="190500">
              <a:srgbClr val="00004C"/>
            </a:glow>
          </a:effectLst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b="1" dirty="0">
                <a:latin typeface="Arial Narrow" panose="020B0606020202030204" pitchFamily="34" charset="0"/>
              </a:rPr>
              <a:t>Teoria dos quatro elementos.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503548" y="3514196"/>
            <a:ext cx="3431143" cy="461665"/>
          </a:xfrm>
          <a:prstGeom prst="rect">
            <a:avLst/>
          </a:prstGeom>
          <a:noFill/>
          <a:effectLst>
            <a:glow rad="190500">
              <a:srgbClr val="00004C"/>
            </a:glow>
          </a:effectLst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b="1" dirty="0">
                <a:latin typeface="Arial Narrow" panose="020B0606020202030204" pitchFamily="34" charset="0"/>
              </a:rPr>
              <a:t>Quintessência (o éter).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503548" y="4074935"/>
            <a:ext cx="8316924" cy="1200329"/>
          </a:xfrm>
          <a:prstGeom prst="rect">
            <a:avLst/>
          </a:prstGeom>
          <a:noFill/>
          <a:effectLst>
            <a:glow rad="190500">
              <a:srgbClr val="00004C"/>
            </a:glow>
          </a:effectLst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b="1" dirty="0">
                <a:latin typeface="Arial Narrow" panose="020B0606020202030204" pitchFamily="34" charset="0"/>
              </a:rPr>
              <a:t>Movimentos naturais – A lua, o Sol </a:t>
            </a:r>
          </a:p>
          <a:p>
            <a:pPr marL="357188" algn="just"/>
            <a:r>
              <a:rPr lang="pt-BR" sz="2400" b="1" dirty="0">
                <a:latin typeface="Arial Narrow" panose="020B0606020202030204" pitchFamily="34" charset="0"/>
              </a:rPr>
              <a:t>e os planetas realizam movimentos circulares ao redor da Terra enquanto que os elementos realizam movimentos retilíneos.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503548" y="5275264"/>
            <a:ext cx="8334927" cy="830997"/>
          </a:xfrm>
          <a:prstGeom prst="rect">
            <a:avLst/>
          </a:prstGeom>
          <a:noFill/>
          <a:effectLst>
            <a:glow rad="190500">
              <a:srgbClr val="00004C"/>
            </a:glow>
          </a:effectLst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rgbClr val="C00000"/>
                </a:solidFill>
                <a:latin typeface="Arial Narrow" panose="020B0606020202030204" pitchFamily="34" charset="0"/>
              </a:rPr>
              <a:t>Movimentos VIOLENTOS – um corpo só permanece em movimento se estiver sob a ação de uma força.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30452695-3A10-40C7-B65D-E4151A762246}"/>
              </a:ext>
            </a:extLst>
          </p:cNvPr>
          <p:cNvSpPr/>
          <p:nvPr/>
        </p:nvSpPr>
        <p:spPr>
          <a:xfrm>
            <a:off x="6307288" y="3876713"/>
            <a:ext cx="2513184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050" dirty="0"/>
              <a:t>Disponível em https://br.pinterest.com/pin/558727897502882648/. Acesso em  junho de 2017.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xmlns="" id="{83692596-6958-40D0-920C-9FC75AC41A31}"/>
              </a:ext>
            </a:extLst>
          </p:cNvPr>
          <p:cNvSpPr/>
          <p:nvPr/>
        </p:nvSpPr>
        <p:spPr>
          <a:xfrm>
            <a:off x="6784136" y="1559250"/>
            <a:ext cx="1487334" cy="256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050" dirty="0"/>
              <a:t>Figura 1: Aristóteles</a:t>
            </a:r>
          </a:p>
        </p:txBody>
      </p:sp>
      <p:sp>
        <p:nvSpPr>
          <p:cNvPr id="12" name="Espaço Reservado para Número de Slide 11">
            <a:extLst>
              <a:ext uri="{FF2B5EF4-FFF2-40B4-BE49-F238E27FC236}">
                <a16:creationId xmlns:a16="http://schemas.microsoft.com/office/drawing/2014/main" xmlns="" id="{D273AC81-2FCA-4AEC-A05D-C01B1B0AC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74BEC-F87F-4EFF-AB8B-664304D5A6D2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2387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37666" y="1386507"/>
            <a:ext cx="3904844" cy="461665"/>
          </a:xfrm>
          <a:prstGeom prst="rect">
            <a:avLst/>
          </a:prstGeom>
          <a:noFill/>
          <a:effectLst>
            <a:glow rad="190500">
              <a:srgbClr val="00004C"/>
            </a:glow>
          </a:effectLst>
        </p:spPr>
        <p:txBody>
          <a:bodyPr wrap="square" rtlCol="0">
            <a:spAutoFit/>
          </a:bodyPr>
          <a:lstStyle/>
          <a:p>
            <a:pPr indent="360363" algn="just"/>
            <a:r>
              <a:rPr lang="pt-BR" sz="2400" b="1" dirty="0">
                <a:solidFill>
                  <a:srgbClr val="000099"/>
                </a:solidFill>
                <a:latin typeface="Arial Narrow" panose="020B0606020202030204" pitchFamily="34" charset="0"/>
              </a:rPr>
              <a:t>No caso de uma curva...</a:t>
            </a:r>
          </a:p>
        </p:txBody>
      </p:sp>
      <p:pic>
        <p:nvPicPr>
          <p:cNvPr id="3" name="Picture 2" descr="http://fisicamoderna.blog.uol.com.br/images/onibus_inercia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527" y="2015526"/>
            <a:ext cx="7342909" cy="4212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FF06C0A9-71AF-4937-8129-93A3A7F5EADE}"/>
              </a:ext>
            </a:extLst>
          </p:cNvPr>
          <p:cNvSpPr txBox="1"/>
          <p:nvPr/>
        </p:nvSpPr>
        <p:spPr>
          <a:xfrm>
            <a:off x="503549" y="889365"/>
            <a:ext cx="2376263" cy="584775"/>
          </a:xfrm>
          <a:prstGeom prst="rect">
            <a:avLst/>
          </a:prstGeom>
          <a:noFill/>
          <a:effectLst>
            <a:glow rad="190500">
              <a:srgbClr val="00004C"/>
            </a:glow>
          </a:effectLst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Arial Narrow" panose="020B0606020202030204" pitchFamily="34" charset="0"/>
              </a:rPr>
              <a:t>Lei da Inércia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5A59E5C9-7D17-42EC-9AEC-19F83EC69B8B}"/>
              </a:ext>
            </a:extLst>
          </p:cNvPr>
          <p:cNvSpPr/>
          <p:nvPr/>
        </p:nvSpPr>
        <p:spPr>
          <a:xfrm>
            <a:off x="1260764" y="5966427"/>
            <a:ext cx="465512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50" dirty="0"/>
              <a:t>Disponível em: http://fisicamoderna.blog.uol.com.br/images/onibus_inercia4.jpg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7A3B7514-53A3-4E27-A271-482D6E10B2BE}"/>
              </a:ext>
            </a:extLst>
          </p:cNvPr>
          <p:cNvSpPr/>
          <p:nvPr/>
        </p:nvSpPr>
        <p:spPr>
          <a:xfrm>
            <a:off x="2642753" y="1848172"/>
            <a:ext cx="405245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050" dirty="0"/>
              <a:t>Figura 6: Passageiros no interior de um ônibus realizando uma curva.</a:t>
            </a: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3AD6BED4-E0C1-4F4B-B9F3-617A78808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74BEC-F87F-4EFF-AB8B-664304D5A6D2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8133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3.bp.blogspot.com/-4V1jSaA-5KY/TfrMkzkSsBI/AAAAAAAAAFI/Sg8bnIZRUxQ/s1600/mec_058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27" y="2420888"/>
            <a:ext cx="8229600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E928716F-76FA-456A-879A-18FA2966F019}"/>
              </a:ext>
            </a:extLst>
          </p:cNvPr>
          <p:cNvSpPr txBox="1"/>
          <p:nvPr/>
        </p:nvSpPr>
        <p:spPr>
          <a:xfrm>
            <a:off x="503549" y="889365"/>
            <a:ext cx="2376263" cy="584775"/>
          </a:xfrm>
          <a:prstGeom prst="rect">
            <a:avLst/>
          </a:prstGeom>
          <a:noFill/>
          <a:effectLst>
            <a:glow rad="190500">
              <a:srgbClr val="00004C"/>
            </a:glow>
          </a:effectLst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Arial Narrow" panose="020B0606020202030204" pitchFamily="34" charset="0"/>
              </a:rPr>
              <a:t>Lei da Inércia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760714C4-2432-4850-80F0-1885A431E3FF}"/>
              </a:ext>
            </a:extLst>
          </p:cNvPr>
          <p:cNvSpPr/>
          <p:nvPr/>
        </p:nvSpPr>
        <p:spPr>
          <a:xfrm>
            <a:off x="463827" y="4797152"/>
            <a:ext cx="610322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50" dirty="0"/>
              <a:t>Disponível em: http://cepa.if.usp.br/e-fisica/imagens/mecanica/basico/cap15/garfieldinercia.jpg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A0E6E93C-92FE-4211-9A22-62FFA2175472}"/>
              </a:ext>
            </a:extLst>
          </p:cNvPr>
          <p:cNvSpPr/>
          <p:nvPr/>
        </p:nvSpPr>
        <p:spPr>
          <a:xfrm>
            <a:off x="3651954" y="2037051"/>
            <a:ext cx="1853346" cy="259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050" dirty="0"/>
              <a:t>Figura 7: Tirinha do Garfield.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66A0D223-B6D5-42A0-B058-0DED5FCFC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74BEC-F87F-4EFF-AB8B-664304D5A6D2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9825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ralelogramo 3"/>
          <p:cNvSpPr/>
          <p:nvPr/>
        </p:nvSpPr>
        <p:spPr>
          <a:xfrm>
            <a:off x="827584" y="4077072"/>
            <a:ext cx="7416824" cy="648072"/>
          </a:xfrm>
          <a:prstGeom prst="parallelogram">
            <a:avLst>
              <a:gd name="adj" fmla="val 65313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ubo 2"/>
          <p:cNvSpPr/>
          <p:nvPr/>
        </p:nvSpPr>
        <p:spPr>
          <a:xfrm flipH="1">
            <a:off x="3923928" y="3356992"/>
            <a:ext cx="1224136" cy="1152128"/>
          </a:xfrm>
          <a:prstGeom prst="cube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6" name="Conector de seta reta 5"/>
          <p:cNvCxnSpPr/>
          <p:nvPr/>
        </p:nvCxnSpPr>
        <p:spPr>
          <a:xfrm>
            <a:off x="2879812" y="3890572"/>
            <a:ext cx="1260140" cy="0"/>
          </a:xfrm>
          <a:prstGeom prst="straightConnector1">
            <a:avLst/>
          </a:prstGeom>
          <a:ln w="5715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498764" y="2019215"/>
            <a:ext cx="8021781" cy="830997"/>
          </a:xfrm>
          <a:prstGeom prst="rect">
            <a:avLst/>
          </a:prstGeom>
          <a:noFill/>
          <a:effectLst>
            <a:glow rad="190500">
              <a:srgbClr val="00004C"/>
            </a:glow>
          </a:effectLst>
        </p:spPr>
        <p:txBody>
          <a:bodyPr wrap="square" rtlCol="0">
            <a:spAutoFit/>
          </a:bodyPr>
          <a:lstStyle/>
          <a:p>
            <a:pPr indent="539750" algn="just"/>
            <a:r>
              <a:rPr lang="pt-BR" sz="2400" b="1" dirty="0">
                <a:latin typeface="Arial Narrow" panose="020B0606020202030204" pitchFamily="34" charset="0"/>
              </a:rPr>
              <a:t>Vamos considerar um caso em que uma força resultante diferente de zero atua sobre um corpo: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43508" y="2786858"/>
            <a:ext cx="8784976" cy="461665"/>
          </a:xfrm>
          <a:prstGeom prst="rect">
            <a:avLst/>
          </a:prstGeom>
          <a:noFill/>
          <a:effectLst>
            <a:glow rad="190500">
              <a:srgbClr val="00004C"/>
            </a:glow>
          </a:effectLst>
        </p:spPr>
        <p:txBody>
          <a:bodyPr wrap="square" rtlCol="0">
            <a:spAutoFit/>
          </a:bodyPr>
          <a:lstStyle/>
          <a:p>
            <a:pPr indent="539750" algn="just"/>
            <a:r>
              <a:rPr lang="pt-BR" sz="2400" b="1" dirty="0">
                <a:solidFill>
                  <a:srgbClr val="000099"/>
                </a:solidFill>
                <a:latin typeface="Arial Narrow" panose="020B0606020202030204" pitchFamily="34" charset="0"/>
              </a:rPr>
              <a:t>O que ocorre com a velocidade do corpo?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665018" y="5197587"/>
            <a:ext cx="8160327" cy="830997"/>
          </a:xfrm>
          <a:prstGeom prst="rect">
            <a:avLst/>
          </a:prstGeom>
          <a:noFill/>
          <a:effectLst>
            <a:glow rad="190500">
              <a:srgbClr val="00004C"/>
            </a:glow>
          </a:effectLst>
        </p:spPr>
        <p:txBody>
          <a:bodyPr wrap="square" rtlCol="0">
            <a:spAutoFit/>
          </a:bodyPr>
          <a:lstStyle/>
          <a:p>
            <a:pPr indent="539750" algn="just"/>
            <a:r>
              <a:rPr lang="pt-BR" sz="2400" b="1" dirty="0">
                <a:solidFill>
                  <a:srgbClr val="C00000"/>
                </a:solidFill>
                <a:latin typeface="Arial Narrow" panose="020B0606020202030204" pitchFamily="34" charset="0"/>
              </a:rPr>
              <a:t>Se a força é constante, o corpo varia de velocidade a uma taxa também constante. Ou seja, o corpo realiza um MRUV.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/>
              <p:cNvSpPr txBox="1"/>
              <p:nvPr/>
            </p:nvSpPr>
            <p:spPr>
              <a:xfrm>
                <a:off x="3221850" y="3245908"/>
                <a:ext cx="576064" cy="644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sz="3200" i="1" smtClean="0"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a:rPr lang="pt-BR" sz="32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10" name="CaixaDe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1850" y="3245908"/>
                <a:ext cx="576064" cy="64466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549CFF83-F754-4B8C-BFAB-059BABF4E180}"/>
              </a:ext>
            </a:extLst>
          </p:cNvPr>
          <p:cNvSpPr txBox="1"/>
          <p:nvPr/>
        </p:nvSpPr>
        <p:spPr>
          <a:xfrm>
            <a:off x="503548" y="889365"/>
            <a:ext cx="6409869" cy="584775"/>
          </a:xfrm>
          <a:prstGeom prst="rect">
            <a:avLst/>
          </a:prstGeom>
          <a:noFill/>
          <a:effectLst>
            <a:glow rad="190500">
              <a:srgbClr val="00004C"/>
            </a:glow>
          </a:effectLst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Arial Narrow" panose="020B0606020202030204" pitchFamily="34" charset="0"/>
              </a:rPr>
              <a:t>Princípio Fundamental da Dinâmica</a:t>
            </a: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xmlns="" id="{E93D5A17-0E49-417E-A7E6-1AFBC9C2E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74BEC-F87F-4EFF-AB8B-664304D5A6D2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3036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ralelogramo 3"/>
          <p:cNvSpPr/>
          <p:nvPr/>
        </p:nvSpPr>
        <p:spPr>
          <a:xfrm>
            <a:off x="827584" y="4077072"/>
            <a:ext cx="7416824" cy="648072"/>
          </a:xfrm>
          <a:prstGeom prst="parallelogram">
            <a:avLst>
              <a:gd name="adj" fmla="val 65313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ubo 2"/>
          <p:cNvSpPr/>
          <p:nvPr/>
        </p:nvSpPr>
        <p:spPr>
          <a:xfrm flipH="1">
            <a:off x="3923928" y="3356992"/>
            <a:ext cx="1224136" cy="1152128"/>
          </a:xfrm>
          <a:prstGeom prst="cube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6" name="Conector de seta reta 5"/>
          <p:cNvCxnSpPr/>
          <p:nvPr/>
        </p:nvCxnSpPr>
        <p:spPr>
          <a:xfrm>
            <a:off x="2879812" y="3890572"/>
            <a:ext cx="1260140" cy="0"/>
          </a:xfrm>
          <a:prstGeom prst="straightConnector1">
            <a:avLst/>
          </a:prstGeom>
          <a:ln w="5715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595744" y="1684220"/>
            <a:ext cx="7924801" cy="830997"/>
          </a:xfrm>
          <a:prstGeom prst="rect">
            <a:avLst/>
          </a:prstGeom>
          <a:noFill/>
          <a:effectLst>
            <a:glow rad="190500">
              <a:srgbClr val="00004C"/>
            </a:glow>
          </a:effectLst>
        </p:spPr>
        <p:txBody>
          <a:bodyPr wrap="square" rtlCol="0">
            <a:spAutoFit/>
          </a:bodyPr>
          <a:lstStyle/>
          <a:p>
            <a:pPr indent="539750" algn="just"/>
            <a:r>
              <a:rPr lang="pt-BR" sz="2400" b="1" dirty="0">
                <a:latin typeface="Arial Narrow" panose="020B0606020202030204" pitchFamily="34" charset="0"/>
              </a:rPr>
              <a:t>Se tornarmos a intensidade da força maior, o corpo sofrerá uma variação de velocidade em uma taxa ainda maior.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595744" y="5197587"/>
            <a:ext cx="7924801" cy="830997"/>
          </a:xfrm>
          <a:prstGeom prst="rect">
            <a:avLst/>
          </a:prstGeom>
          <a:noFill/>
          <a:effectLst>
            <a:glow rad="190500">
              <a:srgbClr val="00004C"/>
            </a:glow>
          </a:effectLst>
        </p:spPr>
        <p:txBody>
          <a:bodyPr wrap="square" rtlCol="0">
            <a:spAutoFit/>
          </a:bodyPr>
          <a:lstStyle/>
          <a:p>
            <a:pPr indent="539750" algn="just"/>
            <a:r>
              <a:rPr lang="pt-BR" sz="2400" b="1" dirty="0">
                <a:solidFill>
                  <a:srgbClr val="C00000"/>
                </a:solidFill>
                <a:latin typeface="Arial Narrow" panose="020B0606020202030204" pitchFamily="34" charset="0"/>
              </a:rPr>
              <a:t>Se a força é constante, o corpo varia de velocidade a uma taxa também constante. Ou seja, o corpo realiza um MRUV.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/>
              <p:cNvSpPr txBox="1"/>
              <p:nvPr/>
            </p:nvSpPr>
            <p:spPr>
              <a:xfrm>
                <a:off x="2969608" y="3244939"/>
                <a:ext cx="576064" cy="644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sz="3200" i="1" smtClean="0"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a:rPr lang="pt-BR" sz="32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10" name="CaixaDe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9608" y="3244939"/>
                <a:ext cx="576064" cy="64466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Conector de seta reta 10"/>
          <p:cNvCxnSpPr/>
          <p:nvPr/>
        </p:nvCxnSpPr>
        <p:spPr>
          <a:xfrm>
            <a:off x="2339752" y="3888633"/>
            <a:ext cx="1800200" cy="3879"/>
          </a:xfrm>
          <a:prstGeom prst="straightConnector1">
            <a:avLst/>
          </a:prstGeom>
          <a:ln w="57150">
            <a:solidFill>
              <a:srgbClr val="CC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A62FCDDB-69AF-493C-B525-8092EAFE7206}"/>
              </a:ext>
            </a:extLst>
          </p:cNvPr>
          <p:cNvSpPr txBox="1"/>
          <p:nvPr/>
        </p:nvSpPr>
        <p:spPr>
          <a:xfrm>
            <a:off x="503548" y="889365"/>
            <a:ext cx="6409869" cy="584775"/>
          </a:xfrm>
          <a:prstGeom prst="rect">
            <a:avLst/>
          </a:prstGeom>
          <a:noFill/>
          <a:effectLst>
            <a:glow rad="190500">
              <a:srgbClr val="00004C"/>
            </a:glow>
          </a:effectLst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Arial Narrow" panose="020B0606020202030204" pitchFamily="34" charset="0"/>
              </a:rPr>
              <a:t>Princípio Fundamental da Dinâmica</a:t>
            </a: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xmlns="" id="{A2345132-215E-4BF0-9803-2650405BC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74BEC-F87F-4EFF-AB8B-664304D5A6D2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2237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ralelogramo 3"/>
          <p:cNvSpPr/>
          <p:nvPr/>
        </p:nvSpPr>
        <p:spPr>
          <a:xfrm>
            <a:off x="827584" y="4077072"/>
            <a:ext cx="7416824" cy="648072"/>
          </a:xfrm>
          <a:prstGeom prst="parallelogram">
            <a:avLst>
              <a:gd name="adj" fmla="val 65313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6" name="Conector de seta reta 5"/>
          <p:cNvCxnSpPr/>
          <p:nvPr/>
        </p:nvCxnSpPr>
        <p:spPr>
          <a:xfrm>
            <a:off x="2879812" y="3890572"/>
            <a:ext cx="1260140" cy="0"/>
          </a:xfrm>
          <a:prstGeom prst="straightConnector1">
            <a:avLst/>
          </a:prstGeom>
          <a:ln w="5715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720436" y="1920441"/>
            <a:ext cx="7827818" cy="1200329"/>
          </a:xfrm>
          <a:prstGeom prst="rect">
            <a:avLst/>
          </a:prstGeom>
          <a:noFill/>
          <a:effectLst>
            <a:glow rad="190500">
              <a:srgbClr val="00004C"/>
            </a:glow>
          </a:effectLst>
        </p:spPr>
        <p:txBody>
          <a:bodyPr wrap="square" rtlCol="0">
            <a:spAutoFit/>
          </a:bodyPr>
          <a:lstStyle/>
          <a:p>
            <a:pPr indent="539750" algn="just"/>
            <a:r>
              <a:rPr lang="pt-BR" sz="2400" b="1" dirty="0">
                <a:latin typeface="Arial Narrow" panose="020B0606020202030204" pitchFamily="34" charset="0"/>
              </a:rPr>
              <a:t>Observa-se também uma variação na aceleração adquirida quando se varia a massa do corpo a ser submetido a ação da força: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43508" y="5197587"/>
            <a:ext cx="8784976" cy="461665"/>
          </a:xfrm>
          <a:prstGeom prst="rect">
            <a:avLst/>
          </a:prstGeom>
          <a:noFill/>
          <a:effectLst>
            <a:glow rad="190500">
              <a:srgbClr val="00004C"/>
            </a:glow>
          </a:effectLst>
        </p:spPr>
        <p:txBody>
          <a:bodyPr wrap="square" rtlCol="0">
            <a:spAutoFit/>
          </a:bodyPr>
          <a:lstStyle/>
          <a:p>
            <a:pPr indent="539750" algn="just"/>
            <a:r>
              <a:rPr lang="pt-BR" sz="2400" b="1" dirty="0">
                <a:solidFill>
                  <a:srgbClr val="C00000"/>
                </a:solidFill>
                <a:latin typeface="Arial Narrow" panose="020B0606020202030204" pitchFamily="34" charset="0"/>
              </a:rPr>
              <a:t>Neste caso o corpo varia de velocidade mais rapidamente.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/>
              <p:cNvSpPr txBox="1"/>
              <p:nvPr/>
            </p:nvSpPr>
            <p:spPr>
              <a:xfrm>
                <a:off x="2969608" y="3244939"/>
                <a:ext cx="576064" cy="644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sz="3200" i="1" smtClean="0"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a:rPr lang="pt-BR" sz="32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10" name="CaixaDe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9608" y="3244939"/>
                <a:ext cx="576064" cy="64466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Conector de seta reta 10"/>
          <p:cNvCxnSpPr/>
          <p:nvPr/>
        </p:nvCxnSpPr>
        <p:spPr>
          <a:xfrm>
            <a:off x="2339752" y="3888633"/>
            <a:ext cx="1800200" cy="3879"/>
          </a:xfrm>
          <a:prstGeom prst="straightConnector1">
            <a:avLst/>
          </a:prstGeom>
          <a:ln w="57150">
            <a:solidFill>
              <a:srgbClr val="CC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bo 11"/>
          <p:cNvSpPr/>
          <p:nvPr/>
        </p:nvSpPr>
        <p:spPr>
          <a:xfrm flipH="1">
            <a:off x="4155808" y="3651117"/>
            <a:ext cx="684076" cy="665412"/>
          </a:xfrm>
          <a:prstGeom prst="cube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xmlns="" id="{453CC930-1B55-434B-A993-D6433C440EF4}"/>
              </a:ext>
            </a:extLst>
          </p:cNvPr>
          <p:cNvSpPr txBox="1"/>
          <p:nvPr/>
        </p:nvSpPr>
        <p:spPr>
          <a:xfrm>
            <a:off x="503548" y="889365"/>
            <a:ext cx="6409869" cy="584775"/>
          </a:xfrm>
          <a:prstGeom prst="rect">
            <a:avLst/>
          </a:prstGeom>
          <a:noFill/>
          <a:effectLst>
            <a:glow rad="190500">
              <a:srgbClr val="00004C"/>
            </a:glow>
          </a:effectLst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Arial Narrow" panose="020B0606020202030204" pitchFamily="34" charset="0"/>
              </a:rPr>
              <a:t>Princípio Fundamental da Dinâmica</a:t>
            </a: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xmlns="" id="{622FFF2A-027B-460E-B961-F49FCACAC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74BEC-F87F-4EFF-AB8B-664304D5A6D2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262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2" grpId="0" animBg="1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346363" y="2492896"/>
            <a:ext cx="8243455" cy="461665"/>
          </a:xfrm>
          <a:prstGeom prst="rect">
            <a:avLst/>
          </a:prstGeom>
          <a:noFill/>
          <a:effectLst>
            <a:glow rad="190500">
              <a:srgbClr val="00004C"/>
            </a:glow>
          </a:effectLst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latin typeface="Arial Narrow" panose="020B0606020202030204" pitchFamily="34" charset="0"/>
              </a:rPr>
              <a:t>Assim, pode-se concluir que: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503547" y="3140968"/>
            <a:ext cx="8086271" cy="830997"/>
          </a:xfrm>
          <a:prstGeom prst="rect">
            <a:avLst/>
          </a:prstGeom>
          <a:noFill/>
          <a:effectLst>
            <a:glow rad="190500">
              <a:srgbClr val="00004C"/>
            </a:glow>
          </a:effectLst>
        </p:spPr>
        <p:txBody>
          <a:bodyPr wrap="square" rtlCol="0">
            <a:spAutoFit/>
          </a:bodyPr>
          <a:lstStyle/>
          <a:p>
            <a:pPr indent="539750" algn="just"/>
            <a:r>
              <a:rPr lang="pt-BR" sz="2400" b="1" dirty="0">
                <a:solidFill>
                  <a:srgbClr val="000099"/>
                </a:solidFill>
                <a:latin typeface="Arial Narrow" panose="020B0606020202030204" pitchFamily="34" charset="0"/>
              </a:rPr>
              <a:t>Um corpo submetido a uma força resultante diferente de zero adquire uma aceleração inversamente proporcional à sua massa.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9BC5264D-2238-44C6-8C3D-87DBDB9965F5}"/>
              </a:ext>
            </a:extLst>
          </p:cNvPr>
          <p:cNvSpPr txBox="1"/>
          <p:nvPr/>
        </p:nvSpPr>
        <p:spPr>
          <a:xfrm>
            <a:off x="503548" y="889365"/>
            <a:ext cx="6409869" cy="584775"/>
          </a:xfrm>
          <a:prstGeom prst="rect">
            <a:avLst/>
          </a:prstGeom>
          <a:noFill/>
          <a:effectLst>
            <a:glow rad="190500">
              <a:srgbClr val="00004C"/>
            </a:glow>
          </a:effectLst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Arial Narrow" panose="020B0606020202030204" pitchFamily="34" charset="0"/>
              </a:rPr>
              <a:t>Princípio Fundamental da Dinâmica</a:t>
            </a: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xmlns="" id="{61416C9D-8B71-4B12-9DAB-A16FE74B9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74BEC-F87F-4EFF-AB8B-664304D5A6D2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1041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-7302" y="1484510"/>
            <a:ext cx="8559333" cy="461665"/>
          </a:xfrm>
          <a:prstGeom prst="rect">
            <a:avLst/>
          </a:prstGeom>
          <a:noFill/>
          <a:effectLst>
            <a:glow rad="190500">
              <a:srgbClr val="00004C"/>
            </a:glow>
          </a:effectLst>
        </p:spPr>
        <p:txBody>
          <a:bodyPr wrap="square" rtlCol="0">
            <a:spAutoFit/>
          </a:bodyPr>
          <a:lstStyle/>
          <a:p>
            <a:pPr indent="539750" algn="just"/>
            <a:r>
              <a:rPr lang="pt-BR" sz="2400" b="1" dirty="0">
                <a:latin typeface="Arial Narrow" panose="020B0606020202030204" pitchFamily="34" charset="0"/>
              </a:rPr>
              <a:t>Analisando-se graficamente, tem-se que:</a:t>
            </a:r>
          </a:p>
        </p:txBody>
      </p:sp>
      <p:grpSp>
        <p:nvGrpSpPr>
          <p:cNvPr id="6" name="Grupo 5"/>
          <p:cNvGrpSpPr/>
          <p:nvPr/>
        </p:nvGrpSpPr>
        <p:grpSpPr>
          <a:xfrm>
            <a:off x="1257252" y="2380389"/>
            <a:ext cx="3812122" cy="3672408"/>
            <a:chOff x="2556284" y="1844824"/>
            <a:chExt cx="3812122" cy="3672408"/>
          </a:xfrm>
        </p:grpSpPr>
        <p:cxnSp>
          <p:nvCxnSpPr>
            <p:cNvPr id="4" name="Conector de seta reta 3"/>
            <p:cNvCxnSpPr/>
            <p:nvPr/>
          </p:nvCxnSpPr>
          <p:spPr>
            <a:xfrm flipV="1">
              <a:off x="2771800" y="1844824"/>
              <a:ext cx="0" cy="367240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de seta reta 7"/>
            <p:cNvCxnSpPr>
              <a:cxnSpLocks/>
            </p:cNvCxnSpPr>
            <p:nvPr/>
          </p:nvCxnSpPr>
          <p:spPr>
            <a:xfrm>
              <a:off x="2556284" y="5301208"/>
              <a:ext cx="3812122" cy="1314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/>
              <p:cNvSpPr txBox="1"/>
              <p:nvPr/>
            </p:nvSpPr>
            <p:spPr>
              <a:xfrm>
                <a:off x="1101760" y="2164945"/>
                <a:ext cx="31098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b="1" i="1" smtClean="0">
                          <a:latin typeface="Cambria Math" panose="02040503050406030204" pitchFamily="18" charset="0"/>
                        </a:rPr>
                        <m:t>𝑭</m:t>
                      </m:r>
                    </m:oMath>
                  </m:oMathPara>
                </a14:m>
                <a:endParaRPr lang="pt-BR" sz="2800" b="1" dirty="0"/>
              </a:p>
            </p:txBody>
          </p:sp>
        </mc:Choice>
        <mc:Fallback xmlns="">
          <p:sp>
            <p:nvSpPr>
              <p:cNvPr id="9" name="CaixaDe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1760" y="2164945"/>
                <a:ext cx="310983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/>
              <p:cNvSpPr txBox="1"/>
              <p:nvPr/>
            </p:nvSpPr>
            <p:spPr>
              <a:xfrm>
                <a:off x="4696769" y="5836773"/>
                <a:ext cx="31098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b="1" i="1" smtClean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pt-BR" sz="2800" b="1" dirty="0"/>
              </a:p>
            </p:txBody>
          </p:sp>
        </mc:Choice>
        <mc:Fallback xmlns="">
          <p:sp>
            <p:nvSpPr>
              <p:cNvPr id="11" name="CaixaDe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6769" y="5836773"/>
                <a:ext cx="310983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/>
              <p:cNvSpPr txBox="1"/>
              <p:nvPr/>
            </p:nvSpPr>
            <p:spPr>
              <a:xfrm>
                <a:off x="1015774" y="5003455"/>
                <a:ext cx="48295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b="1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pt-BR" sz="2800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pt-BR" sz="2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pt-BR" sz="2800" b="1" dirty="0"/>
              </a:p>
            </p:txBody>
          </p:sp>
        </mc:Choice>
        <mc:Fallback xmlns=""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774" y="5003455"/>
                <a:ext cx="482953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/>
              <p:cNvSpPr txBox="1"/>
              <p:nvPr/>
            </p:nvSpPr>
            <p:spPr>
              <a:xfrm>
                <a:off x="1012200" y="4324605"/>
                <a:ext cx="48295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b="1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pt-BR" sz="2800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pt-BR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pt-BR" sz="2800" b="1" dirty="0"/>
              </a:p>
            </p:txBody>
          </p:sp>
        </mc:Choice>
        <mc:Fallback xmlns="">
          <p:sp>
            <p:nvSpPr>
              <p:cNvPr id="14" name="CaixaDe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200" y="4324605"/>
                <a:ext cx="482953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/>
              <p:cNvSpPr txBox="1"/>
              <p:nvPr/>
            </p:nvSpPr>
            <p:spPr>
              <a:xfrm>
                <a:off x="1019351" y="3604525"/>
                <a:ext cx="48295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b="1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pt-BR" sz="2800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pt-BR" sz="28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pt-BR" sz="2800" b="1" dirty="0"/>
              </a:p>
            </p:txBody>
          </p:sp>
        </mc:Choice>
        <mc:Fallback xmlns="">
          <p:sp>
            <p:nvSpPr>
              <p:cNvPr id="15" name="CaixaDeTex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351" y="3604525"/>
                <a:ext cx="482953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/>
              <p:cNvSpPr txBox="1"/>
              <p:nvPr/>
            </p:nvSpPr>
            <p:spPr>
              <a:xfrm>
                <a:off x="1926186" y="5878363"/>
                <a:ext cx="47654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b="1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pt-BR" sz="28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pt-BR" sz="2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pt-BR" sz="2800" b="1" dirty="0"/>
              </a:p>
            </p:txBody>
          </p:sp>
        </mc:Choice>
        <mc:Fallback xmlns="">
          <p:sp>
            <p:nvSpPr>
              <p:cNvPr id="16" name="CaixaDeTex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6186" y="5878363"/>
                <a:ext cx="476541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/>
              <p:cNvSpPr txBox="1"/>
              <p:nvPr/>
            </p:nvSpPr>
            <p:spPr>
              <a:xfrm>
                <a:off x="2633429" y="5879753"/>
                <a:ext cx="47654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b="1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pt-BR" sz="28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pt-BR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pt-BR" sz="2800" b="1" dirty="0"/>
              </a:p>
            </p:txBody>
          </p:sp>
        </mc:Choice>
        <mc:Fallback xmlns="">
          <p:sp>
            <p:nvSpPr>
              <p:cNvPr id="17" name="CaixaDeTexto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3429" y="5879753"/>
                <a:ext cx="476541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/>
              <p:cNvSpPr txBox="1"/>
              <p:nvPr/>
            </p:nvSpPr>
            <p:spPr>
              <a:xfrm>
                <a:off x="3372999" y="5880315"/>
                <a:ext cx="47654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b="1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pt-BR" sz="28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pt-BR" sz="28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pt-BR" sz="2800" b="1" dirty="0"/>
              </a:p>
            </p:txBody>
          </p:sp>
        </mc:Choice>
        <mc:Fallback xmlns="">
          <p:sp>
            <p:nvSpPr>
              <p:cNvPr id="18" name="CaixaDeTex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2999" y="5880315"/>
                <a:ext cx="476541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Conector reto 18"/>
          <p:cNvCxnSpPr/>
          <p:nvPr/>
        </p:nvCxnSpPr>
        <p:spPr>
          <a:xfrm flipH="1" flipV="1">
            <a:off x="2077805" y="5218898"/>
            <a:ext cx="1" cy="659465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/>
          <p:cNvCxnSpPr/>
          <p:nvPr/>
        </p:nvCxnSpPr>
        <p:spPr>
          <a:xfrm flipH="1" flipV="1">
            <a:off x="1518358" y="5218899"/>
            <a:ext cx="558681" cy="1735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/>
          <p:cNvCxnSpPr/>
          <p:nvPr/>
        </p:nvCxnSpPr>
        <p:spPr>
          <a:xfrm flipH="1" flipV="1">
            <a:off x="2726440" y="4572568"/>
            <a:ext cx="2" cy="1280825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/>
          <p:cNvCxnSpPr/>
          <p:nvPr/>
        </p:nvCxnSpPr>
        <p:spPr>
          <a:xfrm flipH="1">
            <a:off x="1504992" y="4543539"/>
            <a:ext cx="1277100" cy="375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to 25"/>
          <p:cNvCxnSpPr/>
          <p:nvPr/>
        </p:nvCxnSpPr>
        <p:spPr>
          <a:xfrm flipH="1">
            <a:off x="1473278" y="3748540"/>
            <a:ext cx="2013867" cy="2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to 27"/>
          <p:cNvCxnSpPr/>
          <p:nvPr/>
        </p:nvCxnSpPr>
        <p:spPr>
          <a:xfrm flipH="1" flipV="1">
            <a:off x="3472631" y="3748541"/>
            <a:ext cx="2355" cy="210138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/>
          <p:cNvCxnSpPr/>
          <p:nvPr/>
        </p:nvCxnSpPr>
        <p:spPr>
          <a:xfrm flipV="1">
            <a:off x="1472768" y="3028461"/>
            <a:ext cx="2664804" cy="2821460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aixaDeTexto 33"/>
              <p:cNvSpPr txBox="1"/>
              <p:nvPr/>
            </p:nvSpPr>
            <p:spPr>
              <a:xfrm>
                <a:off x="5744317" y="2981465"/>
                <a:ext cx="2385525" cy="8065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800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num>
                        <m:den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𝑐𝑜𝑛𝑠𝑡𝑎𝑛𝑡𝑒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34" name="CaixaDeTexto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4317" y="2981465"/>
                <a:ext cx="2385525" cy="80656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aixaDeTexto 34"/>
              <p:cNvSpPr txBox="1"/>
              <p:nvPr/>
            </p:nvSpPr>
            <p:spPr>
              <a:xfrm>
                <a:off x="5726685" y="4000887"/>
                <a:ext cx="169591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𝑐𝑡𝑒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 . 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35" name="CaixaDeTexto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6685" y="4000887"/>
                <a:ext cx="1695912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aixaDeTexto 35"/>
              <p:cNvSpPr txBox="1"/>
              <p:nvPr/>
            </p:nvSpPr>
            <p:spPr>
              <a:xfrm>
                <a:off x="5726685" y="4714854"/>
                <a:ext cx="151143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 . 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36" name="CaixaDeTexto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6685" y="4714854"/>
                <a:ext cx="1511439" cy="4308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CaixaDeTexto 28">
            <a:extLst>
              <a:ext uri="{FF2B5EF4-FFF2-40B4-BE49-F238E27FC236}">
                <a16:creationId xmlns:a16="http://schemas.microsoft.com/office/drawing/2014/main" xmlns="" id="{BCA221D3-1447-4987-88C6-B48490BB4A1E}"/>
              </a:ext>
            </a:extLst>
          </p:cNvPr>
          <p:cNvSpPr txBox="1"/>
          <p:nvPr/>
        </p:nvSpPr>
        <p:spPr>
          <a:xfrm>
            <a:off x="503548" y="889365"/>
            <a:ext cx="6409869" cy="584775"/>
          </a:xfrm>
          <a:prstGeom prst="rect">
            <a:avLst/>
          </a:prstGeom>
          <a:noFill/>
          <a:effectLst>
            <a:glow rad="190500">
              <a:srgbClr val="00004C"/>
            </a:glow>
          </a:effectLst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Arial Narrow" panose="020B0606020202030204" pitchFamily="34" charset="0"/>
              </a:rPr>
              <a:t>Princípio Fundamental da Dinâmica</a:t>
            </a: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xmlns="" id="{2DD2C8F5-163B-4C7C-86BA-8337C2ACE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74BEC-F87F-4EFF-AB8B-664304D5A6D2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5384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2" grpId="0"/>
      <p:bldP spid="14" grpId="0"/>
      <p:bldP spid="15" grpId="0"/>
      <p:bldP spid="16" grpId="0"/>
      <p:bldP spid="17" grpId="0"/>
      <p:bldP spid="18" grpId="0"/>
      <p:bldP spid="34" grpId="0"/>
      <p:bldP spid="35" grpId="0"/>
      <p:bldP spid="36" grpId="0"/>
      <p:bldP spid="2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503548" y="1432191"/>
            <a:ext cx="7282707" cy="461665"/>
          </a:xfrm>
          <a:prstGeom prst="rect">
            <a:avLst/>
          </a:prstGeom>
          <a:noFill/>
          <a:effectLst>
            <a:glow rad="190500">
              <a:srgbClr val="00004C"/>
            </a:glow>
          </a:effectLst>
        </p:spPr>
        <p:txBody>
          <a:bodyPr wrap="square" rtlCol="0">
            <a:spAutoFit/>
          </a:bodyPr>
          <a:lstStyle/>
          <a:p>
            <a:pPr indent="539750" algn="just"/>
            <a:r>
              <a:rPr lang="pt-BR" sz="2400" b="1" dirty="0">
                <a:latin typeface="Arial Narrow" panose="020B0606020202030204" pitchFamily="34" charset="0"/>
              </a:rPr>
              <a:t>Dessa forma, enuncia-se que: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3491880" y="2132856"/>
                <a:ext cx="2359172" cy="6902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4000" b="0" i="1" smtClean="0">
                              <a:latin typeface="Cambria Math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4000" i="1"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a:rPr lang="pt-BR" sz="40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pt-BR" sz="40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pt-BR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40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t-BR" sz="4000" b="0" i="1" smtClean="0">
                          <a:latin typeface="Cambria Math" panose="02040503050406030204" pitchFamily="18" charset="0"/>
                        </a:rPr>
                        <m:t> .</m:t>
                      </m:r>
                      <m:acc>
                        <m:accPr>
                          <m:chr m:val="⃗"/>
                          <m:ctrlPr>
                            <a:rPr lang="pt-BR" sz="4000" i="1"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a:rPr lang="pt-BR" sz="4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pt-BR" sz="4000" dirty="0"/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2132856"/>
                <a:ext cx="2359172" cy="69025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aixaDeTexto 5"/>
          <p:cNvSpPr txBox="1"/>
          <p:nvPr/>
        </p:nvSpPr>
        <p:spPr>
          <a:xfrm>
            <a:off x="179512" y="2979900"/>
            <a:ext cx="8712968" cy="461665"/>
          </a:xfrm>
          <a:prstGeom prst="rect">
            <a:avLst/>
          </a:prstGeom>
          <a:noFill/>
          <a:effectLst>
            <a:glow rad="190500">
              <a:srgbClr val="00004C"/>
            </a:glow>
          </a:effectLst>
        </p:spPr>
        <p:txBody>
          <a:bodyPr wrap="square" rtlCol="0">
            <a:spAutoFit/>
          </a:bodyPr>
          <a:lstStyle/>
          <a:p>
            <a:pPr indent="539750" algn="just"/>
            <a:r>
              <a:rPr lang="pt-BR" sz="2400" b="1" dirty="0">
                <a:solidFill>
                  <a:srgbClr val="000099"/>
                </a:solidFill>
                <a:latin typeface="Arial Narrow" panose="020B0606020202030204" pitchFamily="34" charset="0"/>
              </a:rPr>
              <a:t>Note que: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637308" y="3630449"/>
                <a:ext cx="8255171" cy="644664"/>
              </a:xfrm>
              <a:prstGeom prst="rect">
                <a:avLst/>
              </a:prstGeom>
              <a:noFill/>
              <a:effectLst>
                <a:glow rad="190500">
                  <a:srgbClr val="00004C"/>
                </a:glow>
              </a:effectLst>
            </p:spPr>
            <p:txBody>
              <a:bodyPr wrap="square" rtlCol="0">
                <a:spAutoFit/>
              </a:bodyPr>
              <a:lstStyle/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pt-BR" sz="2400" b="1" dirty="0">
                    <a:solidFill>
                      <a:srgbClr val="000099"/>
                    </a:solidFill>
                    <a:latin typeface="Arial Narrow" panose="020B0606020202030204" pitchFamily="34" charset="0"/>
                  </a:rPr>
                  <a:t>O vetor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sz="3200" i="1">
                            <a:solidFill>
                              <a:srgbClr val="000099"/>
                            </a:solidFill>
                            <a:latin typeface="Cambria Math" charset="0"/>
                          </a:rPr>
                        </m:ctrlPr>
                      </m:accPr>
                      <m:e>
                        <m:r>
                          <a:rPr lang="pt-BR" sz="32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pt-BR" sz="2400" b="1" dirty="0">
                    <a:solidFill>
                      <a:srgbClr val="000099"/>
                    </a:solidFill>
                    <a:latin typeface="Arial Narrow" panose="020B0606020202030204" pitchFamily="34" charset="0"/>
                  </a:rPr>
                  <a:t> aponta na mesma direção do vetor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3200" i="1">
                            <a:solidFill>
                              <a:srgbClr val="000099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pt-BR" sz="3200" i="1">
                                <a:solidFill>
                                  <a:srgbClr val="000099"/>
                                </a:solidFill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pt-BR" sz="3200" i="1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pt-BR" sz="32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pt-BR" sz="2400" b="1" dirty="0">
                    <a:solidFill>
                      <a:srgbClr val="000099"/>
                    </a:solidFill>
                    <a:latin typeface="Arial Narrow" panose="020B0606020202030204" pitchFamily="34" charset="0"/>
                  </a:rPr>
                  <a:t>; </a:t>
                </a:r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308" y="3630449"/>
                <a:ext cx="8255171" cy="6446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glow rad="190500">
                  <a:srgbClr val="00004C"/>
                </a:glow>
              </a:effec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/>
              <p:cNvSpPr txBox="1"/>
              <p:nvPr/>
            </p:nvSpPr>
            <p:spPr>
              <a:xfrm>
                <a:off x="637308" y="4463997"/>
                <a:ext cx="7910947" cy="1312090"/>
              </a:xfrm>
              <a:prstGeom prst="rect">
                <a:avLst/>
              </a:prstGeom>
              <a:noFill/>
              <a:effectLst>
                <a:glow rad="190500">
                  <a:srgbClr val="00004C"/>
                </a:glow>
              </a:effectLst>
            </p:spPr>
            <p:txBody>
              <a:bodyPr wrap="square" rtlCol="0">
                <a:spAutoFit/>
              </a:bodyPr>
              <a:lstStyle/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pt-BR" sz="2400" b="1" dirty="0">
                    <a:solidFill>
                      <a:srgbClr val="000099"/>
                    </a:solidFill>
                    <a:latin typeface="Arial Narrow" panose="020B0606020202030204" pitchFamily="34" charset="0"/>
                  </a:rPr>
                  <a:t>Se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sz="3200" i="1">
                            <a:solidFill>
                              <a:srgbClr val="000099"/>
                            </a:solidFill>
                            <a:latin typeface="Cambria Math" charset="0"/>
                          </a:rPr>
                        </m:ctrlPr>
                      </m:accPr>
                      <m:e>
                        <m:r>
                          <a:rPr lang="pt-BR" sz="32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pt-BR" sz="2400" b="1" dirty="0">
                    <a:solidFill>
                      <a:srgbClr val="000099"/>
                    </a:solidFill>
                    <a:latin typeface="Arial Narrow" panose="020B0606020202030204" pitchFamily="34" charset="0"/>
                  </a:rPr>
                  <a:t> aponta na mesma direção e sentido do vetor velocidade, o movimento é acelerado. Caso o contrário o movimento é retardado.</a:t>
                </a:r>
              </a:p>
            </p:txBody>
          </p:sp>
        </mc:Choice>
        <mc:Fallback xmlns="">
          <p:sp>
            <p:nvSpPr>
              <p:cNvPr id="9" name="CaixaDe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308" y="4463997"/>
                <a:ext cx="7910947" cy="131209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glow rad="190500">
                  <a:srgbClr val="00004C"/>
                </a:glow>
              </a:effec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ED37343E-971C-41D5-81D9-CC37759E039D}"/>
              </a:ext>
            </a:extLst>
          </p:cNvPr>
          <p:cNvSpPr txBox="1"/>
          <p:nvPr/>
        </p:nvSpPr>
        <p:spPr>
          <a:xfrm>
            <a:off x="503548" y="889365"/>
            <a:ext cx="6409869" cy="584775"/>
          </a:xfrm>
          <a:prstGeom prst="rect">
            <a:avLst/>
          </a:prstGeom>
          <a:noFill/>
          <a:effectLst>
            <a:glow rad="190500">
              <a:srgbClr val="00004C"/>
            </a:glow>
          </a:effectLst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Arial Narrow" panose="020B0606020202030204" pitchFamily="34" charset="0"/>
              </a:rPr>
              <a:t>Princípio Fundamental da Dinâmica</a:t>
            </a: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xmlns="" id="{EF830D69-2BAC-44B1-8FD2-99C657D24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74BEC-F87F-4EFF-AB8B-664304D5A6D2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1902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  <p:bldP spid="6" grpId="0"/>
      <p:bldP spid="8" grpId="0"/>
      <p:bldP spid="9" grpId="0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539939" y="1514401"/>
            <a:ext cx="7992113" cy="461665"/>
          </a:xfrm>
          <a:prstGeom prst="rect">
            <a:avLst/>
          </a:prstGeom>
          <a:noFill/>
          <a:effectLst>
            <a:glow rad="190500">
              <a:srgbClr val="00004C"/>
            </a:glow>
          </a:effectLst>
        </p:spPr>
        <p:txBody>
          <a:bodyPr wrap="square" rtlCol="0">
            <a:spAutoFit/>
          </a:bodyPr>
          <a:lstStyle/>
          <a:p>
            <a:pPr indent="539750" algn="just"/>
            <a:r>
              <a:rPr lang="pt-BR" sz="2400" b="1" dirty="0">
                <a:latin typeface="Arial Narrow" panose="020B0606020202030204" pitchFamily="34" charset="0"/>
              </a:rPr>
              <a:t>Dessa forma, enuncia-se que: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3491880" y="2132856"/>
                <a:ext cx="2359172" cy="6902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4000" b="0" i="1" smtClean="0">
                              <a:latin typeface="Cambria Math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4000" i="1"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a:rPr lang="pt-BR" sz="40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pt-BR" sz="40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pt-BR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40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t-BR" sz="4000" b="0" i="1" smtClean="0">
                          <a:latin typeface="Cambria Math" panose="02040503050406030204" pitchFamily="18" charset="0"/>
                        </a:rPr>
                        <m:t> .</m:t>
                      </m:r>
                      <m:acc>
                        <m:accPr>
                          <m:chr m:val="⃗"/>
                          <m:ctrlPr>
                            <a:rPr lang="pt-BR" sz="4000" i="1"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a:rPr lang="pt-BR" sz="4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pt-BR" sz="4000" dirty="0"/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2132856"/>
                <a:ext cx="2359172" cy="69025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aixaDeTexto 5"/>
          <p:cNvSpPr txBox="1"/>
          <p:nvPr/>
        </p:nvSpPr>
        <p:spPr>
          <a:xfrm>
            <a:off x="539939" y="3298555"/>
            <a:ext cx="7992113" cy="461665"/>
          </a:xfrm>
          <a:prstGeom prst="rect">
            <a:avLst/>
          </a:prstGeom>
          <a:noFill/>
          <a:effectLst>
            <a:glow rad="190500">
              <a:srgbClr val="00004C"/>
            </a:glow>
          </a:effectLst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rgbClr val="000099"/>
                </a:solidFill>
                <a:latin typeface="Arial Narrow" panose="020B0606020202030204" pitchFamily="34" charset="0"/>
              </a:rPr>
              <a:t>No sistema internacional a força é dada em Newton (N).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/>
              <p:cNvSpPr txBox="1"/>
              <p:nvPr/>
            </p:nvSpPr>
            <p:spPr>
              <a:xfrm>
                <a:off x="3081791" y="4383323"/>
                <a:ext cx="3351046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36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pt-BR" sz="36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pt-BR" sz="3600" b="0" i="1" smtClean="0"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pt-BR" sz="3600" b="0" i="1" smtClean="0">
                          <a:latin typeface="Cambria Math" panose="02040503050406030204" pitchFamily="18" charset="0"/>
                        </a:rPr>
                        <m:t>𝑘𝑔</m:t>
                      </m:r>
                      <m:r>
                        <a:rPr lang="pt-BR" sz="36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36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t-BR" sz="3600" b="0" i="1" smtClean="0">
                          <a:latin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lang="pt-BR" sz="3600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pt-BR" sz="36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pt-BR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BR" sz="3600" dirty="0"/>
              </a:p>
            </p:txBody>
          </p:sp>
        </mc:Choice>
        <mc:Fallback xmlns="">
          <p:sp>
            <p:nvSpPr>
              <p:cNvPr id="10" name="CaixaDe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1791" y="4383323"/>
                <a:ext cx="3351046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7A7E85E5-D65E-427F-BAAF-99ABC6B61423}"/>
              </a:ext>
            </a:extLst>
          </p:cNvPr>
          <p:cNvSpPr txBox="1"/>
          <p:nvPr/>
        </p:nvSpPr>
        <p:spPr>
          <a:xfrm>
            <a:off x="503548" y="889365"/>
            <a:ext cx="6409869" cy="584775"/>
          </a:xfrm>
          <a:prstGeom prst="rect">
            <a:avLst/>
          </a:prstGeom>
          <a:noFill/>
          <a:effectLst>
            <a:glow rad="190500">
              <a:srgbClr val="00004C"/>
            </a:glow>
          </a:effectLst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Arial Narrow" panose="020B0606020202030204" pitchFamily="34" charset="0"/>
              </a:rPr>
              <a:t>Princípio Fundamental da Dinâmica</a:t>
            </a: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xmlns="" id="{EB79D996-C9F5-48EB-BD54-61092AC29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74BEC-F87F-4EFF-AB8B-664304D5A6D2}" type="slidenum">
              <a:rPr lang="pt-BR" smtClean="0"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9158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  <p:bldP spid="6" grpId="0"/>
      <p:bldP spid="10" grpId="0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395536" y="2708920"/>
            <a:ext cx="8424936" cy="1328023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indent="539750" algn="just"/>
            <a:r>
              <a:rPr lang="pt-BR" sz="2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Para toda ação há sempre uma reação oposta e igual. As ações mútuas de dois corpos entre si são sempre iguais e dirigidas para partes contrárias.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DF00E2DE-E8D6-4054-8A6B-5C4468DC55F4}"/>
              </a:ext>
            </a:extLst>
          </p:cNvPr>
          <p:cNvSpPr txBox="1"/>
          <p:nvPr/>
        </p:nvSpPr>
        <p:spPr>
          <a:xfrm>
            <a:off x="503548" y="889365"/>
            <a:ext cx="6409869" cy="584775"/>
          </a:xfrm>
          <a:prstGeom prst="rect">
            <a:avLst/>
          </a:prstGeom>
          <a:noFill/>
          <a:effectLst>
            <a:glow rad="190500">
              <a:srgbClr val="00004C"/>
            </a:glow>
          </a:effectLst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Arial Narrow" panose="020B0606020202030204" pitchFamily="34" charset="0"/>
              </a:rPr>
              <a:t>Lei da ação e reação</a:t>
            </a: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xmlns="" id="{C8F35266-7C56-4907-A4BE-6CF9FB253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74BEC-F87F-4EFF-AB8B-664304D5A6D2}" type="slidenum">
              <a:rPr lang="pt-BR" smtClean="0"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4044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t0.gstatic.com/images?q=tbn:ANd9GcQBa4viGg8h9OB8O-2Rp95nyVIONTWiqdWv9qb7wVMq81rQA_6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235" y="2874670"/>
            <a:ext cx="2400365" cy="1797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503548" y="2056458"/>
            <a:ext cx="8136904" cy="461665"/>
          </a:xfrm>
          <a:prstGeom prst="rect">
            <a:avLst/>
          </a:prstGeom>
          <a:noFill/>
          <a:effectLst>
            <a:glow rad="190500">
              <a:srgbClr val="00004C"/>
            </a:glow>
          </a:effectLst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b="1" dirty="0">
                <a:latin typeface="Arial Narrow" panose="020B0606020202030204" pitchFamily="34" charset="0"/>
              </a:rPr>
              <a:t>Contestou as ideias de Aristóteles a respeito do movimento.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503548" y="2874670"/>
            <a:ext cx="4788532" cy="1938992"/>
          </a:xfrm>
          <a:prstGeom prst="rect">
            <a:avLst/>
          </a:prstGeom>
          <a:noFill/>
          <a:effectLst>
            <a:glow rad="190500">
              <a:srgbClr val="00004C"/>
            </a:glow>
          </a:effectLst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b="1" dirty="0">
                <a:latin typeface="Arial Narrow" panose="020B0606020202030204" pitchFamily="34" charset="0"/>
              </a:rPr>
              <a:t>Realizou análises sobre a queda dos corpos opondo-se às ideias de Aristóteles que afirmava que corpos mais pesados cairiam mais rapidamente.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503548" y="5173526"/>
            <a:ext cx="8136904" cy="1200329"/>
          </a:xfrm>
          <a:prstGeom prst="rect">
            <a:avLst/>
          </a:prstGeom>
          <a:noFill/>
          <a:effectLst>
            <a:glow rad="190500">
              <a:srgbClr val="00004C"/>
            </a:glow>
          </a:effectLst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rgbClr val="C00000"/>
                </a:solidFill>
                <a:latin typeface="Arial Narrow" panose="020B0606020202030204" pitchFamily="34" charset="0"/>
              </a:rPr>
              <a:t>Para Galileu, se todas as forças que oferecem resistência ao movimento forem anuladas o corpo permanecerá em movimento.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33BB9727-8568-4F43-8041-F2D0C68EF2D6}"/>
              </a:ext>
            </a:extLst>
          </p:cNvPr>
          <p:cNvSpPr txBox="1"/>
          <p:nvPr/>
        </p:nvSpPr>
        <p:spPr>
          <a:xfrm>
            <a:off x="503548" y="889365"/>
            <a:ext cx="7024255" cy="584775"/>
          </a:xfrm>
          <a:prstGeom prst="rect">
            <a:avLst/>
          </a:prstGeom>
          <a:noFill/>
          <a:effectLst>
            <a:glow rad="190500">
              <a:srgbClr val="00004C"/>
            </a:glow>
          </a:effectLst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Arial Narrow" panose="020B0606020202030204" pitchFamily="34" charset="0"/>
              </a:rPr>
              <a:t>A evolução das ideias sobre o movimento.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197EFA87-B333-444A-8657-00F8489DC52E}"/>
              </a:ext>
            </a:extLst>
          </p:cNvPr>
          <p:cNvSpPr txBox="1"/>
          <p:nvPr/>
        </p:nvSpPr>
        <p:spPr>
          <a:xfrm>
            <a:off x="503548" y="1672854"/>
            <a:ext cx="2904670" cy="523220"/>
          </a:xfrm>
          <a:prstGeom prst="rect">
            <a:avLst/>
          </a:prstGeom>
          <a:noFill/>
          <a:effectLst>
            <a:glow rad="190500">
              <a:srgbClr val="00004C"/>
            </a:glow>
          </a:effectLst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Narrow" panose="020B0606020202030204" pitchFamily="34" charset="0"/>
              </a:rPr>
              <a:t>GALILEU GALILEI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1C4F4BFB-5146-4582-B1BE-9CC50DCFFB7E}"/>
              </a:ext>
            </a:extLst>
          </p:cNvPr>
          <p:cNvSpPr/>
          <p:nvPr/>
        </p:nvSpPr>
        <p:spPr>
          <a:xfrm>
            <a:off x="5791199" y="4608874"/>
            <a:ext cx="277443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050" dirty="0"/>
              <a:t>Disponível em https://usandculture.files.wordpress.</a:t>
            </a:r>
          </a:p>
          <a:p>
            <a:pPr algn="just"/>
            <a:r>
              <a:rPr lang="pt-BR" sz="1050" dirty="0"/>
              <a:t>com/2014/12/galileo_galilei_1.jpg. Acesso em junho de 2017.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61EBE675-5B49-45FC-A580-A321C6AEA5B5}"/>
              </a:ext>
            </a:extLst>
          </p:cNvPr>
          <p:cNvSpPr/>
          <p:nvPr/>
        </p:nvSpPr>
        <p:spPr>
          <a:xfrm>
            <a:off x="6434750" y="2545616"/>
            <a:ext cx="1487334" cy="256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050" dirty="0"/>
              <a:t>Figura 2: Galileu Galilei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xmlns="" id="{DD2574A6-2E98-4AAE-AF9B-45AAE11D8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74BEC-F87F-4EFF-AB8B-664304D5A6D2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0483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t3.gstatic.com/images?q=tbn:ANd9GcSaT_6AbIiYml4b8aW1iYNyP97iQINiPhsbCFEVjLyuC4w2g8Xw1Q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800" b="7922"/>
          <a:stretch/>
        </p:blipFill>
        <p:spPr bwMode="auto">
          <a:xfrm>
            <a:off x="2697011" y="2872706"/>
            <a:ext cx="3959376" cy="2847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165658" y="1472065"/>
            <a:ext cx="8784976" cy="830997"/>
          </a:xfrm>
          <a:prstGeom prst="rect">
            <a:avLst/>
          </a:prstGeom>
          <a:noFill/>
          <a:effectLst>
            <a:glow rad="190500">
              <a:srgbClr val="00004C"/>
            </a:glow>
          </a:effectLst>
        </p:spPr>
        <p:txBody>
          <a:bodyPr wrap="square" rtlCol="0">
            <a:spAutoFit/>
          </a:bodyPr>
          <a:lstStyle/>
          <a:p>
            <a:pPr indent="539750" algn="just"/>
            <a:r>
              <a:rPr lang="pt-BR" sz="2400" b="1" dirty="0">
                <a:latin typeface="Arial Narrow" panose="020B0606020202030204" pitchFamily="34" charset="0"/>
                <a:cs typeface="Arial" panose="020B0604020202020204" pitchFamily="34" charset="0"/>
              </a:rPr>
              <a:t>Para caminharmos, por exemplo, empurramos o solo para trás e o mesmo nos empurra para frente.</a:t>
            </a:r>
          </a:p>
        </p:txBody>
      </p:sp>
      <p:sp>
        <p:nvSpPr>
          <p:cNvPr id="3" name="Seta para a direita 2"/>
          <p:cNvSpPr/>
          <p:nvPr/>
        </p:nvSpPr>
        <p:spPr>
          <a:xfrm>
            <a:off x="4185534" y="5618510"/>
            <a:ext cx="2952328" cy="576064"/>
          </a:xfrm>
          <a:prstGeom prst="rightArrow">
            <a:avLst/>
          </a:prstGeom>
          <a:noFill/>
          <a:ln w="3810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eta para a direita 7"/>
          <p:cNvSpPr/>
          <p:nvPr/>
        </p:nvSpPr>
        <p:spPr>
          <a:xfrm flipH="1">
            <a:off x="611560" y="4797152"/>
            <a:ext cx="2952328" cy="576064"/>
          </a:xfrm>
          <a:prstGeom prst="rightArrow">
            <a:avLst/>
          </a:prstGeom>
          <a:noFill/>
          <a:ln w="38100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5220072" y="5275610"/>
            <a:ext cx="1123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rgbClr val="000099"/>
                </a:solidFill>
                <a:latin typeface="Arial Narrow" panose="020B0606020202030204" pitchFamily="34" charset="0"/>
              </a:rPr>
              <a:t>Ação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1188673" y="4437111"/>
            <a:ext cx="13072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rgbClr val="CC0000"/>
                </a:solidFill>
                <a:latin typeface="Arial Narrow" panose="020B0606020202030204" pitchFamily="34" charset="0"/>
              </a:rPr>
              <a:t>Reação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9E313ED5-4023-4154-8011-49885D8DC9F3}"/>
              </a:ext>
            </a:extLst>
          </p:cNvPr>
          <p:cNvSpPr txBox="1"/>
          <p:nvPr/>
        </p:nvSpPr>
        <p:spPr>
          <a:xfrm>
            <a:off x="503548" y="889365"/>
            <a:ext cx="6409869" cy="584775"/>
          </a:xfrm>
          <a:prstGeom prst="rect">
            <a:avLst/>
          </a:prstGeom>
          <a:noFill/>
          <a:effectLst>
            <a:glow rad="190500">
              <a:srgbClr val="00004C"/>
            </a:glow>
          </a:effectLst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Arial Narrow" panose="020B0606020202030204" pitchFamily="34" charset="0"/>
              </a:rPr>
              <a:t>Lei da ação e reação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CE617E91-B448-4E4D-A88E-DF250EBB6C79}"/>
              </a:ext>
            </a:extLst>
          </p:cNvPr>
          <p:cNvSpPr txBox="1"/>
          <p:nvPr/>
        </p:nvSpPr>
        <p:spPr>
          <a:xfrm>
            <a:off x="1147522" y="5733257"/>
            <a:ext cx="18181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dirty="0"/>
              <a:t>Fonte: Elaborada pelo autor.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xmlns="" id="{7E7BEF96-FA33-4CE6-843F-09D88FED1E89}"/>
              </a:ext>
            </a:extLst>
          </p:cNvPr>
          <p:cNvSpPr/>
          <p:nvPr/>
        </p:nvSpPr>
        <p:spPr>
          <a:xfrm>
            <a:off x="2860962" y="2541005"/>
            <a:ext cx="405245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050" dirty="0"/>
              <a:t>Figura 8: Ação e reação entre pé e chão em uma caminhada..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1C3C7F88-22E2-4CDF-8A2D-D932CDE88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74BEC-F87F-4EFF-AB8B-664304D5A6D2}" type="slidenum">
              <a:rPr lang="pt-BR" smtClean="0"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4221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animBg="1"/>
      <p:bldP spid="8" grpId="0" animBg="1"/>
      <p:bldP spid="6" grpId="0"/>
      <p:bldP spid="10" grpId="0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waterworksswim.files.wordpress.com/2009/05/swim-comp-418-0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19920"/>
            <a:ext cx="6342021" cy="4228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eta para a esquerda 3"/>
          <p:cNvSpPr/>
          <p:nvPr/>
        </p:nvSpPr>
        <p:spPr>
          <a:xfrm rot="9884836">
            <a:off x="3220023" y="4406714"/>
            <a:ext cx="1356985" cy="648072"/>
          </a:xfrm>
          <a:prstGeom prst="leftArrow">
            <a:avLst>
              <a:gd name="adj1" fmla="val 58924"/>
              <a:gd name="adj2" fmla="val 48822"/>
            </a:avLst>
          </a:prstGeom>
          <a:noFill/>
          <a:ln w="57150">
            <a:solidFill>
              <a:srgbClr val="000099"/>
            </a:solidFill>
          </a:ln>
          <a:scene3d>
            <a:camera prst="isometricOffAxis2Right">
              <a:rot lat="1181010" lon="18000000" rev="209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Seta para a esquerda 12"/>
          <p:cNvSpPr/>
          <p:nvPr/>
        </p:nvSpPr>
        <p:spPr>
          <a:xfrm rot="9817697" flipH="1">
            <a:off x="2012828" y="4747939"/>
            <a:ext cx="1356985" cy="648072"/>
          </a:xfrm>
          <a:prstGeom prst="leftArrow">
            <a:avLst>
              <a:gd name="adj1" fmla="val 58924"/>
              <a:gd name="adj2" fmla="val 48822"/>
            </a:avLst>
          </a:prstGeom>
          <a:noFill/>
          <a:ln w="57150">
            <a:solidFill>
              <a:srgbClr val="CC0000"/>
            </a:solidFill>
          </a:ln>
          <a:scene3d>
            <a:camera prst="isometricOffAxis2Right">
              <a:rot lat="1181010" lon="18000000" rev="209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/>
          <p:cNvSpPr txBox="1"/>
          <p:nvPr/>
        </p:nvSpPr>
        <p:spPr>
          <a:xfrm>
            <a:off x="2947906" y="4876530"/>
            <a:ext cx="1690448" cy="707886"/>
          </a:xfrm>
          <a:prstGeom prst="rect">
            <a:avLst/>
          </a:prstGeom>
          <a:noFill/>
          <a:scene3d>
            <a:camera prst="isometricOffAxis2Righ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solidFill>
                  <a:srgbClr val="000099"/>
                </a:solidFill>
                <a:latin typeface="Arial Rounded MT Bold" panose="020F0704030504030204" pitchFamily="34" charset="0"/>
              </a:rPr>
              <a:t>Ação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1642112" y="5217242"/>
            <a:ext cx="2160239" cy="707886"/>
          </a:xfrm>
          <a:prstGeom prst="rect">
            <a:avLst/>
          </a:prstGeom>
          <a:noFill/>
          <a:scene3d>
            <a:camera prst="isometricOffAxis2Right"/>
            <a:lightRig rig="threePt" dir="t"/>
          </a:scene3d>
        </p:spPr>
        <p:txBody>
          <a:bodyPr wrap="square" rtlCol="0">
            <a:spAutoFit/>
          </a:bodyPr>
          <a:lstStyle/>
          <a:p>
            <a:pPr algn="r"/>
            <a:r>
              <a:rPr lang="pt-BR" sz="4000" dirty="0">
                <a:solidFill>
                  <a:srgbClr val="CC0000"/>
                </a:solidFill>
                <a:latin typeface="Arial Rounded MT Bold" panose="020F0704030504030204" pitchFamily="34" charset="0"/>
              </a:rPr>
              <a:t>Reação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936C4C2F-5A69-4D06-9B7F-6CAE4A3A96FA}"/>
              </a:ext>
            </a:extLst>
          </p:cNvPr>
          <p:cNvSpPr txBox="1"/>
          <p:nvPr/>
        </p:nvSpPr>
        <p:spPr>
          <a:xfrm>
            <a:off x="503548" y="889365"/>
            <a:ext cx="6409869" cy="584775"/>
          </a:xfrm>
          <a:prstGeom prst="rect">
            <a:avLst/>
          </a:prstGeom>
          <a:noFill/>
          <a:effectLst>
            <a:glow rad="190500">
              <a:srgbClr val="00004C"/>
            </a:glow>
          </a:effectLst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Arial Narrow" panose="020B0606020202030204" pitchFamily="34" charset="0"/>
              </a:rPr>
              <a:t>Lei da ação e reação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43ADAE27-B501-4EBC-8625-B24F623A2483}"/>
              </a:ext>
            </a:extLst>
          </p:cNvPr>
          <p:cNvSpPr txBox="1"/>
          <p:nvPr/>
        </p:nvSpPr>
        <p:spPr>
          <a:xfrm>
            <a:off x="1340550" y="6004230"/>
            <a:ext cx="18181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dirty="0"/>
              <a:t>Fonte: Elaborada pelo autor.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89DBC250-DBC2-44DD-8FA2-6BA6E0F26B9E}"/>
              </a:ext>
            </a:extLst>
          </p:cNvPr>
          <p:cNvSpPr/>
          <p:nvPr/>
        </p:nvSpPr>
        <p:spPr>
          <a:xfrm>
            <a:off x="2986551" y="1396349"/>
            <a:ext cx="405245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050" dirty="0"/>
              <a:t>Figura 9: Ação e reação entre uma nadadora e a água..</a:t>
            </a: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xmlns="" id="{B147486F-C0C6-4486-B179-DC72FF8EE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74BEC-F87F-4EFF-AB8B-664304D5A6D2}" type="slidenum">
              <a:rPr lang="pt-BR" smtClean="0"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6626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4" grpId="0"/>
      <p:bldP spid="15" grpId="0"/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verdejava.com.br/educiencia/lei03.bm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81" b="13319"/>
          <a:stretch/>
        </p:blipFill>
        <p:spPr bwMode="auto">
          <a:xfrm>
            <a:off x="2161653" y="1772816"/>
            <a:ext cx="4718277" cy="4558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eta para baixo 1"/>
          <p:cNvSpPr/>
          <p:nvPr/>
        </p:nvSpPr>
        <p:spPr>
          <a:xfrm>
            <a:off x="4211960" y="4708779"/>
            <a:ext cx="720080" cy="1112851"/>
          </a:xfrm>
          <a:prstGeom prst="downArrow">
            <a:avLst/>
          </a:prstGeom>
          <a:noFill/>
          <a:ln w="3810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4932040" y="4699302"/>
            <a:ext cx="1800200" cy="1015663"/>
          </a:xfrm>
          <a:prstGeom prst="rect">
            <a:avLst/>
          </a:prstGeom>
          <a:noFill/>
          <a:effectLst>
            <a:glow rad="190500">
              <a:srgbClr val="00004C"/>
            </a:glow>
          </a:effectLst>
        </p:spPr>
        <p:txBody>
          <a:bodyPr wrap="square" rtlCol="0">
            <a:spAutoFit/>
          </a:bodyPr>
          <a:lstStyle/>
          <a:p>
            <a:pPr algn="just"/>
            <a:r>
              <a:rPr lang="pt-BR" sz="2000" b="1" dirty="0">
                <a:latin typeface="Arial Narrow" panose="020B0606020202030204" pitchFamily="34" charset="0"/>
              </a:rPr>
              <a:t>Foguete expelindo os gases (ação)</a:t>
            </a:r>
          </a:p>
        </p:txBody>
      </p:sp>
      <p:sp>
        <p:nvSpPr>
          <p:cNvPr id="7" name="Seta para baixo 6"/>
          <p:cNvSpPr/>
          <p:nvPr/>
        </p:nvSpPr>
        <p:spPr>
          <a:xfrm flipV="1">
            <a:off x="4194629" y="1772816"/>
            <a:ext cx="720080" cy="1224136"/>
          </a:xfrm>
          <a:prstGeom prst="down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5004048" y="2204864"/>
            <a:ext cx="1875882" cy="1015663"/>
          </a:xfrm>
          <a:prstGeom prst="rect">
            <a:avLst/>
          </a:prstGeom>
          <a:noFill/>
          <a:effectLst>
            <a:glow rad="190500">
              <a:srgbClr val="00004C"/>
            </a:glow>
          </a:effectLst>
        </p:spPr>
        <p:txBody>
          <a:bodyPr wrap="square" rtlCol="0">
            <a:spAutoFit/>
          </a:bodyPr>
          <a:lstStyle/>
          <a:p>
            <a:pPr algn="just"/>
            <a:r>
              <a:rPr lang="pt-BR" sz="2000" b="1" dirty="0">
                <a:latin typeface="Arial Narrow" panose="020B0606020202030204" pitchFamily="34" charset="0"/>
              </a:rPr>
              <a:t>Gases empurrando o foguete (Reação)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5968631C-95A7-4F77-B2F2-EB1906FA57C3}"/>
              </a:ext>
            </a:extLst>
          </p:cNvPr>
          <p:cNvSpPr txBox="1"/>
          <p:nvPr/>
        </p:nvSpPr>
        <p:spPr>
          <a:xfrm>
            <a:off x="503548" y="889365"/>
            <a:ext cx="6409869" cy="584775"/>
          </a:xfrm>
          <a:prstGeom prst="rect">
            <a:avLst/>
          </a:prstGeom>
          <a:noFill/>
          <a:effectLst>
            <a:glow rad="190500">
              <a:srgbClr val="00004C"/>
            </a:glow>
          </a:effectLst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Arial Narrow" panose="020B0606020202030204" pitchFamily="34" charset="0"/>
              </a:rPr>
              <a:t>Lei da ação e reação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2DFD1127-C032-4154-87C8-4FABEA4C9D19}"/>
              </a:ext>
            </a:extLst>
          </p:cNvPr>
          <p:cNvSpPr txBox="1"/>
          <p:nvPr/>
        </p:nvSpPr>
        <p:spPr>
          <a:xfrm>
            <a:off x="2161653" y="6069543"/>
            <a:ext cx="18181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dirty="0">
                <a:solidFill>
                  <a:schemeClr val="bg1"/>
                </a:solidFill>
              </a:rPr>
              <a:t>Fonte: Elaborada pelo autor.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xmlns="" id="{A67A346C-9F13-4830-8794-47C65D4366A7}"/>
              </a:ext>
            </a:extLst>
          </p:cNvPr>
          <p:cNvSpPr/>
          <p:nvPr/>
        </p:nvSpPr>
        <p:spPr>
          <a:xfrm>
            <a:off x="2905812" y="1539193"/>
            <a:ext cx="405245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050" dirty="0"/>
              <a:t>Figura 10: Ação e reação no lançamento de um foguete.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xmlns="" id="{566EF9B7-A1B9-4641-ABFF-0D91953FF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74BEC-F87F-4EFF-AB8B-664304D5A6D2}" type="slidenum">
              <a:rPr lang="pt-BR" smtClean="0"/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0809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 animBg="1"/>
      <p:bldP spid="10" grpId="0"/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07504" y="2132856"/>
            <a:ext cx="8784976" cy="830997"/>
          </a:xfrm>
          <a:prstGeom prst="rect">
            <a:avLst/>
          </a:prstGeom>
          <a:noFill/>
          <a:effectLst>
            <a:glow rad="190500">
              <a:srgbClr val="00004C"/>
            </a:glow>
          </a:effectLst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b="1" dirty="0">
                <a:latin typeface="Arial Narrow" panose="020B0606020202030204" pitchFamily="34" charset="0"/>
              </a:rPr>
              <a:t>A ação e a reação atuam em corpos distintos e, portanto, não podemos dizer que elas se cancelam.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07504" y="3933056"/>
            <a:ext cx="8784976" cy="1200329"/>
          </a:xfrm>
          <a:prstGeom prst="rect">
            <a:avLst/>
          </a:prstGeom>
          <a:noFill/>
          <a:effectLst>
            <a:glow rad="190500">
              <a:srgbClr val="00004C"/>
            </a:glow>
          </a:effectLst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b="1" dirty="0">
                <a:latin typeface="Arial Narrow" panose="020B0606020202030204" pitchFamily="34" charset="0"/>
              </a:rPr>
              <a:t>A ação e a reação apresentam mesmo módulo, mesma direção e sentidos contrários. Mas, as acelerações adquiridas pelos corpos dependem das suas massas.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CA7D05AD-8B0D-47C3-9DBC-22D8D1A96F74}"/>
              </a:ext>
            </a:extLst>
          </p:cNvPr>
          <p:cNvSpPr txBox="1"/>
          <p:nvPr/>
        </p:nvSpPr>
        <p:spPr>
          <a:xfrm>
            <a:off x="503548" y="889365"/>
            <a:ext cx="6409869" cy="584775"/>
          </a:xfrm>
          <a:prstGeom prst="rect">
            <a:avLst/>
          </a:prstGeom>
          <a:noFill/>
          <a:effectLst>
            <a:glow rad="190500">
              <a:srgbClr val="00004C"/>
            </a:glow>
          </a:effectLst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Arial Narrow" panose="020B0606020202030204" pitchFamily="34" charset="0"/>
              </a:rPr>
              <a:t>Lei da ação e reação</a:t>
            </a: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xmlns="" id="{7347767D-5165-42A5-8945-2E5BF6ABE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74BEC-F87F-4EFF-AB8B-664304D5A6D2}" type="slidenum">
              <a:rPr lang="pt-BR" smtClean="0"/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5632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mesquitaonline.com.br/Destaques/Imagens/e7f65e752dda066c567e0d6989c7052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85627"/>
            <a:ext cx="8064896" cy="582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Conector de seta reta 8"/>
          <p:cNvCxnSpPr/>
          <p:nvPr/>
        </p:nvCxnSpPr>
        <p:spPr>
          <a:xfrm flipV="1">
            <a:off x="3059832" y="4197546"/>
            <a:ext cx="1242570" cy="432048"/>
          </a:xfrm>
          <a:prstGeom prst="straightConnector1">
            <a:avLst/>
          </a:prstGeom>
          <a:ln w="76200">
            <a:solidFill>
              <a:srgbClr val="FF6600"/>
            </a:solidFill>
            <a:tailEnd type="arrow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2"/>
          <p:cNvCxnSpPr/>
          <p:nvPr/>
        </p:nvCxnSpPr>
        <p:spPr>
          <a:xfrm rot="10800000" flipV="1">
            <a:off x="4819015" y="3564295"/>
            <a:ext cx="1242570" cy="432048"/>
          </a:xfrm>
          <a:prstGeom prst="straightConnector1">
            <a:avLst/>
          </a:prstGeom>
          <a:ln w="76200">
            <a:solidFill>
              <a:srgbClr val="FF6600"/>
            </a:solidFill>
            <a:tailEnd type="arrow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/>
          <p:cNvSpPr txBox="1"/>
          <p:nvPr/>
        </p:nvSpPr>
        <p:spPr>
          <a:xfrm>
            <a:off x="225520" y="1277287"/>
            <a:ext cx="4416219" cy="1938992"/>
          </a:xfrm>
          <a:prstGeom prst="rect">
            <a:avLst/>
          </a:prstGeom>
          <a:noFill/>
          <a:effectLst>
            <a:glow rad="190500">
              <a:srgbClr val="00004C"/>
            </a:glow>
          </a:effectLst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Se a carroça puxa o burro com a mesma intensidade e sentido contrário ao da força que o burro exerce nela, como eles podem se mover?</a:t>
            </a:r>
          </a:p>
        </p:txBody>
      </p:sp>
      <p:sp>
        <p:nvSpPr>
          <p:cNvPr id="10" name="CaixaDeTexto 9"/>
          <p:cNvSpPr txBox="1"/>
          <p:nvPr/>
        </p:nvSpPr>
        <p:spPr>
          <a:xfrm rot="20372216">
            <a:off x="5084992" y="3761767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effectLst>
                  <a:glow rad="88900">
                    <a:schemeClr val="bg1"/>
                  </a:glow>
                </a:effectLst>
                <a:latin typeface="Arial Rounded MT Bold" panose="020F0704030504030204" pitchFamily="34" charset="0"/>
              </a:rPr>
              <a:t>ação</a:t>
            </a:r>
          </a:p>
        </p:txBody>
      </p:sp>
      <p:sp>
        <p:nvSpPr>
          <p:cNvPr id="16" name="CaixaDeTexto 15"/>
          <p:cNvSpPr txBox="1"/>
          <p:nvPr/>
        </p:nvSpPr>
        <p:spPr>
          <a:xfrm rot="20372216">
            <a:off x="3104180" y="4465596"/>
            <a:ext cx="14932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effectLst>
                  <a:glow rad="88900">
                    <a:schemeClr val="bg1"/>
                  </a:glow>
                </a:effectLst>
                <a:latin typeface="Arial Rounded MT Bold" panose="020F0704030504030204" pitchFamily="34" charset="0"/>
              </a:rPr>
              <a:t>Reação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25ED0398-ABF8-482F-A051-326FF8EF8724}"/>
              </a:ext>
            </a:extLst>
          </p:cNvPr>
          <p:cNvSpPr txBox="1"/>
          <p:nvPr/>
        </p:nvSpPr>
        <p:spPr>
          <a:xfrm>
            <a:off x="6730903" y="5483875"/>
            <a:ext cx="18181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dirty="0"/>
              <a:t>Fonte: Elaborada pelo autor.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77DF4BD9-7533-443C-BE74-838F5F195884}"/>
              </a:ext>
            </a:extLst>
          </p:cNvPr>
          <p:cNvSpPr/>
          <p:nvPr/>
        </p:nvSpPr>
        <p:spPr>
          <a:xfrm>
            <a:off x="1004752" y="6458144"/>
            <a:ext cx="649055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50" dirty="0"/>
              <a:t>Imagem da carroça disponível em: https://images-na.ssl-images-amazon.com/images/I/817dmEHJ0jS._SL1500_.jpg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xmlns="" id="{4FF5ECED-DB6B-403D-B7B1-8EFBB4161D2F}"/>
              </a:ext>
            </a:extLst>
          </p:cNvPr>
          <p:cNvSpPr/>
          <p:nvPr/>
        </p:nvSpPr>
        <p:spPr>
          <a:xfrm>
            <a:off x="3169049" y="827541"/>
            <a:ext cx="405245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050" dirty="0"/>
              <a:t>Figura 11: Ação e reação no movimento de uma carruagem.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xmlns="" id="{27125C2F-1305-4C8C-89A0-583BC01C7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74BEC-F87F-4EFF-AB8B-664304D5A6D2}" type="slidenum">
              <a:rPr lang="pt-BR" smtClean="0"/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2459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0" grpId="0"/>
      <p:bldP spid="1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mesquitaonline.com.br/Destaques/Imagens/e7f65e752dda066c567e0d6989c7052e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15" b="90000" l="3056" r="98056">
                        <a14:foregroundMark x1="5556" y1="43077" x2="13611" y2="56538"/>
                        <a14:foregroundMark x1="13611" y1="56538" x2="13611" y2="56538"/>
                        <a14:foregroundMark x1="3333" y1="50000" x2="6944" y2="43462"/>
                        <a14:foregroundMark x1="10556" y1="46923" x2="17778" y2="51923"/>
                        <a14:foregroundMark x1="3056" y1="47308" x2="4167" y2="45769"/>
                        <a14:foregroundMark x1="16111" y1="68462" x2="17222" y2="76538"/>
                        <a14:foregroundMark x1="17222" y1="76538" x2="15833" y2="79231"/>
                        <a14:foregroundMark x1="21944" y1="90000" x2="21111" y2="83462"/>
                        <a14:foregroundMark x1="53333" y1="8846" x2="62222" y2="8077"/>
                        <a14:foregroundMark x1="62222" y1="8077" x2="78889" y2="11923"/>
                        <a14:foregroundMark x1="78889" y1="11923" x2="86111" y2="9615"/>
                        <a14:foregroundMark x1="86111" y1="9615" x2="92222" y2="13462"/>
                        <a14:foregroundMark x1="92222" y1="13462" x2="93889" y2="23462"/>
                        <a14:foregroundMark x1="93889" y1="23462" x2="93611" y2="32308"/>
                        <a14:foregroundMark x1="92500" y1="38846" x2="91944" y2="55769"/>
                        <a14:foregroundMark x1="91944" y1="55769" x2="91389" y2="56923"/>
                        <a14:foregroundMark x1="98333" y1="20769" x2="97778" y2="15385"/>
                        <a14:foregroundMark x1="87222" y1="5000" x2="85278" y2="46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81615"/>
            <a:ext cx="8208912" cy="5928662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Conector de seta reta 3"/>
          <p:cNvCxnSpPr/>
          <p:nvPr/>
        </p:nvCxnSpPr>
        <p:spPr>
          <a:xfrm flipV="1">
            <a:off x="3851920" y="5517232"/>
            <a:ext cx="1242570" cy="432048"/>
          </a:xfrm>
          <a:prstGeom prst="straightConnector1">
            <a:avLst/>
          </a:prstGeom>
          <a:ln w="76200">
            <a:solidFill>
              <a:srgbClr val="FF6600"/>
            </a:solidFill>
            <a:tailEnd type="arrow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de seta reta 4"/>
          <p:cNvCxnSpPr/>
          <p:nvPr/>
        </p:nvCxnSpPr>
        <p:spPr>
          <a:xfrm rot="10800000" flipV="1">
            <a:off x="1547664" y="4581128"/>
            <a:ext cx="1242570" cy="432048"/>
          </a:xfrm>
          <a:prstGeom prst="straightConnector1">
            <a:avLst/>
          </a:prstGeom>
          <a:ln w="76200">
            <a:solidFill>
              <a:srgbClr val="FF6600"/>
            </a:solidFill>
            <a:tailEnd type="arrow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de seta reta 5"/>
          <p:cNvCxnSpPr/>
          <p:nvPr/>
        </p:nvCxnSpPr>
        <p:spPr>
          <a:xfrm flipH="1">
            <a:off x="4741395" y="3678330"/>
            <a:ext cx="981828" cy="326734"/>
          </a:xfrm>
          <a:prstGeom prst="straightConnector1">
            <a:avLst/>
          </a:prstGeom>
          <a:ln w="76200">
            <a:solidFill>
              <a:srgbClr val="66FF33"/>
            </a:solidFill>
            <a:tailEnd type="arrow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de seta reta 7"/>
          <p:cNvCxnSpPr/>
          <p:nvPr/>
        </p:nvCxnSpPr>
        <p:spPr>
          <a:xfrm rot="10800000" flipH="1">
            <a:off x="3491377" y="4037735"/>
            <a:ext cx="981828" cy="326734"/>
          </a:xfrm>
          <a:prstGeom prst="straightConnector1">
            <a:avLst/>
          </a:prstGeom>
          <a:ln w="76200">
            <a:solidFill>
              <a:srgbClr val="66FF33"/>
            </a:solidFill>
            <a:tailEnd type="arrow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/>
              <p:cNvSpPr txBox="1"/>
              <p:nvPr/>
            </p:nvSpPr>
            <p:spPr>
              <a:xfrm rot="20314068">
                <a:off x="3546237" y="5722955"/>
                <a:ext cx="1987532" cy="585288"/>
              </a:xfrm>
              <a:prstGeom prst="rect">
                <a:avLst/>
              </a:prstGeom>
              <a:noFill/>
              <a:effectLst>
                <a:glow rad="101600">
                  <a:schemeClr val="bg1"/>
                </a:glow>
              </a:effectLst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3200" i="1" smtClean="0">
                              <a:effectLst>
                                <a:glow rad="88900">
                                  <a:schemeClr val="bg1"/>
                                </a:glow>
                              </a:effectLst>
                              <a:latin typeface="Cambria Math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3200" i="1" smtClean="0">
                                  <a:effectLst>
                                    <a:glow rad="88900">
                                      <a:schemeClr val="bg1"/>
                                    </a:glow>
                                  </a:effectLst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a:rPr lang="pt-BR" sz="3200" b="0" i="1" smtClean="0">
                                  <a:effectLst>
                                    <a:glow rad="88900">
                                      <a:schemeClr val="bg1"/>
                                    </a:glow>
                                  </a:effectLst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pt-BR" sz="3200" b="0" i="1" smtClean="0">
                              <a:effectLst>
                                <a:glow rad="88900">
                                  <a:schemeClr val="bg1"/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𝑐𝑎𝑣𝑎𝑙𝑜</m:t>
                          </m:r>
                          <m:r>
                            <a:rPr lang="pt-BR" sz="3200" b="0" i="1" smtClean="0">
                              <a:effectLst>
                                <a:glow rad="88900">
                                  <a:schemeClr val="bg1"/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pt-BR" sz="3200" b="0" i="1" smtClean="0">
                              <a:effectLst>
                                <a:glow rad="88900">
                                  <a:schemeClr val="bg1"/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𝑠𝑜𝑙𝑜</m:t>
                          </m:r>
                        </m:sub>
                      </m:sSub>
                    </m:oMath>
                  </m:oMathPara>
                </a14:m>
                <a:endParaRPr lang="pt-BR" sz="3200" dirty="0">
                  <a:effectLst>
                    <a:glow rad="88900">
                      <a:schemeClr val="bg1"/>
                    </a:glow>
                  </a:effectLst>
                </a:endParaRPr>
              </a:p>
            </p:txBody>
          </p:sp>
        </mc:Choice>
        <mc:Fallback xmlns="">
          <p:sp>
            <p:nvSpPr>
              <p:cNvPr id="9" name="CaixaDe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314068">
                <a:off x="3546237" y="5722955"/>
                <a:ext cx="1987532" cy="58528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effectLst>
                <a:glow rad="101600">
                  <a:schemeClr val="bg1"/>
                </a:glow>
              </a:effec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/>
              <p:cNvSpPr txBox="1"/>
              <p:nvPr/>
            </p:nvSpPr>
            <p:spPr>
              <a:xfrm rot="20393034">
                <a:off x="1031199" y="4021217"/>
                <a:ext cx="1987532" cy="585288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3200" i="1" smtClean="0">
                              <a:effectLst>
                                <a:glow rad="88900">
                                  <a:schemeClr val="bg1"/>
                                </a:glow>
                              </a:effectLst>
                              <a:latin typeface="Cambria Math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3200" i="1" smtClean="0">
                                  <a:effectLst>
                                    <a:glow rad="88900">
                                      <a:schemeClr val="bg1"/>
                                    </a:glow>
                                  </a:effectLst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a:rPr lang="pt-BR" sz="3200" b="0" i="1" smtClean="0">
                                  <a:effectLst>
                                    <a:glow rad="88900">
                                      <a:schemeClr val="bg1"/>
                                    </a:glow>
                                  </a:effectLst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pt-BR" sz="3200" b="0" i="1" smtClean="0">
                              <a:effectLst>
                                <a:glow rad="88900">
                                  <a:schemeClr val="bg1"/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𝑠𝑜𝑙𝑜</m:t>
                          </m:r>
                          <m:r>
                            <a:rPr lang="pt-BR" sz="3200" b="0" i="1" smtClean="0">
                              <a:effectLst>
                                <a:glow rad="88900">
                                  <a:schemeClr val="bg1"/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pt-BR" sz="3200" b="0" i="1" smtClean="0">
                              <a:effectLst>
                                <a:glow rad="88900">
                                  <a:schemeClr val="bg1"/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𝑐𝑎𝑣𝑎𝑙𝑜</m:t>
                          </m:r>
                        </m:sub>
                      </m:sSub>
                    </m:oMath>
                  </m:oMathPara>
                </a14:m>
                <a:endParaRPr lang="pt-BR" sz="3200" dirty="0">
                  <a:effectLst>
                    <a:glow rad="88900">
                      <a:schemeClr val="bg1"/>
                    </a:glow>
                  </a:effectLst>
                </a:endParaRPr>
              </a:p>
            </p:txBody>
          </p:sp>
        </mc:Choice>
        <mc:Fallback xmlns="">
          <p:sp>
            <p:nvSpPr>
              <p:cNvPr id="10" name="CaixaDe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393034">
                <a:off x="1031199" y="4021217"/>
                <a:ext cx="1987532" cy="58528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effectLst>
                <a:glow rad="127000">
                  <a:schemeClr val="bg1"/>
                </a:glow>
              </a:effec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/>
              <p:cNvSpPr txBox="1"/>
              <p:nvPr/>
            </p:nvSpPr>
            <p:spPr>
              <a:xfrm rot="20314068">
                <a:off x="4679222" y="3652163"/>
                <a:ext cx="2536464" cy="607795"/>
              </a:xfrm>
              <a:prstGeom prst="rect">
                <a:avLst/>
              </a:prstGeom>
              <a:noFill/>
              <a:effectLst>
                <a:glow rad="101600">
                  <a:schemeClr val="bg1"/>
                </a:glow>
              </a:effectLst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3200" i="1" smtClean="0">
                              <a:effectLst>
                                <a:glow rad="88900">
                                  <a:schemeClr val="bg1"/>
                                </a:glow>
                              </a:effectLst>
                              <a:latin typeface="Cambria Math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3200" i="1" smtClean="0">
                                  <a:effectLst>
                                    <a:glow rad="88900">
                                      <a:schemeClr val="bg1"/>
                                    </a:glow>
                                  </a:effectLst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a:rPr lang="pt-BR" sz="3200" b="0" i="1" smtClean="0">
                                  <a:effectLst>
                                    <a:glow rad="88900">
                                      <a:schemeClr val="bg1"/>
                                    </a:glow>
                                  </a:effectLst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pt-BR" sz="3200" b="0" i="1" smtClean="0">
                              <a:effectLst>
                                <a:glow rad="88900">
                                  <a:schemeClr val="bg1"/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𝑐𝑎𝑣𝑎𝑙𝑜</m:t>
                          </m:r>
                          <m:r>
                            <a:rPr lang="pt-BR" sz="3200" b="0" i="1" smtClean="0">
                              <a:effectLst>
                                <a:glow rad="88900">
                                  <a:schemeClr val="bg1"/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pt-BR" sz="3200" b="0" i="1" smtClean="0">
                              <a:effectLst>
                                <a:glow rad="88900">
                                  <a:schemeClr val="bg1"/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𝑐𝑎𝑟𝑟𝑜</m:t>
                          </m:r>
                          <m:r>
                            <a:rPr lang="pt-BR" sz="3200" b="0" i="1" smtClean="0">
                              <a:effectLst>
                                <a:glow rad="88900">
                                  <a:schemeClr val="bg1"/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ç</m:t>
                          </m:r>
                          <m:r>
                            <a:rPr lang="pt-BR" sz="3200" b="0" i="1" smtClean="0">
                              <a:effectLst>
                                <a:glow rad="88900">
                                  <a:schemeClr val="bg1"/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pt-BR" sz="3200" dirty="0">
                  <a:effectLst>
                    <a:glow rad="88900">
                      <a:schemeClr val="bg1"/>
                    </a:glow>
                  </a:effectLst>
                </a:endParaRPr>
              </a:p>
            </p:txBody>
          </p:sp>
        </mc:Choice>
        <mc:Fallback xmlns="">
          <p:sp>
            <p:nvSpPr>
              <p:cNvPr id="11" name="CaixaDe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314068">
                <a:off x="4679222" y="3652163"/>
                <a:ext cx="2536464" cy="60779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effectLst>
                <a:glow rad="101600">
                  <a:schemeClr val="bg1"/>
                </a:glow>
              </a:effec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/>
              <p:cNvSpPr txBox="1"/>
              <p:nvPr/>
            </p:nvSpPr>
            <p:spPr>
              <a:xfrm rot="20314068">
                <a:off x="3055796" y="3108571"/>
                <a:ext cx="2680734" cy="607795"/>
              </a:xfrm>
              <a:prstGeom prst="rect">
                <a:avLst/>
              </a:prstGeom>
              <a:noFill/>
              <a:effectLst>
                <a:glow rad="101600">
                  <a:schemeClr val="bg1"/>
                </a:glow>
              </a:effectLst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3200" i="1" smtClean="0">
                              <a:effectLst>
                                <a:glow rad="88900">
                                  <a:schemeClr val="bg1"/>
                                </a:glow>
                              </a:effectLst>
                              <a:latin typeface="Cambria Math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3200" i="1" smtClean="0">
                                  <a:effectLst>
                                    <a:glow rad="88900">
                                      <a:schemeClr val="bg1"/>
                                    </a:glow>
                                  </a:effectLst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a:rPr lang="pt-BR" sz="3200" b="0" i="1" smtClean="0">
                                  <a:effectLst>
                                    <a:glow rad="88900">
                                      <a:schemeClr val="bg1"/>
                                    </a:glow>
                                  </a:effectLst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pt-BR" sz="3200" i="1">
                              <a:effectLst>
                                <a:glow rad="88900">
                                  <a:schemeClr val="bg1"/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𝑐𝑎𝑟𝑟𝑜</m:t>
                          </m:r>
                          <m:r>
                            <a:rPr lang="pt-BR" sz="3200" i="1">
                              <a:effectLst>
                                <a:glow rad="88900">
                                  <a:schemeClr val="bg1"/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ç</m:t>
                          </m:r>
                          <m:r>
                            <a:rPr lang="pt-BR" sz="3200" i="1">
                              <a:effectLst>
                                <a:glow rad="88900">
                                  <a:schemeClr val="bg1"/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pt-BR" sz="3200" b="0" i="1" smtClean="0">
                              <a:effectLst>
                                <a:glow rad="88900">
                                  <a:schemeClr val="bg1"/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pt-BR" sz="3200" b="0" i="1" smtClean="0">
                              <a:effectLst>
                                <a:glow rad="88900">
                                  <a:schemeClr val="bg1"/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𝑐𝑎𝑣𝑎𝑙𝑜</m:t>
                          </m:r>
                          <m:r>
                            <a:rPr lang="pt-BR" sz="3200" b="0" i="1" smtClean="0">
                              <a:effectLst>
                                <a:glow rad="88900">
                                  <a:schemeClr val="bg1"/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pt-BR" sz="3200" dirty="0">
                  <a:effectLst>
                    <a:glow rad="88900">
                      <a:schemeClr val="bg1"/>
                    </a:glow>
                  </a:effectLst>
                </a:endParaRPr>
              </a:p>
            </p:txBody>
          </p:sp>
        </mc:Choice>
        <mc:Fallback xmlns=""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314068">
                <a:off x="3055796" y="3108571"/>
                <a:ext cx="2680734" cy="60779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effectLst>
                <a:glow rad="101600">
                  <a:schemeClr val="bg1"/>
                </a:glow>
              </a:effec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Conector de seta reta 12"/>
          <p:cNvCxnSpPr/>
          <p:nvPr/>
        </p:nvCxnSpPr>
        <p:spPr>
          <a:xfrm flipH="1">
            <a:off x="7369667" y="5016497"/>
            <a:ext cx="668343" cy="282303"/>
          </a:xfrm>
          <a:prstGeom prst="straightConnector1">
            <a:avLst/>
          </a:prstGeom>
          <a:ln w="76200">
            <a:solidFill>
              <a:srgbClr val="00B0F0"/>
            </a:solidFill>
            <a:tailEnd type="arrow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/>
              <p:cNvSpPr txBox="1"/>
              <p:nvPr/>
            </p:nvSpPr>
            <p:spPr>
              <a:xfrm rot="20314068">
                <a:off x="6256125" y="4305130"/>
                <a:ext cx="2227085" cy="607795"/>
              </a:xfrm>
              <a:prstGeom prst="rect">
                <a:avLst/>
              </a:prstGeom>
              <a:noFill/>
              <a:effectLst>
                <a:glow rad="101600">
                  <a:schemeClr val="bg1"/>
                </a:glow>
              </a:effectLst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3200" i="1" smtClean="0">
                              <a:effectLst>
                                <a:glow rad="88900">
                                  <a:schemeClr val="bg1"/>
                                </a:glow>
                              </a:effectLst>
                              <a:latin typeface="Cambria Math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3200" i="1" smtClean="0">
                                  <a:effectLst>
                                    <a:glow rad="88900">
                                      <a:schemeClr val="bg1"/>
                                    </a:glow>
                                  </a:effectLst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a:rPr lang="pt-BR" sz="3200" b="0" i="1" smtClean="0">
                                  <a:effectLst>
                                    <a:glow rad="88900">
                                      <a:schemeClr val="bg1"/>
                                    </a:glow>
                                  </a:effectLst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pt-BR" sz="3200" i="1">
                              <a:effectLst>
                                <a:glow rad="88900">
                                  <a:schemeClr val="bg1"/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𝑐𝑎𝑟𝑟𝑜</m:t>
                          </m:r>
                          <m:r>
                            <a:rPr lang="pt-BR" sz="3200" i="1">
                              <a:effectLst>
                                <a:glow rad="88900">
                                  <a:schemeClr val="bg1"/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ç</m:t>
                          </m:r>
                          <m:r>
                            <a:rPr lang="pt-BR" sz="3200" i="1">
                              <a:effectLst>
                                <a:glow rad="88900">
                                  <a:schemeClr val="bg1"/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pt-BR" sz="3200" b="0" i="1" smtClean="0">
                              <a:effectLst>
                                <a:glow rad="88900">
                                  <a:schemeClr val="bg1"/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pt-BR" sz="3200" b="0" i="1" smtClean="0">
                              <a:effectLst>
                                <a:glow rad="88900">
                                  <a:schemeClr val="bg1"/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𝑠𝑜𝑙𝑜</m:t>
                          </m:r>
                          <m:r>
                            <a:rPr lang="pt-BR" sz="3200" b="0" i="1" smtClean="0">
                              <a:effectLst>
                                <a:glow rad="88900">
                                  <a:schemeClr val="bg1"/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pt-BR" sz="3200" dirty="0">
                  <a:effectLst>
                    <a:glow rad="88900">
                      <a:schemeClr val="bg1"/>
                    </a:glow>
                  </a:effectLst>
                </a:endParaRPr>
              </a:p>
            </p:txBody>
          </p:sp>
        </mc:Choice>
        <mc:Fallback xmlns="">
          <p:sp>
            <p:nvSpPr>
              <p:cNvPr id="14" name="CaixaDe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314068">
                <a:off x="6256125" y="4305130"/>
                <a:ext cx="2227085" cy="60779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effectLst>
                <a:glow rad="101600">
                  <a:schemeClr val="bg1"/>
                </a:glow>
              </a:effec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Conector de seta reta 18"/>
          <p:cNvCxnSpPr/>
          <p:nvPr/>
        </p:nvCxnSpPr>
        <p:spPr>
          <a:xfrm rot="10800000" flipH="1">
            <a:off x="7672885" y="3088330"/>
            <a:ext cx="668343" cy="282303"/>
          </a:xfrm>
          <a:prstGeom prst="straightConnector1">
            <a:avLst/>
          </a:prstGeom>
          <a:ln w="76200">
            <a:solidFill>
              <a:srgbClr val="00B0F0"/>
            </a:solidFill>
            <a:tailEnd type="arrow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/>
              <p:cNvSpPr txBox="1"/>
              <p:nvPr/>
            </p:nvSpPr>
            <p:spPr>
              <a:xfrm rot="20314068">
                <a:off x="6559343" y="2376963"/>
                <a:ext cx="2227085" cy="607795"/>
              </a:xfrm>
              <a:prstGeom prst="rect">
                <a:avLst/>
              </a:prstGeom>
              <a:noFill/>
              <a:effectLst>
                <a:glow rad="101600">
                  <a:schemeClr val="bg1"/>
                </a:glow>
              </a:effectLst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3200" i="1" smtClean="0">
                              <a:effectLst>
                                <a:glow rad="88900">
                                  <a:schemeClr val="bg1"/>
                                </a:glow>
                              </a:effectLst>
                              <a:latin typeface="Cambria Math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3200" i="1" smtClean="0">
                                  <a:effectLst>
                                    <a:glow rad="88900">
                                      <a:schemeClr val="bg1"/>
                                    </a:glow>
                                  </a:effectLst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a:rPr lang="pt-BR" sz="3200" b="0" i="1" smtClean="0">
                                  <a:effectLst>
                                    <a:glow rad="88900">
                                      <a:schemeClr val="bg1"/>
                                    </a:glow>
                                  </a:effectLst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pt-BR" sz="3200" i="1">
                              <a:effectLst>
                                <a:glow rad="88900">
                                  <a:schemeClr val="bg1"/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𝑐𝑎𝑟𝑟𝑜</m:t>
                          </m:r>
                          <m:r>
                            <a:rPr lang="pt-BR" sz="3200" i="1">
                              <a:effectLst>
                                <a:glow rad="88900">
                                  <a:schemeClr val="bg1"/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ç</m:t>
                          </m:r>
                          <m:r>
                            <a:rPr lang="pt-BR" sz="3200" i="1">
                              <a:effectLst>
                                <a:glow rad="88900">
                                  <a:schemeClr val="bg1"/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pt-BR" sz="3200" b="0" i="1" smtClean="0">
                              <a:effectLst>
                                <a:glow rad="88900">
                                  <a:schemeClr val="bg1"/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pt-BR" sz="3200" b="0" i="1" smtClean="0">
                              <a:effectLst>
                                <a:glow rad="88900">
                                  <a:schemeClr val="bg1"/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𝑠𝑜𝑙𝑜</m:t>
                          </m:r>
                          <m:r>
                            <a:rPr lang="pt-BR" sz="3200" b="0" i="1" smtClean="0">
                              <a:effectLst>
                                <a:glow rad="88900">
                                  <a:schemeClr val="bg1"/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pt-BR" sz="3200" dirty="0">
                  <a:effectLst>
                    <a:glow rad="88900">
                      <a:schemeClr val="bg1"/>
                    </a:glow>
                  </a:effectLst>
                </a:endParaRPr>
              </a:p>
            </p:txBody>
          </p:sp>
        </mc:Choice>
        <mc:Fallback xmlns="">
          <p:sp>
            <p:nvSpPr>
              <p:cNvPr id="20" name="CaixaDeTexto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314068">
                <a:off x="6559343" y="2376963"/>
                <a:ext cx="2227085" cy="60779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effectLst>
                <a:glow rad="101600">
                  <a:schemeClr val="bg1"/>
                </a:glow>
              </a:effec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CaixaDeTexto 14">
            <a:extLst>
              <a:ext uri="{FF2B5EF4-FFF2-40B4-BE49-F238E27FC236}">
                <a16:creationId xmlns:a16="http://schemas.microsoft.com/office/drawing/2014/main" xmlns="" id="{EACAB873-DD9C-4D5F-B085-BE4AC2351E45}"/>
              </a:ext>
            </a:extLst>
          </p:cNvPr>
          <p:cNvSpPr txBox="1"/>
          <p:nvPr/>
        </p:nvSpPr>
        <p:spPr>
          <a:xfrm>
            <a:off x="1259885" y="6176603"/>
            <a:ext cx="18181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dirty="0"/>
              <a:t>Fonte: Elaborada pelo autor.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xmlns="" id="{088439F1-3A76-49F5-B601-735A63B299D8}"/>
              </a:ext>
            </a:extLst>
          </p:cNvPr>
          <p:cNvSpPr/>
          <p:nvPr/>
        </p:nvSpPr>
        <p:spPr>
          <a:xfrm>
            <a:off x="1294724" y="6566879"/>
            <a:ext cx="649055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50" dirty="0"/>
              <a:t>Imagem da carroça disponível em: https://images-na.ssl-images-amazon.com/images/I/817dmEHJ0jS._SL1500_.jpg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xmlns="" id="{D2F03974-0CC1-4C9F-ACB3-2B5BE84D3B91}"/>
              </a:ext>
            </a:extLst>
          </p:cNvPr>
          <p:cNvSpPr/>
          <p:nvPr/>
        </p:nvSpPr>
        <p:spPr>
          <a:xfrm>
            <a:off x="1179854" y="928062"/>
            <a:ext cx="405245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050" dirty="0"/>
              <a:t>Figura 12: forças sobre o sistema da carruagem.</a:t>
            </a: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xmlns="" id="{6F8388CA-F11A-4A5F-8CB5-E525A6422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36355" y="6436343"/>
            <a:ext cx="477340" cy="365125"/>
          </a:xfrm>
        </p:spPr>
        <p:txBody>
          <a:bodyPr/>
          <a:lstStyle/>
          <a:p>
            <a:fld id="{84B74BEC-F87F-4EFF-AB8B-664304D5A6D2}" type="slidenum">
              <a:rPr lang="pt-BR" smtClean="0"/>
              <a:t>35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83301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4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1"/>
          <p:cNvSpPr/>
          <p:nvPr/>
        </p:nvSpPr>
        <p:spPr>
          <a:xfrm>
            <a:off x="1718718" y="3140968"/>
            <a:ext cx="360040" cy="360040"/>
          </a:xfrm>
          <a:prstGeom prst="ellipse">
            <a:avLst/>
          </a:prstGeom>
          <a:solidFill>
            <a:srgbClr val="FF6600">
              <a:alpha val="40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 w="203200" h="127000"/>
            <a:bevelB w="12700" h="158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" name="Conector reto 2"/>
          <p:cNvCxnSpPr/>
          <p:nvPr/>
        </p:nvCxnSpPr>
        <p:spPr>
          <a:xfrm>
            <a:off x="899592" y="3320988"/>
            <a:ext cx="7056784" cy="0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upo 20"/>
          <p:cNvGrpSpPr/>
          <p:nvPr/>
        </p:nvGrpSpPr>
        <p:grpSpPr>
          <a:xfrm>
            <a:off x="1284904" y="2852936"/>
            <a:ext cx="6574193" cy="1951708"/>
            <a:chOff x="1147366" y="2064941"/>
            <a:chExt cx="6574193" cy="1951708"/>
          </a:xfrm>
        </p:grpSpPr>
        <p:cxnSp>
          <p:nvCxnSpPr>
            <p:cNvPr id="5" name="Conector reto 4"/>
            <p:cNvCxnSpPr/>
            <p:nvPr/>
          </p:nvCxnSpPr>
          <p:spPr>
            <a:xfrm>
              <a:off x="1147366" y="2067198"/>
              <a:ext cx="1461848" cy="1917828"/>
            </a:xfrm>
            <a:prstGeom prst="line">
              <a:avLst/>
            </a:prstGeom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 reto 5"/>
            <p:cNvCxnSpPr>
              <a:stCxn id="7" idx="0"/>
            </p:cNvCxnSpPr>
            <p:nvPr/>
          </p:nvCxnSpPr>
          <p:spPr>
            <a:xfrm>
              <a:off x="2719999" y="4016587"/>
              <a:ext cx="3450217" cy="61"/>
            </a:xfrm>
            <a:prstGeom prst="line">
              <a:avLst/>
            </a:prstGeom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Arco 6"/>
            <p:cNvSpPr/>
            <p:nvPr/>
          </p:nvSpPr>
          <p:spPr>
            <a:xfrm rot="10800000">
              <a:off x="2509168" y="3584601"/>
              <a:ext cx="432048" cy="432048"/>
            </a:xfrm>
            <a:prstGeom prst="arc">
              <a:avLst>
                <a:gd name="adj1" fmla="val 16282643"/>
                <a:gd name="adj2" fmla="val 18269438"/>
              </a:avLst>
            </a:prstGeom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Arco 7"/>
            <p:cNvSpPr/>
            <p:nvPr/>
          </p:nvSpPr>
          <p:spPr>
            <a:xfrm rot="10800000" flipH="1">
              <a:off x="5923485" y="3584601"/>
              <a:ext cx="432048" cy="432048"/>
            </a:xfrm>
            <a:prstGeom prst="arc">
              <a:avLst>
                <a:gd name="adj1" fmla="val 16282643"/>
                <a:gd name="adj2" fmla="val 18269438"/>
              </a:avLst>
            </a:prstGeom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9" name="Conector reto 8"/>
            <p:cNvCxnSpPr/>
            <p:nvPr/>
          </p:nvCxnSpPr>
          <p:spPr>
            <a:xfrm flipH="1">
              <a:off x="6259711" y="2064941"/>
              <a:ext cx="1461848" cy="1917828"/>
            </a:xfrm>
            <a:prstGeom prst="line">
              <a:avLst/>
            </a:prstGeom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Elipse 9"/>
          <p:cNvSpPr/>
          <p:nvPr/>
        </p:nvSpPr>
        <p:spPr>
          <a:xfrm>
            <a:off x="1720708" y="3140968"/>
            <a:ext cx="360040" cy="360040"/>
          </a:xfrm>
          <a:prstGeom prst="ellipse">
            <a:avLst/>
          </a:prstGeom>
          <a:solidFill>
            <a:srgbClr val="FF6600"/>
          </a:solidFill>
          <a:ln>
            <a:noFill/>
          </a:ln>
          <a:scene3d>
            <a:camera prst="orthographicFront"/>
            <a:lightRig rig="threePt" dir="t"/>
          </a:scene3d>
          <a:sp3d>
            <a:bevelT w="203200" h="127000"/>
            <a:bevelB w="12700" h="158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1" name="Conector reto 10"/>
          <p:cNvCxnSpPr/>
          <p:nvPr/>
        </p:nvCxnSpPr>
        <p:spPr>
          <a:xfrm>
            <a:off x="885078" y="4826180"/>
            <a:ext cx="7056784" cy="0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26"/>
          <p:cNvCxnSpPr/>
          <p:nvPr/>
        </p:nvCxnSpPr>
        <p:spPr>
          <a:xfrm>
            <a:off x="1043608" y="3320988"/>
            <a:ext cx="0" cy="1483594"/>
          </a:xfrm>
          <a:prstGeom prst="straightConnector1">
            <a:avLst/>
          </a:prstGeom>
          <a:ln w="19050">
            <a:solidFill>
              <a:schemeClr val="bg2">
                <a:lumMod val="25000"/>
              </a:schemeClr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/>
          <p:cNvSpPr txBox="1"/>
          <p:nvPr/>
        </p:nvSpPr>
        <p:spPr>
          <a:xfrm>
            <a:off x="705058" y="3891365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h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514192" y="1631009"/>
            <a:ext cx="8136906" cy="1200329"/>
          </a:xfrm>
          <a:prstGeom prst="rect">
            <a:avLst/>
          </a:prstGeom>
          <a:noFill/>
          <a:effectLst>
            <a:glow rad="190500">
              <a:srgbClr val="00004C"/>
            </a:glow>
          </a:effectLst>
        </p:spPr>
        <p:txBody>
          <a:bodyPr wrap="square" rtlCol="0">
            <a:spAutoFit/>
          </a:bodyPr>
          <a:lstStyle/>
          <a:p>
            <a:pPr indent="539750" algn="just"/>
            <a:r>
              <a:rPr lang="pt-BR" sz="2400" b="1" dirty="0">
                <a:latin typeface="Arial Narrow" panose="020B0606020202030204" pitchFamily="34" charset="0"/>
              </a:rPr>
              <a:t>Galileu idealizou um experimento onde um corpo era abandonado sobre uma superfície inclinada muito lisa a partir de uma altura h.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514192" y="5006199"/>
            <a:ext cx="8136906" cy="830997"/>
          </a:xfrm>
          <a:prstGeom prst="rect">
            <a:avLst/>
          </a:prstGeom>
          <a:noFill/>
          <a:effectLst>
            <a:glow rad="190500">
              <a:srgbClr val="00004C"/>
            </a:glow>
          </a:effectLst>
        </p:spPr>
        <p:txBody>
          <a:bodyPr wrap="square" rtlCol="0">
            <a:spAutoFit/>
          </a:bodyPr>
          <a:lstStyle/>
          <a:p>
            <a:pPr indent="539750" algn="just"/>
            <a:r>
              <a:rPr lang="pt-BR" sz="2400" b="1" dirty="0">
                <a:latin typeface="Arial Narrow" panose="020B0606020202030204" pitchFamily="34" charset="0"/>
              </a:rPr>
              <a:t>O corpo ganhou velocidade na descida e no plano oposto atingiu praticamente a mesma altura da qual foi abandonado.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xmlns="" id="{99DD3DEB-C86B-4929-BF00-490320093361}"/>
              </a:ext>
            </a:extLst>
          </p:cNvPr>
          <p:cNvSpPr txBox="1"/>
          <p:nvPr/>
        </p:nvSpPr>
        <p:spPr>
          <a:xfrm>
            <a:off x="503548" y="889365"/>
            <a:ext cx="7024255" cy="584775"/>
          </a:xfrm>
          <a:prstGeom prst="rect">
            <a:avLst/>
          </a:prstGeom>
          <a:noFill/>
          <a:effectLst>
            <a:glow rad="190500">
              <a:srgbClr val="00004C"/>
            </a:glow>
          </a:effectLst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Arial Narrow" panose="020B0606020202030204" pitchFamily="34" charset="0"/>
              </a:rPr>
              <a:t>A evolução das ideias sobre o movimento.</a:t>
            </a:r>
          </a:p>
        </p:txBody>
      </p:sp>
      <p:sp>
        <p:nvSpPr>
          <p:cNvPr id="16" name="Espaço Reservado para Número de Slide 15">
            <a:extLst>
              <a:ext uri="{FF2B5EF4-FFF2-40B4-BE49-F238E27FC236}">
                <a16:creationId xmlns:a16="http://schemas.microsoft.com/office/drawing/2014/main" xmlns="" id="{5679FDD1-7F4C-419C-BD16-F1A2A8834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74BEC-F87F-4EFF-AB8B-664304D5A6D2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638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7.40741E-7 L 0.10486 0.19236 L 0.47934 0.19005 L 0.59011 0.00208 " pathEditMode="relative" rAng="0" ptsTypes="AAAA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97" y="9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0" grpId="1" animBg="1"/>
      <p:bldP spid="13" grpId="0"/>
      <p:bldP spid="14" grpId="0"/>
      <p:bldP spid="15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1"/>
          <p:cNvSpPr/>
          <p:nvPr/>
        </p:nvSpPr>
        <p:spPr>
          <a:xfrm>
            <a:off x="1718718" y="3166549"/>
            <a:ext cx="360040" cy="360040"/>
          </a:xfrm>
          <a:prstGeom prst="ellipse">
            <a:avLst/>
          </a:prstGeom>
          <a:solidFill>
            <a:srgbClr val="FF6600">
              <a:alpha val="40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 w="203200" h="127000"/>
            <a:bevelB w="12700" h="158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" name="Conector reto 2"/>
          <p:cNvCxnSpPr/>
          <p:nvPr/>
        </p:nvCxnSpPr>
        <p:spPr>
          <a:xfrm>
            <a:off x="899592" y="3346569"/>
            <a:ext cx="7056784" cy="0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upo 20"/>
          <p:cNvGrpSpPr/>
          <p:nvPr/>
        </p:nvGrpSpPr>
        <p:grpSpPr>
          <a:xfrm>
            <a:off x="1284904" y="2878517"/>
            <a:ext cx="6574193" cy="1951708"/>
            <a:chOff x="1147366" y="2064941"/>
            <a:chExt cx="6574193" cy="1951708"/>
          </a:xfrm>
        </p:grpSpPr>
        <p:cxnSp>
          <p:nvCxnSpPr>
            <p:cNvPr id="5" name="Conector reto 4"/>
            <p:cNvCxnSpPr/>
            <p:nvPr/>
          </p:nvCxnSpPr>
          <p:spPr>
            <a:xfrm>
              <a:off x="1147366" y="2067198"/>
              <a:ext cx="1461848" cy="1917828"/>
            </a:xfrm>
            <a:prstGeom prst="line">
              <a:avLst/>
            </a:prstGeom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 reto 5"/>
            <p:cNvCxnSpPr>
              <a:stCxn id="7" idx="0"/>
            </p:cNvCxnSpPr>
            <p:nvPr/>
          </p:nvCxnSpPr>
          <p:spPr>
            <a:xfrm>
              <a:off x="2719999" y="4016587"/>
              <a:ext cx="3450217" cy="61"/>
            </a:xfrm>
            <a:prstGeom prst="line">
              <a:avLst/>
            </a:prstGeom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Arco 6"/>
            <p:cNvSpPr/>
            <p:nvPr/>
          </p:nvSpPr>
          <p:spPr>
            <a:xfrm rot="10800000">
              <a:off x="2509168" y="3584601"/>
              <a:ext cx="432048" cy="432048"/>
            </a:xfrm>
            <a:prstGeom prst="arc">
              <a:avLst>
                <a:gd name="adj1" fmla="val 16282643"/>
                <a:gd name="adj2" fmla="val 18269438"/>
              </a:avLst>
            </a:prstGeom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Arco 7"/>
            <p:cNvSpPr/>
            <p:nvPr/>
          </p:nvSpPr>
          <p:spPr>
            <a:xfrm rot="10800000" flipH="1">
              <a:off x="5923485" y="3584601"/>
              <a:ext cx="432048" cy="432048"/>
            </a:xfrm>
            <a:prstGeom prst="arc">
              <a:avLst>
                <a:gd name="adj1" fmla="val 16282643"/>
                <a:gd name="adj2" fmla="val 18269438"/>
              </a:avLst>
            </a:prstGeom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9" name="Conector reto 8"/>
            <p:cNvCxnSpPr/>
            <p:nvPr/>
          </p:nvCxnSpPr>
          <p:spPr>
            <a:xfrm flipH="1">
              <a:off x="6259711" y="2064941"/>
              <a:ext cx="1461848" cy="1917828"/>
            </a:xfrm>
            <a:prstGeom prst="line">
              <a:avLst/>
            </a:prstGeom>
            <a:ln w="38100">
              <a:solidFill>
                <a:schemeClr val="bg2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Elipse 9"/>
          <p:cNvSpPr/>
          <p:nvPr/>
        </p:nvSpPr>
        <p:spPr>
          <a:xfrm>
            <a:off x="1720708" y="3166549"/>
            <a:ext cx="360040" cy="360040"/>
          </a:xfrm>
          <a:prstGeom prst="ellipse">
            <a:avLst/>
          </a:prstGeom>
          <a:solidFill>
            <a:srgbClr val="FF6600"/>
          </a:solidFill>
          <a:ln>
            <a:noFill/>
          </a:ln>
          <a:scene3d>
            <a:camera prst="orthographicFront"/>
            <a:lightRig rig="threePt" dir="t"/>
          </a:scene3d>
          <a:sp3d>
            <a:bevelT w="203200" h="127000"/>
            <a:bevelB w="12700" h="158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1" name="Conector reto 10"/>
          <p:cNvCxnSpPr/>
          <p:nvPr/>
        </p:nvCxnSpPr>
        <p:spPr>
          <a:xfrm>
            <a:off x="885078" y="4851761"/>
            <a:ext cx="7056784" cy="0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26"/>
          <p:cNvCxnSpPr/>
          <p:nvPr/>
        </p:nvCxnSpPr>
        <p:spPr>
          <a:xfrm>
            <a:off x="1043608" y="3346569"/>
            <a:ext cx="0" cy="1483594"/>
          </a:xfrm>
          <a:prstGeom prst="straightConnector1">
            <a:avLst/>
          </a:prstGeom>
          <a:ln w="19050">
            <a:solidFill>
              <a:schemeClr val="bg2">
                <a:lumMod val="25000"/>
              </a:schemeClr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/>
          <p:cNvSpPr txBox="1"/>
          <p:nvPr/>
        </p:nvSpPr>
        <p:spPr>
          <a:xfrm>
            <a:off x="705058" y="3916946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h</a:t>
            </a:r>
          </a:p>
        </p:txBody>
      </p:sp>
      <p:cxnSp>
        <p:nvCxnSpPr>
          <p:cNvPr id="14" name="Conector reto 13"/>
          <p:cNvCxnSpPr/>
          <p:nvPr/>
        </p:nvCxnSpPr>
        <p:spPr>
          <a:xfrm flipH="1">
            <a:off x="6393020" y="3140252"/>
            <a:ext cx="1948668" cy="1650507"/>
          </a:xfrm>
          <a:prstGeom prst="line">
            <a:avLst/>
          </a:prstGeom>
          <a:ln w="38100">
            <a:solidFill>
              <a:srgbClr val="0000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/>
        </p:nvCxnSpPr>
        <p:spPr>
          <a:xfrm flipH="1">
            <a:off x="6420075" y="2852936"/>
            <a:ext cx="1461848" cy="1917828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503548" y="1438212"/>
            <a:ext cx="8136906" cy="830997"/>
          </a:xfrm>
          <a:prstGeom prst="rect">
            <a:avLst/>
          </a:prstGeom>
          <a:noFill/>
          <a:effectLst>
            <a:glow rad="190500">
              <a:srgbClr val="00004C"/>
            </a:glow>
          </a:effectLst>
        </p:spPr>
        <p:txBody>
          <a:bodyPr wrap="square" rtlCol="0">
            <a:spAutoFit/>
          </a:bodyPr>
          <a:lstStyle/>
          <a:p>
            <a:pPr indent="539750" algn="just"/>
            <a:r>
              <a:rPr lang="pt-BR" sz="2400" b="1" dirty="0">
                <a:latin typeface="Arial Narrow" panose="020B0606020202030204" pitchFamily="34" charset="0"/>
              </a:rPr>
              <a:t>Realizou novamente o experimento porém, alterou a inclinação do segundo plano.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503547" y="5202750"/>
            <a:ext cx="8136905" cy="830997"/>
          </a:xfrm>
          <a:prstGeom prst="rect">
            <a:avLst/>
          </a:prstGeom>
          <a:noFill/>
          <a:effectLst>
            <a:glow rad="190500">
              <a:srgbClr val="00004C"/>
            </a:glow>
          </a:effectLst>
        </p:spPr>
        <p:txBody>
          <a:bodyPr wrap="square" rtlCol="0">
            <a:spAutoFit/>
          </a:bodyPr>
          <a:lstStyle/>
          <a:p>
            <a:pPr indent="539750" algn="just"/>
            <a:r>
              <a:rPr lang="pt-BR" sz="2400" b="1" dirty="0">
                <a:latin typeface="Arial Narrow" panose="020B0606020202030204" pitchFamily="34" charset="0"/>
              </a:rPr>
              <a:t>Ainda assim o corpo tende a voltar para a altura de onde foi abandonado.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xmlns="" id="{C050D239-6748-4E36-B23F-AEA0962B3F21}"/>
              </a:ext>
            </a:extLst>
          </p:cNvPr>
          <p:cNvSpPr txBox="1"/>
          <p:nvPr/>
        </p:nvSpPr>
        <p:spPr>
          <a:xfrm>
            <a:off x="503548" y="889365"/>
            <a:ext cx="7024255" cy="584775"/>
          </a:xfrm>
          <a:prstGeom prst="rect">
            <a:avLst/>
          </a:prstGeom>
          <a:noFill/>
          <a:effectLst>
            <a:glow rad="190500">
              <a:srgbClr val="00004C"/>
            </a:glow>
          </a:effectLst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Arial Narrow" panose="020B0606020202030204" pitchFamily="34" charset="0"/>
              </a:rPr>
              <a:t>A evolução das ideias sobre o movimento.</a:t>
            </a:r>
          </a:p>
        </p:txBody>
      </p:sp>
      <p:sp>
        <p:nvSpPr>
          <p:cNvPr id="18" name="Espaço Reservado para Número de Slide 17">
            <a:extLst>
              <a:ext uri="{FF2B5EF4-FFF2-40B4-BE49-F238E27FC236}">
                <a16:creationId xmlns:a16="http://schemas.microsoft.com/office/drawing/2014/main" xmlns="" id="{3E3A640A-FA3D-41F9-9968-BA755398D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74BEC-F87F-4EFF-AB8B-664304D5A6D2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9509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96296E-6 L 0.10643 0.19445 L 0.48299 0.19445 L 0.64913 0.00417 " pathEditMode="relative" rAng="0" ptsTypes="AAAA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48" y="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/>
      <p:bldP spid="17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1"/>
          <p:cNvSpPr/>
          <p:nvPr/>
        </p:nvSpPr>
        <p:spPr>
          <a:xfrm>
            <a:off x="1718718" y="3140968"/>
            <a:ext cx="360040" cy="360040"/>
          </a:xfrm>
          <a:prstGeom prst="ellipse">
            <a:avLst/>
          </a:prstGeom>
          <a:solidFill>
            <a:srgbClr val="FF6600">
              <a:alpha val="40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 w="203200" h="127000"/>
            <a:bevelB w="12700" h="158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" name="Conector reto 2"/>
          <p:cNvCxnSpPr/>
          <p:nvPr/>
        </p:nvCxnSpPr>
        <p:spPr>
          <a:xfrm>
            <a:off x="899592" y="3320988"/>
            <a:ext cx="7907698" cy="0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upo 20"/>
          <p:cNvGrpSpPr/>
          <p:nvPr/>
        </p:nvGrpSpPr>
        <p:grpSpPr>
          <a:xfrm>
            <a:off x="1284904" y="2852936"/>
            <a:ext cx="6574193" cy="1951708"/>
            <a:chOff x="1147366" y="2064941"/>
            <a:chExt cx="6574193" cy="1951708"/>
          </a:xfrm>
        </p:grpSpPr>
        <p:cxnSp>
          <p:nvCxnSpPr>
            <p:cNvPr id="5" name="Conector reto 4"/>
            <p:cNvCxnSpPr/>
            <p:nvPr/>
          </p:nvCxnSpPr>
          <p:spPr>
            <a:xfrm>
              <a:off x="1147366" y="2067198"/>
              <a:ext cx="1461848" cy="1917828"/>
            </a:xfrm>
            <a:prstGeom prst="line">
              <a:avLst/>
            </a:prstGeom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 reto 5"/>
            <p:cNvCxnSpPr>
              <a:stCxn id="7" idx="0"/>
            </p:cNvCxnSpPr>
            <p:nvPr/>
          </p:nvCxnSpPr>
          <p:spPr>
            <a:xfrm>
              <a:off x="2719999" y="4016587"/>
              <a:ext cx="3450217" cy="61"/>
            </a:xfrm>
            <a:prstGeom prst="line">
              <a:avLst/>
            </a:prstGeom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Arco 6"/>
            <p:cNvSpPr/>
            <p:nvPr/>
          </p:nvSpPr>
          <p:spPr>
            <a:xfrm rot="10800000">
              <a:off x="2509168" y="3584601"/>
              <a:ext cx="432048" cy="432048"/>
            </a:xfrm>
            <a:prstGeom prst="arc">
              <a:avLst>
                <a:gd name="adj1" fmla="val 16282643"/>
                <a:gd name="adj2" fmla="val 18269438"/>
              </a:avLst>
            </a:prstGeom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Arco 7"/>
            <p:cNvSpPr/>
            <p:nvPr/>
          </p:nvSpPr>
          <p:spPr>
            <a:xfrm rot="10800000" flipH="1">
              <a:off x="5923485" y="3584601"/>
              <a:ext cx="432048" cy="432048"/>
            </a:xfrm>
            <a:prstGeom prst="arc">
              <a:avLst>
                <a:gd name="adj1" fmla="val 16282643"/>
                <a:gd name="adj2" fmla="val 18269438"/>
              </a:avLst>
            </a:prstGeom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9" name="Conector reto 8"/>
            <p:cNvCxnSpPr/>
            <p:nvPr/>
          </p:nvCxnSpPr>
          <p:spPr>
            <a:xfrm flipH="1">
              <a:off x="6259711" y="2064941"/>
              <a:ext cx="1461848" cy="1917828"/>
            </a:xfrm>
            <a:prstGeom prst="line">
              <a:avLst/>
            </a:prstGeom>
            <a:ln w="38100">
              <a:solidFill>
                <a:schemeClr val="bg2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Elipse 9"/>
          <p:cNvSpPr/>
          <p:nvPr/>
        </p:nvSpPr>
        <p:spPr>
          <a:xfrm>
            <a:off x="1720708" y="3140968"/>
            <a:ext cx="360040" cy="360040"/>
          </a:xfrm>
          <a:prstGeom prst="ellipse">
            <a:avLst/>
          </a:prstGeom>
          <a:solidFill>
            <a:srgbClr val="FF6600"/>
          </a:solidFill>
          <a:ln>
            <a:noFill/>
          </a:ln>
          <a:scene3d>
            <a:camera prst="orthographicFront"/>
            <a:lightRig rig="threePt" dir="t"/>
          </a:scene3d>
          <a:sp3d>
            <a:bevelT w="203200" h="127000"/>
            <a:bevelB w="12700" h="158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1" name="Conector reto 10"/>
          <p:cNvCxnSpPr/>
          <p:nvPr/>
        </p:nvCxnSpPr>
        <p:spPr>
          <a:xfrm>
            <a:off x="885078" y="4826180"/>
            <a:ext cx="7056784" cy="0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26"/>
          <p:cNvCxnSpPr/>
          <p:nvPr/>
        </p:nvCxnSpPr>
        <p:spPr>
          <a:xfrm>
            <a:off x="1043608" y="3320988"/>
            <a:ext cx="0" cy="1483594"/>
          </a:xfrm>
          <a:prstGeom prst="straightConnector1">
            <a:avLst/>
          </a:prstGeom>
          <a:ln w="19050">
            <a:solidFill>
              <a:schemeClr val="bg2">
                <a:lumMod val="25000"/>
              </a:schemeClr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/>
          <p:cNvSpPr txBox="1"/>
          <p:nvPr/>
        </p:nvSpPr>
        <p:spPr>
          <a:xfrm>
            <a:off x="705058" y="3891365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h</a:t>
            </a:r>
          </a:p>
        </p:txBody>
      </p:sp>
      <p:cxnSp>
        <p:nvCxnSpPr>
          <p:cNvPr id="14" name="Conector reto 13"/>
          <p:cNvCxnSpPr/>
          <p:nvPr/>
        </p:nvCxnSpPr>
        <p:spPr>
          <a:xfrm flipH="1">
            <a:off x="6393020" y="3265572"/>
            <a:ext cx="2558286" cy="1499606"/>
          </a:xfrm>
          <a:prstGeom prst="line">
            <a:avLst/>
          </a:prstGeom>
          <a:ln w="38100">
            <a:solidFill>
              <a:srgbClr val="007A37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/>
        </p:nvCxnSpPr>
        <p:spPr>
          <a:xfrm flipH="1">
            <a:off x="6370194" y="3131024"/>
            <a:ext cx="1948668" cy="1650507"/>
          </a:xfrm>
          <a:prstGeom prst="line">
            <a:avLst/>
          </a:prstGeom>
          <a:ln w="38100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/>
          <p:cNvCxnSpPr/>
          <p:nvPr/>
        </p:nvCxnSpPr>
        <p:spPr>
          <a:xfrm flipH="1">
            <a:off x="6370194" y="3125640"/>
            <a:ext cx="1948668" cy="1650507"/>
          </a:xfrm>
          <a:prstGeom prst="line">
            <a:avLst/>
          </a:prstGeom>
          <a:ln w="38100">
            <a:solidFill>
              <a:srgbClr val="0000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ixaDeTexto 16"/>
          <p:cNvSpPr txBox="1"/>
          <p:nvPr/>
        </p:nvSpPr>
        <p:spPr>
          <a:xfrm>
            <a:off x="503548" y="1438212"/>
            <a:ext cx="8136906" cy="461665"/>
          </a:xfrm>
          <a:prstGeom prst="rect">
            <a:avLst/>
          </a:prstGeom>
          <a:noFill/>
          <a:effectLst>
            <a:glow rad="190500">
              <a:srgbClr val="00004C"/>
            </a:glow>
          </a:effectLst>
        </p:spPr>
        <p:txBody>
          <a:bodyPr wrap="square" rtlCol="0">
            <a:spAutoFit/>
          </a:bodyPr>
          <a:lstStyle/>
          <a:p>
            <a:pPr indent="539750" algn="just"/>
            <a:r>
              <a:rPr lang="pt-BR" sz="2400" b="1" dirty="0">
                <a:latin typeface="Arial Narrow" panose="020B0606020202030204" pitchFamily="34" charset="0"/>
              </a:rPr>
              <a:t>Mais uma vez alterou a inclinação do segundo plano.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503548" y="5202750"/>
            <a:ext cx="8136906" cy="461665"/>
          </a:xfrm>
          <a:prstGeom prst="rect">
            <a:avLst/>
          </a:prstGeom>
          <a:noFill/>
          <a:effectLst>
            <a:glow rad="190500">
              <a:srgbClr val="00004C"/>
            </a:glow>
          </a:effectLst>
        </p:spPr>
        <p:txBody>
          <a:bodyPr wrap="square" rtlCol="0">
            <a:spAutoFit/>
          </a:bodyPr>
          <a:lstStyle/>
          <a:p>
            <a:pPr indent="539750" algn="just"/>
            <a:r>
              <a:rPr lang="pt-BR" sz="2400" b="1" dirty="0">
                <a:latin typeface="Arial Narrow" panose="020B0606020202030204" pitchFamily="34" charset="0"/>
              </a:rPr>
              <a:t>O resultado também se repete.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xmlns="" id="{30444994-71C2-4F56-A6DF-F93733845F86}"/>
              </a:ext>
            </a:extLst>
          </p:cNvPr>
          <p:cNvSpPr txBox="1"/>
          <p:nvPr/>
        </p:nvSpPr>
        <p:spPr>
          <a:xfrm>
            <a:off x="503548" y="889365"/>
            <a:ext cx="7024255" cy="584775"/>
          </a:xfrm>
          <a:prstGeom prst="rect">
            <a:avLst/>
          </a:prstGeom>
          <a:noFill/>
          <a:effectLst>
            <a:glow rad="190500">
              <a:srgbClr val="00004C"/>
            </a:glow>
          </a:effectLst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Arial Narrow" panose="020B0606020202030204" pitchFamily="34" charset="0"/>
              </a:rPr>
              <a:t>A evolução das ideias sobre o movimento.</a:t>
            </a:r>
          </a:p>
        </p:txBody>
      </p:sp>
      <p:sp>
        <p:nvSpPr>
          <p:cNvPr id="19" name="Espaço Reservado para Número de Slide 18">
            <a:extLst>
              <a:ext uri="{FF2B5EF4-FFF2-40B4-BE49-F238E27FC236}">
                <a16:creationId xmlns:a16="http://schemas.microsoft.com/office/drawing/2014/main" xmlns="" id="{E4BECB0E-8AE8-42BB-9A38-115E48BF7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74BEC-F87F-4EFF-AB8B-664304D5A6D2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8442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7.40741E-7 L 0.10643 0.19236 L 0.48681 0.19236 L 0.72622 7.40741E-7 " pathEditMode="relative" rAng="0" ptsTypes="AAAA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302" y="9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7" grpId="0"/>
      <p:bldP spid="18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1"/>
          <p:cNvSpPr/>
          <p:nvPr/>
        </p:nvSpPr>
        <p:spPr>
          <a:xfrm>
            <a:off x="1718718" y="3140968"/>
            <a:ext cx="360040" cy="360040"/>
          </a:xfrm>
          <a:prstGeom prst="ellipse">
            <a:avLst/>
          </a:prstGeom>
          <a:solidFill>
            <a:srgbClr val="FF6600">
              <a:alpha val="40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 w="203200" h="127000"/>
            <a:bevelB w="12700" h="158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" name="Conector reto 2"/>
          <p:cNvCxnSpPr/>
          <p:nvPr/>
        </p:nvCxnSpPr>
        <p:spPr>
          <a:xfrm>
            <a:off x="899592" y="3320988"/>
            <a:ext cx="7907698" cy="0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upo 20"/>
          <p:cNvGrpSpPr/>
          <p:nvPr/>
        </p:nvGrpSpPr>
        <p:grpSpPr>
          <a:xfrm>
            <a:off x="1284904" y="2852936"/>
            <a:ext cx="6574193" cy="1951708"/>
            <a:chOff x="1147366" y="2064941"/>
            <a:chExt cx="6574193" cy="1951708"/>
          </a:xfrm>
        </p:grpSpPr>
        <p:cxnSp>
          <p:nvCxnSpPr>
            <p:cNvPr id="5" name="Conector reto 4"/>
            <p:cNvCxnSpPr/>
            <p:nvPr/>
          </p:nvCxnSpPr>
          <p:spPr>
            <a:xfrm>
              <a:off x="1147366" y="2067198"/>
              <a:ext cx="1461848" cy="1917828"/>
            </a:xfrm>
            <a:prstGeom prst="line">
              <a:avLst/>
            </a:prstGeom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 reto 5"/>
            <p:cNvCxnSpPr>
              <a:stCxn id="7" idx="0"/>
            </p:cNvCxnSpPr>
            <p:nvPr/>
          </p:nvCxnSpPr>
          <p:spPr>
            <a:xfrm>
              <a:off x="2719999" y="4016587"/>
              <a:ext cx="3450217" cy="61"/>
            </a:xfrm>
            <a:prstGeom prst="line">
              <a:avLst/>
            </a:prstGeom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Arco 6"/>
            <p:cNvSpPr/>
            <p:nvPr/>
          </p:nvSpPr>
          <p:spPr>
            <a:xfrm rot="10800000">
              <a:off x="2509168" y="3584601"/>
              <a:ext cx="432048" cy="432048"/>
            </a:xfrm>
            <a:prstGeom prst="arc">
              <a:avLst>
                <a:gd name="adj1" fmla="val 16282643"/>
                <a:gd name="adj2" fmla="val 18269438"/>
              </a:avLst>
            </a:prstGeom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Arco 7"/>
            <p:cNvSpPr/>
            <p:nvPr/>
          </p:nvSpPr>
          <p:spPr>
            <a:xfrm rot="10800000" flipH="1">
              <a:off x="5923485" y="3584601"/>
              <a:ext cx="432048" cy="432048"/>
            </a:xfrm>
            <a:prstGeom prst="arc">
              <a:avLst>
                <a:gd name="adj1" fmla="val 16282643"/>
                <a:gd name="adj2" fmla="val 18269438"/>
              </a:avLst>
            </a:prstGeom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9" name="Conector reto 8"/>
            <p:cNvCxnSpPr/>
            <p:nvPr/>
          </p:nvCxnSpPr>
          <p:spPr>
            <a:xfrm flipH="1">
              <a:off x="6259711" y="2064941"/>
              <a:ext cx="1461848" cy="1917828"/>
            </a:xfrm>
            <a:prstGeom prst="line">
              <a:avLst/>
            </a:prstGeom>
            <a:ln w="38100">
              <a:solidFill>
                <a:schemeClr val="bg2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Elipse 9"/>
          <p:cNvSpPr/>
          <p:nvPr/>
        </p:nvSpPr>
        <p:spPr>
          <a:xfrm>
            <a:off x="1720708" y="3140968"/>
            <a:ext cx="360040" cy="360040"/>
          </a:xfrm>
          <a:prstGeom prst="ellipse">
            <a:avLst/>
          </a:prstGeom>
          <a:solidFill>
            <a:srgbClr val="FF6600"/>
          </a:solidFill>
          <a:ln>
            <a:noFill/>
          </a:ln>
          <a:scene3d>
            <a:camera prst="orthographicFront"/>
            <a:lightRig rig="threePt" dir="t"/>
          </a:scene3d>
          <a:sp3d>
            <a:bevelT w="203200" h="127000"/>
            <a:bevelB w="12700" h="158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1" name="Conector reto 10"/>
          <p:cNvCxnSpPr/>
          <p:nvPr/>
        </p:nvCxnSpPr>
        <p:spPr>
          <a:xfrm>
            <a:off x="885078" y="4826180"/>
            <a:ext cx="7056784" cy="0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26"/>
          <p:cNvCxnSpPr/>
          <p:nvPr/>
        </p:nvCxnSpPr>
        <p:spPr>
          <a:xfrm>
            <a:off x="1043608" y="3320988"/>
            <a:ext cx="0" cy="1483594"/>
          </a:xfrm>
          <a:prstGeom prst="straightConnector1">
            <a:avLst/>
          </a:prstGeom>
          <a:ln w="19050">
            <a:solidFill>
              <a:schemeClr val="bg2">
                <a:lumMod val="25000"/>
              </a:schemeClr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/>
          <p:cNvSpPr txBox="1"/>
          <p:nvPr/>
        </p:nvSpPr>
        <p:spPr>
          <a:xfrm>
            <a:off x="705058" y="3891365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h</a:t>
            </a:r>
          </a:p>
        </p:txBody>
      </p:sp>
      <p:cxnSp>
        <p:nvCxnSpPr>
          <p:cNvPr id="14" name="Conector reto 13"/>
          <p:cNvCxnSpPr/>
          <p:nvPr/>
        </p:nvCxnSpPr>
        <p:spPr>
          <a:xfrm flipH="1">
            <a:off x="6393020" y="3265572"/>
            <a:ext cx="2558286" cy="1499606"/>
          </a:xfrm>
          <a:prstGeom prst="line">
            <a:avLst/>
          </a:prstGeom>
          <a:ln w="38100">
            <a:solidFill>
              <a:srgbClr val="007A37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/>
        </p:nvCxnSpPr>
        <p:spPr>
          <a:xfrm flipH="1">
            <a:off x="6370194" y="3131024"/>
            <a:ext cx="1948668" cy="1650507"/>
          </a:xfrm>
          <a:prstGeom prst="line">
            <a:avLst/>
          </a:prstGeom>
          <a:ln w="38100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/>
          <p:cNvCxnSpPr/>
          <p:nvPr/>
        </p:nvCxnSpPr>
        <p:spPr>
          <a:xfrm flipH="1">
            <a:off x="6415005" y="3252969"/>
            <a:ext cx="2558286" cy="1499606"/>
          </a:xfrm>
          <a:prstGeom prst="line">
            <a:avLst/>
          </a:prstGeom>
          <a:ln w="38100">
            <a:solidFill>
              <a:srgbClr val="007A37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 flipH="1">
            <a:off x="6341663" y="4821803"/>
            <a:ext cx="2802337" cy="7302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ixaDeTexto 17"/>
          <p:cNvSpPr txBox="1"/>
          <p:nvPr/>
        </p:nvSpPr>
        <p:spPr>
          <a:xfrm>
            <a:off x="503548" y="1614750"/>
            <a:ext cx="8181064" cy="1200329"/>
          </a:xfrm>
          <a:prstGeom prst="rect">
            <a:avLst/>
          </a:prstGeom>
          <a:noFill/>
          <a:effectLst>
            <a:glow rad="190500">
              <a:srgbClr val="00004C"/>
            </a:glow>
          </a:effectLst>
        </p:spPr>
        <p:txBody>
          <a:bodyPr wrap="square" rtlCol="0">
            <a:spAutoFit/>
          </a:bodyPr>
          <a:lstStyle/>
          <a:p>
            <a:pPr indent="539750" algn="just"/>
            <a:r>
              <a:rPr lang="pt-BR" sz="2400" b="1" dirty="0">
                <a:latin typeface="Arial Narrow" panose="020B0606020202030204" pitchFamily="34" charset="0"/>
              </a:rPr>
              <a:t>Galileu então concluiu que se o plano oposto fosse totalmente horizontal, o corpo tenderia a permanecer em movimento infinitamente.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xmlns="" id="{EC0EF3FC-FC3B-4E17-BEF4-8278C057E2CE}"/>
              </a:ext>
            </a:extLst>
          </p:cNvPr>
          <p:cNvSpPr txBox="1"/>
          <p:nvPr/>
        </p:nvSpPr>
        <p:spPr>
          <a:xfrm>
            <a:off x="503548" y="889365"/>
            <a:ext cx="7024255" cy="584775"/>
          </a:xfrm>
          <a:prstGeom prst="rect">
            <a:avLst/>
          </a:prstGeom>
          <a:noFill/>
          <a:effectLst>
            <a:glow rad="190500">
              <a:srgbClr val="00004C"/>
            </a:glow>
          </a:effectLst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Arial Narrow" panose="020B0606020202030204" pitchFamily="34" charset="0"/>
              </a:rPr>
              <a:t>A evolução das ideias sobre o movimento.</a:t>
            </a:r>
          </a:p>
        </p:txBody>
      </p:sp>
      <p:sp>
        <p:nvSpPr>
          <p:cNvPr id="19" name="Espaço Reservado para Número de Slide 18">
            <a:extLst>
              <a:ext uri="{FF2B5EF4-FFF2-40B4-BE49-F238E27FC236}">
                <a16:creationId xmlns:a16="http://schemas.microsoft.com/office/drawing/2014/main" xmlns="" id="{E89CD68F-1763-49BC-AF0B-DFA1FB268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74BEC-F87F-4EFF-AB8B-664304D5A6D2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0184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7.40741E-7 L 0.10816 0.19444 L 0.81302 0.19676 L 0.81302 0.19699 " pathEditMode="relative" rAng="0" ptsTypes="AAAA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642" y="9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8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t3.gstatic.com/images?q=tbn:ANd9GcRcSWojCV30dCwRrQ4NW_VEaBxWszqxZdJ8P3Q4Ufc4Y4h2v76KK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441" y="2515482"/>
            <a:ext cx="2564507" cy="2253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540805" y="2293295"/>
            <a:ext cx="5724636" cy="1200329"/>
          </a:xfrm>
          <a:prstGeom prst="rect">
            <a:avLst/>
          </a:prstGeom>
          <a:noFill/>
          <a:effectLst>
            <a:glow rad="190500">
              <a:srgbClr val="00004C"/>
            </a:glow>
          </a:effectLst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b="1" dirty="0">
                <a:latin typeface="Arial Narrow" panose="020B0606020202030204" pitchFamily="34" charset="0"/>
              </a:rPr>
              <a:t>Apresentou as Leis do movimento em sua obra </a:t>
            </a:r>
            <a:r>
              <a:rPr lang="pt-BR" sz="2400" i="1" dirty="0">
                <a:latin typeface="Arial Narrow" panose="020B0606020202030204" pitchFamily="34" charset="0"/>
              </a:rPr>
              <a:t>Philosophiae naturalis principia mathematica</a:t>
            </a:r>
            <a:r>
              <a:rPr lang="pt-BR" sz="2400" b="1" dirty="0"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514544" y="3642149"/>
            <a:ext cx="5704757" cy="1569660"/>
          </a:xfrm>
          <a:prstGeom prst="rect">
            <a:avLst/>
          </a:prstGeom>
          <a:noFill/>
          <a:effectLst>
            <a:glow rad="190500">
              <a:srgbClr val="00004C"/>
            </a:glow>
          </a:effectLst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b="1" dirty="0">
                <a:latin typeface="Arial Narrow" panose="020B0606020202030204" pitchFamily="34" charset="0"/>
              </a:rPr>
              <a:t>Eliminou a diferença entre corpos terrestres e corpos celestes, assim como a diferença entre movimentos naturais e movimentos violentos.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503547" y="5264077"/>
            <a:ext cx="8136906" cy="830997"/>
          </a:xfrm>
          <a:prstGeom prst="rect">
            <a:avLst/>
          </a:prstGeom>
          <a:noFill/>
          <a:effectLst>
            <a:glow rad="190500">
              <a:srgbClr val="00004C"/>
            </a:glow>
          </a:effectLst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rgbClr val="C00000"/>
                </a:solidFill>
                <a:latin typeface="Arial Narrow" panose="020B0606020202030204" pitchFamily="34" charset="0"/>
              </a:rPr>
              <a:t>De acordo com Newton, para determinar o movimento de um corpo só precisamos conhecer as forças que atuam sobre ele.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53B15B32-8ADD-49AE-B8E0-535894A09E23}"/>
              </a:ext>
            </a:extLst>
          </p:cNvPr>
          <p:cNvSpPr txBox="1"/>
          <p:nvPr/>
        </p:nvSpPr>
        <p:spPr>
          <a:xfrm>
            <a:off x="503548" y="889365"/>
            <a:ext cx="7024255" cy="584775"/>
          </a:xfrm>
          <a:prstGeom prst="rect">
            <a:avLst/>
          </a:prstGeom>
          <a:noFill/>
          <a:effectLst>
            <a:glow rad="190500">
              <a:srgbClr val="00004C"/>
            </a:glow>
          </a:effectLst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Arial Narrow" panose="020B0606020202030204" pitchFamily="34" charset="0"/>
              </a:rPr>
              <a:t>A evolução das ideias sobre o movimento.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D94387E9-EFE4-41C3-936E-70B2002920F7}"/>
              </a:ext>
            </a:extLst>
          </p:cNvPr>
          <p:cNvSpPr txBox="1"/>
          <p:nvPr/>
        </p:nvSpPr>
        <p:spPr>
          <a:xfrm>
            <a:off x="503548" y="1672854"/>
            <a:ext cx="2696852" cy="523220"/>
          </a:xfrm>
          <a:prstGeom prst="rect">
            <a:avLst/>
          </a:prstGeom>
          <a:noFill/>
          <a:effectLst>
            <a:glow rad="190500">
              <a:srgbClr val="00004C"/>
            </a:glow>
          </a:effectLst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Narrow" panose="020B0606020202030204" pitchFamily="34" charset="0"/>
              </a:rPr>
              <a:t>ISAAC NEWTON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F9F68C1B-34A0-4A0C-AE67-CAC93AF6B7D1}"/>
              </a:ext>
            </a:extLst>
          </p:cNvPr>
          <p:cNvSpPr/>
          <p:nvPr/>
        </p:nvSpPr>
        <p:spPr>
          <a:xfrm>
            <a:off x="6236282" y="4619666"/>
            <a:ext cx="251665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/>
              <a:t>Disponível em https://pt.wikipedia.org/wiki/Isaac_Newton. Acesso em junho de 2017.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A51C1CCF-C16C-46B6-BA60-399FD459C7A9}"/>
              </a:ext>
            </a:extLst>
          </p:cNvPr>
          <p:cNvSpPr/>
          <p:nvPr/>
        </p:nvSpPr>
        <p:spPr>
          <a:xfrm>
            <a:off x="6804027" y="2259257"/>
            <a:ext cx="1487334" cy="256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050" dirty="0"/>
              <a:t>Figura 3: Isaac Newton.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xmlns="" id="{0BFAC7E9-8B0D-4C72-9660-AB99DE67D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74BEC-F87F-4EFF-AB8B-664304D5A6D2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730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elogramo 1"/>
          <p:cNvSpPr/>
          <p:nvPr/>
        </p:nvSpPr>
        <p:spPr>
          <a:xfrm>
            <a:off x="827584" y="4077072"/>
            <a:ext cx="7416824" cy="648072"/>
          </a:xfrm>
          <a:prstGeom prst="parallelogram">
            <a:avLst>
              <a:gd name="adj" fmla="val 65313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ubo 2"/>
          <p:cNvSpPr/>
          <p:nvPr/>
        </p:nvSpPr>
        <p:spPr>
          <a:xfrm flipH="1">
            <a:off x="3923928" y="3356992"/>
            <a:ext cx="1224136" cy="1152128"/>
          </a:xfrm>
          <a:prstGeom prst="cube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" name="Conector de seta reta 5"/>
          <p:cNvCxnSpPr/>
          <p:nvPr/>
        </p:nvCxnSpPr>
        <p:spPr>
          <a:xfrm>
            <a:off x="2879812" y="3890572"/>
            <a:ext cx="1260140" cy="0"/>
          </a:xfrm>
          <a:prstGeom prst="straightConnector1">
            <a:avLst/>
          </a:prstGeom>
          <a:ln w="5715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444500" y="1530877"/>
            <a:ext cx="8191500" cy="830997"/>
          </a:xfrm>
          <a:prstGeom prst="rect">
            <a:avLst/>
          </a:prstGeom>
          <a:noFill/>
          <a:effectLst>
            <a:glow rad="190500">
              <a:srgbClr val="00004C"/>
            </a:glow>
          </a:effectLst>
        </p:spPr>
        <p:txBody>
          <a:bodyPr wrap="square" rtlCol="0">
            <a:spAutoFit/>
          </a:bodyPr>
          <a:lstStyle/>
          <a:p>
            <a:pPr indent="539750" algn="just"/>
            <a:r>
              <a:rPr lang="pt-BR" sz="2400" b="1" dirty="0">
                <a:latin typeface="Arial Narrow" panose="020B0606020202030204" pitchFamily="34" charset="0"/>
              </a:rPr>
              <a:t>Vamos supor um corpo sobre uma superfície lisa e inicialmente em </a:t>
            </a:r>
            <a:r>
              <a:rPr lang="pt-BR" sz="2400" b="1" dirty="0">
                <a:solidFill>
                  <a:srgbClr val="FF6600"/>
                </a:solidFill>
                <a:latin typeface="Arial Narrow" panose="020B0606020202030204" pitchFamily="34" charset="0"/>
              </a:rPr>
              <a:t>REPOUSO</a:t>
            </a:r>
            <a:r>
              <a:rPr lang="pt-BR" sz="2400" b="1" dirty="0"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444500" y="2469050"/>
            <a:ext cx="8191500" cy="830997"/>
          </a:xfrm>
          <a:prstGeom prst="rect">
            <a:avLst/>
          </a:prstGeom>
          <a:noFill/>
          <a:effectLst>
            <a:glow rad="190500">
              <a:srgbClr val="00004C"/>
            </a:glow>
          </a:effectLst>
        </p:spPr>
        <p:txBody>
          <a:bodyPr wrap="square" rtlCol="0">
            <a:spAutoFit/>
          </a:bodyPr>
          <a:lstStyle/>
          <a:p>
            <a:pPr indent="539750" algn="just"/>
            <a:r>
              <a:rPr lang="pt-BR" sz="2400" b="1" dirty="0">
                <a:solidFill>
                  <a:srgbClr val="000099"/>
                </a:solidFill>
                <a:latin typeface="Arial Narrow" panose="020B0606020202030204" pitchFamily="34" charset="0"/>
              </a:rPr>
              <a:t>O que acontece se uma força horizontal passar a atuar sobre ele?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444500" y="5197587"/>
            <a:ext cx="8191500" cy="830997"/>
          </a:xfrm>
          <a:prstGeom prst="rect">
            <a:avLst/>
          </a:prstGeom>
          <a:noFill/>
          <a:effectLst>
            <a:glow rad="190500">
              <a:srgbClr val="00004C"/>
            </a:glow>
          </a:effectLst>
        </p:spPr>
        <p:txBody>
          <a:bodyPr wrap="square" rtlCol="0">
            <a:spAutoFit/>
          </a:bodyPr>
          <a:lstStyle/>
          <a:p>
            <a:pPr indent="539750" algn="just"/>
            <a:r>
              <a:rPr lang="pt-BR" sz="2400" b="1" dirty="0">
                <a:solidFill>
                  <a:srgbClr val="C00000"/>
                </a:solidFill>
                <a:latin typeface="Arial Narrow" panose="020B0606020202030204" pitchFamily="34" charset="0"/>
              </a:rPr>
              <a:t>O corpo vai adquirir velocidade, ou seja, vai ACELERAR! O corpo realizará um MRUV.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3221850" y="3245908"/>
                <a:ext cx="576064" cy="644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sz="3200" i="1" smtClean="0"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a:rPr lang="pt-BR" sz="32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1850" y="3245908"/>
                <a:ext cx="576064" cy="6446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1FE161FC-6BC5-4ECC-BAA6-C54710DCABB0}"/>
              </a:ext>
            </a:extLst>
          </p:cNvPr>
          <p:cNvSpPr txBox="1"/>
          <p:nvPr/>
        </p:nvSpPr>
        <p:spPr>
          <a:xfrm>
            <a:off x="503549" y="889365"/>
            <a:ext cx="2376263" cy="584775"/>
          </a:xfrm>
          <a:prstGeom prst="rect">
            <a:avLst/>
          </a:prstGeom>
          <a:noFill/>
          <a:effectLst>
            <a:glow rad="190500">
              <a:srgbClr val="00004C"/>
            </a:glow>
          </a:effectLst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Arial Narrow" panose="020B0606020202030204" pitchFamily="34" charset="0"/>
              </a:rPr>
              <a:t>Lei da Inércia</a:t>
            </a:r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xmlns="" id="{66781CDB-B76C-43E1-ABCE-9AB646D55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74BEC-F87F-4EFF-AB8B-664304D5A6D2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871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</p:bld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3151</TotalTime>
  <Words>1711</Words>
  <Application>Microsoft Macintosh PowerPoint</Application>
  <PresentationFormat>Apresentação na tela (4:3)</PresentationFormat>
  <Paragraphs>217</Paragraphs>
  <Slides>35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35</vt:i4>
      </vt:variant>
    </vt:vector>
  </HeadingPairs>
  <TitlesOfParts>
    <vt:vector size="44" baseType="lpstr">
      <vt:lpstr>Arial Narrow</vt:lpstr>
      <vt:lpstr>Arial Rounded MT Bold</vt:lpstr>
      <vt:lpstr>Calibri</vt:lpstr>
      <vt:lpstr>Calibri Light</vt:lpstr>
      <vt:lpstr>Cambria</vt:lpstr>
      <vt:lpstr>Cambria Math</vt:lpstr>
      <vt:lpstr>Arial</vt:lpstr>
      <vt:lpstr>Tema do Office</vt:lpstr>
      <vt:lpstr>Personalizar design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Rhodriggo mendes</dc:creator>
  <cp:lastModifiedBy>Melquisedec Lourenco da Silva</cp:lastModifiedBy>
  <cp:revision>36</cp:revision>
  <dcterms:created xsi:type="dcterms:W3CDTF">2017-07-06T12:44:00Z</dcterms:created>
  <dcterms:modified xsi:type="dcterms:W3CDTF">2017-08-02T18:20:13Z</dcterms:modified>
</cp:coreProperties>
</file>