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9" r:id="rId12"/>
    <p:sldId id="310" r:id="rId13"/>
    <p:sldId id="311" r:id="rId14"/>
    <p:sldId id="313" r:id="rId15"/>
    <p:sldId id="315" r:id="rId16"/>
    <p:sldId id="316" r:id="rId17"/>
    <p:sldId id="31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4" Type="http://schemas.microsoft.com/office/2015/10/relationships/revisionInfo" Target="revisionInfo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56036-4474-43DA-BDBE-E387FE104BB3}" type="datetimeFigureOut">
              <a:rPr lang="pt-BR" smtClean="0"/>
              <a:t>02/08/17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CB421-A108-41CD-858C-E9EDFF2ACF4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55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4B2D449-692E-4DB8-9130-19A97487A81A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16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5036D4-CD3E-490C-BF19-76DD26D57DAE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94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8C3B25F-CD2B-428E-85F9-0045970AAF47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176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065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97B61D-9BA8-4F0B-B8EB-6F4D56112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DED9DDE-7A96-4D43-97AA-FD3BDD286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EA9654E-4C78-4ADA-927A-29BDCA08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01B5-6212-4721-A558-EFF961BAA7A7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B288283-584D-4CAA-86C0-CB5B7176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9E96D95-28D6-46DC-BEA6-D52EE59A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642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C17F08-703B-482A-A232-F4CF19C4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2A9A4D8-A3E5-43E7-B2CC-3EABF827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0A949C8-C306-43DA-A687-18C1C0D9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873-5DBD-4FA5-9DCA-4A7700F4093B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6A12CDF-DEBF-4073-ACFB-0B3ACEB1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2495A7C-1CF2-48C6-B7BE-1A2B9AC0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72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8A2935-70D2-4795-AE17-1B978E78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956949C-11D4-44E3-BFAE-C92A4D0FA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B819682-6486-4EDB-BABE-91B1A537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DFBA-3A29-4561-AC0D-7B5DB4AB0AF1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2CF75CF-2F93-4A26-9CDE-3A1787FA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2FEC9DA-E58B-47A3-89FB-91721FF0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693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308188-3CA5-475D-A937-4F876E14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BA5998F-97E0-4AE9-BC18-549DFFE1D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ADD6686-E3BB-4ECF-847D-DA23A87E9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D1C79DC-0A29-4E70-BB86-B72FAC2C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3743-B122-4C7A-9C39-7E1AA5DEBC64}" type="datetime1">
              <a:rPr lang="pt-BR" smtClean="0"/>
              <a:t>02/08/17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E34DB27-F68F-4778-A7A5-9DFAA47E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7CEB3F8-F68D-4D62-A5EE-D00C440B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538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4F5710-1962-4CF5-B7FB-3CB2079A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A96B14B-64DA-4546-8098-C48313860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08D1A41-40EC-4EEA-9AE8-105B4EA79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BDD3995-5D51-469D-ADB7-948E393A5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8FF8B047-630F-4CF6-8CDE-51CF5B4F2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1991528-2459-4AE6-8F92-3B4F0EFB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2888-B95D-4599-A6C5-D927A63A67F0}" type="datetime1">
              <a:rPr lang="pt-BR" smtClean="0"/>
              <a:t>02/08/17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CA55466-E13F-43C3-A47F-221EA03D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60E6A6BF-CC2C-4036-ACBE-EC80F68A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813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B21BDE-610F-410F-90BB-14838246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E6E9051-0702-4361-A444-17DEC81A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0623-0511-4C96-B63A-BFF1577B6DF4}" type="datetime1">
              <a:rPr lang="pt-BR" smtClean="0"/>
              <a:t>02/08/17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E049410-6212-45B1-AFE5-B0FCCA5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319F5D7-DD1A-4EE5-8CCE-9C5B8828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6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57FBBFCB-987C-4DCF-99D3-038F4AE7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DD3-B393-417F-ABCF-2052DC5BD50F}" type="datetime1">
              <a:rPr lang="pt-BR" smtClean="0"/>
              <a:t>02/08/17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1A632036-BC0F-4C0C-AD2E-C4ED3A98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BC9A835-302A-4C21-9661-5CF6F570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58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EE1AD5-FCA8-4126-9D8D-1235E87B41F9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791" y="6492875"/>
            <a:ext cx="581309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122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0D62AE-9ECA-4D9E-B568-549EF9C2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3005AC3-90F7-473A-BE5B-83830EBE1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58A9268-91D6-44B1-B35D-0EEEA1B3F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F5A2178-11A1-484B-A45E-8366833E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C145-3B9F-4351-A369-417B1FC7365C}" type="datetime1">
              <a:rPr lang="pt-BR" smtClean="0"/>
              <a:t>02/08/17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B598ECC-10C0-44E8-A73F-796085C4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B2847BE-A8A0-4113-A92C-DB25B799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74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84372B-10E2-406A-B26F-CDB7AF1B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2ABB067-B93C-4310-B032-A0027029B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9FE71CB-937F-4D1A-AB38-987708EBA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E84F12C-6458-46CD-937A-AF840F9C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8914-9907-48D6-A8EB-B9D29EDC3B05}" type="datetime1">
              <a:rPr lang="pt-BR" smtClean="0"/>
              <a:t>02/08/17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7871D7D-38F0-412D-BCD4-E313DEF4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F1A49FA-16B3-4BC0-9BC6-C5D7E7F9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202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05E791-6268-4A23-A7F3-30328C93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79E1B14-3D5F-43F8-A042-F8F39A8E1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6D426AC-314C-4509-A253-FB318B3D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160F-376E-4CA4-A850-636DF8E23474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8C10746-105C-4748-88C4-3C2C54E1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EE1C157-20D4-4057-A84D-11734BCD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247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1A8CF0B-5AF5-4A2E-A6DD-AD4FE8D3E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2392A7D-C8F8-4D72-B8C9-978D51F85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A534221-3B4D-4878-8352-81D2D8C2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679C-AAE5-49AB-A98A-EB31FCA27A72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BD13B23-232D-4E10-A78D-72C46417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260497C-99BE-4845-A673-77F0C3CB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01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F538E3-2931-480D-87A3-4D27E73935EB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92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86BA6F9-9959-4723-925F-735F3704A5D3}" type="datetime1">
              <a:rPr lang="pt-BR" smtClean="0"/>
              <a:t>02/08/17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78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24585E-7249-4AC3-84E7-B1F78B4884CE}" type="datetime1">
              <a:rPr lang="pt-BR" smtClean="0"/>
              <a:t>02/08/17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44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EDC7DDF-3F4D-4C49-8C55-BAAE27C9C076}" type="datetime1">
              <a:rPr lang="pt-BR" smtClean="0"/>
              <a:t>02/08/17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20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C3542B-A3CF-462A-8C06-3E62267E5F3F}" type="datetime1">
              <a:rPr lang="pt-BR" smtClean="0"/>
              <a:t>02/08/17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599" y="6486005"/>
            <a:ext cx="572353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10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303790-FC70-4ADF-B22B-1DFC0B7BBCDA}" type="datetime1">
              <a:rPr lang="pt-BR" smtClean="0"/>
              <a:t>02/08/17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25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A6558-5629-4AE7-BD69-A325982DD24D}" type="datetime1">
              <a:rPr lang="pt-BR" smtClean="0"/>
              <a:t>02/08/17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4BEC-F87F-4EFF-AB8B-664304D5A6D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87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474751A-A2B3-4751-B685-21D4022BE7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1" y="0"/>
            <a:ext cx="2415292" cy="1042693"/>
          </a:xfrm>
          <a:prstGeom prst="rect">
            <a:avLst/>
          </a:prstGeom>
        </p:spPr>
      </p:pic>
      <p:sp>
        <p:nvSpPr>
          <p:cNvPr id="9" name="Retângulo Arredondado 6">
            <a:extLst>
              <a:ext uri="{FF2B5EF4-FFF2-40B4-BE49-F238E27FC236}">
                <a16:creationId xmlns:a16="http://schemas.microsoft.com/office/drawing/2014/main" xmlns="" id="{D033ABBC-CDF8-4F5E-807C-E2730527E8BA}"/>
              </a:ext>
            </a:extLst>
          </p:cNvPr>
          <p:cNvSpPr/>
          <p:nvPr userDrawn="1"/>
        </p:nvSpPr>
        <p:spPr>
          <a:xfrm flipV="1">
            <a:off x="308167" y="931236"/>
            <a:ext cx="7521726" cy="45719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933148FC-0B32-4A7A-A2CD-F233765FDF0E}"/>
              </a:ext>
            </a:extLst>
          </p:cNvPr>
          <p:cNvGrpSpPr/>
          <p:nvPr userDrawn="1"/>
        </p:nvGrpSpPr>
        <p:grpSpPr>
          <a:xfrm flipV="1">
            <a:off x="308167" y="5619685"/>
            <a:ext cx="953741" cy="958186"/>
            <a:chOff x="1283046" y="2537100"/>
            <a:chExt cx="1863523" cy="1872209"/>
          </a:xfrm>
          <a:solidFill>
            <a:schemeClr val="accent6"/>
          </a:solidFill>
        </p:grpSpPr>
        <p:sp>
          <p:nvSpPr>
            <p:cNvPr id="11" name="Retângulo de cantos arredondados 6">
              <a:extLst>
                <a:ext uri="{FF2B5EF4-FFF2-40B4-BE49-F238E27FC236}">
                  <a16:creationId xmlns:a16="http://schemas.microsoft.com/office/drawing/2014/main" xmlns="" id="{2512461E-AFEA-450D-9F50-912A5998169F}"/>
                </a:ext>
              </a:extLst>
            </p:cNvPr>
            <p:cNvSpPr/>
            <p:nvPr userDrawn="1"/>
          </p:nvSpPr>
          <p:spPr>
            <a:xfrm>
              <a:off x="1288875" y="2537100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de cantos arredondados 7">
              <a:extLst>
                <a:ext uri="{FF2B5EF4-FFF2-40B4-BE49-F238E27FC236}">
                  <a16:creationId xmlns:a16="http://schemas.microsoft.com/office/drawing/2014/main" xmlns="" id="{2C9A12A8-860E-4FC4-B144-5EE9140B1B26}"/>
                </a:ext>
              </a:extLst>
            </p:cNvPr>
            <p:cNvSpPr/>
            <p:nvPr userDrawn="1"/>
          </p:nvSpPr>
          <p:spPr>
            <a:xfrm>
              <a:off x="1288875" y="3185172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de cantos arredondados 9">
              <a:extLst>
                <a:ext uri="{FF2B5EF4-FFF2-40B4-BE49-F238E27FC236}">
                  <a16:creationId xmlns:a16="http://schemas.microsoft.com/office/drawing/2014/main" xmlns="" id="{79394916-CFDF-4FF3-96D6-9F40D810BB85}"/>
                </a:ext>
              </a:extLst>
            </p:cNvPr>
            <p:cNvSpPr/>
            <p:nvPr userDrawn="1"/>
          </p:nvSpPr>
          <p:spPr>
            <a:xfrm>
              <a:off x="1936947" y="2537101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de cantos arredondados 10">
              <a:extLst>
                <a:ext uri="{FF2B5EF4-FFF2-40B4-BE49-F238E27FC236}">
                  <a16:creationId xmlns:a16="http://schemas.microsoft.com/office/drawing/2014/main" xmlns="" id="{40866458-64BD-424D-9E69-DE5B01A64F23}"/>
                </a:ext>
              </a:extLst>
            </p:cNvPr>
            <p:cNvSpPr/>
            <p:nvPr userDrawn="1"/>
          </p:nvSpPr>
          <p:spPr>
            <a:xfrm>
              <a:off x="2585019" y="2537101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de cantos arredondados 11">
              <a:extLst>
                <a:ext uri="{FF2B5EF4-FFF2-40B4-BE49-F238E27FC236}">
                  <a16:creationId xmlns:a16="http://schemas.microsoft.com/office/drawing/2014/main" xmlns="" id="{0FE196F5-910D-4736-80DA-4861D56BCBC2}"/>
                </a:ext>
              </a:extLst>
            </p:cNvPr>
            <p:cNvSpPr/>
            <p:nvPr userDrawn="1"/>
          </p:nvSpPr>
          <p:spPr>
            <a:xfrm>
              <a:off x="1922433" y="3185172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de cantos arredondados 26">
              <a:extLst>
                <a:ext uri="{FF2B5EF4-FFF2-40B4-BE49-F238E27FC236}">
                  <a16:creationId xmlns:a16="http://schemas.microsoft.com/office/drawing/2014/main" xmlns="" id="{95ED7EB2-067F-4B27-9959-F8F2FE6F0338}"/>
                </a:ext>
              </a:extLst>
            </p:cNvPr>
            <p:cNvSpPr/>
            <p:nvPr userDrawn="1"/>
          </p:nvSpPr>
          <p:spPr>
            <a:xfrm>
              <a:off x="1283046" y="3833244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914F32C9-A6A6-4771-9DAA-76129AF509A4}"/>
              </a:ext>
            </a:extLst>
          </p:cNvPr>
          <p:cNvGrpSpPr/>
          <p:nvPr userDrawn="1"/>
        </p:nvGrpSpPr>
        <p:grpSpPr>
          <a:xfrm flipH="1">
            <a:off x="7874174" y="828807"/>
            <a:ext cx="953741" cy="958186"/>
            <a:chOff x="1283046" y="2537100"/>
            <a:chExt cx="1863523" cy="1872209"/>
          </a:xfrm>
          <a:solidFill>
            <a:schemeClr val="accent6"/>
          </a:solidFill>
        </p:grpSpPr>
        <p:sp>
          <p:nvSpPr>
            <p:cNvPr id="18" name="Retângulo de cantos arredondados 6">
              <a:extLst>
                <a:ext uri="{FF2B5EF4-FFF2-40B4-BE49-F238E27FC236}">
                  <a16:creationId xmlns:a16="http://schemas.microsoft.com/office/drawing/2014/main" xmlns="" id="{42F4F552-20E3-4716-801C-81300C0860F2}"/>
                </a:ext>
              </a:extLst>
            </p:cNvPr>
            <p:cNvSpPr/>
            <p:nvPr userDrawn="1"/>
          </p:nvSpPr>
          <p:spPr>
            <a:xfrm>
              <a:off x="1288875" y="2537100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de cantos arredondados 7">
              <a:extLst>
                <a:ext uri="{FF2B5EF4-FFF2-40B4-BE49-F238E27FC236}">
                  <a16:creationId xmlns:a16="http://schemas.microsoft.com/office/drawing/2014/main" xmlns="" id="{1DED97F3-7CD8-4870-8D6A-096AE7EE7780}"/>
                </a:ext>
              </a:extLst>
            </p:cNvPr>
            <p:cNvSpPr/>
            <p:nvPr userDrawn="1"/>
          </p:nvSpPr>
          <p:spPr>
            <a:xfrm>
              <a:off x="1288875" y="3185172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de cantos arredondados 9">
              <a:extLst>
                <a:ext uri="{FF2B5EF4-FFF2-40B4-BE49-F238E27FC236}">
                  <a16:creationId xmlns:a16="http://schemas.microsoft.com/office/drawing/2014/main" xmlns="" id="{CED12A3D-FAA4-414E-A149-8046C67ACA3D}"/>
                </a:ext>
              </a:extLst>
            </p:cNvPr>
            <p:cNvSpPr/>
            <p:nvPr userDrawn="1"/>
          </p:nvSpPr>
          <p:spPr>
            <a:xfrm>
              <a:off x="1936947" y="2537101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de cantos arredondados 10">
              <a:extLst>
                <a:ext uri="{FF2B5EF4-FFF2-40B4-BE49-F238E27FC236}">
                  <a16:creationId xmlns:a16="http://schemas.microsoft.com/office/drawing/2014/main" xmlns="" id="{598C0E79-4441-4EF4-B4CA-60BA5AAE7ECE}"/>
                </a:ext>
              </a:extLst>
            </p:cNvPr>
            <p:cNvSpPr/>
            <p:nvPr userDrawn="1"/>
          </p:nvSpPr>
          <p:spPr>
            <a:xfrm>
              <a:off x="2585019" y="2537101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de cantos arredondados 11">
              <a:extLst>
                <a:ext uri="{FF2B5EF4-FFF2-40B4-BE49-F238E27FC236}">
                  <a16:creationId xmlns:a16="http://schemas.microsoft.com/office/drawing/2014/main" xmlns="" id="{6C286597-3BA9-45C2-8038-693946DE6383}"/>
                </a:ext>
              </a:extLst>
            </p:cNvPr>
            <p:cNvSpPr/>
            <p:nvPr userDrawn="1"/>
          </p:nvSpPr>
          <p:spPr>
            <a:xfrm>
              <a:off x="1922433" y="3185172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de cantos arredondados 26">
              <a:extLst>
                <a:ext uri="{FF2B5EF4-FFF2-40B4-BE49-F238E27FC236}">
                  <a16:creationId xmlns:a16="http://schemas.microsoft.com/office/drawing/2014/main" xmlns="" id="{2537C6C9-CC26-42B8-9075-61BBECAC689F}"/>
                </a:ext>
              </a:extLst>
            </p:cNvPr>
            <p:cNvSpPr/>
            <p:nvPr userDrawn="1"/>
          </p:nvSpPr>
          <p:spPr>
            <a:xfrm>
              <a:off x="1283046" y="3833244"/>
              <a:ext cx="561550" cy="5760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C4E7C447-92FB-4784-AFBB-7973CF2BA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3"/>
          <a:stretch/>
        </p:blipFill>
        <p:spPr>
          <a:xfrm>
            <a:off x="6809063" y="49129"/>
            <a:ext cx="2130222" cy="882109"/>
          </a:xfrm>
          <a:prstGeom prst="rect">
            <a:avLst/>
          </a:prstGeom>
        </p:spPr>
      </p:pic>
      <p:sp>
        <p:nvSpPr>
          <p:cNvPr id="25" name="Retângulo Arredondado 23">
            <a:extLst>
              <a:ext uri="{FF2B5EF4-FFF2-40B4-BE49-F238E27FC236}">
                <a16:creationId xmlns:a16="http://schemas.microsoft.com/office/drawing/2014/main" xmlns="" id="{58130ED8-4917-445C-B901-6F8DFC873190}"/>
              </a:ext>
            </a:extLst>
          </p:cNvPr>
          <p:cNvSpPr/>
          <p:nvPr userDrawn="1"/>
        </p:nvSpPr>
        <p:spPr>
          <a:xfrm flipV="1">
            <a:off x="1261908" y="6402812"/>
            <a:ext cx="7563023" cy="45719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21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46C7B38-EC18-49F8-BE32-D30B84D05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5404360-4E8A-467C-9802-1A961A1EE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3C64C42-A70C-4B28-A633-8EAE05415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0550-6C68-469D-8B85-76FD13133B28}" type="datetime1">
              <a:rPr lang="pt-BR" smtClean="0"/>
              <a:t>02/08/17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C6EC9E6-DFAA-485D-8630-DF9FF3198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9007169-A710-4193-B2EE-3EF125970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ADAE-9FDB-4CE3-A65D-47447293F8A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15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microsoft.com/office/2007/relationships/hdphoto" Target="../media/hdphoto1.wdp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3E98ADA-FE3A-4476-AF41-A720C2EA2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" y="159455"/>
            <a:ext cx="2698546" cy="92854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3DE9FA8-332E-4A62-87B7-E50B5C7CAA5A}"/>
              </a:ext>
            </a:extLst>
          </p:cNvPr>
          <p:cNvSpPr txBox="1"/>
          <p:nvPr/>
        </p:nvSpPr>
        <p:spPr>
          <a:xfrm>
            <a:off x="0" y="2767281"/>
            <a:ext cx="91440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i="1" dirty="0">
                <a:latin typeface="Arial Narrow" panose="020B0606020202030204" pitchFamily="34" charset="0"/>
              </a:rPr>
              <a:t>Movimento circular e as consequências de uma força resultante centrípeta sobre um corpo.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345B40C-09B8-4CBE-8844-EAB038F54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3"/>
          <a:stretch/>
        </p:blipFill>
        <p:spPr>
          <a:xfrm>
            <a:off x="6208279" y="0"/>
            <a:ext cx="2869687" cy="11883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A4FD48D-0A52-4636-B887-F4E4CF2D1FAC}"/>
              </a:ext>
            </a:extLst>
          </p:cNvPr>
          <p:cNvSpPr txBox="1"/>
          <p:nvPr/>
        </p:nvSpPr>
        <p:spPr>
          <a:xfrm>
            <a:off x="2586284" y="5657671"/>
            <a:ext cx="3971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latin typeface="Arial Narrow" panose="020B0606020202030204" pitchFamily="34" charset="0"/>
              </a:rPr>
              <a:t>Professor:</a:t>
            </a:r>
          </a:p>
          <a:p>
            <a:r>
              <a:rPr lang="pt-BR" sz="2400" b="1" i="1" dirty="0">
                <a:latin typeface="Arial Narrow" panose="020B0606020202030204" pitchFamily="34" charset="0"/>
              </a:rPr>
              <a:t>		</a:t>
            </a:r>
            <a:r>
              <a:rPr lang="pt-BR" sz="2400" b="1" i="1" dirty="0" err="1">
                <a:latin typeface="Arial Narrow" panose="020B0606020202030204" pitchFamily="34" charset="0"/>
              </a:rPr>
              <a:t>Rhodriggo</a:t>
            </a:r>
            <a:r>
              <a:rPr lang="pt-BR" sz="2400" b="1" i="1" dirty="0">
                <a:latin typeface="Arial Narrow" panose="020B0606020202030204" pitchFamily="34" charset="0"/>
              </a:rPr>
              <a:t> </a:t>
            </a:r>
            <a:r>
              <a:rPr lang="pt-BR" sz="2400" b="1" i="1" dirty="0" smtClean="0">
                <a:latin typeface="Arial Narrow" panose="020B0606020202030204" pitchFamily="34" charset="0"/>
              </a:rPr>
              <a:t>Mendes</a:t>
            </a:r>
          </a:p>
          <a:p>
            <a:r>
              <a:rPr lang="pt-BR" sz="2400" b="1" i="1" dirty="0" smtClean="0">
                <a:latin typeface="Arial Narrow" panose="020B0606020202030204" pitchFamily="34" charset="0"/>
              </a:rPr>
              <a:t>		Melquisedec Lourenço</a:t>
            </a:r>
            <a:endParaRPr lang="pt-BR" sz="24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0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1532965" y="2501250"/>
            <a:ext cx="1008531" cy="5041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77"/>
          <a:stretch/>
        </p:blipFill>
        <p:spPr>
          <a:xfrm>
            <a:off x="2437523" y="2870848"/>
            <a:ext cx="1942888" cy="315401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24435" y="2366682"/>
            <a:ext cx="4034119" cy="127746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Conector 5"/>
          <p:cNvSpPr/>
          <p:nvPr/>
        </p:nvSpPr>
        <p:spPr>
          <a:xfrm>
            <a:off x="1351395" y="2299398"/>
            <a:ext cx="255563" cy="269136"/>
          </a:xfrm>
          <a:custGeom>
            <a:avLst/>
            <a:gdLst>
              <a:gd name="connsiteX0" fmla="*/ 0 w 322730"/>
              <a:gd name="connsiteY0" fmla="*/ 161365 h 322730"/>
              <a:gd name="connsiteX1" fmla="*/ 161365 w 322730"/>
              <a:gd name="connsiteY1" fmla="*/ 0 h 322730"/>
              <a:gd name="connsiteX2" fmla="*/ 322730 w 322730"/>
              <a:gd name="connsiteY2" fmla="*/ 161365 h 322730"/>
              <a:gd name="connsiteX3" fmla="*/ 161365 w 322730"/>
              <a:gd name="connsiteY3" fmla="*/ 322730 h 322730"/>
              <a:gd name="connsiteX4" fmla="*/ 0 w 322730"/>
              <a:gd name="connsiteY4" fmla="*/ 161365 h 322730"/>
              <a:gd name="connsiteX0" fmla="*/ 0 w 255495"/>
              <a:gd name="connsiteY0" fmla="*/ 147977 h 322838"/>
              <a:gd name="connsiteX1" fmla="*/ 94130 w 255495"/>
              <a:gd name="connsiteY1" fmla="*/ 59 h 322838"/>
              <a:gd name="connsiteX2" fmla="*/ 255495 w 255495"/>
              <a:gd name="connsiteY2" fmla="*/ 161424 h 322838"/>
              <a:gd name="connsiteX3" fmla="*/ 94130 w 255495"/>
              <a:gd name="connsiteY3" fmla="*/ 322789 h 322838"/>
              <a:gd name="connsiteX4" fmla="*/ 0 w 255495"/>
              <a:gd name="connsiteY4" fmla="*/ 147977 h 322838"/>
              <a:gd name="connsiteX0" fmla="*/ 43712 w 299207"/>
              <a:gd name="connsiteY0" fmla="*/ 147954 h 269136"/>
              <a:gd name="connsiteX1" fmla="*/ 137842 w 299207"/>
              <a:gd name="connsiteY1" fmla="*/ 36 h 269136"/>
              <a:gd name="connsiteX2" fmla="*/ 299207 w 299207"/>
              <a:gd name="connsiteY2" fmla="*/ 161401 h 269136"/>
              <a:gd name="connsiteX3" fmla="*/ 16818 w 299207"/>
              <a:gd name="connsiteY3" fmla="*/ 268977 h 269136"/>
              <a:gd name="connsiteX4" fmla="*/ 43712 w 299207"/>
              <a:gd name="connsiteY4" fmla="*/ 147954 h 269136"/>
              <a:gd name="connsiteX0" fmla="*/ 68 w 255563"/>
              <a:gd name="connsiteY0" fmla="*/ 147954 h 269136"/>
              <a:gd name="connsiteX1" fmla="*/ 94198 w 255563"/>
              <a:gd name="connsiteY1" fmla="*/ 36 h 269136"/>
              <a:gd name="connsiteX2" fmla="*/ 255563 w 255563"/>
              <a:gd name="connsiteY2" fmla="*/ 161401 h 269136"/>
              <a:gd name="connsiteX3" fmla="*/ 107645 w 255563"/>
              <a:gd name="connsiteY3" fmla="*/ 268977 h 269136"/>
              <a:gd name="connsiteX4" fmla="*/ 68 w 255563"/>
              <a:gd name="connsiteY4" fmla="*/ 147954 h 2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63" h="269136">
                <a:moveTo>
                  <a:pt x="68" y="147954"/>
                </a:moveTo>
                <a:cubicBezTo>
                  <a:pt x="-2173" y="103131"/>
                  <a:pt x="51616" y="-2205"/>
                  <a:pt x="94198" y="36"/>
                </a:cubicBezTo>
                <a:cubicBezTo>
                  <a:pt x="136780" y="2277"/>
                  <a:pt x="255563" y="72282"/>
                  <a:pt x="255563" y="161401"/>
                </a:cubicBezTo>
                <a:cubicBezTo>
                  <a:pt x="255563" y="250520"/>
                  <a:pt x="150227" y="271218"/>
                  <a:pt x="107645" y="268977"/>
                </a:cubicBezTo>
                <a:cubicBezTo>
                  <a:pt x="65063" y="266736"/>
                  <a:pt x="2309" y="192777"/>
                  <a:pt x="68" y="147954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673768" y="2462430"/>
            <a:ext cx="677627" cy="1733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864777" y="2120460"/>
                <a:ext cx="32784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77" y="2120460"/>
                <a:ext cx="32784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de seta reta 11"/>
          <p:cNvCxnSpPr/>
          <p:nvPr/>
        </p:nvCxnSpPr>
        <p:spPr>
          <a:xfrm>
            <a:off x="1599425" y="2533365"/>
            <a:ext cx="601728" cy="28139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940698" y="2228085"/>
                <a:ext cx="641137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698" y="2228085"/>
                <a:ext cx="641137" cy="5754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20"/>
          <p:cNvGrpSpPr/>
          <p:nvPr/>
        </p:nvGrpSpPr>
        <p:grpSpPr>
          <a:xfrm>
            <a:off x="1172497" y="2366681"/>
            <a:ext cx="612058" cy="369332"/>
            <a:chOff x="1172497" y="2366681"/>
            <a:chExt cx="612058" cy="369332"/>
          </a:xfrm>
        </p:grpSpPr>
        <p:sp>
          <p:nvSpPr>
            <p:cNvPr id="19" name="Forma livre 18"/>
            <p:cNvSpPr/>
            <p:nvPr/>
          </p:nvSpPr>
          <p:spPr>
            <a:xfrm>
              <a:off x="1172497" y="2514600"/>
              <a:ext cx="612058" cy="191729"/>
            </a:xfrm>
            <a:custGeom>
              <a:avLst/>
              <a:gdLst>
                <a:gd name="connsiteX0" fmla="*/ 0 w 612058"/>
                <a:gd name="connsiteY0" fmla="*/ 0 h 191729"/>
                <a:gd name="connsiteX1" fmla="*/ 309716 w 612058"/>
                <a:gd name="connsiteY1" fmla="*/ 191729 h 191729"/>
                <a:gd name="connsiteX2" fmla="*/ 612058 w 612058"/>
                <a:gd name="connsiteY2" fmla="*/ 117987 h 1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058" h="191729">
                  <a:moveTo>
                    <a:pt x="0" y="0"/>
                  </a:moveTo>
                  <a:lnTo>
                    <a:pt x="309716" y="191729"/>
                  </a:lnTo>
                  <a:lnTo>
                    <a:pt x="612058" y="11798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370690" y="2366681"/>
              <a:ext cx="215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.</a:t>
              </a: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4756747" y="2266840"/>
            <a:ext cx="414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latin typeface="Arial Narrow" panose="020B0606020202030204" pitchFamily="34" charset="0"/>
              </a:rPr>
              <a:t>Neste caso, a forca de tração faz o papel de força centrípeta. Assim: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463489" y="3163448"/>
                <a:ext cx="1433469" cy="618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8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8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pt-BR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489" y="3163448"/>
                <a:ext cx="1433469" cy="618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117368" y="3970801"/>
                <a:ext cx="1779590" cy="95410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368" y="3970801"/>
                <a:ext cx="1779590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C6A6DD75-B6B1-4950-BB27-1CBA066D6089}"/>
              </a:ext>
            </a:extLst>
          </p:cNvPr>
          <p:cNvSpPr txBox="1"/>
          <p:nvPr/>
        </p:nvSpPr>
        <p:spPr>
          <a:xfrm>
            <a:off x="277091" y="1304986"/>
            <a:ext cx="8201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latin typeface="Arial Narrow" panose="020B0606020202030204" pitchFamily="34" charset="0"/>
              </a:rPr>
              <a:t>Uma pedra presa a um barbante e girando em um plano horizontal: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B9192099-03BD-4577-885F-BFE9BFB6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10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38BEB9D2-1FB4-464B-BB15-C936D34E2357}"/>
              </a:ext>
            </a:extLst>
          </p:cNvPr>
          <p:cNvSpPr txBox="1"/>
          <p:nvPr/>
        </p:nvSpPr>
        <p:spPr>
          <a:xfrm>
            <a:off x="2004207" y="6024863"/>
            <a:ext cx="1762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Elaborada pelo autor.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0914B44F-4760-4C2E-A9E7-07F1D5A92AFA}"/>
              </a:ext>
            </a:extLst>
          </p:cNvPr>
          <p:cNvSpPr txBox="1"/>
          <p:nvPr/>
        </p:nvSpPr>
        <p:spPr>
          <a:xfrm>
            <a:off x="1018687" y="2017772"/>
            <a:ext cx="37338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pt-BR" sz="1050" dirty="0"/>
              <a:t>Figura 6: Força e velocidade no caso de uma pedra que gira presa a um barbante.</a:t>
            </a:r>
          </a:p>
        </p:txBody>
      </p:sp>
    </p:spTree>
    <p:extLst>
      <p:ext uri="{BB962C8B-B14F-4D97-AF65-F5344CB8AC3E}">
        <p14:creationId xmlns:p14="http://schemas.microsoft.com/office/powerpoint/2010/main" val="27448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2" grpId="0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137" y="1372879"/>
            <a:ext cx="887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latin typeface="Arial Narrow" panose="020B0606020202030204" pitchFamily="34" charset="0"/>
              </a:rPr>
              <a:t>Estrada em lombada:</a:t>
            </a:r>
          </a:p>
        </p:txBody>
      </p:sp>
      <p:sp>
        <p:nvSpPr>
          <p:cNvPr id="5" name="Arco 4"/>
          <p:cNvSpPr/>
          <p:nvPr/>
        </p:nvSpPr>
        <p:spPr>
          <a:xfrm>
            <a:off x="446230" y="3922294"/>
            <a:ext cx="4271210" cy="2899611"/>
          </a:xfrm>
          <a:prstGeom prst="arc">
            <a:avLst>
              <a:gd name="adj1" fmla="val 12552672"/>
              <a:gd name="adj2" fmla="val 19857879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http://2.bp.blogspot.com/-XMFhuE-PB50/URqtI3dsKuI/AAAAAAAAKpw/et9SPJZTd-w/s1600/B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6900" y="3344779"/>
            <a:ext cx="1529869" cy="57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33476" y="4019108"/>
                <a:ext cx="357854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solidFill>
                                <a:srgbClr val="FFFF00"/>
                              </a:solidFill>
                              <a:effectLst>
                                <a:glow rad="76200">
                                  <a:schemeClr val="tx1"/>
                                </a:glow>
                              </a:effectLst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solidFill>
                                <a:srgbClr val="FFFF00"/>
                              </a:solidFill>
                              <a:effectLst>
                                <a:glow rad="76200">
                                  <a:schemeClr val="tx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FFFF00"/>
                  </a:solidFill>
                  <a:effectLst>
                    <a:glow rad="76200">
                      <a:schemeClr val="tx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476" y="4019108"/>
                <a:ext cx="357854" cy="552331"/>
              </a:xfrm>
              <a:prstGeom prst="rect">
                <a:avLst/>
              </a:prstGeom>
              <a:blipFill rotWithShape="0">
                <a:blip r:embed="rId3"/>
                <a:stretch>
                  <a:fillRect t="-10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/>
          <p:cNvCxnSpPr/>
          <p:nvPr/>
        </p:nvCxnSpPr>
        <p:spPr>
          <a:xfrm flipH="1">
            <a:off x="2490537" y="3776227"/>
            <a:ext cx="4610" cy="89202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glow rad="381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2490647" y="2879588"/>
            <a:ext cx="2771" cy="635423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  <a:effectLst>
            <a:glow rad="381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581834" y="2632375"/>
                <a:ext cx="404341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solidFill>
                                <a:srgbClr val="FF6600"/>
                              </a:solidFill>
                              <a:effectLst>
                                <a:glow rad="76200">
                                  <a:schemeClr val="tx1"/>
                                </a:glow>
                              </a:effectLst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solidFill>
                                <a:srgbClr val="FF6600"/>
                              </a:solidFill>
                              <a:effectLst>
                                <a:glow rad="76200">
                                  <a:schemeClr val="tx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FFFF00"/>
                  </a:solidFill>
                  <a:effectLst>
                    <a:glow rad="76200">
                      <a:schemeClr val="tx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34" y="2632375"/>
                <a:ext cx="404341" cy="552331"/>
              </a:xfrm>
              <a:prstGeom prst="rect">
                <a:avLst/>
              </a:prstGeom>
              <a:blipFill rotWithShape="0">
                <a:blip r:embed="rId4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/>
          <p:cNvSpPr txBox="1"/>
          <p:nvPr/>
        </p:nvSpPr>
        <p:spPr>
          <a:xfrm>
            <a:off x="4756747" y="1737671"/>
            <a:ext cx="414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latin typeface="Arial Narrow" panose="020B0606020202030204" pitchFamily="34" charset="0"/>
              </a:rPr>
              <a:t>Note que N e P estão na direção radial, então: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5594057" y="2507684"/>
                <a:ext cx="2467074" cy="618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8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28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sz="28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pt-BR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057" y="2507684"/>
                <a:ext cx="2467074" cy="6186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5596330" y="3137759"/>
                <a:ext cx="2467074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30" y="3137759"/>
                <a:ext cx="2467074" cy="5564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/>
          <p:cNvSpPr txBox="1"/>
          <p:nvPr/>
        </p:nvSpPr>
        <p:spPr>
          <a:xfrm>
            <a:off x="4756747" y="3678509"/>
            <a:ext cx="414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Esse resultado demonstra que N &lt; P, os passageiros sentem-se mais leves. E ainda: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5339225" y="4973017"/>
                <a:ext cx="2976737" cy="95410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25" y="4973017"/>
                <a:ext cx="2976737" cy="9541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989C8C12-16C1-4ACA-BC7D-C1AA5AA8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11</a:t>
            </a:fld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05B065F-0A3B-4BE9-95A1-5880C330303A}"/>
              </a:ext>
            </a:extLst>
          </p:cNvPr>
          <p:cNvSpPr txBox="1"/>
          <p:nvPr/>
        </p:nvSpPr>
        <p:spPr>
          <a:xfrm>
            <a:off x="1700439" y="4765067"/>
            <a:ext cx="1762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Elaborada pelo autor.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3EB63650-FE5F-4A7D-9D09-99D00B92A8A1}"/>
              </a:ext>
            </a:extLst>
          </p:cNvPr>
          <p:cNvSpPr txBox="1"/>
          <p:nvPr/>
        </p:nvSpPr>
        <p:spPr>
          <a:xfrm>
            <a:off x="1116382" y="2336462"/>
            <a:ext cx="27483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pt-BR" sz="1050" dirty="0"/>
              <a:t>Figura 7: Automóvel sobre pista em lombada.</a:t>
            </a:r>
          </a:p>
        </p:txBody>
      </p:sp>
    </p:spTree>
    <p:extLst>
      <p:ext uri="{BB962C8B-B14F-4D97-AF65-F5344CB8AC3E}">
        <p14:creationId xmlns:p14="http://schemas.microsoft.com/office/powerpoint/2010/main" val="12083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997775"/>
            <a:ext cx="887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Estrada em depressão:</a:t>
            </a:r>
          </a:p>
        </p:txBody>
      </p:sp>
      <p:sp>
        <p:nvSpPr>
          <p:cNvPr id="5" name="Arco 4"/>
          <p:cNvSpPr/>
          <p:nvPr/>
        </p:nvSpPr>
        <p:spPr>
          <a:xfrm flipV="1">
            <a:off x="397871" y="1687953"/>
            <a:ext cx="4271210" cy="2899611"/>
          </a:xfrm>
          <a:prstGeom prst="arc">
            <a:avLst>
              <a:gd name="adj1" fmla="val 12552672"/>
              <a:gd name="adj2" fmla="val 19857879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http://2.bp.blogspot.com/-XMFhuE-PB50/URqtI3dsKuI/AAAAAAAAKpw/et9SPJZTd-w/s1600/B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1364" y="3972584"/>
            <a:ext cx="1529869" cy="57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47124" y="4633258"/>
                <a:ext cx="357854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solidFill>
                                <a:srgbClr val="FFFF00"/>
                              </a:solidFill>
                              <a:effectLst>
                                <a:glow rad="76200">
                                  <a:schemeClr val="tx1"/>
                                </a:glow>
                              </a:effectLst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solidFill>
                                <a:srgbClr val="FFFF00"/>
                              </a:solidFill>
                              <a:effectLst>
                                <a:glow rad="76200">
                                  <a:schemeClr val="tx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FFFF00"/>
                  </a:solidFill>
                  <a:effectLst>
                    <a:glow rad="76200">
                      <a:schemeClr val="tx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124" y="4633258"/>
                <a:ext cx="357854" cy="552331"/>
              </a:xfrm>
              <a:prstGeom prst="rect">
                <a:avLst/>
              </a:prstGeom>
              <a:blipFill rotWithShape="0">
                <a:blip r:embed="rId3"/>
                <a:stretch>
                  <a:fillRect t="-10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/>
          <p:cNvCxnSpPr/>
          <p:nvPr/>
        </p:nvCxnSpPr>
        <p:spPr>
          <a:xfrm flipH="1">
            <a:off x="2500986" y="4390377"/>
            <a:ext cx="7809" cy="6385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glow rad="381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2504295" y="3137758"/>
            <a:ext cx="3521" cy="991404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  <a:effectLst>
            <a:glow rad="381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595482" y="3246525"/>
                <a:ext cx="404341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solidFill>
                                <a:srgbClr val="FF6600"/>
                              </a:solidFill>
                              <a:effectLst>
                                <a:glow rad="76200">
                                  <a:schemeClr val="tx1"/>
                                </a:glow>
                              </a:effectLst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solidFill>
                                <a:srgbClr val="FF6600"/>
                              </a:solidFill>
                              <a:effectLst>
                                <a:glow rad="76200">
                                  <a:schemeClr val="tx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FFFF00"/>
                  </a:solidFill>
                  <a:effectLst>
                    <a:glow rad="76200">
                      <a:schemeClr val="tx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482" y="3246525"/>
                <a:ext cx="404341" cy="552331"/>
              </a:xfrm>
              <a:prstGeom prst="rect">
                <a:avLst/>
              </a:prstGeom>
              <a:blipFill rotWithShape="0">
                <a:blip r:embed="rId4"/>
                <a:stretch>
                  <a:fillRect t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/>
          <p:cNvSpPr txBox="1"/>
          <p:nvPr/>
        </p:nvSpPr>
        <p:spPr>
          <a:xfrm>
            <a:off x="4756747" y="1737671"/>
            <a:ext cx="414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latin typeface="Arial Narrow" panose="020B0606020202030204" pitchFamily="34" charset="0"/>
              </a:rPr>
              <a:t>Neste caso: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5594056" y="2344974"/>
                <a:ext cx="2467074" cy="618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8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28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sz="28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pt-BR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056" y="2344974"/>
                <a:ext cx="2467074" cy="6186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5596330" y="3137759"/>
                <a:ext cx="2467074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330" y="3137759"/>
                <a:ext cx="2467074" cy="5564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/>
          <p:cNvSpPr txBox="1"/>
          <p:nvPr/>
        </p:nvSpPr>
        <p:spPr>
          <a:xfrm>
            <a:off x="4756747" y="3678509"/>
            <a:ext cx="414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Esse resultado demonstra que N &gt; P, os passageiros sentem-se mais pesados. E ainda: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5339225" y="4973017"/>
                <a:ext cx="2976737" cy="95410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25" y="4973017"/>
                <a:ext cx="2976737" cy="9541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FE569D2F-9A4A-49A6-AD2F-81724CBE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12</a:t>
            </a:fld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0F7F6D3-40AC-4048-B2FA-325F1A965BC5}"/>
              </a:ext>
            </a:extLst>
          </p:cNvPr>
          <p:cNvSpPr txBox="1"/>
          <p:nvPr/>
        </p:nvSpPr>
        <p:spPr>
          <a:xfrm>
            <a:off x="1665729" y="5185589"/>
            <a:ext cx="1762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Elaborada pelo autor.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C1F0893-0AF5-4BD5-9DAB-5143023F4CA2}"/>
              </a:ext>
            </a:extLst>
          </p:cNvPr>
          <p:cNvSpPr txBox="1"/>
          <p:nvPr/>
        </p:nvSpPr>
        <p:spPr>
          <a:xfrm>
            <a:off x="1081672" y="2756984"/>
            <a:ext cx="27483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pt-BR" sz="1050" dirty="0"/>
              <a:t>Figura 8: Automóvel sobre pista em depressão.</a:t>
            </a:r>
          </a:p>
        </p:txBody>
      </p:sp>
    </p:spTree>
    <p:extLst>
      <p:ext uri="{BB962C8B-B14F-4D97-AF65-F5344CB8AC3E}">
        <p14:creationId xmlns:p14="http://schemas.microsoft.com/office/powerpoint/2010/main" val="30970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0920" y="143793"/>
            <a:ext cx="8521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Narrow" panose="020B0606020202030204" pitchFamily="34" charset="0"/>
              </a:rPr>
              <a:t>Qual deve ser a velocidade mínima no ponto mais alto de um </a:t>
            </a:r>
            <a:r>
              <a:rPr lang="pt-BR" sz="24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Narrow" panose="020B0606020202030204" pitchFamily="34" charset="0"/>
              </a:rPr>
              <a:t>looping</a:t>
            </a:r>
            <a:r>
              <a:rPr lang="pt-BR" sz="2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Narrow" panose="020B0606020202030204" pitchFamily="34" charset="0"/>
              </a:rPr>
              <a:t> para realiza-lo?</a:t>
            </a:r>
          </a:p>
        </p:txBody>
      </p:sp>
      <p:pic>
        <p:nvPicPr>
          <p:cNvPr id="1030" name="Picture 6" descr="https://trp420.files.wordpress.com/2010/10/sonicthehedgehog4episode1_art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80">
                        <a14:foregroundMark x1="17480" y1="68640" x2="26360" y2="47307"/>
                        <a14:foregroundMark x1="32640" y1="50720" x2="44680" y2="45387"/>
                        <a14:foregroundMark x1="28640" y1="57600" x2="32080" y2="58720"/>
                        <a14:foregroundMark x1="32080" y1="60640" x2="32080" y2="60640"/>
                        <a14:foregroundMark x1="24920" y1="46933" x2="15480" y2="64853"/>
                        <a14:foregroundMark x1="71280" y1="47307" x2="72440" y2="51520"/>
                        <a14:foregroundMark x1="61560" y1="33173" x2="60960" y2="29387"/>
                        <a14:foregroundMark x1="60680" y1="29387" x2="59560" y2="43093"/>
                        <a14:foregroundMark x1="62960" y1="90400" x2="77560" y2="73227"/>
                        <a14:foregroundMark x1="62960" y1="75893" x2="59560" y2="82027"/>
                        <a14:foregroundMark x1="69840" y1="44640" x2="69840" y2="44640"/>
                        <a14:foregroundMark x1="74720" y1="47307" x2="75560" y2="52267"/>
                        <a14:foregroundMark x1="73840" y1="53760" x2="73840" y2="53760"/>
                        <a14:foregroundMark x1="28605" y1="60692" x2="31678" y2="64780"/>
                        <a14:foregroundMark x1="74440" y1="86080" x2="75680" y2="79680"/>
                        <a14:foregroundMark x1="72320" y1="42773" x2="75880" y2="4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990">
            <a:off x="3899646" y="4602228"/>
            <a:ext cx="2017059" cy="151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trp420.files.wordpress.com/2010/10/sonicthehedgehog4episode1_art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80">
                        <a14:foregroundMark x1="17480" y1="68640" x2="26360" y2="47307"/>
                        <a14:foregroundMark x1="32640" y1="50720" x2="44680" y2="45387"/>
                        <a14:foregroundMark x1="28640" y1="57600" x2="32080" y2="58720"/>
                        <a14:foregroundMark x1="32080" y1="60640" x2="32080" y2="60640"/>
                        <a14:foregroundMark x1="24920" y1="46933" x2="15480" y2="64853"/>
                        <a14:foregroundMark x1="71280" y1="47307" x2="72440" y2="51520"/>
                        <a14:foregroundMark x1="61560" y1="33173" x2="60960" y2="29387"/>
                        <a14:foregroundMark x1="60680" y1="29387" x2="59560" y2="43093"/>
                        <a14:foregroundMark x1="62960" y1="90400" x2="77560" y2="73227"/>
                        <a14:foregroundMark x1="62960" y1="75893" x2="59560" y2="82027"/>
                        <a14:foregroundMark x1="69840" y1="44640" x2="69840" y2="44640"/>
                        <a14:foregroundMark x1="74720" y1="47307" x2="75560" y2="52267"/>
                        <a14:foregroundMark x1="73840" y1="53760" x2="73840" y2="53760"/>
                        <a14:foregroundMark x1="28605" y1="60692" x2="31678" y2="64780"/>
                        <a14:foregroundMark x1="74440" y1="86080" x2="75680" y2="79680"/>
                        <a14:foregroundMark x1="72320" y1="42773" x2="75880" y2="4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1804">
            <a:off x="5756175" y="2829734"/>
            <a:ext cx="2017059" cy="151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trp420.files.wordpress.com/2010/10/sonicthehedgehog4episode1_art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80">
                        <a14:foregroundMark x1="17480" y1="68640" x2="26360" y2="47307"/>
                        <a14:foregroundMark x1="32640" y1="50720" x2="44680" y2="45387"/>
                        <a14:foregroundMark x1="28640" y1="57600" x2="32080" y2="58720"/>
                        <a14:foregroundMark x1="32080" y1="60640" x2="32080" y2="60640"/>
                        <a14:foregroundMark x1="24920" y1="46933" x2="15480" y2="64853"/>
                        <a14:foregroundMark x1="71280" y1="47307" x2="72440" y2="51520"/>
                        <a14:foregroundMark x1="61560" y1="33173" x2="60960" y2="29387"/>
                        <a14:foregroundMark x1="60680" y1="29387" x2="59560" y2="43093"/>
                        <a14:foregroundMark x1="62960" y1="90400" x2="77560" y2="73227"/>
                        <a14:foregroundMark x1="62960" y1="75893" x2="59560" y2="82027"/>
                        <a14:foregroundMark x1="69840" y1="44640" x2="69840" y2="44640"/>
                        <a14:foregroundMark x1="74720" y1="47307" x2="75560" y2="52267"/>
                        <a14:foregroundMark x1="73840" y1="53760" x2="73840" y2="53760"/>
                        <a14:foregroundMark x1="28605" y1="60692" x2="31678" y2="64780"/>
                        <a14:foregroundMark x1="74440" y1="86080" x2="75680" y2="79680"/>
                        <a14:foregroundMark x1="72320" y1="42773" x2="75880" y2="4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3226">
            <a:off x="3967925" y="932863"/>
            <a:ext cx="2017059" cy="151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1482" y="1806376"/>
            <a:ext cx="3734454" cy="4722749"/>
          </a:xfrm>
          <a:prstGeom prst="rect">
            <a:avLst/>
          </a:prstGeom>
          <a:solidFill>
            <a:schemeClr val="accent4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572000" y="2334164"/>
                <a:ext cx="357854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34164"/>
                <a:ext cx="357854" cy="552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/>
          <p:cNvCxnSpPr/>
          <p:nvPr/>
        </p:nvCxnSpPr>
        <p:spPr>
          <a:xfrm flipH="1">
            <a:off x="4976454" y="1964063"/>
            <a:ext cx="26022" cy="95836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5191684" y="1981762"/>
            <a:ext cx="26022" cy="95836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246349" y="2334163"/>
                <a:ext cx="404341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solidFill>
                                <a:srgbClr val="FFFF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349" y="2334163"/>
                <a:ext cx="404341" cy="552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/>
          <p:cNvSpPr txBox="1"/>
          <p:nvPr/>
        </p:nvSpPr>
        <p:spPr>
          <a:xfrm>
            <a:off x="220920" y="2665643"/>
            <a:ext cx="337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Considerando a IMINÊNCIA de queda: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84429" y="1954464"/>
                <a:ext cx="2499659" cy="676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3600" i="1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sz="360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9" y="1954464"/>
                <a:ext cx="2499659" cy="676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93139" y="3647781"/>
                <a:ext cx="2405017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9" y="3647781"/>
                <a:ext cx="2405017" cy="5967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48426" y="4335114"/>
                <a:ext cx="2525691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sz="360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6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26" y="4335114"/>
                <a:ext cx="2525691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48426" y="5650673"/>
                <a:ext cx="2564933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𝑔𝑅</m:t>
                          </m:r>
                        </m:e>
                      </m:rad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26" y="5650673"/>
                <a:ext cx="2564933" cy="6708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C1E3CB5F-4B3E-4967-8D0A-6706E8B8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ADAE-9FDB-4CE3-A65D-47447293F8A1}" type="slidenum">
              <a:rPr lang="pt-BR" smtClean="0"/>
              <a:t>13</a:t>
            </a:fld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BBADA53-1A31-42CA-8195-D5190857FD8E}"/>
              </a:ext>
            </a:extLst>
          </p:cNvPr>
          <p:cNvSpPr txBox="1"/>
          <p:nvPr/>
        </p:nvSpPr>
        <p:spPr>
          <a:xfrm>
            <a:off x="7486650" y="6607718"/>
            <a:ext cx="1762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</a:rPr>
              <a:t>Fonte: Elaborada pelo autor.</a:t>
            </a:r>
          </a:p>
        </p:txBody>
      </p:sp>
    </p:spTree>
    <p:extLst>
      <p:ext uri="{BB962C8B-B14F-4D97-AF65-F5344CB8AC3E}">
        <p14:creationId xmlns:p14="http://schemas.microsoft.com/office/powerpoint/2010/main" val="307242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autoentusiastas.com.br/wp-content/uploads/2015/05/Red-Bull-cur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7" b="214"/>
          <a:stretch/>
        </p:blipFill>
        <p:spPr bwMode="auto">
          <a:xfrm>
            <a:off x="0" y="1246908"/>
            <a:ext cx="9144904" cy="565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1337788"/>
            <a:ext cx="4779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effectLst>
                  <a:glow rad="127000">
                    <a:schemeClr val="bg1"/>
                  </a:glow>
                </a:effectLst>
                <a:latin typeface="Arial Narrow" panose="020B0606020202030204" pitchFamily="34" charset="0"/>
              </a:rPr>
              <a:t>E qual é a máxima velocidade com que se pode realizar uma curva?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782362" y="5791799"/>
                <a:ext cx="357854" cy="55233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solidFill>
                                <a:srgbClr val="FF000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solidFill>
                                <a:srgbClr val="FF000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362" y="5791799"/>
                <a:ext cx="357854" cy="552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glow rad="127000">
                  <a:schemeClr val="bg1"/>
                </a:glo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>
            <a:off x="2334152" y="5384801"/>
            <a:ext cx="11376" cy="9593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2322776" y="3722068"/>
            <a:ext cx="11376" cy="9525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603435" y="3744532"/>
                <a:ext cx="404341" cy="55233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solidFill>
                                <a:srgbClr val="00B05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solidFill>
                                <a:srgbClr val="00B05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00B050"/>
                  </a:solidFill>
                  <a:effectLst>
                    <a:glow rad="1270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435" y="3744532"/>
                <a:ext cx="404341" cy="552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glow rad="127000">
                  <a:schemeClr val="bg1"/>
                </a:glo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de seta reta 14"/>
          <p:cNvCxnSpPr/>
          <p:nvPr/>
        </p:nvCxnSpPr>
        <p:spPr>
          <a:xfrm rot="16200000" flipH="1">
            <a:off x="3197753" y="4518025"/>
            <a:ext cx="11376" cy="95932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4908176" y="1548155"/>
            <a:ext cx="4096123" cy="5156605"/>
          </a:xfrm>
          <a:prstGeom prst="rect">
            <a:avLst/>
          </a:prstGeom>
          <a:solidFill>
            <a:schemeClr val="accent4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886991" y="4398402"/>
                <a:ext cx="642227" cy="55233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solidFill>
                                <a:srgbClr val="0000FF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3200" i="1" smtClean="0">
                                  <a:solidFill>
                                    <a:srgbClr val="0000FF"/>
                                  </a:solidFill>
                                  <a:effectLst>
                                    <a:glow rad="127000">
                                      <a:schemeClr val="bg1"/>
                                    </a:glow>
                                  </a:effectLst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solidFill>
                                    <a:srgbClr val="0000FF"/>
                                  </a:solidFill>
                                  <a:effectLst>
                                    <a:glow rad="1270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3200" b="0" i="1" smtClean="0">
                              <a:solidFill>
                                <a:srgbClr val="0000FF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sz="3200" dirty="0">
                  <a:solidFill>
                    <a:srgbClr val="0000FF"/>
                  </a:solidFill>
                  <a:effectLst>
                    <a:glow rad="1270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991" y="4398402"/>
                <a:ext cx="642227" cy="552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glow rad="127000">
                  <a:schemeClr val="bg1"/>
                </a:glo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4908176" y="1668100"/>
            <a:ext cx="409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A força de atrito exerce o papel de força centrípeta, assim: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995717" y="2597658"/>
                <a:ext cx="1921039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17" y="2597658"/>
                <a:ext cx="1921039" cy="5967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513867" y="3256287"/>
                <a:ext cx="2456634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sz="360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6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67" y="3256287"/>
                <a:ext cx="2456634" cy="11079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530254" y="4456616"/>
                <a:ext cx="296286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sz="360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6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3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254" y="4456616"/>
                <a:ext cx="2962862" cy="11079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513867" y="5673241"/>
                <a:ext cx="3210431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rad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67" y="5673241"/>
                <a:ext cx="3210431" cy="67088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C548B7B1-14EE-4618-832E-BFEFE9C191A0}"/>
              </a:ext>
            </a:extLst>
          </p:cNvPr>
          <p:cNvSpPr txBox="1"/>
          <p:nvPr/>
        </p:nvSpPr>
        <p:spPr>
          <a:xfrm>
            <a:off x="0" y="6450844"/>
            <a:ext cx="1762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</a:rPr>
              <a:t>Fonte: Elaborada pelo autor.</a:t>
            </a:r>
          </a:p>
        </p:txBody>
      </p:sp>
    </p:spTree>
    <p:extLst>
      <p:ext uri="{BB962C8B-B14F-4D97-AF65-F5344CB8AC3E}">
        <p14:creationId xmlns:p14="http://schemas.microsoft.com/office/powerpoint/2010/main" val="40702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0" grpId="0" animBg="1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ekas.com/Dicas_sobre_pilotagem_arquivos/image0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8" y="969818"/>
            <a:ext cx="5430985" cy="52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C70CD8D-60B2-4B62-A1DC-8668F083F908}"/>
              </a:ext>
            </a:extLst>
          </p:cNvPr>
          <p:cNvSpPr/>
          <p:nvPr/>
        </p:nvSpPr>
        <p:spPr>
          <a:xfrm>
            <a:off x="4253345" y="55993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200" dirty="0"/>
              <a:t>Disponível em: https://ultrapassagem.files.wordpress.com/2010/09/tracado-da-curva-late-apex.jpg. Acesso em junho de 2017</a:t>
            </a:r>
          </a:p>
        </p:txBody>
      </p:sp>
    </p:spTree>
    <p:extLst>
      <p:ext uri="{BB962C8B-B14F-4D97-AF65-F5344CB8AC3E}">
        <p14:creationId xmlns:p14="http://schemas.microsoft.com/office/powerpoint/2010/main" val="354706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01824"/>
            <a:ext cx="557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Arial Narrow" panose="020B0606020202030204" pitchFamily="34" charset="0"/>
              </a:rPr>
              <a:t>ROTOR: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4" t="14381" r="20579" b="5351"/>
          <a:stretch/>
        </p:blipFill>
        <p:spPr>
          <a:xfrm>
            <a:off x="397434" y="1363489"/>
            <a:ext cx="5012766" cy="5163362"/>
          </a:xfrm>
          <a:prstGeom prst="rect">
            <a:avLst/>
          </a:prstGeom>
        </p:spPr>
      </p:pic>
      <p:sp>
        <p:nvSpPr>
          <p:cNvPr id="5" name="Arco 4"/>
          <p:cNvSpPr/>
          <p:nvPr/>
        </p:nvSpPr>
        <p:spPr>
          <a:xfrm rot="5400000" flipV="1">
            <a:off x="2252942" y="4162425"/>
            <a:ext cx="1301750" cy="2095500"/>
          </a:xfrm>
          <a:prstGeom prst="arc">
            <a:avLst>
              <a:gd name="adj1" fmla="val 18091046"/>
              <a:gd name="adj2" fmla="val 3369012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2857500" y="2819400"/>
            <a:ext cx="787400" cy="482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903817" y="2508369"/>
                <a:ext cx="404341" cy="55233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solidFill>
                                <a:srgbClr val="002060"/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solidFill>
                                <a:srgbClr val="002060"/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002060"/>
                  </a:solidFill>
                  <a:effectLst>
                    <a:glow rad="762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817" y="2508369"/>
                <a:ext cx="404341" cy="552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glow rad="127000">
                  <a:schemeClr val="bg1"/>
                </a:glo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749396" y="2009820"/>
                <a:ext cx="642227" cy="55233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solidFill>
                                <a:srgbClr val="0070C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3200" i="1" smtClean="0">
                                  <a:solidFill>
                                    <a:srgbClr val="0070C0"/>
                                  </a:solidFill>
                                  <a:effectLst>
                                    <a:glow rad="127000">
                                      <a:schemeClr val="bg1"/>
                                    </a:glow>
                                  </a:effectLst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solidFill>
                                    <a:srgbClr val="0070C0"/>
                                  </a:solidFill>
                                  <a:effectLst>
                                    <a:glow rad="1270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3200" b="0" i="1" smtClean="0">
                              <a:solidFill>
                                <a:srgbClr val="0070C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sz="32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396" y="2009820"/>
                <a:ext cx="642227" cy="552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glow rad="127000">
                  <a:schemeClr val="bg1"/>
                </a:glo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de seta reta 11"/>
          <p:cNvCxnSpPr/>
          <p:nvPr/>
        </p:nvCxnSpPr>
        <p:spPr>
          <a:xfrm>
            <a:off x="3657600" y="3060700"/>
            <a:ext cx="0" cy="9216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749396" y="3341168"/>
                <a:ext cx="357854" cy="55233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solidFill>
                                <a:srgbClr val="FF0000"/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solidFill>
                                <a:srgbClr val="FF0000"/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FF0000"/>
                  </a:solidFill>
                  <a:effectLst>
                    <a:glow rad="762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396" y="3341168"/>
                <a:ext cx="357854" cy="552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glow rad="127000">
                  <a:schemeClr val="bg1"/>
                </a:glo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de seta reta 14"/>
          <p:cNvCxnSpPr/>
          <p:nvPr/>
        </p:nvCxnSpPr>
        <p:spPr>
          <a:xfrm flipV="1">
            <a:off x="3657600" y="1689100"/>
            <a:ext cx="0" cy="92169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933044" y="1619071"/>
            <a:ext cx="3890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A força normal exerce o papel de força centrípeta, assim: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6055155" y="2517695"/>
                <a:ext cx="1286378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155" y="2517695"/>
                <a:ext cx="1286378" cy="4641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805911" y="3138876"/>
                <a:ext cx="1966949" cy="932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911" y="3138876"/>
                <a:ext cx="1966949" cy="9321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6179188" y="4145542"/>
                <a:ext cx="1531830" cy="874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188" y="4145542"/>
                <a:ext cx="1531830" cy="8741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884428" y="5019692"/>
                <a:ext cx="2121350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428" y="5019692"/>
                <a:ext cx="2121350" cy="12730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/>
          <p:cNvSpPr/>
          <p:nvPr/>
        </p:nvSpPr>
        <p:spPr>
          <a:xfrm>
            <a:off x="-38062" y="1345388"/>
            <a:ext cx="2677085" cy="3586977"/>
          </a:xfrm>
          <a:prstGeom prst="rect">
            <a:avLst/>
          </a:prstGeom>
          <a:solidFill>
            <a:schemeClr val="accent4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05286" y="1420353"/>
                <a:ext cx="21109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sz="360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6" y="1420353"/>
                <a:ext cx="2110962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232334" y="2178038"/>
                <a:ext cx="1774780" cy="1123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360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pt-BR" sz="3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</m:num>
                        <m:den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sz="3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34" y="2178038"/>
                <a:ext cx="1774780" cy="112396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32334" y="3625838"/>
                <a:ext cx="2011576" cy="1035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3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pt-BR" sz="36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pt-B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pt-BR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sz="3600" dirty="0">
                  <a:solidFill>
                    <a:srgbClr val="C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34" y="3625838"/>
                <a:ext cx="2011576" cy="103560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D93DF119-F0C8-4848-A591-683F4F21153F}"/>
              </a:ext>
            </a:extLst>
          </p:cNvPr>
          <p:cNvSpPr txBox="1"/>
          <p:nvPr/>
        </p:nvSpPr>
        <p:spPr>
          <a:xfrm>
            <a:off x="3812511" y="6151479"/>
            <a:ext cx="1762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Elaborada pelo autor.</a:t>
            </a:r>
          </a:p>
        </p:txBody>
      </p:sp>
    </p:spTree>
    <p:extLst>
      <p:ext uri="{BB962C8B-B14F-4D97-AF65-F5344CB8AC3E}">
        <p14:creationId xmlns:p14="http://schemas.microsoft.com/office/powerpoint/2010/main" val="25264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0" y="3724123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55492" y="991735"/>
            <a:ext cx="465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Introdução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5492" y="1864251"/>
            <a:ext cx="847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/>
            <a:r>
              <a:rPr lang="pt-BR" sz="2400" b="1" dirty="0">
                <a:latin typeface="Arial Narrow" panose="020B0606020202030204" pitchFamily="34" charset="0"/>
              </a:rPr>
              <a:t>Dado um corpo em movimento retilíneo:</a:t>
            </a:r>
          </a:p>
        </p:txBody>
      </p:sp>
      <p:pic>
        <p:nvPicPr>
          <p:cNvPr id="1026" name="Picture 2" descr="http://thumbs.dreamstime.com/x/carros-de-jap%C3%A3o-do-vetor-100153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5"/>
          <a:stretch/>
        </p:blipFill>
        <p:spPr bwMode="auto">
          <a:xfrm rot="5400000">
            <a:off x="4032156" y="2556656"/>
            <a:ext cx="1079689" cy="227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de seta reta 16"/>
          <p:cNvCxnSpPr/>
          <p:nvPr/>
        </p:nvCxnSpPr>
        <p:spPr>
          <a:xfrm flipV="1">
            <a:off x="5604627" y="3724123"/>
            <a:ext cx="886264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911546" y="3292930"/>
                <a:ext cx="32784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546" y="3292930"/>
                <a:ext cx="32784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/>
          <p:cNvSpPr txBox="1"/>
          <p:nvPr/>
        </p:nvSpPr>
        <p:spPr>
          <a:xfrm>
            <a:off x="595745" y="4785184"/>
            <a:ext cx="8131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pt-BR" sz="2400" b="1" dirty="0">
                <a:latin typeface="Arial Narrow" panose="020B0606020202030204" pitchFamily="34" charset="0"/>
              </a:rPr>
              <a:t>Se aplicarmos sobre ele uma força resultante na MESMA DIREÇÃO e SENTIDO em que ele se movimenta, o módulo de sua velocidade aumenta. </a:t>
            </a:r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5604622" y="3904233"/>
            <a:ext cx="886264" cy="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5911546" y="3902474"/>
                <a:ext cx="35907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546" y="3902474"/>
                <a:ext cx="359073" cy="552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30A1CDF-6B53-4F61-9D73-AAAF494C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2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55B0A18-8366-4DB8-9A39-5B515E669CFF}"/>
              </a:ext>
            </a:extLst>
          </p:cNvPr>
          <p:cNvSpPr txBox="1"/>
          <p:nvPr/>
        </p:nvSpPr>
        <p:spPr>
          <a:xfrm>
            <a:off x="3690605" y="4312297"/>
            <a:ext cx="1762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Elaborada pelo autor.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7863DA9-D0CD-479E-9F60-6B0E17A5D0BE}"/>
              </a:ext>
            </a:extLst>
          </p:cNvPr>
          <p:cNvSpPr txBox="1"/>
          <p:nvPr/>
        </p:nvSpPr>
        <p:spPr>
          <a:xfrm>
            <a:off x="2757055" y="2697323"/>
            <a:ext cx="37338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pt-BR" sz="1050" dirty="0"/>
              <a:t>Figura 1: Carro sob a ação de uma força tangencial de mesmo sentido da velocidade.</a:t>
            </a:r>
          </a:p>
        </p:txBody>
      </p:sp>
    </p:spTree>
    <p:extLst>
      <p:ext uri="{BB962C8B-B14F-4D97-AF65-F5344CB8AC3E}">
        <p14:creationId xmlns:p14="http://schemas.microsoft.com/office/powerpoint/2010/main" val="230368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0" y="3724123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55492" y="1633419"/>
            <a:ext cx="847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/>
            <a:r>
              <a:rPr lang="pt-BR" sz="2400" b="1" dirty="0">
                <a:latin typeface="Arial Narrow" panose="020B0606020202030204" pitchFamily="34" charset="0"/>
              </a:rPr>
              <a:t>Dado um corpo em movimento retilíneo:</a:t>
            </a:r>
          </a:p>
        </p:txBody>
      </p:sp>
      <p:pic>
        <p:nvPicPr>
          <p:cNvPr id="1026" name="Picture 2" descr="http://thumbs.dreamstime.com/x/carros-de-jap%C3%A3o-do-vetor-100153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5"/>
          <a:stretch/>
        </p:blipFill>
        <p:spPr bwMode="auto">
          <a:xfrm rot="5400000">
            <a:off x="4032156" y="2556656"/>
            <a:ext cx="1079689" cy="227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de seta reta 16"/>
          <p:cNvCxnSpPr/>
          <p:nvPr/>
        </p:nvCxnSpPr>
        <p:spPr>
          <a:xfrm flipV="1">
            <a:off x="5591180" y="3724123"/>
            <a:ext cx="886264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898099" y="3292930"/>
                <a:ext cx="32784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099" y="3292930"/>
                <a:ext cx="32784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/>
          <p:cNvSpPr txBox="1"/>
          <p:nvPr/>
        </p:nvSpPr>
        <p:spPr>
          <a:xfrm>
            <a:off x="542769" y="4741860"/>
            <a:ext cx="7897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pt-BR" sz="2400" b="1" dirty="0">
                <a:latin typeface="Arial Narrow" panose="020B0606020202030204" pitchFamily="34" charset="0"/>
              </a:rPr>
              <a:t>Se a força resultante apresentar a MESMA DIREÇÃO porém SENTIDO contrário ao do movimento do corpo, o módulo de sua velocidade DIMINUI. </a:t>
            </a:r>
          </a:p>
        </p:txBody>
      </p:sp>
      <p:cxnSp>
        <p:nvCxnSpPr>
          <p:cNvPr id="25" name="Conector de seta reta 24"/>
          <p:cNvCxnSpPr/>
          <p:nvPr/>
        </p:nvCxnSpPr>
        <p:spPr>
          <a:xfrm flipH="1" flipV="1">
            <a:off x="2636861" y="3724122"/>
            <a:ext cx="886264" cy="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2995361" y="3732947"/>
                <a:ext cx="35907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61" y="3732947"/>
                <a:ext cx="359073" cy="552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4C82246-C80B-4D27-9F2E-D666E7D59E8B}"/>
              </a:ext>
            </a:extLst>
          </p:cNvPr>
          <p:cNvSpPr txBox="1"/>
          <p:nvPr/>
        </p:nvSpPr>
        <p:spPr>
          <a:xfrm>
            <a:off x="255492" y="991735"/>
            <a:ext cx="465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Introdução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E9A010FC-6AF6-4A05-9CD9-66A13E63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3</a:t>
            </a:fld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E2E29166-3776-401B-9402-D891C0F2683C}"/>
              </a:ext>
            </a:extLst>
          </p:cNvPr>
          <p:cNvSpPr txBox="1"/>
          <p:nvPr/>
        </p:nvSpPr>
        <p:spPr>
          <a:xfrm>
            <a:off x="3690605" y="4312297"/>
            <a:ext cx="1762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Elaborada pelo autor.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28C0AF69-DAA1-4082-B73E-987F92C1C45A}"/>
              </a:ext>
            </a:extLst>
          </p:cNvPr>
          <p:cNvSpPr txBox="1"/>
          <p:nvPr/>
        </p:nvSpPr>
        <p:spPr>
          <a:xfrm>
            <a:off x="2757055" y="2697323"/>
            <a:ext cx="37338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pt-BR" sz="1050" dirty="0"/>
              <a:t>Figura 2: Carro sob a ação de uma força tangencial de sentido contrário ao da velocidade.</a:t>
            </a:r>
          </a:p>
        </p:txBody>
      </p:sp>
    </p:spTree>
    <p:extLst>
      <p:ext uri="{BB962C8B-B14F-4D97-AF65-F5344CB8AC3E}">
        <p14:creationId xmlns:p14="http://schemas.microsoft.com/office/powerpoint/2010/main" val="111537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0" y="2621469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co 1"/>
          <p:cNvSpPr/>
          <p:nvPr/>
        </p:nvSpPr>
        <p:spPr>
          <a:xfrm>
            <a:off x="3197968" y="2621469"/>
            <a:ext cx="3875185" cy="3886907"/>
          </a:xfrm>
          <a:prstGeom prst="arc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55494" y="255493"/>
            <a:ext cx="465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oper Black" panose="0208090404030B020404" pitchFamily="18" charset="0"/>
              </a:rPr>
              <a:t>Introdução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5493" y="1327901"/>
            <a:ext cx="847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/>
            <a:r>
              <a:rPr lang="pt-BR" sz="2400" b="1" dirty="0">
                <a:latin typeface="Arial Narrow" panose="020B0606020202030204" pitchFamily="34" charset="0"/>
              </a:rPr>
              <a:t>Dado um corpo em movimento retilíneo:</a:t>
            </a:r>
          </a:p>
        </p:txBody>
      </p:sp>
      <p:pic>
        <p:nvPicPr>
          <p:cNvPr id="1026" name="Picture 2" descr="http://thumbs.dreamstime.com/x/carros-de-jap%C3%A3o-do-vetor-10015353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5"/>
          <a:stretch/>
        </p:blipFill>
        <p:spPr bwMode="auto">
          <a:xfrm rot="5400000">
            <a:off x="707967" y="1482136"/>
            <a:ext cx="1079689" cy="227866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255493" y="4439619"/>
            <a:ext cx="5513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pt-BR" sz="2400" b="1" dirty="0">
                <a:latin typeface="Arial Narrow" panose="020B0606020202030204" pitchFamily="34" charset="0"/>
              </a:rPr>
              <a:t>Se a força é perpendicular o corpo varia a direção de sua velocidade realizando um movimento circular.</a:t>
            </a:r>
          </a:p>
        </p:txBody>
      </p:sp>
      <p:grpSp>
        <p:nvGrpSpPr>
          <p:cNvPr id="3" name="Grupo 2"/>
          <p:cNvGrpSpPr/>
          <p:nvPr/>
        </p:nvGrpSpPr>
        <p:grpSpPr>
          <a:xfrm rot="5400000">
            <a:off x="5318287" y="3335196"/>
            <a:ext cx="2755252" cy="1854251"/>
            <a:chOff x="3897004" y="2081624"/>
            <a:chExt cx="2755252" cy="1854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 rot="16200000">
                  <a:off x="4618149" y="3119633"/>
                  <a:ext cx="359073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320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pt-BR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sz="32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618149" y="3119633"/>
                  <a:ext cx="359073" cy="552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onector de seta reta 10"/>
            <p:cNvCxnSpPr/>
            <p:nvPr/>
          </p:nvCxnSpPr>
          <p:spPr>
            <a:xfrm rot="16200000" flipH="1" flipV="1">
              <a:off x="4559790" y="3492742"/>
              <a:ext cx="886264" cy="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 flipV="1">
              <a:off x="5765992" y="2621466"/>
              <a:ext cx="886264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 rot="16017205">
                  <a:off x="6072911" y="2190273"/>
                  <a:ext cx="32784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32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017205">
                  <a:off x="6072911" y="2190273"/>
                  <a:ext cx="327846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2" descr="http://thumbs.dreamstime.com/x/carros-de-jap%C3%A3o-do-vetor-1001535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85"/>
            <a:stretch/>
          </p:blipFill>
          <p:spPr bwMode="auto">
            <a:xfrm rot="5400000">
              <a:off x="4496492" y="1482136"/>
              <a:ext cx="1079689" cy="227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2DB30AB-4EFE-438E-90EC-73EE3822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4</a:t>
            </a:fld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BEB22C48-A0A8-498E-87C8-18BEC491A805}"/>
              </a:ext>
            </a:extLst>
          </p:cNvPr>
          <p:cNvSpPr txBox="1"/>
          <p:nvPr/>
        </p:nvSpPr>
        <p:spPr>
          <a:xfrm>
            <a:off x="6196780" y="5676616"/>
            <a:ext cx="1762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Elaborada pelo autor.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67158B56-B17D-4DFF-8DF7-BA272C47AB22}"/>
              </a:ext>
            </a:extLst>
          </p:cNvPr>
          <p:cNvSpPr txBox="1"/>
          <p:nvPr/>
        </p:nvSpPr>
        <p:spPr>
          <a:xfrm>
            <a:off x="5224474" y="1992375"/>
            <a:ext cx="37338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pt-BR" sz="1050" dirty="0"/>
              <a:t>Figura 3: Carro sob a ação de uma força centrípeta</a:t>
            </a:r>
          </a:p>
        </p:txBody>
      </p:sp>
    </p:spTree>
    <p:extLst>
      <p:ext uri="{BB962C8B-B14F-4D97-AF65-F5344CB8AC3E}">
        <p14:creationId xmlns:p14="http://schemas.microsoft.com/office/powerpoint/2010/main" val="38620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186 L 0.41493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0.08281 2.22222E-6 0.15052 0.07523 0.15052 0.16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842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5492" y="1842823"/>
            <a:ext cx="847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/>
            <a:r>
              <a:rPr lang="pt-BR" sz="2400" b="1" dirty="0">
                <a:latin typeface="Arial Narrow" panose="020B0606020202030204" pitchFamily="34" charset="0"/>
              </a:rPr>
              <a:t>Temos, então,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55493" y="2304488"/>
                <a:ext cx="8471647" cy="1657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63525" algn="just"/>
                <a:r>
                  <a:rPr lang="pt-BR" sz="2400" b="1" dirty="0">
                    <a:solidFill>
                      <a:srgbClr val="0000FF"/>
                    </a:solidFill>
                    <a:latin typeface="Arial Narrow" panose="020B0606020202030204" pitchFamily="34" charset="0"/>
                  </a:rPr>
                  <a:t>Força resultante tangencial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400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pt-BR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pt-BR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𝒕𝒈</m:t>
                        </m:r>
                      </m:sub>
                    </m:sSub>
                  </m:oMath>
                </a14:m>
                <a:r>
                  <a:rPr lang="pt-BR" sz="2400" b="1" dirty="0">
                    <a:solidFill>
                      <a:srgbClr val="0000FF"/>
                    </a:solidFill>
                    <a:latin typeface="Arial Narrow" panose="020B0606020202030204" pitchFamily="34" charset="0"/>
                  </a:rPr>
                  <a:t>) </a:t>
                </a:r>
                <a:r>
                  <a:rPr lang="pt-BR" sz="2400" b="1" dirty="0">
                    <a:latin typeface="Arial Narrow" panose="020B0606020202030204" pitchFamily="34" charset="0"/>
                  </a:rPr>
                  <a:t>– responsável pela </a:t>
                </a:r>
                <a:r>
                  <a:rPr lang="pt-BR" sz="24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variação do módulo da velocidade </a:t>
                </a:r>
                <a:r>
                  <a:rPr lang="pt-BR" sz="2400" b="1" dirty="0">
                    <a:latin typeface="Arial Narrow" panose="020B0606020202030204" pitchFamily="34" charset="0"/>
                  </a:rPr>
                  <a:t>de um corpo. Atua paralelamente em relação à velocidade do corpo. </a:t>
                </a:r>
                <a:r>
                  <a:rPr lang="pt-BR" sz="2400" b="1" dirty="0">
                    <a:solidFill>
                      <a:srgbClr val="7030A0"/>
                    </a:solidFill>
                    <a:latin typeface="Arial Narrow" panose="020B0606020202030204" pitchFamily="34" charset="0"/>
                  </a:rPr>
                  <a:t>O corpo apresenta uma aceleração tangencial (aceleração escalar).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3" y="2304488"/>
                <a:ext cx="8471647" cy="1657890"/>
              </a:xfrm>
              <a:prstGeom prst="rect">
                <a:avLst/>
              </a:prstGeom>
              <a:blipFill>
                <a:blip r:embed="rId2"/>
                <a:stretch>
                  <a:fillRect l="-1151" t="-368" r="-1079" b="-7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55494" y="3962378"/>
                <a:ext cx="8471647" cy="165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63525" algn="just"/>
                <a:r>
                  <a:rPr lang="pt-BR" sz="2400" b="1" dirty="0">
                    <a:solidFill>
                      <a:srgbClr val="0000FF"/>
                    </a:solidFill>
                    <a:latin typeface="Arial Narrow" panose="020B0606020202030204" pitchFamily="34" charset="0"/>
                  </a:rPr>
                  <a:t>Força resultante centrípeta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400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pt-BR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pt-BR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𝒄𝒑</m:t>
                        </m:r>
                      </m:sub>
                    </m:sSub>
                  </m:oMath>
                </a14:m>
                <a:r>
                  <a:rPr lang="pt-BR" sz="2400" b="1" dirty="0">
                    <a:solidFill>
                      <a:srgbClr val="0000FF"/>
                    </a:solidFill>
                    <a:latin typeface="Arial Narrow" panose="020B0606020202030204" pitchFamily="34" charset="0"/>
                  </a:rPr>
                  <a:t>) </a:t>
                </a:r>
                <a:r>
                  <a:rPr lang="pt-BR" sz="2400" b="1" dirty="0">
                    <a:latin typeface="Arial Narrow" panose="020B0606020202030204" pitchFamily="34" charset="0"/>
                  </a:rPr>
                  <a:t>– responsável pela </a:t>
                </a:r>
                <a:r>
                  <a:rPr lang="pt-BR" sz="24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variação da direção </a:t>
                </a:r>
                <a:r>
                  <a:rPr lang="pt-BR" sz="2400" b="1" dirty="0">
                    <a:latin typeface="Arial Narrow" panose="020B0606020202030204" pitchFamily="34" charset="0"/>
                  </a:rPr>
                  <a:t>da velocidade de um corpo. Atua perpendicularmente em relação à velocidade do corpo. </a:t>
                </a:r>
                <a:r>
                  <a:rPr lang="pt-BR" sz="2400" b="1" dirty="0">
                    <a:solidFill>
                      <a:srgbClr val="7030A0"/>
                    </a:solidFill>
                    <a:latin typeface="Arial Narrow" panose="020B0606020202030204" pitchFamily="34" charset="0"/>
                  </a:rPr>
                  <a:t>O corpo apresenta aceleração centrípeta.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4" y="3962378"/>
                <a:ext cx="8471647" cy="1656031"/>
              </a:xfrm>
              <a:prstGeom prst="rect">
                <a:avLst/>
              </a:prstGeom>
              <a:blipFill>
                <a:blip r:embed="rId3"/>
                <a:stretch>
                  <a:fillRect l="-1151" t="-368" r="-1079" b="-7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3B12837-EAA7-4125-8407-7D635B3A1EE8}"/>
              </a:ext>
            </a:extLst>
          </p:cNvPr>
          <p:cNvSpPr txBox="1"/>
          <p:nvPr/>
        </p:nvSpPr>
        <p:spPr>
          <a:xfrm>
            <a:off x="255492" y="991735"/>
            <a:ext cx="250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Introdução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6F5759BD-1602-4B58-8E59-B3137839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09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5492" y="1607318"/>
            <a:ext cx="847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/>
            <a:r>
              <a:rPr lang="pt-BR" sz="2400" dirty="0">
                <a:latin typeface="Arial Narrow" panose="020B0606020202030204" pitchFamily="34" charset="0"/>
              </a:rPr>
              <a:t>Assim: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55494" y="1981183"/>
                <a:ext cx="8471647" cy="84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40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40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40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pt-BR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pt-BR" sz="40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4" y="1981183"/>
                <a:ext cx="8471647" cy="844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55493" y="3341350"/>
                <a:ext cx="8471647" cy="806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40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pt-BR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  <m:sup>
                          <m:r>
                            <a:rPr lang="pt-BR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40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pt-BR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pt-BR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40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pt-BR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𝑐𝑝</m:t>
                              </m:r>
                            </m:sub>
                          </m:sSub>
                        </m:e>
                        <m:sup>
                          <m:r>
                            <a:rPr lang="pt-BR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40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3" y="3341350"/>
                <a:ext cx="8471647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4069975" y="2815752"/>
            <a:ext cx="8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/>
            <a:r>
              <a:rPr lang="pt-BR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8433" y="4434046"/>
            <a:ext cx="847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latin typeface="Arial Narrow" panose="020B0606020202030204" pitchFamily="34" charset="0"/>
              </a:rPr>
              <a:t>Pois a resultante tangencial e a resultante centrípeta são perpendiculares entre si.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D0DBE1C-F6A4-4B2D-B3BD-ED930BE68017}"/>
              </a:ext>
            </a:extLst>
          </p:cNvPr>
          <p:cNvSpPr txBox="1"/>
          <p:nvPr/>
        </p:nvSpPr>
        <p:spPr>
          <a:xfrm>
            <a:off x="255492" y="991735"/>
            <a:ext cx="465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Introdução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E2A7F388-5E5F-484C-9733-DDEF342F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23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6527" y="1761325"/>
            <a:ext cx="847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/>
            <a:r>
              <a:rPr lang="pt-BR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De forma geral: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6527" y="2205145"/>
            <a:ext cx="8471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A força centrípeta é a resultante das forças que atuam sobre um corpo em uma direção perpendicular à sua velocidade. Ou seja, é a resultante na direção radial.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013" y="3639662"/>
            <a:ext cx="847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Aplicando-se a 2ª Lei de Newton: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55494" y="4243567"/>
                <a:ext cx="22053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sz="3200" dirty="0">
                  <a:solidFill>
                    <a:srgbClr val="0000FF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4" y="4243567"/>
                <a:ext cx="2205316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034554" y="4205607"/>
                <a:ext cx="2599764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pt-BR" sz="3200" dirty="0">
                  <a:solidFill>
                    <a:srgbClr val="0000FF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554" y="4205607"/>
                <a:ext cx="2599764" cy="6227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208059" y="3931832"/>
                <a:ext cx="2599764" cy="10772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pt-B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sz="32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059" y="3931832"/>
                <a:ext cx="2599764" cy="10772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460813" y="4224586"/>
                <a:ext cx="5737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sz="3200" dirty="0">
                  <a:solidFill>
                    <a:srgbClr val="0000FF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813" y="4224586"/>
                <a:ext cx="57374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634318" y="4225528"/>
                <a:ext cx="5737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sz="3200" dirty="0">
                  <a:solidFill>
                    <a:srgbClr val="0000FF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318" y="4225528"/>
                <a:ext cx="57374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246529" y="5124189"/>
            <a:ext cx="847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Tem-se ainda: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841812" y="5515886"/>
                <a:ext cx="2985247" cy="6326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sz="32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12" y="5515886"/>
                <a:ext cx="2985247" cy="6326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85D1F86-0C8C-418B-905E-F7E1BD2D76A2}"/>
              </a:ext>
            </a:extLst>
          </p:cNvPr>
          <p:cNvSpPr txBox="1"/>
          <p:nvPr/>
        </p:nvSpPr>
        <p:spPr>
          <a:xfrm>
            <a:off x="255492" y="991735"/>
            <a:ext cx="465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Introdução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A8A2F426-1FF8-44C4-B845-B6BCC83F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03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2387" y="2877670"/>
            <a:ext cx="8619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Casos Particulares</a:t>
            </a:r>
          </a:p>
        </p:txBody>
      </p:sp>
    </p:spTree>
    <p:extLst>
      <p:ext uri="{BB962C8B-B14F-4D97-AF65-F5344CB8AC3E}">
        <p14:creationId xmlns:p14="http://schemas.microsoft.com/office/powerpoint/2010/main" val="54610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7091" y="1304986"/>
            <a:ext cx="8201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pt-BR" sz="2400" b="1" dirty="0">
                <a:latin typeface="Arial Narrow" panose="020B0606020202030204" pitchFamily="34" charset="0"/>
              </a:rPr>
              <a:t>Uma pedra presa a um barbante e girando em um plano horizontal:</a:t>
            </a:r>
          </a:p>
        </p:txBody>
      </p:sp>
      <p:sp>
        <p:nvSpPr>
          <p:cNvPr id="6" name="Fluxograma: Conector 5"/>
          <p:cNvSpPr/>
          <p:nvPr/>
        </p:nvSpPr>
        <p:spPr>
          <a:xfrm>
            <a:off x="396653" y="2870848"/>
            <a:ext cx="255563" cy="269136"/>
          </a:xfrm>
          <a:custGeom>
            <a:avLst/>
            <a:gdLst>
              <a:gd name="connsiteX0" fmla="*/ 0 w 322730"/>
              <a:gd name="connsiteY0" fmla="*/ 161365 h 322730"/>
              <a:gd name="connsiteX1" fmla="*/ 161365 w 322730"/>
              <a:gd name="connsiteY1" fmla="*/ 0 h 322730"/>
              <a:gd name="connsiteX2" fmla="*/ 322730 w 322730"/>
              <a:gd name="connsiteY2" fmla="*/ 161365 h 322730"/>
              <a:gd name="connsiteX3" fmla="*/ 161365 w 322730"/>
              <a:gd name="connsiteY3" fmla="*/ 322730 h 322730"/>
              <a:gd name="connsiteX4" fmla="*/ 0 w 322730"/>
              <a:gd name="connsiteY4" fmla="*/ 161365 h 322730"/>
              <a:gd name="connsiteX0" fmla="*/ 0 w 255495"/>
              <a:gd name="connsiteY0" fmla="*/ 147977 h 322838"/>
              <a:gd name="connsiteX1" fmla="*/ 94130 w 255495"/>
              <a:gd name="connsiteY1" fmla="*/ 59 h 322838"/>
              <a:gd name="connsiteX2" fmla="*/ 255495 w 255495"/>
              <a:gd name="connsiteY2" fmla="*/ 161424 h 322838"/>
              <a:gd name="connsiteX3" fmla="*/ 94130 w 255495"/>
              <a:gd name="connsiteY3" fmla="*/ 322789 h 322838"/>
              <a:gd name="connsiteX4" fmla="*/ 0 w 255495"/>
              <a:gd name="connsiteY4" fmla="*/ 147977 h 322838"/>
              <a:gd name="connsiteX0" fmla="*/ 43712 w 299207"/>
              <a:gd name="connsiteY0" fmla="*/ 147954 h 269136"/>
              <a:gd name="connsiteX1" fmla="*/ 137842 w 299207"/>
              <a:gd name="connsiteY1" fmla="*/ 36 h 269136"/>
              <a:gd name="connsiteX2" fmla="*/ 299207 w 299207"/>
              <a:gd name="connsiteY2" fmla="*/ 161401 h 269136"/>
              <a:gd name="connsiteX3" fmla="*/ 16818 w 299207"/>
              <a:gd name="connsiteY3" fmla="*/ 268977 h 269136"/>
              <a:gd name="connsiteX4" fmla="*/ 43712 w 299207"/>
              <a:gd name="connsiteY4" fmla="*/ 147954 h 269136"/>
              <a:gd name="connsiteX0" fmla="*/ 68 w 255563"/>
              <a:gd name="connsiteY0" fmla="*/ 147954 h 269136"/>
              <a:gd name="connsiteX1" fmla="*/ 94198 w 255563"/>
              <a:gd name="connsiteY1" fmla="*/ 36 h 269136"/>
              <a:gd name="connsiteX2" fmla="*/ 255563 w 255563"/>
              <a:gd name="connsiteY2" fmla="*/ 161401 h 269136"/>
              <a:gd name="connsiteX3" fmla="*/ 107645 w 255563"/>
              <a:gd name="connsiteY3" fmla="*/ 268977 h 269136"/>
              <a:gd name="connsiteX4" fmla="*/ 68 w 255563"/>
              <a:gd name="connsiteY4" fmla="*/ 147954 h 26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63" h="269136">
                <a:moveTo>
                  <a:pt x="68" y="147954"/>
                </a:moveTo>
                <a:cubicBezTo>
                  <a:pt x="-2173" y="103131"/>
                  <a:pt x="51616" y="-2205"/>
                  <a:pt x="94198" y="36"/>
                </a:cubicBezTo>
                <a:cubicBezTo>
                  <a:pt x="136780" y="2277"/>
                  <a:pt x="255563" y="72282"/>
                  <a:pt x="255563" y="161401"/>
                </a:cubicBezTo>
                <a:cubicBezTo>
                  <a:pt x="255563" y="250520"/>
                  <a:pt x="150227" y="271218"/>
                  <a:pt x="107645" y="268977"/>
                </a:cubicBezTo>
                <a:cubicBezTo>
                  <a:pt x="65063" y="266736"/>
                  <a:pt x="2309" y="192777"/>
                  <a:pt x="68" y="147954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652216" y="3005416"/>
            <a:ext cx="1889278" cy="335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77"/>
          <a:stretch/>
        </p:blipFill>
        <p:spPr>
          <a:xfrm>
            <a:off x="2437523" y="2870848"/>
            <a:ext cx="1942888" cy="315401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24435" y="2366682"/>
            <a:ext cx="4034119" cy="127746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7D8CF709-322F-41FB-B463-0B19D7C3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4BEC-F87F-4EFF-AB8B-664304D5A6D2}" type="slidenum">
              <a:rPr lang="pt-BR" smtClean="0"/>
              <a:t>9</a:t>
            </a:fld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47ABF15-BCAB-4761-BF83-BDC06F733455}"/>
              </a:ext>
            </a:extLst>
          </p:cNvPr>
          <p:cNvSpPr txBox="1"/>
          <p:nvPr/>
        </p:nvSpPr>
        <p:spPr>
          <a:xfrm>
            <a:off x="2004207" y="6024863"/>
            <a:ext cx="1762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Elaborada pelo autor.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D7B9C522-15E8-4BA8-82CA-1DB18511CE48}"/>
              </a:ext>
            </a:extLst>
          </p:cNvPr>
          <p:cNvSpPr txBox="1"/>
          <p:nvPr/>
        </p:nvSpPr>
        <p:spPr>
          <a:xfrm>
            <a:off x="1018687" y="2045482"/>
            <a:ext cx="37338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pt-BR" sz="1050" dirty="0"/>
              <a:t>Figura 5: Menino girando pedra presa a um barbante</a:t>
            </a:r>
          </a:p>
        </p:txBody>
      </p:sp>
    </p:spTree>
    <p:extLst>
      <p:ext uri="{BB962C8B-B14F-4D97-AF65-F5344CB8AC3E}">
        <p14:creationId xmlns:p14="http://schemas.microsoft.com/office/powerpoint/2010/main" val="21362457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3128</TotalTime>
  <Words>960</Words>
  <Application>Microsoft Macintosh PowerPoint</Application>
  <PresentationFormat>Apresentação na tela (4:3)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 Narrow</vt:lpstr>
      <vt:lpstr>Arial Rounded MT Bold</vt:lpstr>
      <vt:lpstr>Calibri</vt:lpstr>
      <vt:lpstr>Calibri Light</vt:lpstr>
      <vt:lpstr>Cambria Math</vt:lpstr>
      <vt:lpstr>Cooper Black</vt:lpstr>
      <vt:lpstr>Arial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Rhodriggo mendes</dc:creator>
  <cp:lastModifiedBy>Melquisedec Lourenco da Silva</cp:lastModifiedBy>
  <cp:revision>36</cp:revision>
  <dcterms:created xsi:type="dcterms:W3CDTF">2017-07-06T12:44:00Z</dcterms:created>
  <dcterms:modified xsi:type="dcterms:W3CDTF">2017-08-02T18:21:56Z</dcterms:modified>
</cp:coreProperties>
</file>