
<file path=[Content_Types].xml><?xml version="1.0" encoding="utf-8"?>
<Types xmlns="http://schemas.openxmlformats.org/package/2006/content-types">
  <Default Extension="xml" ContentType="application/xml"/>
  <Default Extension="jpg" ContentType="image/pn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256" r:id="rId3"/>
    <p:sldId id="257" r:id="rId4"/>
    <p:sldId id="258" r:id="rId5"/>
    <p:sldId id="259" r:id="rId6"/>
    <p:sldId id="261" r:id="rId7"/>
    <p:sldId id="260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0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41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49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8E52D-CF2C-4B4E-AA4B-4FC3AD6C465A}" type="datetimeFigureOut">
              <a:rPr lang="pt-BR" smtClean="0"/>
              <a:t>02/08/17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CBED27-44E0-4C56-BFD6-C26546E1EF5F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6156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8F59FB0-E841-43A9-9AD4-2DAA57FD38F0}" type="datetime1">
              <a:rPr lang="pt-BR" smtClean="0"/>
              <a:t>02/08/17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4B74BEC-F87F-4EFF-AB8B-664304D5A6D2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1160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1213441-1A5E-4BEA-9E8D-CF709934D32C}" type="datetime1">
              <a:rPr lang="pt-BR" smtClean="0"/>
              <a:t>02/08/17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4B74BEC-F87F-4EFF-AB8B-664304D5A6D2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8940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F08FDE-DA8A-41BD-8A7C-F4DCACE332F2}" type="datetime1">
              <a:rPr lang="pt-BR" smtClean="0"/>
              <a:t>02/08/17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4B74BEC-F87F-4EFF-AB8B-664304D5A6D2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5176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997B61D-9BA8-4F0B-B8EB-6F4D561124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3DED9DDE-7A96-4D43-97AA-FD3BDD2862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EA9654E-4C78-4ADA-927A-29BDCA083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E2DA-72C5-4114-896B-361A4F85151E}" type="datetime1">
              <a:rPr lang="pt-BR" smtClean="0"/>
              <a:t>02/08/17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B288283-584D-4CAA-86C0-CB5B7176C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89E96D95-28D6-46DC-BEA6-D52EE59AD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ADAE-9FDB-4CE3-A65D-47447293F8A1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642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48C17F08-703B-482A-A232-F4CF19C4A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C2A9A4D8-A3E5-43E7-B2CC-3EABF827E3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B0A949C8-C306-43DA-A687-18C1C0D97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FC4E1-74E4-4621-99FA-11B6F64FB2B0}" type="datetime1">
              <a:rPr lang="pt-BR" smtClean="0"/>
              <a:t>02/08/17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6A12CDF-DEBF-4073-ACFB-0B3ACEB1C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72495A7C-1CF2-48C6-B7BE-1A2B9AC0F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ADAE-9FDB-4CE3-A65D-47447293F8A1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2772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18A2935-70D2-4795-AE17-1B978E78DF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4956949C-11D4-44E3-BFAE-C92A4D0FA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B819682-6486-4EDB-BABE-91B1A5372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3DD57-03DE-46FC-907C-58E8D6AD7543}" type="datetime1">
              <a:rPr lang="pt-BR" smtClean="0"/>
              <a:t>02/08/17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32CF75CF-2F93-4A26-9CDE-3A1787FA8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2FEC9DA-E58B-47A3-89FB-91721FF08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ADAE-9FDB-4CE3-A65D-47447293F8A1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76937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8308188-3CA5-475D-A937-4F876E149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7BA5998F-97E0-4AE9-BC18-549DFFE1DE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0ADD6686-E3BB-4ECF-847D-DA23A87E9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DD1C79DC-0A29-4E70-BB86-B72FAC2C0A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769AC-649E-4AC8-8BB5-B0549FF1832B}" type="datetime1">
              <a:rPr lang="pt-BR" smtClean="0"/>
              <a:t>02/08/17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CE34DB27-F68F-4778-A7A5-9DFAA47EC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7CEB3F8-F68D-4D62-A5EE-D00C440B5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ADAE-9FDB-4CE3-A65D-47447293F8A1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1538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D4F5710-1962-4CF5-B7FB-3CB2079AE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8A96B14B-64DA-4546-8098-C48313860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D08D1A41-40EC-4EEA-9AE8-105B4EA79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CBDD3995-5D51-469D-ADB7-948E393A5D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8FF8B047-630F-4CF6-8CDE-51CF5B4F2D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C1991528-2459-4AE6-8F92-3B4F0EFBE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5D0A-3E4A-46FE-9FD9-F1ACE317D4BD}" type="datetime1">
              <a:rPr lang="pt-BR" smtClean="0"/>
              <a:t>02/08/17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FCA55466-E13F-43C3-A47F-221EA03D1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60E6A6BF-CC2C-4036-ACBE-EC80F68AF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ADAE-9FDB-4CE3-A65D-47447293F8A1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78139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9B21BDE-610F-410F-90BB-148382466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4E6E9051-0702-4361-A444-17DEC81A9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3159-E93D-491D-A4FE-EB08B39334D0}" type="datetime1">
              <a:rPr lang="pt-BR" smtClean="0"/>
              <a:t>02/08/17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CE049410-6212-45B1-AFE5-B0FCCA5C3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9319F5D7-DD1A-4EE5-8CCE-9C5B88285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ADAE-9FDB-4CE3-A65D-47447293F8A1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5611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57FBBFCB-987C-4DCF-99D3-038F4AE74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F4AAD-C64F-4178-A87A-197C0A75E287}" type="datetime1">
              <a:rPr lang="pt-BR" smtClean="0"/>
              <a:t>02/08/17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1A632036-BC0F-4C0C-AD2E-C4ED3A984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CBC9A835-302A-4C21-9661-5CF6F570C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ADAE-9FDB-4CE3-A65D-47447293F8A1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9581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70D62AE-9ECA-4D9E-B568-549EF9C226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3005AC3-90F7-473A-BE5B-83830EBE19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458A9268-91D6-44B1-B35D-0EEEA1B3FC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3F5A2178-11A1-484B-A45E-8366833E1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50377-ECD5-4D44-80F1-CE9CCB4F8756}" type="datetime1">
              <a:rPr lang="pt-BR" smtClean="0"/>
              <a:t>02/08/17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B598ECC-10C0-44E8-A73F-796085C47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7B2847BE-A8A0-4113-A92C-DB25B7993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ADAE-9FDB-4CE3-A65D-47447293F8A1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92745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B190718-4E12-481B-8A42-636A8CF45D75}" type="datetime1">
              <a:rPr lang="pt-BR" smtClean="0"/>
              <a:t>02/08/17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4B74BEC-F87F-4EFF-AB8B-664304D5A6D2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91225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484372B-10E2-406A-B26F-CDB7AF1B7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A2ABB067-B93C-4310-B032-A0027029B64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69FE71CB-937F-4D1A-AB38-987708EBA7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E84F12C-6458-46CD-937A-AF840F9C2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0560B-09C5-480B-B04B-5897CD2F4A0A}" type="datetime1">
              <a:rPr lang="pt-BR" smtClean="0"/>
              <a:t>02/08/17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47871D7D-38F0-412D-BCD4-E313DEF4D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0F1A49FA-16B3-4BC0-9BC6-C5D7E7F9E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ADAE-9FDB-4CE3-A65D-47447293F8A1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72026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C05E791-6268-4A23-A7F3-30328C930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B79E1B14-3D5F-43F8-A042-F8F39A8E1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6D426AC-314C-4509-A253-FB318B3D4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AA1CF-655C-4E99-A10B-757AAD08C806}" type="datetime1">
              <a:rPr lang="pt-BR" smtClean="0"/>
              <a:t>02/08/17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A8C10746-105C-4748-88C4-3C2C54E15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EE1C157-20D4-4057-A84D-11734BCDC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ADAE-9FDB-4CE3-A65D-47447293F8A1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62477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71A8CF0B-5AF5-4A2E-A6DD-AD4FE8D3E6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42392A7D-C8F8-4D72-B8C9-978D51F852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A534221-3B4D-4878-8352-81D2D8C2C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CED55-D495-43EE-9911-886319165BAE}" type="datetime1">
              <a:rPr lang="pt-BR" smtClean="0"/>
              <a:t>02/08/17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2BD13B23-232D-4E10-A78D-72C46417E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3260497C-99BE-4845-A673-77F0C3CBE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ADAE-9FDB-4CE3-A65D-47447293F8A1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2016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549D1D7F-DA19-47F0-B249-8FE060B77C1A}" type="datetime1">
              <a:rPr lang="pt-BR" smtClean="0"/>
              <a:t>02/08/17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4B74BEC-F87F-4EFF-AB8B-664304D5A6D2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8923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2FA14FB-BC12-4694-9DDC-C1C0A0147CFB}" type="datetime1">
              <a:rPr lang="pt-BR" smtClean="0"/>
              <a:t>02/08/17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4B74BEC-F87F-4EFF-AB8B-664304D5A6D2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2787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701B8EF5-44FD-4929-A4F7-7B7C5EB2C38D}" type="datetime1">
              <a:rPr lang="pt-BR" smtClean="0"/>
              <a:t>02/08/17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4B74BEC-F87F-4EFF-AB8B-664304D5A6D2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9445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1BCB7E1-24C2-4329-83A3-FC65684E0BD9}" type="datetime1">
              <a:rPr lang="pt-BR" smtClean="0"/>
              <a:t>02/08/17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4B74BEC-F87F-4EFF-AB8B-664304D5A6D2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2203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4C1B9168-AA80-4090-AB53-C0421321C02F}" type="datetime1">
              <a:rPr lang="pt-BR" smtClean="0"/>
              <a:t>02/08/17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215951" y="6492875"/>
            <a:ext cx="586001" cy="365125"/>
          </a:xfrm>
          <a:prstGeom prst="rect">
            <a:avLst/>
          </a:prstGeom>
        </p:spPr>
        <p:txBody>
          <a:bodyPr/>
          <a:lstStyle/>
          <a:p>
            <a:fld id="{84B74BEC-F87F-4EFF-AB8B-664304D5A6D2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7102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EC076C2-AE62-476E-85EE-88D91B0012D1}" type="datetime1">
              <a:rPr lang="pt-BR" smtClean="0"/>
              <a:t>02/08/17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4B74BEC-F87F-4EFF-AB8B-664304D5A6D2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4259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728F7A6-583B-4A8E-A8A4-0D3AD9F97D93}" type="datetime1">
              <a:rPr lang="pt-BR" smtClean="0"/>
              <a:t>02/08/17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84B74BEC-F87F-4EFF-AB8B-664304D5A6D2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1871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9474751A-A2B3-4751-B685-21D4022BE7D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21" y="0"/>
            <a:ext cx="2415292" cy="1042693"/>
          </a:xfrm>
          <a:prstGeom prst="rect">
            <a:avLst/>
          </a:prstGeom>
        </p:spPr>
      </p:pic>
      <p:sp>
        <p:nvSpPr>
          <p:cNvPr id="9" name="Retângulo Arredondado 6">
            <a:extLst>
              <a:ext uri="{FF2B5EF4-FFF2-40B4-BE49-F238E27FC236}">
                <a16:creationId xmlns:a16="http://schemas.microsoft.com/office/drawing/2014/main" xmlns="" id="{D033ABBC-CDF8-4F5E-807C-E2730527E8BA}"/>
              </a:ext>
            </a:extLst>
          </p:cNvPr>
          <p:cNvSpPr/>
          <p:nvPr userDrawn="1"/>
        </p:nvSpPr>
        <p:spPr>
          <a:xfrm flipV="1">
            <a:off x="308167" y="931236"/>
            <a:ext cx="7521726" cy="45719"/>
          </a:xfrm>
          <a:prstGeom prst="round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w="190500" h="171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pSp>
        <p:nvGrpSpPr>
          <p:cNvPr id="10" name="Agrupar 9">
            <a:extLst>
              <a:ext uri="{FF2B5EF4-FFF2-40B4-BE49-F238E27FC236}">
                <a16:creationId xmlns:a16="http://schemas.microsoft.com/office/drawing/2014/main" xmlns="" id="{933148FC-0B32-4A7A-A2CD-F233765FDF0E}"/>
              </a:ext>
            </a:extLst>
          </p:cNvPr>
          <p:cNvGrpSpPr/>
          <p:nvPr userDrawn="1"/>
        </p:nvGrpSpPr>
        <p:grpSpPr>
          <a:xfrm flipV="1">
            <a:off x="308167" y="5619685"/>
            <a:ext cx="953741" cy="958186"/>
            <a:chOff x="1283046" y="2537100"/>
            <a:chExt cx="1863523" cy="1872209"/>
          </a:xfrm>
          <a:solidFill>
            <a:schemeClr val="accent6"/>
          </a:solidFill>
        </p:grpSpPr>
        <p:sp>
          <p:nvSpPr>
            <p:cNvPr id="11" name="Retângulo de cantos arredondados 6">
              <a:extLst>
                <a:ext uri="{FF2B5EF4-FFF2-40B4-BE49-F238E27FC236}">
                  <a16:creationId xmlns:a16="http://schemas.microsoft.com/office/drawing/2014/main" xmlns="" id="{2512461E-AFEA-450D-9F50-912A5998169F}"/>
                </a:ext>
              </a:extLst>
            </p:cNvPr>
            <p:cNvSpPr/>
            <p:nvPr userDrawn="1"/>
          </p:nvSpPr>
          <p:spPr>
            <a:xfrm>
              <a:off x="1288875" y="2537100"/>
              <a:ext cx="561550" cy="57606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Retângulo de cantos arredondados 7">
              <a:extLst>
                <a:ext uri="{FF2B5EF4-FFF2-40B4-BE49-F238E27FC236}">
                  <a16:creationId xmlns:a16="http://schemas.microsoft.com/office/drawing/2014/main" xmlns="" id="{2C9A12A8-860E-4FC4-B144-5EE9140B1B26}"/>
                </a:ext>
              </a:extLst>
            </p:cNvPr>
            <p:cNvSpPr/>
            <p:nvPr userDrawn="1"/>
          </p:nvSpPr>
          <p:spPr>
            <a:xfrm>
              <a:off x="1288875" y="3185172"/>
              <a:ext cx="561550" cy="57606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3" name="Retângulo de cantos arredondados 9">
              <a:extLst>
                <a:ext uri="{FF2B5EF4-FFF2-40B4-BE49-F238E27FC236}">
                  <a16:creationId xmlns:a16="http://schemas.microsoft.com/office/drawing/2014/main" xmlns="" id="{79394916-CFDF-4FF3-96D6-9F40D810BB85}"/>
                </a:ext>
              </a:extLst>
            </p:cNvPr>
            <p:cNvSpPr/>
            <p:nvPr userDrawn="1"/>
          </p:nvSpPr>
          <p:spPr>
            <a:xfrm>
              <a:off x="1936947" y="2537101"/>
              <a:ext cx="561550" cy="57606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4" name="Retângulo de cantos arredondados 10">
              <a:extLst>
                <a:ext uri="{FF2B5EF4-FFF2-40B4-BE49-F238E27FC236}">
                  <a16:creationId xmlns:a16="http://schemas.microsoft.com/office/drawing/2014/main" xmlns="" id="{40866458-64BD-424D-9E69-DE5B01A64F23}"/>
                </a:ext>
              </a:extLst>
            </p:cNvPr>
            <p:cNvSpPr/>
            <p:nvPr userDrawn="1"/>
          </p:nvSpPr>
          <p:spPr>
            <a:xfrm>
              <a:off x="2585019" y="2537101"/>
              <a:ext cx="561550" cy="57606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Retângulo de cantos arredondados 11">
              <a:extLst>
                <a:ext uri="{FF2B5EF4-FFF2-40B4-BE49-F238E27FC236}">
                  <a16:creationId xmlns:a16="http://schemas.microsoft.com/office/drawing/2014/main" xmlns="" id="{0FE196F5-910D-4736-80DA-4861D56BCBC2}"/>
                </a:ext>
              </a:extLst>
            </p:cNvPr>
            <p:cNvSpPr/>
            <p:nvPr userDrawn="1"/>
          </p:nvSpPr>
          <p:spPr>
            <a:xfrm>
              <a:off x="1922433" y="3185172"/>
              <a:ext cx="561550" cy="57606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6" name="Retângulo de cantos arredondados 26">
              <a:extLst>
                <a:ext uri="{FF2B5EF4-FFF2-40B4-BE49-F238E27FC236}">
                  <a16:creationId xmlns:a16="http://schemas.microsoft.com/office/drawing/2014/main" xmlns="" id="{95ED7EB2-067F-4B27-9959-F8F2FE6F0338}"/>
                </a:ext>
              </a:extLst>
            </p:cNvPr>
            <p:cNvSpPr/>
            <p:nvPr userDrawn="1"/>
          </p:nvSpPr>
          <p:spPr>
            <a:xfrm>
              <a:off x="1283046" y="3833244"/>
              <a:ext cx="561550" cy="57606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grpSp>
        <p:nvGrpSpPr>
          <p:cNvPr id="17" name="Agrupar 16">
            <a:extLst>
              <a:ext uri="{FF2B5EF4-FFF2-40B4-BE49-F238E27FC236}">
                <a16:creationId xmlns:a16="http://schemas.microsoft.com/office/drawing/2014/main" xmlns="" id="{914F32C9-A6A6-4771-9DAA-76129AF509A4}"/>
              </a:ext>
            </a:extLst>
          </p:cNvPr>
          <p:cNvGrpSpPr/>
          <p:nvPr userDrawn="1"/>
        </p:nvGrpSpPr>
        <p:grpSpPr>
          <a:xfrm flipH="1">
            <a:off x="7874174" y="828807"/>
            <a:ext cx="953741" cy="958186"/>
            <a:chOff x="1283046" y="2537100"/>
            <a:chExt cx="1863523" cy="1872209"/>
          </a:xfrm>
          <a:solidFill>
            <a:schemeClr val="accent6"/>
          </a:solidFill>
        </p:grpSpPr>
        <p:sp>
          <p:nvSpPr>
            <p:cNvPr id="18" name="Retângulo de cantos arredondados 6">
              <a:extLst>
                <a:ext uri="{FF2B5EF4-FFF2-40B4-BE49-F238E27FC236}">
                  <a16:creationId xmlns:a16="http://schemas.microsoft.com/office/drawing/2014/main" xmlns="" id="{42F4F552-20E3-4716-801C-81300C0860F2}"/>
                </a:ext>
              </a:extLst>
            </p:cNvPr>
            <p:cNvSpPr/>
            <p:nvPr userDrawn="1"/>
          </p:nvSpPr>
          <p:spPr>
            <a:xfrm>
              <a:off x="1288875" y="2537100"/>
              <a:ext cx="561550" cy="57606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" name="Retângulo de cantos arredondados 7">
              <a:extLst>
                <a:ext uri="{FF2B5EF4-FFF2-40B4-BE49-F238E27FC236}">
                  <a16:creationId xmlns:a16="http://schemas.microsoft.com/office/drawing/2014/main" xmlns="" id="{1DED97F3-7CD8-4870-8D6A-096AE7EE7780}"/>
                </a:ext>
              </a:extLst>
            </p:cNvPr>
            <p:cNvSpPr/>
            <p:nvPr userDrawn="1"/>
          </p:nvSpPr>
          <p:spPr>
            <a:xfrm>
              <a:off x="1288875" y="3185172"/>
              <a:ext cx="561550" cy="57606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" name="Retângulo de cantos arredondados 9">
              <a:extLst>
                <a:ext uri="{FF2B5EF4-FFF2-40B4-BE49-F238E27FC236}">
                  <a16:creationId xmlns:a16="http://schemas.microsoft.com/office/drawing/2014/main" xmlns="" id="{CED12A3D-FAA4-414E-A149-8046C67ACA3D}"/>
                </a:ext>
              </a:extLst>
            </p:cNvPr>
            <p:cNvSpPr/>
            <p:nvPr userDrawn="1"/>
          </p:nvSpPr>
          <p:spPr>
            <a:xfrm>
              <a:off x="1936947" y="2537101"/>
              <a:ext cx="561550" cy="57606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de cantos arredondados 10">
              <a:extLst>
                <a:ext uri="{FF2B5EF4-FFF2-40B4-BE49-F238E27FC236}">
                  <a16:creationId xmlns:a16="http://schemas.microsoft.com/office/drawing/2014/main" xmlns="" id="{598C0E79-4441-4EF4-B4CA-60BA5AAE7ECE}"/>
                </a:ext>
              </a:extLst>
            </p:cNvPr>
            <p:cNvSpPr/>
            <p:nvPr userDrawn="1"/>
          </p:nvSpPr>
          <p:spPr>
            <a:xfrm>
              <a:off x="2585019" y="2537101"/>
              <a:ext cx="561550" cy="57606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Retângulo de cantos arredondados 11">
              <a:extLst>
                <a:ext uri="{FF2B5EF4-FFF2-40B4-BE49-F238E27FC236}">
                  <a16:creationId xmlns:a16="http://schemas.microsoft.com/office/drawing/2014/main" xmlns="" id="{6C286597-3BA9-45C2-8038-693946DE6383}"/>
                </a:ext>
              </a:extLst>
            </p:cNvPr>
            <p:cNvSpPr/>
            <p:nvPr userDrawn="1"/>
          </p:nvSpPr>
          <p:spPr>
            <a:xfrm>
              <a:off x="1922433" y="3185172"/>
              <a:ext cx="561550" cy="57606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3" name="Retângulo de cantos arredondados 26">
              <a:extLst>
                <a:ext uri="{FF2B5EF4-FFF2-40B4-BE49-F238E27FC236}">
                  <a16:creationId xmlns:a16="http://schemas.microsoft.com/office/drawing/2014/main" xmlns="" id="{2537C6C9-CC26-42B8-9075-61BBECAC689F}"/>
                </a:ext>
              </a:extLst>
            </p:cNvPr>
            <p:cNvSpPr/>
            <p:nvPr userDrawn="1"/>
          </p:nvSpPr>
          <p:spPr>
            <a:xfrm>
              <a:off x="1283046" y="3833244"/>
              <a:ext cx="561550" cy="57606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pic>
        <p:nvPicPr>
          <p:cNvPr id="24" name="Imagem 23">
            <a:extLst>
              <a:ext uri="{FF2B5EF4-FFF2-40B4-BE49-F238E27FC236}">
                <a16:creationId xmlns:a16="http://schemas.microsoft.com/office/drawing/2014/main" xmlns="" id="{C4E7C447-92FB-4784-AFBB-7973CF2BA3C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503"/>
          <a:stretch/>
        </p:blipFill>
        <p:spPr>
          <a:xfrm>
            <a:off x="6809063" y="49129"/>
            <a:ext cx="2130222" cy="882109"/>
          </a:xfrm>
          <a:prstGeom prst="rect">
            <a:avLst/>
          </a:prstGeom>
        </p:spPr>
      </p:pic>
      <p:sp>
        <p:nvSpPr>
          <p:cNvPr id="25" name="Retângulo Arredondado 23">
            <a:extLst>
              <a:ext uri="{FF2B5EF4-FFF2-40B4-BE49-F238E27FC236}">
                <a16:creationId xmlns:a16="http://schemas.microsoft.com/office/drawing/2014/main" xmlns="" id="{58130ED8-4917-445C-B901-6F8DFC873190}"/>
              </a:ext>
            </a:extLst>
          </p:cNvPr>
          <p:cNvSpPr/>
          <p:nvPr userDrawn="1"/>
        </p:nvSpPr>
        <p:spPr>
          <a:xfrm flipV="1">
            <a:off x="1261908" y="6402812"/>
            <a:ext cx="7563023" cy="45719"/>
          </a:xfrm>
          <a:prstGeom prst="roundRect">
            <a:avLst/>
          </a:prstGeom>
          <a:solidFill>
            <a:srgbClr val="FF0000"/>
          </a:solidFill>
          <a:ln>
            <a:noFill/>
          </a:ln>
          <a:scene3d>
            <a:camera prst="orthographicFront"/>
            <a:lightRig rig="threePt" dir="t"/>
          </a:scene3d>
          <a:sp3d>
            <a:bevelT w="190500" h="1714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6214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D46C7B38-EC18-49F8-BE32-D30B84D05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B5404360-4E8A-467C-9802-1A961A1EEF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53C64C42-A70C-4B28-A633-8EAE054151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03A45-7678-4C9B-B72C-A614C50F2E0F}" type="datetime1">
              <a:rPr lang="pt-BR" smtClean="0"/>
              <a:t>02/08/17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C6EC9E6-DFAA-485D-8630-DF9FF3198D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99007169-A710-4193-B2EE-3EF1259702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DADAE-9FDB-4CE3-A65D-47447293F8A1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2153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emf"/><Relationship Id="rId6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4" Type="http://schemas.openxmlformats.org/officeDocument/2006/relationships/hyperlink" Target="https://www.youtube.com/watch?v=pTxIQJaM1SU&amp;index=2&amp;list=PLXP3MSWoq-8lk1rxM0A0KdK_7btu-qW0p" TargetMode="External"/><Relationship Id="rId5" Type="http://schemas.openxmlformats.org/officeDocument/2006/relationships/image" Target="../media/image6.jpg"/><Relationship Id="rId6" Type="http://schemas.openxmlformats.org/officeDocument/2006/relationships/hyperlink" Target="https://www.youtube.com/watch?v=_eb5RQ8Qa6k&amp;index=3&amp;list=PLXP3MSWoq-8lk1rxM0A0KdK_7btu-qW0p" TargetMode="External"/><Relationship Id="rId7" Type="http://schemas.openxmlformats.org/officeDocument/2006/relationships/image" Target="../media/image7.jpg"/><Relationship Id="rId8" Type="http://schemas.openxmlformats.org/officeDocument/2006/relationships/hyperlink" Target="https://www.youtube.com/watch?v=toZ-lcLYKh8&amp;list=PLXP3MSWoq-8lk1rxM0A0KdK_7btu-qW0p&amp;index=4" TargetMode="External"/><Relationship Id="rId9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youtube.com/watch?v=kkmNPlr0u9E&amp;list=PLXP3MSWoq-8lk1rxM0A0KdK_7btu-qW0p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4" Type="http://schemas.openxmlformats.org/officeDocument/2006/relationships/hyperlink" Target="https://www.youtube.com/watch?v=0iqurLrTeRw&amp;index=6&amp;list=PLXP3MSWoq-8lk1rxM0A0KdK_7btu-qW0p" TargetMode="External"/><Relationship Id="rId5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youtube.com/watch?v=gU7LlD1R7Wg&amp;list=PLXP3MSWoq-8lk1rxM0A0KdK_7btu-qW0p&amp;index=5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4" Type="http://schemas.openxmlformats.org/officeDocument/2006/relationships/hyperlink" Target="https://www.youtube.com/watch?v=UxxCHUyfkqg&amp;list=PLXP3MSWoq-8lk1rxM0A0KdK_7btu-qW0p&amp;index=8" TargetMode="External"/><Relationship Id="rId5" Type="http://schemas.openxmlformats.org/officeDocument/2006/relationships/image" Target="../media/image12.jp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youtube.com/watch?v=v-8wJyJgVJg&amp;list=PLXP3MSWoq-8lk1rxM0A0KdK_7btu-qW0p&amp;index=7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4" Type="http://schemas.openxmlformats.org/officeDocument/2006/relationships/hyperlink" Target="https://www.youtube.com/watch?v=-8B0PnBXHGc&amp;list=PLXP3MSWoq-8lk1rxM0A0KdK_7btu-qW0p&amp;index=10" TargetMode="External"/><Relationship Id="rId5" Type="http://schemas.openxmlformats.org/officeDocument/2006/relationships/image" Target="../media/image14.jpg"/><Relationship Id="rId6" Type="http://schemas.openxmlformats.org/officeDocument/2006/relationships/hyperlink" Target="https://www.youtube.com/watch?v=WxGIP3YDsMQ&amp;index=11&amp;list=PLXP3MSWoq-8lk1rxM0A0KdK_7btu-qW0p" TargetMode="External"/><Relationship Id="rId7" Type="http://schemas.openxmlformats.org/officeDocument/2006/relationships/image" Target="../media/image15.jp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youtube.com/watch?v=BQ0vq6ngRdk&amp;list=PLXP3MSWoq-8lk1rxM0A0KdK_7btu-qW0p&amp;index=9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4" Type="http://schemas.openxmlformats.org/officeDocument/2006/relationships/hyperlink" Target="https://www.youtube.com/watch?v=YclPR4WNe6U&amp;index=13&amp;list=PLXP3MSWoq-8lk1rxM0A0KdK_7btu-qW0p" TargetMode="External"/><Relationship Id="rId5" Type="http://schemas.openxmlformats.org/officeDocument/2006/relationships/image" Target="../media/image17.jpg"/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youtube.com/watch?v=R4xhH-leaPc&amp;index=12&amp;list=PLXP3MSWoq-8lk1rxM0A0KdK_7btu-qW0p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youtube.com/watch?v=dt_XJp77-mk&amp;list=PLXP3MSWoq-8lk1rxM0A0KdK_7btu-qW0p&amp;index=14" TargetMode="External"/><Relationship Id="rId3" Type="http://schemas.openxmlformats.org/officeDocument/2006/relationships/image" Target="../media/image1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D3E98ADA-FE3A-4476-AF41-A720C2EA21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45" y="159455"/>
            <a:ext cx="2698546" cy="928541"/>
          </a:xfrm>
          <a:prstGeom prst="rect">
            <a:avLst/>
          </a:prstGeom>
        </p:spPr>
      </p:pic>
      <p:graphicFrame>
        <p:nvGraphicFramePr>
          <p:cNvPr id="5" name="Objeto 4">
            <a:extLst>
              <a:ext uri="{FF2B5EF4-FFF2-40B4-BE49-F238E27FC236}">
                <a16:creationId xmlns:a16="http://schemas.microsoft.com/office/drawing/2014/main" xmlns="" id="{1C4FE7C3-D5AF-4A32-B77B-3F0BB1B8698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2513471"/>
              </p:ext>
            </p:extLst>
          </p:nvPr>
        </p:nvGraphicFramePr>
        <p:xfrm>
          <a:off x="3645188" y="201090"/>
          <a:ext cx="1785794" cy="847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CorelDRAW" r:id="rId4" imgW="4068406" imgH="1929860" progId="CorelDraw.Graphic.18">
                  <p:embed/>
                </p:oleObj>
              </mc:Choice>
              <mc:Fallback>
                <p:oleObj name="CorelDRAW" r:id="rId4" imgW="4068406" imgH="1929860" progId="CorelDraw.Graphic.18">
                  <p:embed/>
                  <p:pic>
                    <p:nvPicPr>
                      <p:cNvPr id="5" name="Objeto 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645188" y="201090"/>
                        <a:ext cx="1785794" cy="8472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33DE9FA8-332E-4A62-87B7-E50B5C7CAA5A}"/>
              </a:ext>
            </a:extLst>
          </p:cNvPr>
          <p:cNvSpPr txBox="1"/>
          <p:nvPr/>
        </p:nvSpPr>
        <p:spPr>
          <a:xfrm>
            <a:off x="0" y="3124570"/>
            <a:ext cx="9144000" cy="13234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sz="4000" b="1" i="1" dirty="0">
                <a:latin typeface="Arial Narrow" panose="020B0606020202030204" pitchFamily="34" charset="0"/>
              </a:rPr>
              <a:t>Referenciais não inerciais e as forças fictícias</a:t>
            </a:r>
            <a:endParaRPr lang="pt-BR" sz="4000" i="1" dirty="0">
              <a:latin typeface="Arial Narrow" panose="020B0606020202030204" pitchFamily="34" charset="0"/>
            </a:endParaRP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xmlns="" id="{C345B40C-09B8-4CBE-8844-EAB038F543F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9503"/>
          <a:stretch/>
        </p:blipFill>
        <p:spPr>
          <a:xfrm>
            <a:off x="6208279" y="0"/>
            <a:ext cx="2869687" cy="1188316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0A4FD48D-0A52-4636-B887-F4E4CF2D1FAC}"/>
              </a:ext>
            </a:extLst>
          </p:cNvPr>
          <p:cNvSpPr txBox="1"/>
          <p:nvPr/>
        </p:nvSpPr>
        <p:spPr>
          <a:xfrm>
            <a:off x="2841350" y="4689705"/>
            <a:ext cx="39513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i="1" dirty="0">
                <a:latin typeface="Arial Narrow" panose="020B0606020202030204" pitchFamily="34" charset="0"/>
              </a:rPr>
              <a:t>Professor:</a:t>
            </a:r>
          </a:p>
          <a:p>
            <a:r>
              <a:rPr lang="pt-BR" sz="2400" b="1" i="1" dirty="0">
                <a:latin typeface="Arial Narrow" panose="020B0606020202030204" pitchFamily="34" charset="0"/>
              </a:rPr>
              <a:t>		</a:t>
            </a:r>
            <a:r>
              <a:rPr lang="pt-BR" sz="2400" b="1" i="1" dirty="0" err="1">
                <a:latin typeface="Arial Narrow" panose="020B0606020202030204" pitchFamily="34" charset="0"/>
              </a:rPr>
              <a:t>Rhodriggo</a:t>
            </a:r>
            <a:r>
              <a:rPr lang="pt-BR" sz="2400" b="1" i="1" dirty="0">
                <a:latin typeface="Arial Narrow" panose="020B0606020202030204" pitchFamily="34" charset="0"/>
              </a:rPr>
              <a:t> </a:t>
            </a:r>
            <a:r>
              <a:rPr lang="pt-BR" sz="2400" b="1" i="1" dirty="0" smtClean="0">
                <a:latin typeface="Arial Narrow" panose="020B0606020202030204" pitchFamily="34" charset="0"/>
              </a:rPr>
              <a:t>Mendes</a:t>
            </a:r>
          </a:p>
          <a:p>
            <a:r>
              <a:rPr lang="pt-BR" sz="2400" b="1" i="1" dirty="0">
                <a:latin typeface="Arial Narrow" panose="020B0606020202030204" pitchFamily="34" charset="0"/>
              </a:rPr>
              <a:t>	</a:t>
            </a:r>
            <a:r>
              <a:rPr lang="pt-BR" sz="2400" b="1" i="1" dirty="0" smtClean="0">
                <a:latin typeface="Arial Narrow" panose="020B0606020202030204" pitchFamily="34" charset="0"/>
              </a:rPr>
              <a:t>	Melquisedec Lourenço</a:t>
            </a:r>
            <a:endParaRPr lang="pt-BR" sz="2400" b="1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40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0CEA112B-F444-428C-9857-C2612C2D9B91}"/>
              </a:ext>
            </a:extLst>
          </p:cNvPr>
          <p:cNvSpPr txBox="1"/>
          <p:nvPr/>
        </p:nvSpPr>
        <p:spPr>
          <a:xfrm>
            <a:off x="302116" y="2061513"/>
            <a:ext cx="49429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>
                <a:latin typeface="Constantia" panose="02030602050306030303" pitchFamily="18" charset="0"/>
              </a:rPr>
              <a:t>O que é um referencial?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D008C624-E673-4C6C-A04C-4ECC6E69123A}"/>
              </a:ext>
            </a:extLst>
          </p:cNvPr>
          <p:cNvSpPr txBox="1"/>
          <p:nvPr/>
        </p:nvSpPr>
        <p:spPr>
          <a:xfrm>
            <a:off x="302116" y="2918307"/>
            <a:ext cx="82157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200" dirty="0">
                <a:latin typeface="Constantia" panose="02030602050306030303" pitchFamily="18" charset="0"/>
              </a:rPr>
              <a:t>Um fenômeno pode ser descrito de formas diferentes por dois referenciais distintos</a:t>
            </a:r>
            <a:r>
              <a:rPr lang="pt-BR" sz="3200" dirty="0" smtClean="0">
                <a:latin typeface="Constantia" panose="02030602050306030303" pitchFamily="18" charset="0"/>
              </a:rPr>
              <a:t>?</a:t>
            </a:r>
            <a:endParaRPr lang="pt-BR" sz="3200" dirty="0">
              <a:latin typeface="Constantia" panose="02030602050306030303" pitchFamily="18" charset="0"/>
            </a:endParaRPr>
          </a:p>
        </p:txBody>
      </p:sp>
      <p:grpSp>
        <p:nvGrpSpPr>
          <p:cNvPr id="9" name="Agrupar 8">
            <a:extLst>
              <a:ext uri="{FF2B5EF4-FFF2-40B4-BE49-F238E27FC236}">
                <a16:creationId xmlns:a16="http://schemas.microsoft.com/office/drawing/2014/main" xmlns="" id="{B790E134-59E5-4E42-889D-8F03B76048B5}"/>
              </a:ext>
            </a:extLst>
          </p:cNvPr>
          <p:cNvGrpSpPr/>
          <p:nvPr/>
        </p:nvGrpSpPr>
        <p:grpSpPr>
          <a:xfrm>
            <a:off x="304798" y="1213996"/>
            <a:ext cx="2931069" cy="606716"/>
            <a:chOff x="304798" y="1213996"/>
            <a:chExt cx="2931069" cy="606716"/>
          </a:xfrm>
        </p:grpSpPr>
        <p:sp>
          <p:nvSpPr>
            <p:cNvPr id="7" name="CaixaDeTexto 6">
              <a:extLst>
                <a:ext uri="{FF2B5EF4-FFF2-40B4-BE49-F238E27FC236}">
                  <a16:creationId xmlns:a16="http://schemas.microsoft.com/office/drawing/2014/main" xmlns="" id="{BE9EEAB0-CABA-4516-BC97-3C13391125AF}"/>
                </a:ext>
              </a:extLst>
            </p:cNvPr>
            <p:cNvSpPr txBox="1"/>
            <p:nvPr/>
          </p:nvSpPr>
          <p:spPr>
            <a:xfrm>
              <a:off x="332508" y="1235937"/>
              <a:ext cx="29033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dirty="0">
                  <a:latin typeface="Berlin Sans FB Demi" panose="020E0802020502020306" pitchFamily="34" charset="0"/>
                </a:rPr>
                <a:t>1- Referenciais.</a:t>
              </a:r>
            </a:p>
          </p:txBody>
        </p:sp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xmlns="" id="{00DA54BB-4D96-4F6A-8026-15467C98DC48}"/>
                </a:ext>
              </a:extLst>
            </p:cNvPr>
            <p:cNvSpPr txBox="1"/>
            <p:nvPr/>
          </p:nvSpPr>
          <p:spPr>
            <a:xfrm>
              <a:off x="304798" y="1213996"/>
              <a:ext cx="29033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dirty="0">
                  <a:solidFill>
                    <a:schemeClr val="accent6">
                      <a:lumMod val="75000"/>
                    </a:schemeClr>
                  </a:solidFill>
                  <a:latin typeface="Berlin Sans FB Demi" panose="020E0802020502020306" pitchFamily="34" charset="0"/>
                </a:rPr>
                <a:t>1- Referenciais.</a:t>
              </a:r>
            </a:p>
          </p:txBody>
        </p:sp>
      </p:grp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124B975B-BE4D-46BC-9E0F-37634D21E448}"/>
              </a:ext>
            </a:extLst>
          </p:cNvPr>
          <p:cNvSpPr txBox="1"/>
          <p:nvPr/>
        </p:nvSpPr>
        <p:spPr>
          <a:xfrm>
            <a:off x="1225898" y="5312823"/>
            <a:ext cx="68630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rgbClr val="C00000"/>
                </a:solidFill>
                <a:latin typeface="Constantia" panose="02030602050306030303" pitchFamily="18" charset="0"/>
              </a:rPr>
              <a:t>01                 02                   03                    04  </a:t>
            </a:r>
          </a:p>
          <a:p>
            <a:pPr algn="ctr"/>
            <a:r>
              <a:rPr lang="pt-BR" sz="2400" dirty="0" smtClean="0">
                <a:solidFill>
                  <a:srgbClr val="C00000"/>
                </a:solidFill>
                <a:latin typeface="Constantia" panose="02030602050306030303" pitchFamily="18" charset="0"/>
              </a:rPr>
              <a:t>Vídeos</a:t>
            </a:r>
            <a:endParaRPr lang="pt-BR" sz="2400" dirty="0">
              <a:solidFill>
                <a:srgbClr val="C00000"/>
              </a:solidFill>
              <a:latin typeface="Constantia" panose="02030602050306030303" pitchFamily="18" charset="0"/>
            </a:endParaRP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7E3647A2-033E-47B9-9174-AFA4E877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4BEC-F87F-4EFF-AB8B-664304D5A6D2}" type="slidenum">
              <a:rPr lang="pt-BR" smtClean="0"/>
              <a:t>2</a:t>
            </a:fld>
            <a:endParaRPr lang="pt-BR"/>
          </a:p>
        </p:txBody>
      </p:sp>
      <p:pic>
        <p:nvPicPr>
          <p:cNvPr id="11" name="Imagem 10">
            <a:hlinkClick r:id="rId2"/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397749" y="4121242"/>
            <a:ext cx="1304746" cy="1304746"/>
          </a:xfrm>
          <a:prstGeom prst="rect">
            <a:avLst/>
          </a:prstGeom>
        </p:spPr>
      </p:pic>
      <p:pic>
        <p:nvPicPr>
          <p:cNvPr id="12" name="Imagem 11">
            <a:hlinkClick r:id="rId4"/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3135086" y="4092623"/>
            <a:ext cx="1239385" cy="1239385"/>
          </a:xfrm>
          <a:prstGeom prst="rect">
            <a:avLst/>
          </a:prstGeom>
        </p:spPr>
      </p:pic>
      <p:pic>
        <p:nvPicPr>
          <p:cNvPr id="13" name="Imagem 12">
            <a:hlinkClick r:id="rId6"/>
          </p:cNvPr>
          <p:cNvPicPr/>
          <p:nvPr/>
        </p:nvPicPr>
        <p:blipFill>
          <a:blip r:embed="rId7"/>
          <a:stretch>
            <a:fillRect/>
          </a:stretch>
        </p:blipFill>
        <p:spPr>
          <a:xfrm>
            <a:off x="4817110" y="4052796"/>
            <a:ext cx="1338580" cy="1338580"/>
          </a:xfrm>
          <a:prstGeom prst="rect">
            <a:avLst/>
          </a:prstGeom>
        </p:spPr>
      </p:pic>
      <p:pic>
        <p:nvPicPr>
          <p:cNvPr id="14" name="Imagem 13">
            <a:hlinkClick r:id="rId8"/>
          </p:cNvPr>
          <p:cNvPicPr/>
          <p:nvPr/>
        </p:nvPicPr>
        <p:blipFill>
          <a:blip r:embed="rId9"/>
          <a:stretch>
            <a:fillRect/>
          </a:stretch>
        </p:blipFill>
        <p:spPr>
          <a:xfrm>
            <a:off x="6598329" y="4073438"/>
            <a:ext cx="1352550" cy="135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0119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0CEA112B-F444-428C-9857-C2612C2D9B91}"/>
              </a:ext>
            </a:extLst>
          </p:cNvPr>
          <p:cNvSpPr txBox="1"/>
          <p:nvPr/>
        </p:nvSpPr>
        <p:spPr>
          <a:xfrm>
            <a:off x="290945" y="1810170"/>
            <a:ext cx="82157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200" dirty="0">
                <a:latin typeface="Constantia" panose="02030602050306030303" pitchFamily="18" charset="0"/>
              </a:rPr>
              <a:t>De acordo com as Leis de Newton, como um pêndulo pendurado deve se comportar?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D008C624-E673-4C6C-A04C-4ECC6E69123A}"/>
              </a:ext>
            </a:extLst>
          </p:cNvPr>
          <p:cNvSpPr txBox="1"/>
          <p:nvPr/>
        </p:nvSpPr>
        <p:spPr>
          <a:xfrm>
            <a:off x="290945" y="3379830"/>
            <a:ext cx="82157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200" dirty="0">
                <a:latin typeface="Constantia" panose="02030602050306030303" pitchFamily="18" charset="0"/>
              </a:rPr>
              <a:t>E um corpo abandonado de uma certa altura?</a:t>
            </a: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xmlns="" id="{5A98B689-3A29-4B79-A039-414485C743FE}"/>
              </a:ext>
            </a:extLst>
          </p:cNvPr>
          <p:cNvGrpSpPr/>
          <p:nvPr/>
        </p:nvGrpSpPr>
        <p:grpSpPr>
          <a:xfrm>
            <a:off x="290946" y="1172431"/>
            <a:ext cx="4755286" cy="598630"/>
            <a:chOff x="290946" y="1172431"/>
            <a:chExt cx="4755286" cy="598630"/>
          </a:xfrm>
        </p:grpSpPr>
        <p:sp>
          <p:nvSpPr>
            <p:cNvPr id="6" name="CaixaDeTexto 5">
              <a:extLst>
                <a:ext uri="{FF2B5EF4-FFF2-40B4-BE49-F238E27FC236}">
                  <a16:creationId xmlns:a16="http://schemas.microsoft.com/office/drawing/2014/main" xmlns="" id="{B8B43BF5-08D7-4C93-BAF2-9B4EDCF7D9E4}"/>
                </a:ext>
              </a:extLst>
            </p:cNvPr>
            <p:cNvSpPr txBox="1"/>
            <p:nvPr/>
          </p:nvSpPr>
          <p:spPr>
            <a:xfrm>
              <a:off x="318656" y="1186286"/>
              <a:ext cx="472757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dirty="0">
                  <a:latin typeface="Berlin Sans FB Demi" panose="020E0802020502020306" pitchFamily="34" charset="0"/>
                </a:rPr>
                <a:t>2- As Leis do Movimento.</a:t>
              </a:r>
            </a:p>
          </p:txBody>
        </p:sp>
        <p:sp>
          <p:nvSpPr>
            <p:cNvPr id="8" name="CaixaDeTexto 7">
              <a:extLst>
                <a:ext uri="{FF2B5EF4-FFF2-40B4-BE49-F238E27FC236}">
                  <a16:creationId xmlns:a16="http://schemas.microsoft.com/office/drawing/2014/main" xmlns="" id="{03B08956-D88B-417C-B411-4D492FD08FC5}"/>
                </a:ext>
              </a:extLst>
            </p:cNvPr>
            <p:cNvSpPr txBox="1"/>
            <p:nvPr/>
          </p:nvSpPr>
          <p:spPr>
            <a:xfrm>
              <a:off x="290946" y="1172431"/>
              <a:ext cx="472757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3200" dirty="0">
                  <a:solidFill>
                    <a:schemeClr val="accent6">
                      <a:lumMod val="75000"/>
                    </a:schemeClr>
                  </a:solidFill>
                  <a:latin typeface="Berlin Sans FB Demi" panose="020E0802020502020306" pitchFamily="34" charset="0"/>
                </a:rPr>
                <a:t>2- As Leis do Movimento.</a:t>
              </a:r>
            </a:p>
          </p:txBody>
        </p:sp>
      </p:grp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DB482DF8-0939-44DD-BE09-E862F9709107}"/>
              </a:ext>
            </a:extLst>
          </p:cNvPr>
          <p:cNvSpPr txBox="1"/>
          <p:nvPr/>
        </p:nvSpPr>
        <p:spPr>
          <a:xfrm>
            <a:off x="2654734" y="5531049"/>
            <a:ext cx="35968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rgbClr val="C00000"/>
                </a:solidFill>
                <a:latin typeface="Constantia" panose="02030602050306030303" pitchFamily="18" charset="0"/>
              </a:rPr>
              <a:t>05                    06</a:t>
            </a:r>
          </a:p>
          <a:p>
            <a:pPr algn="ctr"/>
            <a:r>
              <a:rPr lang="pt-BR" sz="2400" dirty="0" smtClean="0">
                <a:solidFill>
                  <a:srgbClr val="C00000"/>
                </a:solidFill>
                <a:latin typeface="Constantia" panose="02030602050306030303" pitchFamily="18" charset="0"/>
              </a:rPr>
              <a:t>Vídeos</a:t>
            </a:r>
            <a:endParaRPr lang="pt-BR" sz="2400" dirty="0">
              <a:solidFill>
                <a:srgbClr val="C00000"/>
              </a:solidFill>
              <a:latin typeface="Constantia" panose="02030602050306030303" pitchFamily="18" charset="0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xmlns="" id="{A69FD6FC-6C4D-44AF-A0BB-791B34E35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4BEC-F87F-4EFF-AB8B-664304D5A6D2}" type="slidenum">
              <a:rPr lang="pt-BR" smtClean="0"/>
              <a:t>3</a:t>
            </a:fld>
            <a:endParaRPr lang="pt-BR"/>
          </a:p>
        </p:txBody>
      </p:sp>
      <p:pic>
        <p:nvPicPr>
          <p:cNvPr id="10" name="Imagem 9">
            <a:hlinkClick r:id="rId2"/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2787343" y="4324759"/>
            <a:ext cx="1338580" cy="1338580"/>
          </a:xfrm>
          <a:prstGeom prst="rect">
            <a:avLst/>
          </a:prstGeom>
        </p:spPr>
      </p:pic>
      <p:pic>
        <p:nvPicPr>
          <p:cNvPr id="11" name="Imagem 10">
            <a:hlinkClick r:id="rId4"/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4680560" y="4333014"/>
            <a:ext cx="1330325" cy="133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090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0CEA112B-F444-428C-9857-C2612C2D9B91}"/>
              </a:ext>
            </a:extLst>
          </p:cNvPr>
          <p:cNvSpPr txBox="1"/>
          <p:nvPr/>
        </p:nvSpPr>
        <p:spPr>
          <a:xfrm>
            <a:off x="293206" y="2404944"/>
            <a:ext cx="82157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>
                <a:latin typeface="Constantia" panose="02030602050306030303" pitchFamily="18" charset="0"/>
              </a:rPr>
              <a:t>A forças inerciais estão presentes em todos os referenciais?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D008C624-E673-4C6C-A04C-4ECC6E69123A}"/>
              </a:ext>
            </a:extLst>
          </p:cNvPr>
          <p:cNvSpPr txBox="1"/>
          <p:nvPr/>
        </p:nvSpPr>
        <p:spPr>
          <a:xfrm>
            <a:off x="293206" y="3529650"/>
            <a:ext cx="82157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200" dirty="0">
                <a:latin typeface="Constantia" panose="02030602050306030303" pitchFamily="18" charset="0"/>
              </a:rPr>
              <a:t>Qual a definição de o referencial não inercial?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B8B43BF5-08D7-4C93-BAF2-9B4EDCF7D9E4}"/>
              </a:ext>
            </a:extLst>
          </p:cNvPr>
          <p:cNvSpPr txBox="1"/>
          <p:nvPr/>
        </p:nvSpPr>
        <p:spPr>
          <a:xfrm>
            <a:off x="401783" y="1084424"/>
            <a:ext cx="35349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>
                <a:latin typeface="Berlin Sans FB Demi" panose="020E0802020502020306" pitchFamily="34" charset="0"/>
              </a:rPr>
              <a:t>3- Forças inerciais.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36ACB53E-781A-4E0F-A53D-0D7048E21A69}"/>
              </a:ext>
            </a:extLst>
          </p:cNvPr>
          <p:cNvSpPr txBox="1"/>
          <p:nvPr/>
        </p:nvSpPr>
        <p:spPr>
          <a:xfrm>
            <a:off x="374070" y="1070570"/>
            <a:ext cx="35349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>
                <a:solidFill>
                  <a:schemeClr val="accent6">
                    <a:lumMod val="75000"/>
                  </a:schemeClr>
                </a:solidFill>
                <a:latin typeface="Berlin Sans FB Demi" panose="020E0802020502020306" pitchFamily="34" charset="0"/>
              </a:rPr>
              <a:t>3- Forças inerciais.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8FF7950E-9ED5-4A8C-A297-84EDFACAD002}"/>
              </a:ext>
            </a:extLst>
          </p:cNvPr>
          <p:cNvSpPr txBox="1"/>
          <p:nvPr/>
        </p:nvSpPr>
        <p:spPr>
          <a:xfrm>
            <a:off x="432131" y="4662751"/>
            <a:ext cx="82157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200" dirty="0">
                <a:latin typeface="Constantia" panose="02030602050306030303" pitchFamily="18" charset="0"/>
              </a:rPr>
              <a:t>É possível determinar a aceleração de um sistema a partir da força inercial? E a velocidade?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xmlns="" id="{98E5BAAE-AD24-4F46-A333-D305E8CB912B}"/>
              </a:ext>
            </a:extLst>
          </p:cNvPr>
          <p:cNvSpPr txBox="1"/>
          <p:nvPr/>
        </p:nvSpPr>
        <p:spPr>
          <a:xfrm>
            <a:off x="3730317" y="1702833"/>
            <a:ext cx="35968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rgbClr val="C00000"/>
                </a:solidFill>
                <a:latin typeface="Constantia" panose="02030602050306030303" pitchFamily="18" charset="0"/>
              </a:rPr>
              <a:t>07              08</a:t>
            </a:r>
          </a:p>
          <a:p>
            <a:pPr algn="ctr"/>
            <a:r>
              <a:rPr lang="pt-BR" sz="2400" dirty="0" smtClean="0">
                <a:solidFill>
                  <a:srgbClr val="C00000"/>
                </a:solidFill>
                <a:latin typeface="Constantia" panose="02030602050306030303" pitchFamily="18" charset="0"/>
              </a:rPr>
              <a:t>Vídeos</a:t>
            </a:r>
            <a:endParaRPr lang="pt-BR" sz="2400" dirty="0">
              <a:solidFill>
                <a:srgbClr val="C00000"/>
              </a:solidFill>
              <a:latin typeface="Constantia" panose="02030602050306030303" pitchFamily="18" charset="0"/>
            </a:endParaRP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384AFA00-E2EE-48F9-B7B3-E7B804447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4BEC-F87F-4EFF-AB8B-664304D5A6D2}" type="slidenum">
              <a:rPr lang="pt-BR" smtClean="0"/>
              <a:t>4</a:t>
            </a:fld>
            <a:endParaRPr lang="pt-BR"/>
          </a:p>
        </p:txBody>
      </p:sp>
      <p:pic>
        <p:nvPicPr>
          <p:cNvPr id="11" name="Imagem 10">
            <a:hlinkClick r:id="rId2"/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4077434" y="476070"/>
            <a:ext cx="1330325" cy="1330325"/>
          </a:xfrm>
          <a:prstGeom prst="rect">
            <a:avLst/>
          </a:prstGeom>
        </p:spPr>
      </p:pic>
      <p:pic>
        <p:nvPicPr>
          <p:cNvPr id="12" name="Imagem 11">
            <a:hlinkClick r:id="rId4"/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5603895" y="476070"/>
            <a:ext cx="1338580" cy="1338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755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0CEA112B-F444-428C-9857-C2612C2D9B91}"/>
              </a:ext>
            </a:extLst>
          </p:cNvPr>
          <p:cNvSpPr txBox="1"/>
          <p:nvPr/>
        </p:nvSpPr>
        <p:spPr>
          <a:xfrm>
            <a:off x="290943" y="1601995"/>
            <a:ext cx="468299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pt-BR" sz="3200" dirty="0">
                <a:latin typeface="Constantia" panose="02030602050306030303" pitchFamily="18" charset="0"/>
              </a:rPr>
              <a:t>O que a balanças medem? O que elas indicam (exibem no mostrador)?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D008C624-E673-4C6C-A04C-4ECC6E69123A}"/>
              </a:ext>
            </a:extLst>
          </p:cNvPr>
          <p:cNvSpPr txBox="1"/>
          <p:nvPr/>
        </p:nvSpPr>
        <p:spPr>
          <a:xfrm>
            <a:off x="3999244" y="3830837"/>
            <a:ext cx="450744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200" dirty="0">
                <a:latin typeface="Constantia" panose="02030602050306030303" pitchFamily="18" charset="0"/>
              </a:rPr>
              <a:t>Como uma balança poderia indicar um peso maior do que o que um corpo possui? E menor?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B8B43BF5-08D7-4C93-BAF2-9B4EDCF7D9E4}"/>
              </a:ext>
            </a:extLst>
          </p:cNvPr>
          <p:cNvSpPr txBox="1"/>
          <p:nvPr/>
        </p:nvSpPr>
        <p:spPr>
          <a:xfrm>
            <a:off x="401783" y="1084424"/>
            <a:ext cx="34275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>
                <a:latin typeface="Berlin Sans FB Demi" panose="020E0802020502020306" pitchFamily="34" charset="0"/>
              </a:rPr>
              <a:t>4- Peso aparente.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xmlns="" id="{6C004CEB-926E-48D8-BBC7-C68192145876}"/>
              </a:ext>
            </a:extLst>
          </p:cNvPr>
          <p:cNvSpPr txBox="1"/>
          <p:nvPr/>
        </p:nvSpPr>
        <p:spPr>
          <a:xfrm>
            <a:off x="374072" y="1062480"/>
            <a:ext cx="34275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>
                <a:solidFill>
                  <a:schemeClr val="accent6">
                    <a:lumMod val="75000"/>
                  </a:schemeClr>
                </a:solidFill>
                <a:latin typeface="Berlin Sans FB Demi" panose="020E0802020502020306" pitchFamily="34" charset="0"/>
              </a:rPr>
              <a:t>4- Peso aparente.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D14CD26E-CC4F-45E0-A8C1-85E1D590EE68}"/>
              </a:ext>
            </a:extLst>
          </p:cNvPr>
          <p:cNvSpPr txBox="1"/>
          <p:nvPr/>
        </p:nvSpPr>
        <p:spPr>
          <a:xfrm>
            <a:off x="4973934" y="2780683"/>
            <a:ext cx="3596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rgbClr val="C00000"/>
                </a:solidFill>
                <a:latin typeface="Constantia" panose="02030602050306030303" pitchFamily="18" charset="0"/>
              </a:rPr>
              <a:t>Vídeo 09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xmlns="" id="{B453A6EA-BEDE-462E-A5D9-745C82270D35}"/>
              </a:ext>
            </a:extLst>
          </p:cNvPr>
          <p:cNvSpPr txBox="1"/>
          <p:nvPr/>
        </p:nvSpPr>
        <p:spPr>
          <a:xfrm>
            <a:off x="673240" y="5191007"/>
            <a:ext cx="312837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rgbClr val="C00000"/>
                </a:solidFill>
                <a:latin typeface="Constantia" panose="02030602050306030303" pitchFamily="18" charset="0"/>
              </a:rPr>
              <a:t>10                       11</a:t>
            </a:r>
          </a:p>
          <a:p>
            <a:pPr algn="ctr"/>
            <a:r>
              <a:rPr lang="pt-BR" sz="2400" dirty="0" smtClean="0">
                <a:solidFill>
                  <a:srgbClr val="C00000"/>
                </a:solidFill>
                <a:latin typeface="Constantia" panose="02030602050306030303" pitchFamily="18" charset="0"/>
              </a:rPr>
              <a:t>Vídeos</a:t>
            </a:r>
            <a:endParaRPr lang="pt-BR" sz="2400" dirty="0">
              <a:solidFill>
                <a:srgbClr val="C00000"/>
              </a:solidFill>
              <a:latin typeface="Constantia" panose="02030602050306030303" pitchFamily="18" charset="0"/>
            </a:endParaRP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02219DE9-D50F-44EA-849F-706C14BC3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4BEC-F87F-4EFF-AB8B-664304D5A6D2}" type="slidenum">
              <a:rPr lang="pt-BR" smtClean="0"/>
              <a:t>5</a:t>
            </a:fld>
            <a:endParaRPr lang="pt-BR"/>
          </a:p>
        </p:txBody>
      </p:sp>
      <p:pic>
        <p:nvPicPr>
          <p:cNvPr id="10" name="Imagem 9">
            <a:hlinkClick r:id="rId2"/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038992" y="1410321"/>
            <a:ext cx="1338580" cy="1338580"/>
          </a:xfrm>
          <a:prstGeom prst="rect">
            <a:avLst/>
          </a:prstGeom>
        </p:spPr>
      </p:pic>
      <p:pic>
        <p:nvPicPr>
          <p:cNvPr id="11" name="Imagem 10">
            <a:hlinkClick r:id="rId4"/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595825" y="3830837"/>
            <a:ext cx="1360170" cy="1360170"/>
          </a:xfrm>
          <a:prstGeom prst="rect">
            <a:avLst/>
          </a:prstGeom>
        </p:spPr>
      </p:pic>
      <p:pic>
        <p:nvPicPr>
          <p:cNvPr id="12" name="Imagem 11">
            <a:hlinkClick r:id="rId6"/>
          </p:cNvPr>
          <p:cNvPicPr/>
          <p:nvPr/>
        </p:nvPicPr>
        <p:blipFill>
          <a:blip r:embed="rId7"/>
          <a:stretch>
            <a:fillRect/>
          </a:stretch>
        </p:blipFill>
        <p:spPr>
          <a:xfrm>
            <a:off x="2478273" y="3830837"/>
            <a:ext cx="1323340" cy="1323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527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xmlns="" id="{0CEA112B-F444-428C-9857-C2612C2D9B91}"/>
              </a:ext>
            </a:extLst>
          </p:cNvPr>
          <p:cNvSpPr txBox="1"/>
          <p:nvPr/>
        </p:nvSpPr>
        <p:spPr>
          <a:xfrm>
            <a:off x="290943" y="1954049"/>
            <a:ext cx="821574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200" dirty="0">
                <a:latin typeface="Constantia" panose="02030602050306030303" pitchFamily="18" charset="0"/>
              </a:rPr>
              <a:t>Uma máquina de lavar, se usada na função centrifugar, deixa a roupa quase seca. Como é possível?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D008C624-E673-4C6C-A04C-4ECC6E69123A}"/>
              </a:ext>
            </a:extLst>
          </p:cNvPr>
          <p:cNvSpPr txBox="1"/>
          <p:nvPr/>
        </p:nvSpPr>
        <p:spPr>
          <a:xfrm>
            <a:off x="290943" y="4986723"/>
            <a:ext cx="82157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200" dirty="0">
                <a:latin typeface="Constantia" panose="02030602050306030303" pitchFamily="18" charset="0"/>
              </a:rPr>
              <a:t>A força centrífuga está presente em qualquer referencial?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B8B43BF5-08D7-4C93-BAF2-9B4EDCF7D9E4}"/>
              </a:ext>
            </a:extLst>
          </p:cNvPr>
          <p:cNvSpPr txBox="1"/>
          <p:nvPr/>
        </p:nvSpPr>
        <p:spPr>
          <a:xfrm>
            <a:off x="401783" y="1084424"/>
            <a:ext cx="37978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>
                <a:latin typeface="Berlin Sans FB Demi" panose="020E0802020502020306" pitchFamily="34" charset="0"/>
              </a:rPr>
              <a:t>5- Força centrífuga.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xmlns="" id="{27426582-22AB-4ABA-AD5C-AFA58693ABBD}"/>
              </a:ext>
            </a:extLst>
          </p:cNvPr>
          <p:cNvSpPr txBox="1"/>
          <p:nvPr/>
        </p:nvSpPr>
        <p:spPr>
          <a:xfrm>
            <a:off x="374069" y="1056713"/>
            <a:ext cx="37978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>
                <a:solidFill>
                  <a:schemeClr val="accent6">
                    <a:lumMod val="75000"/>
                  </a:schemeClr>
                </a:solidFill>
                <a:latin typeface="Berlin Sans FB Demi" panose="020E0802020502020306" pitchFamily="34" charset="0"/>
              </a:rPr>
              <a:t>5- Força centrífuga.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xmlns="" id="{E568A304-72FA-4834-A8F8-E78696A7143A}"/>
              </a:ext>
            </a:extLst>
          </p:cNvPr>
          <p:cNvSpPr txBox="1"/>
          <p:nvPr/>
        </p:nvSpPr>
        <p:spPr>
          <a:xfrm>
            <a:off x="401783" y="3937732"/>
            <a:ext cx="1869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rgbClr val="C00000"/>
                </a:solidFill>
                <a:latin typeface="Constantia" panose="02030602050306030303" pitchFamily="18" charset="0"/>
              </a:rPr>
              <a:t>Vídeo 12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xmlns="" id="{C9E9E003-CD11-46AB-8757-3E7AE284D661}"/>
              </a:ext>
            </a:extLst>
          </p:cNvPr>
          <p:cNvSpPr txBox="1"/>
          <p:nvPr/>
        </p:nvSpPr>
        <p:spPr>
          <a:xfrm>
            <a:off x="4861966" y="3880202"/>
            <a:ext cx="20987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rgbClr val="C00000"/>
                </a:solidFill>
                <a:latin typeface="Constantia" panose="02030602050306030303" pitchFamily="18" charset="0"/>
              </a:rPr>
              <a:t>Vídeo 13</a:t>
            </a: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A5A7AACE-65DE-48F0-A95B-847DDD06B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4BEC-F87F-4EFF-AB8B-664304D5A6D2}" type="slidenum">
              <a:rPr lang="pt-BR" smtClean="0"/>
              <a:t>6</a:t>
            </a:fld>
            <a:endParaRPr lang="pt-BR"/>
          </a:p>
        </p:txBody>
      </p:sp>
      <p:pic>
        <p:nvPicPr>
          <p:cNvPr id="9" name="Imagem 8">
            <a:hlinkClick r:id="rId2"/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955282" y="3519498"/>
            <a:ext cx="1353185" cy="1353185"/>
          </a:xfrm>
          <a:prstGeom prst="rect">
            <a:avLst/>
          </a:prstGeom>
        </p:spPr>
      </p:pic>
      <p:pic>
        <p:nvPicPr>
          <p:cNvPr id="10" name="Imagem 9">
            <a:hlinkClick r:id="rId4"/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6707264" y="3452858"/>
            <a:ext cx="1316355" cy="1316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826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D008C624-E673-4C6C-A04C-4ECC6E69123A}"/>
              </a:ext>
            </a:extLst>
          </p:cNvPr>
          <p:cNvSpPr txBox="1"/>
          <p:nvPr/>
        </p:nvSpPr>
        <p:spPr>
          <a:xfrm>
            <a:off x="401783" y="2251419"/>
            <a:ext cx="8215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pt-BR" sz="3200" dirty="0">
                <a:latin typeface="Constantia" panose="02030602050306030303" pitchFamily="18" charset="0"/>
              </a:rPr>
              <a:t>Apenas veja o vídeo!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xmlns="" id="{B8B43BF5-08D7-4C93-BAF2-9B4EDCF7D9E4}"/>
              </a:ext>
            </a:extLst>
          </p:cNvPr>
          <p:cNvSpPr txBox="1"/>
          <p:nvPr/>
        </p:nvSpPr>
        <p:spPr>
          <a:xfrm>
            <a:off x="401783" y="1084424"/>
            <a:ext cx="32752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dirty="0">
                <a:latin typeface="Berlin Sans FB Demi" panose="020E0802020502020306" pitchFamily="34" charset="0"/>
              </a:rPr>
              <a:t>6- Força </a:t>
            </a:r>
            <a:r>
              <a:rPr lang="pt-BR" sz="3200" dirty="0" err="1">
                <a:latin typeface="Berlin Sans FB Demi" panose="020E0802020502020306" pitchFamily="34" charset="0"/>
              </a:rPr>
              <a:t>coriollis</a:t>
            </a:r>
            <a:r>
              <a:rPr lang="pt-BR" sz="3200" dirty="0">
                <a:latin typeface="Berlin Sans FB Demi" panose="020E0802020502020306" pitchFamily="34" charset="0"/>
              </a:rPr>
              <a:t>.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xmlns="" id="{9FF03803-E019-47C7-88B1-3B6B028706B2}"/>
              </a:ext>
            </a:extLst>
          </p:cNvPr>
          <p:cNvSpPr txBox="1"/>
          <p:nvPr/>
        </p:nvSpPr>
        <p:spPr>
          <a:xfrm>
            <a:off x="3677039" y="3285446"/>
            <a:ext cx="3596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>
                <a:solidFill>
                  <a:srgbClr val="C00000"/>
                </a:solidFill>
                <a:latin typeface="Constantia" panose="02030602050306030303" pitchFamily="18" charset="0"/>
              </a:rPr>
              <a:t>Vídeo 14</a:t>
            </a:r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xmlns="" id="{48E42C5B-2537-4B66-8853-A8AE817F5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74BEC-F87F-4EFF-AB8B-664304D5A6D2}" type="slidenum">
              <a:rPr lang="pt-BR" smtClean="0"/>
              <a:t>7</a:t>
            </a:fld>
            <a:endParaRPr lang="pt-BR"/>
          </a:p>
        </p:txBody>
      </p:sp>
      <p:pic>
        <p:nvPicPr>
          <p:cNvPr id="8" name="Imagem 7">
            <a:hlinkClick r:id="rId2"/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223132" y="2836194"/>
            <a:ext cx="1360170" cy="1360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41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ar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2990</TotalTime>
  <Words>233</Words>
  <Application>Microsoft Macintosh PowerPoint</Application>
  <PresentationFormat>Apresentação na tela (4:3)</PresentationFormat>
  <Paragraphs>45</Paragraphs>
  <Slides>7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6" baseType="lpstr">
      <vt:lpstr>Arial Narrow</vt:lpstr>
      <vt:lpstr>Berlin Sans FB Demi</vt:lpstr>
      <vt:lpstr>Calibri</vt:lpstr>
      <vt:lpstr>Calibri Light</vt:lpstr>
      <vt:lpstr>Constantia</vt:lpstr>
      <vt:lpstr>Arial</vt:lpstr>
      <vt:lpstr>Tema do Office</vt:lpstr>
      <vt:lpstr>Personalizar design</vt:lpstr>
      <vt:lpstr>CorelDRAW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Rhodriggo mendes</dc:creator>
  <cp:lastModifiedBy>Melquisedec Lourenco da Silva</cp:lastModifiedBy>
  <cp:revision>25</cp:revision>
  <dcterms:created xsi:type="dcterms:W3CDTF">2017-07-06T12:44:00Z</dcterms:created>
  <dcterms:modified xsi:type="dcterms:W3CDTF">2017-08-02T18:59:45Z</dcterms:modified>
</cp:coreProperties>
</file>