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charts/chart1.xml" ContentType="application/vnd.openxmlformats-officedocument.drawingml.chart+xml"/>
  <Override PartName="/ppt/notesSlides/notesSlide55.xml" ContentType="application/vnd.openxmlformats-officedocument.presentationml.notesSlide+xml"/>
  <Override PartName="/ppt/charts/chart2.xml" ContentType="application/vnd.openxmlformats-officedocument.drawingml.chart+xml"/>
  <Override PartName="/ppt/notesSlides/notesSlide56.xml" ContentType="application/vnd.openxmlformats-officedocument.presentationml.notesSlide+xml"/>
  <Override PartName="/ppt/charts/chart3.xml" ContentType="application/vnd.openxmlformats-officedocument.drawingml.chart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3" r:id="rId1"/>
  </p:sldMasterIdLst>
  <p:notesMasterIdLst>
    <p:notesMasterId r:id="rId120"/>
  </p:notesMasterIdLst>
  <p:sldIdLst>
    <p:sldId id="1071" r:id="rId2"/>
    <p:sldId id="1070" r:id="rId3"/>
    <p:sldId id="567" r:id="rId4"/>
    <p:sldId id="868" r:id="rId5"/>
    <p:sldId id="705" r:id="rId6"/>
    <p:sldId id="1038" r:id="rId7"/>
    <p:sldId id="621" r:id="rId8"/>
    <p:sldId id="916" r:id="rId9"/>
    <p:sldId id="1072" r:id="rId10"/>
    <p:sldId id="1025" r:id="rId11"/>
    <p:sldId id="1032" r:id="rId12"/>
    <p:sldId id="1033" r:id="rId13"/>
    <p:sldId id="1034" r:id="rId14"/>
    <p:sldId id="1035" r:id="rId15"/>
    <p:sldId id="1036" r:id="rId16"/>
    <p:sldId id="643" r:id="rId17"/>
    <p:sldId id="1040" r:id="rId18"/>
    <p:sldId id="1041" r:id="rId19"/>
    <p:sldId id="852" r:id="rId20"/>
    <p:sldId id="853" r:id="rId21"/>
    <p:sldId id="1018" r:id="rId22"/>
    <p:sldId id="707" r:id="rId23"/>
    <p:sldId id="708" r:id="rId24"/>
    <p:sldId id="709" r:id="rId25"/>
    <p:sldId id="636" r:id="rId26"/>
    <p:sldId id="638" r:id="rId27"/>
    <p:sldId id="1044" r:id="rId28"/>
    <p:sldId id="1045" r:id="rId29"/>
    <p:sldId id="711" r:id="rId30"/>
    <p:sldId id="1046" r:id="rId31"/>
    <p:sldId id="1047" r:id="rId32"/>
    <p:sldId id="1048" r:id="rId33"/>
    <p:sldId id="666" r:id="rId34"/>
    <p:sldId id="694" r:id="rId35"/>
    <p:sldId id="695" r:id="rId36"/>
    <p:sldId id="1011" r:id="rId37"/>
    <p:sldId id="697" r:id="rId38"/>
    <p:sldId id="698" r:id="rId39"/>
    <p:sldId id="699" r:id="rId40"/>
    <p:sldId id="1049" r:id="rId41"/>
    <p:sldId id="702" r:id="rId42"/>
    <p:sldId id="710" r:id="rId43"/>
    <p:sldId id="1051" r:id="rId44"/>
    <p:sldId id="703" r:id="rId45"/>
    <p:sldId id="704" r:id="rId46"/>
    <p:sldId id="876" r:id="rId47"/>
    <p:sldId id="877" r:id="rId48"/>
    <p:sldId id="878" r:id="rId49"/>
    <p:sldId id="880" r:id="rId50"/>
    <p:sldId id="875" r:id="rId51"/>
    <p:sldId id="972" r:id="rId52"/>
    <p:sldId id="992" r:id="rId53"/>
    <p:sldId id="993" r:id="rId54"/>
    <p:sldId id="994" r:id="rId55"/>
    <p:sldId id="995" r:id="rId56"/>
    <p:sldId id="996" r:id="rId57"/>
    <p:sldId id="997" r:id="rId58"/>
    <p:sldId id="998" r:id="rId59"/>
    <p:sldId id="999" r:id="rId60"/>
    <p:sldId id="1000" r:id="rId61"/>
    <p:sldId id="1001" r:id="rId62"/>
    <p:sldId id="1002" r:id="rId63"/>
    <p:sldId id="1003" r:id="rId64"/>
    <p:sldId id="1004" r:id="rId65"/>
    <p:sldId id="1005" r:id="rId66"/>
    <p:sldId id="1006" r:id="rId67"/>
    <p:sldId id="669" r:id="rId68"/>
    <p:sldId id="689" r:id="rId69"/>
    <p:sldId id="726" r:id="rId70"/>
    <p:sldId id="690" r:id="rId71"/>
    <p:sldId id="670" r:id="rId72"/>
    <p:sldId id="671" r:id="rId73"/>
    <p:sldId id="989" r:id="rId74"/>
    <p:sldId id="849" r:id="rId75"/>
    <p:sldId id="762" r:id="rId76"/>
    <p:sldId id="763" r:id="rId77"/>
    <p:sldId id="764" r:id="rId78"/>
    <p:sldId id="765" r:id="rId79"/>
    <p:sldId id="766" r:id="rId80"/>
    <p:sldId id="767" r:id="rId81"/>
    <p:sldId id="768" r:id="rId82"/>
    <p:sldId id="926" r:id="rId83"/>
    <p:sldId id="927" r:id="rId84"/>
    <p:sldId id="928" r:id="rId85"/>
    <p:sldId id="929" r:id="rId86"/>
    <p:sldId id="930" r:id="rId87"/>
    <p:sldId id="931" r:id="rId88"/>
    <p:sldId id="932" r:id="rId89"/>
    <p:sldId id="933" r:id="rId90"/>
    <p:sldId id="934" r:id="rId91"/>
    <p:sldId id="935" r:id="rId92"/>
    <p:sldId id="936" r:id="rId93"/>
    <p:sldId id="937" r:id="rId94"/>
    <p:sldId id="938" r:id="rId95"/>
    <p:sldId id="939" r:id="rId96"/>
    <p:sldId id="940" r:id="rId97"/>
    <p:sldId id="941" r:id="rId98"/>
    <p:sldId id="942" r:id="rId99"/>
    <p:sldId id="943" r:id="rId100"/>
    <p:sldId id="944" r:id="rId101"/>
    <p:sldId id="945" r:id="rId102"/>
    <p:sldId id="946" r:id="rId103"/>
    <p:sldId id="947" r:id="rId104"/>
    <p:sldId id="948" r:id="rId105"/>
    <p:sldId id="949" r:id="rId106"/>
    <p:sldId id="1064" r:id="rId107"/>
    <p:sldId id="1065" r:id="rId108"/>
    <p:sldId id="1066" r:id="rId109"/>
    <p:sldId id="1067" r:id="rId110"/>
    <p:sldId id="1068" r:id="rId111"/>
    <p:sldId id="1069" r:id="rId112"/>
    <p:sldId id="1052" r:id="rId113"/>
    <p:sldId id="1058" r:id="rId114"/>
    <p:sldId id="1059" r:id="rId115"/>
    <p:sldId id="1061" r:id="rId116"/>
    <p:sldId id="1062" r:id="rId117"/>
    <p:sldId id="1063" r:id="rId118"/>
    <p:sldId id="1039" r:id="rId119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434"/>
    <a:srgbClr val="FF3300"/>
    <a:srgbClr val="FFFF00"/>
    <a:srgbClr val="478017"/>
    <a:srgbClr val="3A771B"/>
    <a:srgbClr val="4C8618"/>
    <a:srgbClr val="417214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7" autoAdjust="0"/>
  </p:normalViewPr>
  <p:slideViewPr>
    <p:cSldViewPr>
      <p:cViewPr varScale="1">
        <p:scale>
          <a:sx n="70" d="100"/>
          <a:sy n="70" d="100"/>
        </p:scale>
        <p:origin x="1356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EIXE\SISTEMA%20NACIONAL%20DE%20CULTURA\OR&#199;AMENTOS%20PUBLICOS\OR&#199;AMENTO%20CULTURA%20FEDERAL%20ESTADUAL%20MUNICIPAL%20PIZZA%202003%20A%202005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EIXE\SISTEMA%20NACIONAL%20DE%20CULTURA\OR&#199;AMENTOS%20PUBLICOS\OR&#199;AMENTO%20CULTURA%20FEDERAL%20ESTADUAL%20MUNICIPAL%202003%20A%20200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EIXE\SISTEMA%20NACIONAL%20DE%20CULTURA\OR&#199;AMENTOS%20PUBLICOS\EVOLU&#199;AO%20OR&#199;AMENTO%20CULTURA%20GOVERNO%20FEDERAL%202003_200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000" b="1" i="0" baseline="0">
                <a:latin typeface="Arial" pitchFamily="34" charset="0"/>
                <a:cs typeface="Arial" pitchFamily="34" charset="0"/>
              </a:rPr>
              <a:t>ORÇAMENTO DA CULTURA SEGUNDO ESFERAS DE GOVERNO</a:t>
            </a:r>
            <a:endParaRPr lang="pt-BR" sz="100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900" b="1" i="0" baseline="0">
                <a:latin typeface="Arial" pitchFamily="34" charset="0"/>
                <a:cs typeface="Arial" pitchFamily="34" charset="0"/>
              </a:rPr>
              <a:t>ANO 2005 / FONTE IBGE </a:t>
            </a:r>
            <a:endParaRPr lang="pt-BR" sz="900" b="1" i="0" baseline="0"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2"/>
          <c:order val="0"/>
          <c:tx>
            <c:strRef>
              <c:f>Plan1!$B$3:$D$3</c:f>
              <c:strCache>
                <c:ptCount val="1"/>
                <c:pt idx="0">
                  <c:v>FEDERAL  ESTADUAL  MUNICIPAL</c:v>
                </c:pt>
              </c:strCache>
            </c:strRef>
          </c:tx>
          <c:dLbls>
            <c:dLbl>
              <c:idx val="0"/>
              <c:layout>
                <c:manualLayout>
                  <c:x val="3.1153160649439692E-2"/>
                  <c:y val="4.4978863623355465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FEDERAL
17%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1609987107776007E-2"/>
                  <c:y val="-4.811767687917589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ESTADUAL
36%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9608405113744716E-3"/>
                  <c:y val="-1.0243906427584399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MUNICIPAL
47%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Plan1!$A$6</c:f>
              <c:numCache>
                <c:formatCode>General</c:formatCode>
                <c:ptCount val="1"/>
                <c:pt idx="0">
                  <c:v>2005</c:v>
                </c:pt>
              </c:numCache>
            </c:numRef>
          </c:cat>
          <c:val>
            <c:numRef>
              <c:f>Plan1!$B$7:$D$7</c:f>
              <c:numCache>
                <c:formatCode>#,##0.00</c:formatCode>
                <c:ptCount val="3"/>
                <c:pt idx="0">
                  <c:v>16.723194821778129</c:v>
                </c:pt>
                <c:pt idx="1">
                  <c:v>36.037673506924939</c:v>
                </c:pt>
                <c:pt idx="2">
                  <c:v>47.239131671296924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000">
                <a:latin typeface="Arial" pitchFamily="34" charset="0"/>
                <a:cs typeface="Arial" pitchFamily="34" charset="0"/>
              </a:rPr>
              <a:t>ORÇAMENTO DA CULTURA SEGUNDO ESFERAS DE GOVERNO</a:t>
            </a:r>
          </a:p>
          <a:p>
            <a:pPr>
              <a:defRPr/>
            </a:pPr>
            <a:r>
              <a:rPr lang="en-US" sz="900">
                <a:latin typeface="Arial" pitchFamily="34" charset="0"/>
                <a:cs typeface="Arial" pitchFamily="34" charset="0"/>
              </a:rPr>
              <a:t>PERÍODO 2003 A 2005 / FONTE IBGE </a:t>
            </a:r>
            <a:endParaRPr lang="pt-BR" sz="90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900">
                <a:latin typeface="Arial" pitchFamily="34" charset="0"/>
                <a:cs typeface="Arial" pitchFamily="34" charset="0"/>
              </a:rPr>
              <a:t>VALORES (R$)</a:t>
            </a:r>
            <a:endParaRPr lang="pt-BR" sz="900"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Plan1!$B$3</c:f>
              <c:strCache>
                <c:ptCount val="1"/>
                <c:pt idx="0">
                  <c:v>FEDERAL </c:v>
                </c:pt>
              </c:strCache>
            </c:strRef>
          </c:tx>
          <c:marker>
            <c:symbol val="none"/>
          </c:marker>
          <c:cat>
            <c:numRef>
              <c:f>Plan1!$A$4:$A$6</c:f>
              <c:numCache>
                <c:formatCode>General</c:formatCode>
                <c:ptCount val="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</c:numCache>
            </c:numRef>
          </c:cat>
          <c:val>
            <c:numRef>
              <c:f>Plan1!$B$4:$B$6</c:f>
              <c:numCache>
                <c:formatCode>#,##0.00</c:formatCode>
                <c:ptCount val="3"/>
                <c:pt idx="0">
                  <c:v>338566000</c:v>
                </c:pt>
                <c:pt idx="1">
                  <c:v>395926000</c:v>
                </c:pt>
                <c:pt idx="2">
                  <c:v>523338000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Plan1!$D$3</c:f>
              <c:strCache>
                <c:ptCount val="1"/>
                <c:pt idx="0">
                  <c:v>ESTADUAL </c:v>
                </c:pt>
              </c:strCache>
            </c:strRef>
          </c:tx>
          <c:marker>
            <c:symbol val="none"/>
          </c:marker>
          <c:cat>
            <c:numRef>
              <c:f>Plan1!$A$4:$A$6</c:f>
              <c:numCache>
                <c:formatCode>General</c:formatCode>
                <c:ptCount val="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</c:numCache>
            </c:numRef>
          </c:cat>
          <c:val>
            <c:numRef>
              <c:f>Plan1!$D$4:$D$6</c:f>
              <c:numCache>
                <c:formatCode>#,##0.00</c:formatCode>
                <c:ptCount val="3"/>
                <c:pt idx="0">
                  <c:v>746851000</c:v>
                </c:pt>
                <c:pt idx="1">
                  <c:v>836716000</c:v>
                </c:pt>
                <c:pt idx="2">
                  <c:v>1127768000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Plan1!$F$3</c:f>
              <c:strCache>
                <c:ptCount val="1"/>
                <c:pt idx="0">
                  <c:v>MUNICIPAL</c:v>
                </c:pt>
              </c:strCache>
            </c:strRef>
          </c:tx>
          <c:marker>
            <c:symbol val="none"/>
          </c:marker>
          <c:cat>
            <c:numRef>
              <c:f>Plan1!$A$4:$A$6</c:f>
              <c:numCache>
                <c:formatCode>General</c:formatCode>
                <c:ptCount val="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</c:numCache>
            </c:numRef>
          </c:cat>
          <c:val>
            <c:numRef>
              <c:f>Plan1!$F$4:$F$6</c:f>
              <c:numCache>
                <c:formatCode>#,##0.00</c:formatCode>
                <c:ptCount val="3"/>
                <c:pt idx="0">
                  <c:v>1272667000</c:v>
                </c:pt>
                <c:pt idx="1">
                  <c:v>1349028000</c:v>
                </c:pt>
                <c:pt idx="2">
                  <c:v>1478308000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2268296"/>
        <c:axId val="172268688"/>
      </c:lineChart>
      <c:catAx>
        <c:axId val="172268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72268688"/>
        <c:crosses val="autoZero"/>
        <c:auto val="1"/>
        <c:lblAlgn val="ctr"/>
        <c:lblOffset val="100"/>
        <c:noMultiLvlLbl val="0"/>
      </c:catAx>
      <c:valAx>
        <c:axId val="172268688"/>
        <c:scaling>
          <c:orientation val="minMax"/>
        </c:scaling>
        <c:delete val="0"/>
        <c:axPos val="l"/>
        <c:majorGridlines/>
        <c:numFmt formatCode="#,##0.00" sourceLinked="1"/>
        <c:majorTickMark val="none"/>
        <c:minorTickMark val="none"/>
        <c:tickLblPos val="nextTo"/>
        <c:txPr>
          <a:bodyPr/>
          <a:lstStyle/>
          <a:p>
            <a:pPr>
              <a:defRPr sz="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7226829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9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000">
                <a:latin typeface="Arial" pitchFamily="34" charset="0"/>
                <a:cs typeface="Arial" pitchFamily="34" charset="0"/>
              </a:rPr>
              <a:t>ORÇAMENTO DO MINISTÉRIO DA CULTURA</a:t>
            </a:r>
          </a:p>
        </c:rich>
      </c:tx>
      <c:layout>
        <c:manualLayout>
          <c:xMode val="edge"/>
          <c:yMode val="edge"/>
          <c:x val="0.22284716160261628"/>
          <c:y val="5.3767181047399228E-2"/>
        </c:manualLayout>
      </c:layout>
      <c:overlay val="1"/>
    </c:title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15510545824703"/>
          <c:y val="7.7816291218158917E-2"/>
          <c:w val="0.85506711615641262"/>
          <c:h val="0.7767702474741663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Plan1!$A$1</c:f>
              <c:strCache>
                <c:ptCount val="1"/>
                <c:pt idx="0">
                  <c:v>ORÇAMENTO DA CULTURA DO GOVERNO FEDERAL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Plan1!$B$4:$B$9</c:f>
              <c:numCache>
                <c:formatCode>General</c:formatCode>
                <c:ptCount val="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</c:numCache>
            </c:numRef>
          </c:cat>
          <c:val>
            <c:numRef>
              <c:f>Plan1!$E$4:$E$9</c:f>
              <c:numCache>
                <c:formatCode>0.00</c:formatCode>
                <c:ptCount val="6"/>
                <c:pt idx="0">
                  <c:v>0.35000000000000031</c:v>
                </c:pt>
                <c:pt idx="1">
                  <c:v>0.37000000000000038</c:v>
                </c:pt>
                <c:pt idx="2">
                  <c:v>0.44</c:v>
                </c:pt>
                <c:pt idx="3">
                  <c:v>0.42000000000000032</c:v>
                </c:pt>
                <c:pt idx="4">
                  <c:v>0.49000000000000032</c:v>
                </c:pt>
                <c:pt idx="5">
                  <c:v>0.52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72269472"/>
        <c:axId val="172269864"/>
        <c:axId val="0"/>
      </c:bar3DChart>
      <c:catAx>
        <c:axId val="1722694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 sz="800" b="0" i="0" baseline="0">
                    <a:latin typeface="Arial" pitchFamily="34" charset="0"/>
                    <a:cs typeface="Arial" pitchFamily="34" charset="0"/>
                  </a:rPr>
                  <a:t>Fonte: Leis Orçamentárias Anuais</a:t>
                </a:r>
              </a:p>
            </c:rich>
          </c:tx>
          <c:layout>
            <c:manualLayout>
              <c:xMode val="edge"/>
              <c:yMode val="edge"/>
              <c:x val="0.36444999222441377"/>
              <c:y val="0.92140014721124797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72269864"/>
        <c:crosses val="autoZero"/>
        <c:auto val="1"/>
        <c:lblAlgn val="ctr"/>
        <c:lblOffset val="100"/>
        <c:noMultiLvlLbl val="0"/>
      </c:catAx>
      <c:valAx>
        <c:axId val="1722698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800" b="0" i="0" baseline="0">
                    <a:latin typeface="Arial" pitchFamily="34" charset="0"/>
                    <a:cs typeface="Arial" pitchFamily="34" charset="0"/>
                  </a:rPr>
                  <a:t>% do Orçamento Federal investido no MinC</a:t>
                </a:r>
              </a:p>
            </c:rich>
          </c:tx>
          <c:layout>
            <c:manualLayout>
              <c:xMode val="edge"/>
              <c:yMode val="edge"/>
              <c:x val="3.3880147392858141E-2"/>
              <c:y val="0.13209602285074784"/>
            </c:manualLayout>
          </c:layout>
          <c:overlay val="0"/>
        </c:title>
        <c:numFmt formatCode="0.00" sourceLinked="1"/>
        <c:majorTickMark val="none"/>
        <c:minorTickMark val="none"/>
        <c:tickLblPos val="nextTo"/>
        <c:crossAx val="17226947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Tx/>
              <a:buSzTx/>
              <a:buFontTx/>
              <a:buNone/>
              <a:defRPr sz="1200">
                <a:latin typeface="Times New Roman" charset="0"/>
                <a:ea typeface="+mn-ea"/>
                <a:cs typeface="Arial Unicode MS" pitchFamily="32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ClrTx/>
              <a:buSzTx/>
              <a:buFontTx/>
              <a:buNone/>
              <a:defRPr sz="1200">
                <a:latin typeface="Times New Roman" charset="0"/>
                <a:ea typeface="+mn-ea"/>
                <a:cs typeface="Arial Unicode MS" pitchFamily="32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Tx/>
              <a:buSzTx/>
              <a:buFontTx/>
              <a:buNone/>
              <a:defRPr sz="1200">
                <a:latin typeface="Times New Roman" charset="0"/>
                <a:ea typeface="+mn-ea"/>
                <a:cs typeface="Arial Unicode MS" pitchFamily="32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ClrTx/>
              <a:buSzTx/>
              <a:buFontTx/>
              <a:buNone/>
              <a:defRPr sz="1200">
                <a:latin typeface="Times New Roman" charset="0"/>
                <a:ea typeface="+mn-ea"/>
                <a:cs typeface="Arial Unicode MS" pitchFamily="32" charset="0"/>
              </a:defRPr>
            </a:lvl1pPr>
          </a:lstStyle>
          <a:p>
            <a:pPr>
              <a:defRPr/>
            </a:pPr>
            <a:fld id="{3F4E2696-CAF7-4046-A278-D4DEB656C0E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8126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4C96CF-A41F-4CF7-A72A-AD2C5FB8661A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0084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10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70329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114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92569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115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431128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116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530989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117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230106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A070F7-5958-41F6-93B2-DAB89999F8D2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118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158723" name="Text Box 1"/>
          <p:cNvSpPr txBox="1">
            <a:spLocks noChangeArrowheads="1"/>
          </p:cNvSpPr>
          <p:nvPr/>
        </p:nvSpPr>
        <p:spPr bwMode="auto">
          <a:xfrm>
            <a:off x="1182690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6551" tIns="48276" rIns="96551" bIns="48276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5872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961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11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6241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12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4508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13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267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14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9380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15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497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48D1F0-2D82-49BA-AB61-790DA248AE5A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16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1205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22B171-CEE4-4C4F-B244-4BEED476C83C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17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9791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B5CC4F-E273-45A3-98A1-972F5DB4839C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18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0505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19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70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7A814D-8C08-4E1B-A37B-FCB5906D737B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2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3176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20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5261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FE9240-391C-4B9C-B871-A506FD2FB87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21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1182690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6551" tIns="48276" rIns="96551" bIns="48276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9347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22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3561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23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5719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24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8359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8165A0-65D3-4CE8-9B8A-FD54A399833E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25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246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2796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60BF72-0ED5-40A8-B975-9AC50AFBF4B6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26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656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6231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27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0487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28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3452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FE9240-391C-4B9C-B871-A506FD2FB87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29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225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1EEB38-22EF-4BC7-9F18-D4363CE4C11D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3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52540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FE9240-391C-4B9C-B871-A506FD2FB87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30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1182690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6551" tIns="48276" rIns="96551" bIns="48276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7591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FE9240-391C-4B9C-B871-A506FD2FB87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31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6295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FE9240-391C-4B9C-B871-A506FD2FB87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32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14898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45F2D2-E9F4-4944-A7B5-DCEF83235959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33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885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7885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24387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99AA80-868D-438A-B624-DE594DD81A9A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37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011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901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09061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123B36-46F2-4A71-B7B6-CCBC15231E3C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38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216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9216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84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DB37DF-F632-4DFF-AEE7-EE6B21B8ADD9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40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9523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86455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C9450-108C-4587-9264-1E8E6B0AB544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43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0355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0035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6987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3B1B7A-ABBC-4B3A-907B-025E9E37CF9A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46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pt-BR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sz="1800" smtClean="0">
              <a:solidFill>
                <a:schemeClr val="bg1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878540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3B1B7A-ABBC-4B3A-907B-025E9E37CF9A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47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pt-BR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sz="1800" smtClean="0">
              <a:solidFill>
                <a:schemeClr val="bg1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6415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1EEB38-22EF-4BC7-9F18-D4363CE4C11D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4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11052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3B1B7A-ABBC-4B3A-907B-025E9E37CF9A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48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pt-BR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sz="1800" smtClean="0">
              <a:solidFill>
                <a:schemeClr val="bg1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925880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3B1B7A-ABBC-4B3A-907B-025E9E37CF9A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49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pt-BR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sz="1800" smtClean="0">
              <a:solidFill>
                <a:schemeClr val="bg1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07767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3B1B7A-ABBC-4B3A-907B-025E9E37CF9A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50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pt-BR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sz="1800" smtClean="0">
              <a:solidFill>
                <a:schemeClr val="bg1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36309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2C67B2-F85F-4AC3-A4D2-D8DBF55FB5DD}" type="slidenum">
              <a:rPr lang="pt-BR" smtClean="0">
                <a:ea typeface="Arial Unicode MS" pitchFamily="34" charset="-128"/>
                <a:cs typeface="Arial Unicode MS" pitchFamily="34" charset="-128"/>
              </a:rPr>
              <a:pPr/>
              <a:t>51</a:t>
            </a:fld>
            <a:endParaRPr lang="pt-BR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445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0445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0157628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EAB1B1-2A81-4300-8AC0-E9A7C82BF466}" type="slidenum">
              <a:rPr lang="pt-BR" smtClean="0">
                <a:ea typeface="Arial Unicode MS" pitchFamily="34" charset="-128"/>
                <a:cs typeface="Arial Unicode MS" pitchFamily="34" charset="-128"/>
              </a:rPr>
              <a:pPr/>
              <a:t>54</a:t>
            </a:fld>
            <a:endParaRPr lang="pt-BR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9523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38567685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835476-28D6-41E7-8D10-BEFBCAEA7EBD}" type="slidenum">
              <a:rPr lang="pt-BR" smtClean="0">
                <a:ea typeface="Arial Unicode MS" pitchFamily="34" charset="-128"/>
                <a:cs typeface="Arial Unicode MS" pitchFamily="34" charset="-128"/>
              </a:rPr>
              <a:pPr/>
              <a:t>57</a:t>
            </a:fld>
            <a:endParaRPr lang="pt-BR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704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8704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417325927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5DA98B-AF4B-4D67-8918-0069B4F1FC2C}" type="slidenum">
              <a:rPr lang="pt-BR" smtClean="0">
                <a:ea typeface="Arial Unicode MS" pitchFamily="34" charset="-128"/>
                <a:cs typeface="Arial Unicode MS" pitchFamily="34" charset="-128"/>
              </a:rPr>
              <a:pPr/>
              <a:t>59</a:t>
            </a:fld>
            <a:endParaRPr lang="pt-BR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782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7782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17926644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610664-52DE-424E-B852-2D8311C73420}" type="slidenum">
              <a:rPr lang="pt-BR" smtClean="0">
                <a:ea typeface="Arial Unicode MS" pitchFamily="34" charset="-128"/>
                <a:cs typeface="Arial Unicode MS" pitchFamily="34" charset="-128"/>
              </a:rPr>
              <a:pPr/>
              <a:t>61</a:t>
            </a:fld>
            <a:endParaRPr lang="pt-BR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089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8090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74653229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610664-52DE-424E-B852-2D8311C73420}" type="slidenum">
              <a:rPr lang="pt-BR" smtClean="0">
                <a:ea typeface="Arial Unicode MS" pitchFamily="34" charset="-128"/>
                <a:cs typeface="Arial Unicode MS" pitchFamily="34" charset="-128"/>
              </a:rPr>
              <a:pPr/>
              <a:t>62</a:t>
            </a:fld>
            <a:endParaRPr lang="pt-BR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089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8090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01479171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5F4744-493F-4D57-B530-ADE6EB783163}" type="slidenum">
              <a:rPr lang="pt-BR" smtClean="0">
                <a:ea typeface="Arial Unicode MS" pitchFamily="34" charset="-128"/>
                <a:cs typeface="Arial Unicode MS" pitchFamily="34" charset="-128"/>
              </a:rPr>
              <a:pPr/>
              <a:t>63</a:t>
            </a:fld>
            <a:endParaRPr lang="pt-BR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806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8806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53422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FA1DC2-BC89-48FE-B026-89926E322599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5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150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50769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90E14E-9D4F-45E2-94CD-4F5E7950015D}" type="slidenum">
              <a:rPr lang="pt-BR" smtClean="0">
                <a:ea typeface="Arial Unicode MS" pitchFamily="34" charset="-128"/>
                <a:cs typeface="Arial Unicode MS" pitchFamily="34" charset="-128"/>
              </a:rPr>
              <a:pPr/>
              <a:t>64</a:t>
            </a:fld>
            <a:endParaRPr lang="pt-BR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46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146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16071016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142036-CBBA-46D7-BA58-2650FF6EC5D2}" type="slidenum">
              <a:rPr lang="pt-BR" smtClean="0">
                <a:ea typeface="Arial Unicode MS" pitchFamily="34" charset="-128"/>
                <a:cs typeface="Arial Unicode MS" pitchFamily="34" charset="-128"/>
              </a:rPr>
              <a:pPr/>
              <a:t>65</a:t>
            </a:fld>
            <a:endParaRPr lang="pt-BR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168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70109634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571754-9CB8-471B-BB89-B7670FA42E04}" type="slidenum">
              <a:rPr lang="pt-BR" smtClean="0">
                <a:ea typeface="Arial Unicode MS" pitchFamily="34" charset="-128"/>
                <a:cs typeface="Arial Unicode MS" pitchFamily="34" charset="-128"/>
              </a:rPr>
              <a:pPr/>
              <a:t>66</a:t>
            </a:fld>
            <a:endParaRPr lang="pt-BR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680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768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63558074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4E7E05-1727-4C39-8155-679EDCAF1109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67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649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0650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67504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6CEF6C-BF55-43CE-8F5F-8AB65CD78C47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68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264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1264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44741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69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9159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B286CC-63CE-4285-9170-1AABDD257EE7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70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46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146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26606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791D77-FD93-4B53-A2F3-A45E2275AAB9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71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673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167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58835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477275-C449-456D-807B-BAFBB0F1055D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72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878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1878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1255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305652-72CE-4FD0-9222-91AD4E79271B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73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721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3722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52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EF33F7-8027-48AD-8166-2FC838B5265A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6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61408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74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31860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75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90574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76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27995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77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41812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78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19984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79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41911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80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56958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81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04517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1EEB38-22EF-4BC7-9F18-D4363CE4C11D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82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25419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1835C-0F46-41F6-9E80-AD328D9E2F9D}" type="slidenum">
              <a:rPr lang="pt-BR" smtClean="0">
                <a:latin typeface="Times New Roman"/>
              </a:rPr>
              <a:pPr/>
              <a:t>83</a:t>
            </a:fld>
            <a:endParaRPr lang="pt-BR" smtClean="0">
              <a:latin typeface="Times New Roman"/>
            </a:endParaRPr>
          </a:p>
        </p:txBody>
      </p:sp>
      <p:sp>
        <p:nvSpPr>
          <p:cNvPr id="7885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7885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90093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C9AB55-F5DF-43FE-BB21-97C958B9F745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7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969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83900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DEEF53-E606-44C1-B6B1-922315D3BA1C}" type="slidenum">
              <a:rPr lang="pt-BR" smtClean="0">
                <a:latin typeface="Times New Roman"/>
              </a:rPr>
              <a:pPr/>
              <a:t>84</a:t>
            </a:fld>
            <a:endParaRPr lang="pt-BR" smtClean="0">
              <a:latin typeface="Times New Roman"/>
            </a:endParaRPr>
          </a:p>
        </p:txBody>
      </p:sp>
      <p:sp>
        <p:nvSpPr>
          <p:cNvPr id="8294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294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320057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0D60F5-F118-4ED1-9641-85D948424AF1}" type="slidenum">
              <a:rPr lang="pt-BR" smtClean="0">
                <a:latin typeface="Times New Roman"/>
              </a:rPr>
              <a:pPr/>
              <a:t>85</a:t>
            </a:fld>
            <a:endParaRPr lang="pt-BR" smtClean="0">
              <a:latin typeface="Times New Roman"/>
            </a:endParaRPr>
          </a:p>
        </p:txBody>
      </p:sp>
      <p:sp>
        <p:nvSpPr>
          <p:cNvPr id="8397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397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9495030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BCCCB9-BB96-4B01-B1DB-FAE729803DC3}" type="slidenum">
              <a:rPr lang="pt-BR" smtClean="0">
                <a:latin typeface="Times New Roman"/>
              </a:rPr>
              <a:pPr/>
              <a:t>86</a:t>
            </a:fld>
            <a:endParaRPr lang="pt-BR" smtClean="0">
              <a:latin typeface="Times New Roman"/>
            </a:endParaRPr>
          </a:p>
        </p:txBody>
      </p:sp>
      <p:sp>
        <p:nvSpPr>
          <p:cNvPr id="8499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49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771921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F871C9-E33E-44B0-A69E-2C7E4A743829}" type="slidenum">
              <a:rPr lang="pt-BR" smtClean="0">
                <a:latin typeface="Times New Roman"/>
              </a:rPr>
              <a:pPr/>
              <a:t>87</a:t>
            </a:fld>
            <a:endParaRPr lang="pt-BR" smtClean="0">
              <a:latin typeface="Times New Roman"/>
            </a:endParaRPr>
          </a:p>
        </p:txBody>
      </p:sp>
      <p:sp>
        <p:nvSpPr>
          <p:cNvPr id="8601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602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06207072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EA30AF-5888-414E-8770-468B2139D9D8}" type="slidenum">
              <a:rPr lang="pt-BR" smtClean="0">
                <a:latin typeface="Times New Roman"/>
              </a:rPr>
              <a:pPr/>
              <a:t>88</a:t>
            </a:fld>
            <a:endParaRPr lang="pt-BR" smtClean="0">
              <a:latin typeface="Times New Roman"/>
            </a:endParaRPr>
          </a:p>
        </p:txBody>
      </p:sp>
      <p:sp>
        <p:nvSpPr>
          <p:cNvPr id="8704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704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481997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EA30AF-5888-414E-8770-468B2139D9D8}" type="slidenum">
              <a:rPr lang="pt-BR" smtClean="0">
                <a:latin typeface="Times New Roman"/>
              </a:rPr>
              <a:pPr/>
              <a:t>89</a:t>
            </a:fld>
            <a:endParaRPr lang="pt-BR" smtClean="0">
              <a:latin typeface="Times New Roman"/>
            </a:endParaRPr>
          </a:p>
        </p:txBody>
      </p:sp>
      <p:sp>
        <p:nvSpPr>
          <p:cNvPr id="8704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704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409116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2B707D-4681-4F18-85CD-35C84A467E9D}" type="slidenum">
              <a:rPr lang="pt-BR" smtClean="0">
                <a:latin typeface="Times New Roman"/>
              </a:rPr>
              <a:pPr/>
              <a:t>90</a:t>
            </a:fld>
            <a:endParaRPr lang="pt-BR" smtClean="0">
              <a:latin typeface="Times New Roman"/>
            </a:endParaRPr>
          </a:p>
        </p:txBody>
      </p:sp>
      <p:sp>
        <p:nvSpPr>
          <p:cNvPr id="8806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806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48794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2B707D-4681-4F18-85CD-35C84A467E9D}" type="slidenum">
              <a:rPr lang="pt-BR" smtClean="0">
                <a:latin typeface="Times New Roman"/>
              </a:rPr>
              <a:pPr/>
              <a:t>91</a:t>
            </a:fld>
            <a:endParaRPr lang="pt-BR" smtClean="0">
              <a:latin typeface="Times New Roman"/>
            </a:endParaRPr>
          </a:p>
        </p:txBody>
      </p:sp>
      <p:sp>
        <p:nvSpPr>
          <p:cNvPr id="8806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806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523284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2B707D-4681-4F18-85CD-35C84A467E9D}" type="slidenum">
              <a:rPr lang="pt-BR" smtClean="0">
                <a:latin typeface="Times New Roman"/>
              </a:rPr>
              <a:pPr/>
              <a:t>92</a:t>
            </a:fld>
            <a:endParaRPr lang="pt-BR" smtClean="0">
              <a:latin typeface="Times New Roman"/>
            </a:endParaRPr>
          </a:p>
        </p:txBody>
      </p:sp>
      <p:sp>
        <p:nvSpPr>
          <p:cNvPr id="8806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806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9134398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EA30AF-5888-414E-8770-468B2139D9D8}" type="slidenum">
              <a:rPr lang="pt-BR" smtClean="0">
                <a:latin typeface="Times New Roman"/>
              </a:rPr>
              <a:pPr/>
              <a:t>93</a:t>
            </a:fld>
            <a:endParaRPr lang="pt-BR" smtClean="0">
              <a:latin typeface="Times New Roman"/>
            </a:endParaRPr>
          </a:p>
        </p:txBody>
      </p:sp>
      <p:sp>
        <p:nvSpPr>
          <p:cNvPr id="8704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704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41539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1EEB38-22EF-4BC7-9F18-D4363CE4C11D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8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06778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2B707D-4681-4F18-85CD-35C84A467E9D}" type="slidenum">
              <a:rPr lang="pt-BR" smtClean="0">
                <a:latin typeface="Times New Roman"/>
              </a:rPr>
              <a:pPr/>
              <a:t>94</a:t>
            </a:fld>
            <a:endParaRPr lang="pt-BR" smtClean="0">
              <a:latin typeface="Times New Roman"/>
            </a:endParaRPr>
          </a:p>
        </p:txBody>
      </p:sp>
      <p:sp>
        <p:nvSpPr>
          <p:cNvPr id="8806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806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906589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61AF1C-07E2-4D90-94CD-1AC02F9641C6}" type="slidenum">
              <a:rPr lang="pt-BR" smtClean="0">
                <a:latin typeface="Times New Roman"/>
              </a:rPr>
              <a:pPr/>
              <a:t>95</a:t>
            </a:fld>
            <a:endParaRPr lang="pt-BR" smtClean="0">
              <a:latin typeface="Times New Roman"/>
            </a:endParaRPr>
          </a:p>
        </p:txBody>
      </p:sp>
      <p:sp>
        <p:nvSpPr>
          <p:cNvPr id="890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90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6862686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3861D3-E57E-440F-BE10-84B3C3CBF2B2}" type="slidenum">
              <a:rPr lang="pt-BR" smtClean="0">
                <a:latin typeface="Times New Roman"/>
              </a:rPr>
              <a:pPr/>
              <a:t>96</a:t>
            </a:fld>
            <a:endParaRPr lang="pt-BR" smtClean="0">
              <a:latin typeface="Times New Roman"/>
            </a:endParaRPr>
          </a:p>
        </p:txBody>
      </p:sp>
      <p:sp>
        <p:nvSpPr>
          <p:cNvPr id="9011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01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362536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3861D3-E57E-440F-BE10-84B3C3CBF2B2}" type="slidenum">
              <a:rPr lang="pt-BR" smtClean="0">
                <a:latin typeface="Times New Roman"/>
              </a:rPr>
              <a:pPr/>
              <a:t>97</a:t>
            </a:fld>
            <a:endParaRPr lang="pt-BR" smtClean="0">
              <a:latin typeface="Times New Roman"/>
            </a:endParaRPr>
          </a:p>
        </p:txBody>
      </p:sp>
      <p:sp>
        <p:nvSpPr>
          <p:cNvPr id="9011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01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98686445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E5C546-1A6F-42EE-AF83-8F624E7FA619}" type="slidenum">
              <a:rPr lang="pt-BR" smtClean="0">
                <a:latin typeface="Times New Roman"/>
              </a:rPr>
              <a:pPr/>
              <a:t>98</a:t>
            </a:fld>
            <a:endParaRPr lang="pt-BR" smtClean="0">
              <a:latin typeface="Times New Roman"/>
            </a:endParaRPr>
          </a:p>
        </p:txBody>
      </p:sp>
      <p:sp>
        <p:nvSpPr>
          <p:cNvPr id="9113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11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91336944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4A0C74-D6AB-4CD2-B607-8D69BEC274A7}" type="slidenum">
              <a:rPr lang="pt-BR" smtClean="0">
                <a:latin typeface="Times New Roman"/>
              </a:rPr>
              <a:pPr/>
              <a:t>99</a:t>
            </a:fld>
            <a:endParaRPr lang="pt-BR" smtClean="0">
              <a:latin typeface="Times New Roman"/>
            </a:endParaRPr>
          </a:p>
        </p:txBody>
      </p:sp>
      <p:sp>
        <p:nvSpPr>
          <p:cNvPr id="9216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216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434729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5DD720-371D-46BB-9859-3262FE9C06F5}" type="slidenum">
              <a:rPr lang="pt-BR" smtClean="0">
                <a:latin typeface="Times New Roman"/>
              </a:rPr>
              <a:pPr/>
              <a:t>100</a:t>
            </a:fld>
            <a:endParaRPr lang="pt-BR" smtClean="0">
              <a:latin typeface="Times New Roman"/>
            </a:endParaRPr>
          </a:p>
        </p:txBody>
      </p:sp>
      <p:sp>
        <p:nvSpPr>
          <p:cNvPr id="9933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933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8005055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B73610-4BE2-41F3-A3D3-5E385A3F170A}" type="slidenum">
              <a:rPr lang="pt-BR" smtClean="0">
                <a:latin typeface="Times New Roman"/>
              </a:rPr>
              <a:pPr/>
              <a:t>101</a:t>
            </a:fld>
            <a:endParaRPr lang="pt-BR" smtClean="0">
              <a:latin typeface="Times New Roman"/>
            </a:endParaRPr>
          </a:p>
        </p:txBody>
      </p:sp>
      <p:sp>
        <p:nvSpPr>
          <p:cNvPr id="100355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035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3846326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706AA4-6655-4299-B76B-F245624E372E}" type="slidenum">
              <a:rPr lang="pt-BR" smtClean="0">
                <a:latin typeface="Times New Roman"/>
              </a:rPr>
              <a:pPr/>
              <a:t>102</a:t>
            </a:fld>
            <a:endParaRPr lang="pt-BR" smtClean="0">
              <a:latin typeface="Times New Roman"/>
            </a:endParaRPr>
          </a:p>
        </p:txBody>
      </p:sp>
      <p:sp>
        <p:nvSpPr>
          <p:cNvPr id="10137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138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71800939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02A8CF-85C2-4D27-80B2-F24D5557B663}" type="slidenum">
              <a:rPr lang="pt-BR" smtClean="0">
                <a:latin typeface="Times New Roman"/>
              </a:rPr>
              <a:pPr/>
              <a:t>103</a:t>
            </a:fld>
            <a:endParaRPr lang="pt-BR" smtClean="0">
              <a:latin typeface="Times New Roman"/>
            </a:endParaRPr>
          </a:p>
        </p:txBody>
      </p:sp>
      <p:sp>
        <p:nvSpPr>
          <p:cNvPr id="102403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4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90240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27531-38E5-4B16-857C-2E0CD3D1CDB7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9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01050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E96AB4-AC40-461F-B1F5-E40B80B3C0D2}" type="slidenum">
              <a:rPr lang="pt-BR" smtClean="0">
                <a:latin typeface="Times New Roman"/>
              </a:rPr>
              <a:pPr/>
              <a:t>104</a:t>
            </a:fld>
            <a:endParaRPr lang="pt-BR" smtClean="0">
              <a:latin typeface="Times New Roman"/>
            </a:endParaRPr>
          </a:p>
        </p:txBody>
      </p:sp>
      <p:sp>
        <p:nvSpPr>
          <p:cNvPr id="103427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342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2000204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59EC64-F6A3-4FF8-9A5F-E5D7094F4EE3}" type="slidenum">
              <a:rPr lang="pt-BR" smtClean="0">
                <a:latin typeface="Times New Roman"/>
              </a:rPr>
              <a:pPr/>
              <a:t>105</a:t>
            </a:fld>
            <a:endParaRPr lang="pt-BR" smtClean="0">
              <a:latin typeface="Times New Roman"/>
            </a:endParaRPr>
          </a:p>
        </p:txBody>
      </p:sp>
      <p:sp>
        <p:nvSpPr>
          <p:cNvPr id="10445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445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2866704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106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80165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107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71128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108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67543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109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38984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110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429626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D55F9-67C9-4204-A863-1D2E1AE446F0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111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82689" y="715964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59987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1EEB38-22EF-4BC7-9F18-D4363CE4C11D}" type="slidenum">
              <a:rPr lang="pt-BR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/>
              <a:t>112</a:t>
            </a:fld>
            <a:endParaRPr lang="pt-BR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634308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1393F-EF89-437B-BE47-2AF6551AEECE}" type="slidenum">
              <a:rPr lang="pt-BR" smtClean="0">
                <a:latin typeface="Times New Roman" pitchFamily="18" charset="0"/>
                <a:ea typeface="Arial Unicode MS"/>
                <a:cs typeface="Arial Unicode MS"/>
              </a:rPr>
              <a:pPr/>
              <a:t>113</a:t>
            </a:fld>
            <a:endParaRPr lang="pt-BR" smtClean="0">
              <a:latin typeface="Times New Roman" pitchFamily="18" charset="0"/>
              <a:ea typeface="Arial Unicode MS"/>
              <a:cs typeface="Arial Unicode MS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1182688" y="715963"/>
            <a:ext cx="4492625" cy="3368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37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173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1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tângulo 38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tângulo 39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tângulo 40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tângulo 41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tângulo 55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tângulo 6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tângulo 6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tângulo 6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5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6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9FBC64-6BB6-406B-AEDE-053A9765B93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88E3E-9B7C-45E2-8949-39A59FC895B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822C-8749-494D-9FB3-7171F43355C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50899-D35F-4CC6-9BDC-48DF5A8C40B7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vre 1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5" name="Forma livre 1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6" name="Forma livre 12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7" name="Forma liv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8" name="Forma liv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9" name="Forma liv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10" name="Forma liv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11" name="Forma liv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12" name="Forma liv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13" name="Forma liv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14" name="Forma liv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15" name="Forma liv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16" name="Forma livre 24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17" name="Forma livre 25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18" name="Forma liv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ea typeface="Arial Unicode MS"/>
              <a:cs typeface="Arial Unicode MS"/>
            </a:endParaRPr>
          </a:p>
        </p:txBody>
      </p:sp>
      <p:sp>
        <p:nvSpPr>
          <p:cNvPr id="19" name="Retângulo 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tângulo 7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tângulo 8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tângulo 9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tângulo 10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tângulo 11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2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C62353-5DB8-4BF5-AE51-77AEAAFF01BC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83C6ED-2431-43A0-8C7F-512956A94EE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24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tângulo 15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tângulo 16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tângulo 17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tângulo 18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tângulo 19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tângulo 20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tângulo 21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tângulo 28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tângulo 29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B1C809-1406-4869-9351-463A45C7C314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D239A-AF43-4039-8746-6ADF64114C0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DA9850-0E05-4A35-B127-63468065795C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C72D5-F5A2-4EC8-B476-A8BAF71BA9A8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7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Conector reto 8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upo 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Conector reto 14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to 15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to 16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o 13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Conector reto 10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1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to 12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o 17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Conector reto 18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9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to 20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9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0AC27D-8D05-422F-BDE7-FCE5C4984593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tângulo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tângulo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tângulo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tângulo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tângulo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tângulo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6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  <a:ea typeface="Arial Unicode MS"/>
                <a:cs typeface="Arial Unicode M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  <a:ea typeface="Arial Unicode MS"/>
                <a:cs typeface="Arial Unicode M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  <a:ea typeface="Arial Unicode MS"/>
                <a:cs typeface="Arial Unicode MS"/>
              </a:defRPr>
            </a:lvl1pPr>
            <a:extLst/>
          </a:lstStyle>
          <a:p>
            <a:pPr>
              <a:defRPr/>
            </a:pPr>
            <a:fld id="{533BEF78-6A36-4965-9F7E-9D996B32FC4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6" r:id="rId3"/>
    <p:sldLayoutId id="2147483697" r:id="rId4"/>
    <p:sldLayoutId id="2147483698" r:id="rId5"/>
    <p:sldLayoutId id="2147483693" r:id="rId6"/>
    <p:sldLayoutId id="2147483699" r:id="rId7"/>
    <p:sldLayoutId id="2147483692" r:id="rId8"/>
    <p:sldLayoutId id="2147483700" r:id="rId9"/>
    <p:sldLayoutId id="2147483691" r:id="rId10"/>
    <p:sldLayoutId id="2147483690" r:id="rId11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5"/>
          <p:cNvSpPr>
            <a:spLocks noGrp="1" noChangeArrowheads="1"/>
          </p:cNvSpPr>
          <p:nvPr>
            <p:ph type="title"/>
          </p:nvPr>
        </p:nvSpPr>
        <p:spPr>
          <a:xfrm>
            <a:off x="673100" y="501650"/>
            <a:ext cx="7794625" cy="1936750"/>
          </a:xfrm>
        </p:spPr>
        <p:txBody>
          <a:bodyPr lIns="0" tIns="0" rIns="0" bIns="0">
            <a:spAutoFit/>
          </a:bodyPr>
          <a:lstStyle/>
          <a:p>
            <a:pPr eaLnBrk="1" fontAlgn="auto" hangingPunct="1">
              <a:lnSpc>
                <a:spcPct val="85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en-GB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n-GB" sz="5400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en-GB" sz="5400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en-GB" sz="54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grpSp>
        <p:nvGrpSpPr>
          <p:cNvPr id="2" name="Grupo 11"/>
          <p:cNvGrpSpPr>
            <a:grpSpLocks/>
          </p:cNvGrpSpPr>
          <p:nvPr/>
        </p:nvGrpSpPr>
        <p:grpSpPr bwMode="auto">
          <a:xfrm>
            <a:off x="-285750" y="696913"/>
            <a:ext cx="9715500" cy="4913312"/>
            <a:chOff x="-214346" y="1731163"/>
            <a:chExt cx="9572692" cy="4841109"/>
          </a:xfrm>
        </p:grpSpPr>
        <p:pic>
          <p:nvPicPr>
            <p:cNvPr id="8200" name="Picture 102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1471" y="1731163"/>
              <a:ext cx="8278209" cy="4150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8" name="Retângulo 7"/>
            <p:cNvSpPr/>
            <p:nvPr/>
          </p:nvSpPr>
          <p:spPr>
            <a:xfrm>
              <a:off x="142284" y="5000281"/>
              <a:ext cx="8859433" cy="15719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8202" name="Retângulo 8"/>
            <p:cNvSpPr>
              <a:spLocks noChangeArrowheads="1"/>
            </p:cNvSpPr>
            <p:nvPr/>
          </p:nvSpPr>
          <p:spPr bwMode="auto">
            <a:xfrm>
              <a:off x="-214346" y="5078632"/>
              <a:ext cx="9572692" cy="1034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tabLst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6613" algn="l"/>
                  <a:tab pos="7634288" algn="l"/>
                  <a:tab pos="8083550" algn="l"/>
                  <a:tab pos="8532813" algn="l"/>
                  <a:tab pos="8982075" algn="l"/>
                </a:tabLst>
              </a:pPr>
              <a:r>
                <a:rPr lang="pt-BR" sz="6000" b="1">
                  <a:solidFill>
                    <a:schemeClr val="tx1"/>
                  </a:solidFill>
                  <a:latin typeface="Libre Semi Sans SSi" pitchFamily="18" charset="0"/>
                </a:rPr>
                <a:t>S</a:t>
              </a:r>
              <a:r>
                <a:rPr lang="pt-BR" sz="4400" b="1">
                  <a:solidFill>
                    <a:schemeClr val="tx1"/>
                  </a:solidFill>
                  <a:latin typeface="Libre Semi Sans SSi" pitchFamily="18" charset="0"/>
                </a:rPr>
                <a:t>ISTEMA </a:t>
              </a:r>
              <a:r>
                <a:rPr lang="pt-BR" sz="6000" b="1">
                  <a:solidFill>
                    <a:schemeClr val="tx1"/>
                  </a:solidFill>
                  <a:latin typeface="Libre Semi Sans SSi" pitchFamily="18" charset="0"/>
                </a:rPr>
                <a:t>N</a:t>
              </a:r>
              <a:r>
                <a:rPr lang="pt-BR" sz="4400" b="1">
                  <a:solidFill>
                    <a:schemeClr val="tx1"/>
                  </a:solidFill>
                  <a:latin typeface="Libre Semi Sans SSi" pitchFamily="18" charset="0"/>
                </a:rPr>
                <a:t>ACIONAL DE </a:t>
              </a:r>
              <a:r>
                <a:rPr lang="pt-BR" sz="6000" b="1">
                  <a:solidFill>
                    <a:schemeClr val="tx1"/>
                  </a:solidFill>
                  <a:latin typeface="Libre Semi Sans SSi" pitchFamily="18" charset="0"/>
                </a:rPr>
                <a:t>C</a:t>
              </a:r>
              <a:r>
                <a:rPr lang="pt-BR" sz="4400" b="1">
                  <a:solidFill>
                    <a:schemeClr val="tx1"/>
                  </a:solidFill>
                  <a:latin typeface="Libre Semi Sans SSi" pitchFamily="18" charset="0"/>
                </a:rPr>
                <a:t>ULTURA</a:t>
              </a:r>
            </a:p>
          </p:txBody>
        </p:sp>
      </p:grp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571500" y="5661248"/>
            <a:ext cx="8001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pt-BR" sz="2400" b="1" dirty="0" smtClean="0">
                <a:solidFill>
                  <a:schemeClr val="tx1"/>
                </a:solidFill>
                <a:latin typeface="+mn-lt"/>
              </a:rPr>
              <a:t>Ministério da Cultura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pt-BR" sz="2000" b="1" dirty="0" smtClean="0">
                <a:solidFill>
                  <a:schemeClr val="tx1"/>
                </a:solidFill>
                <a:latin typeface="+mn-lt"/>
              </a:rPr>
              <a:t>Secretaria </a:t>
            </a:r>
            <a:r>
              <a:rPr lang="pt-BR" sz="2000" b="1" dirty="0">
                <a:solidFill>
                  <a:schemeClr val="tx1"/>
                </a:solidFill>
                <a:latin typeface="+mn-lt"/>
              </a:rPr>
              <a:t>de Articulação Institucional – SAI 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pt-BR" sz="1400" b="1" dirty="0">
                <a:solidFill>
                  <a:schemeClr val="tx1"/>
                </a:solidFill>
                <a:latin typeface="+mn-lt"/>
              </a:rPr>
              <a:t>Coordenadoria Geral de Relações Federativas e </a:t>
            </a:r>
            <a:r>
              <a:rPr lang="pt-BR" sz="1400" b="1" dirty="0" smtClean="0">
                <a:solidFill>
                  <a:schemeClr val="tx1"/>
                </a:solidFill>
                <a:latin typeface="+mn-lt"/>
              </a:rPr>
              <a:t>Sociedade</a:t>
            </a:r>
            <a:endParaRPr lang="pt-BR" sz="1400" b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395288" y="620713"/>
            <a:ext cx="8462962" cy="5924699"/>
          </a:xfrm>
        </p:spPr>
        <p:txBody>
          <a:bodyPr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2.1</a:t>
            </a:r>
            <a:r>
              <a:rPr lang="pt-BR" sz="4400" b="1" dirty="0" smtClean="0"/>
              <a:t>  </a:t>
            </a:r>
            <a:r>
              <a:rPr lang="pt-BR" sz="3200" b="1" dirty="0" smtClean="0"/>
              <a:t>Processo de Construção do SNC</a:t>
            </a:r>
          </a:p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3200" b="1" dirty="0" smtClean="0"/>
              <a:t>       2003 a 2006</a:t>
            </a:r>
          </a:p>
          <a:p>
            <a:pPr marL="750888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Apresentação no Congresso Nacional da PEC nº 150/2003, que vincula a receita orçamentária da União, Estados e Municípios ao desenvolvimento cultural (2003);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Criação das Câmaras Setoriais  de Música, Teatro, Dança, Artes Visuais, Circo e Livro e Leitura (a partir de 2004);</a:t>
            </a:r>
          </a:p>
          <a:p>
            <a:pPr marL="750888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Apresentação no Congresso Nacional da PEC nº 416/2005, que institui o Sistema Nacional de Cultura (2005);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Realização das Conferências Municipais, Estaduais e da I Conferência Nacional de Cultura, que definiu como uma das prioridades a implementação do Sistema Nacional de Cultura (2005);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5126038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360000" lvl="1" indent="0" eaLnBrk="1" fontAlgn="auto" hangingPunct="1"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4000" b="1" dirty="0" smtClean="0"/>
              <a:t>Acompanhamento do Acordo</a:t>
            </a:r>
            <a:r>
              <a:rPr lang="en-GB" sz="4000" b="1" dirty="0" smtClean="0"/>
              <a:t> de </a:t>
            </a:r>
            <a:r>
              <a:rPr lang="en-GB" sz="4000" b="1" dirty="0" err="1" smtClean="0"/>
              <a:t>Cooperação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Federativa</a:t>
            </a:r>
            <a:endParaRPr lang="en-GB" sz="40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Cada partícipe do Acordo de Cooperação designará no prazo de </a:t>
            </a:r>
            <a:r>
              <a:rPr lang="pt-BR" sz="2600" dirty="0" smtClean="0">
                <a:solidFill>
                  <a:srgbClr val="FFFF00"/>
                </a:solidFill>
              </a:rPr>
              <a:t>30 dias, após a sua publicação</a:t>
            </a:r>
            <a:r>
              <a:rPr lang="pt-BR" sz="2400" dirty="0" smtClean="0">
                <a:solidFill>
                  <a:srgbClr val="FFFF00"/>
                </a:solidFill>
              </a:rPr>
              <a:t> no Diário Oficial da União,</a:t>
            </a:r>
            <a:r>
              <a:rPr lang="pt-BR" sz="2600" dirty="0" smtClean="0">
                <a:solidFill>
                  <a:srgbClr val="FFFF00"/>
                </a:solidFill>
              </a:rPr>
              <a:t> a indicação do responsável pelo acompanhamento do Acordo</a:t>
            </a:r>
            <a:r>
              <a:rPr lang="pt-BR" sz="2600" dirty="0" smtClean="0"/>
              <a:t>, o qual será responsável pelo cumprimento das obrigações pactuadas, detalhadas em metas descritas no Plano de Trabalho.</a:t>
            </a:r>
          </a:p>
          <a:p>
            <a:pPr marL="360000" indent="-360000" eaLnBrk="1" fontAlgn="auto" hangingPunct="1">
              <a:spcAft>
                <a:spcPts val="120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2600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5737225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360000" lvl="1" indent="0" eaLnBrk="1" fontAlgn="auto" hangingPunct="1"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200" b="1" dirty="0" smtClean="0"/>
              <a:t>Responsabilidades dos Representantes</a:t>
            </a:r>
            <a:endParaRPr lang="en-GB" sz="32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Desenvolver os </a:t>
            </a:r>
            <a:r>
              <a:rPr lang="pt-BR" sz="2600" dirty="0" smtClean="0">
                <a:solidFill>
                  <a:srgbClr val="FFFF00"/>
                </a:solidFill>
              </a:rPr>
              <a:t>compromissos pactuados no Plano de Trabalho</a:t>
            </a:r>
            <a:r>
              <a:rPr lang="pt-BR" sz="2600" dirty="0" smtClean="0"/>
              <a:t> para alcance dos objetivos do Sistema Nacional de Cultura;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Atuar na </a:t>
            </a:r>
            <a:r>
              <a:rPr lang="pt-BR" sz="2600" dirty="0" smtClean="0">
                <a:solidFill>
                  <a:srgbClr val="FFFF00"/>
                </a:solidFill>
              </a:rPr>
              <a:t>interlocução</a:t>
            </a:r>
            <a:r>
              <a:rPr lang="pt-BR" sz="2600" dirty="0" smtClean="0"/>
              <a:t> com o Governo Federal e demais entes da Federação no sentido de desenvolver o Sistema Nacional de Cultura;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Coordenar o processo de realização das </a:t>
            </a:r>
            <a:r>
              <a:rPr lang="pt-BR" sz="2600" dirty="0" smtClean="0">
                <a:solidFill>
                  <a:srgbClr val="FFFF00"/>
                </a:solidFill>
              </a:rPr>
              <a:t>conferências locais/regionais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2600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4905375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360000" lvl="1" indent="0" eaLnBrk="1" fontAlgn="auto" hangingPunct="1"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200" b="1" dirty="0" smtClean="0"/>
              <a:t>Responsabilidades dos Representantes</a:t>
            </a:r>
            <a:endParaRPr lang="en-GB" sz="32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>
                <a:solidFill>
                  <a:srgbClr val="FFFF00"/>
                </a:solidFill>
              </a:rPr>
              <a:t>Fornecer e atualizar as informações </a:t>
            </a:r>
            <a:r>
              <a:rPr lang="pt-BR" sz="2600" dirty="0" smtClean="0"/>
              <a:t>solicitadas para o Sistema Nacional de Informações e Indicadores Culturais;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>
                <a:solidFill>
                  <a:srgbClr val="FFFF00"/>
                </a:solidFill>
              </a:rPr>
              <a:t>Participar das atividades e ações </a:t>
            </a:r>
            <a:r>
              <a:rPr lang="pt-BR" sz="2600" dirty="0" smtClean="0"/>
              <a:t>executadas pelo Ministério da Cultura, relativas ao Sistema Nacional de Cultura, quando for solicitado.</a:t>
            </a:r>
          </a:p>
          <a:p>
            <a:pPr marL="360000" indent="-360000" eaLnBrk="1" fontAlgn="auto" hangingPunct="1">
              <a:spcAft>
                <a:spcPts val="1200"/>
              </a:spcAft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pt-BR" sz="2600" dirty="0" smtClean="0"/>
          </a:p>
          <a:p>
            <a:pPr marL="360000" indent="-360000" eaLnBrk="1" fontAlgn="auto" hangingPunct="1">
              <a:spcAft>
                <a:spcPts val="120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2600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5893152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4000" b="1" dirty="0" smtClean="0"/>
              <a:t>Divulgação</a:t>
            </a:r>
            <a:endParaRPr lang="en-GB" sz="40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dirty="0" smtClean="0"/>
              <a:t>Os partícipes do Acordo de Cooperação deverão dar, de forma pública e impessoal, </a:t>
            </a:r>
            <a:r>
              <a:rPr lang="pt-BR" sz="2800" dirty="0" smtClean="0">
                <a:solidFill>
                  <a:srgbClr val="FFFF00"/>
                </a:solidFill>
              </a:rPr>
              <a:t>ampla divulgação das ações e dos resultados alcançados</a:t>
            </a:r>
            <a:r>
              <a:rPr lang="pt-BR" sz="2800" dirty="0" smtClean="0"/>
              <a:t>, de modo a manter a sociedade informada e integrada ao Sistema Nacional de Cultura de forma ativa;</a:t>
            </a:r>
          </a:p>
          <a:p>
            <a:pPr>
              <a:buClr>
                <a:srgbClr val="FFC000"/>
              </a:buClr>
              <a:buSzPct val="110000"/>
              <a:defRPr/>
            </a:pPr>
            <a:r>
              <a:rPr lang="pt-BR" sz="2800" dirty="0" smtClean="0"/>
              <a:t>Utilizar e respeitar os padrões de </a:t>
            </a:r>
            <a:r>
              <a:rPr lang="pt-BR" sz="2800" dirty="0" smtClean="0">
                <a:solidFill>
                  <a:srgbClr val="FFFF00"/>
                </a:solidFill>
              </a:rPr>
              <a:t>identidade visual do SNC, de programas, de projetos e de ações </a:t>
            </a:r>
            <a:r>
              <a:rPr lang="pt-BR" sz="2800" dirty="0" smtClean="0"/>
              <a:t>desenvolvidas em conjunto, aplicando as regras vigentes durante os períodos eleitorais.</a:t>
            </a:r>
          </a:p>
          <a:p>
            <a:pPr>
              <a:buClr>
                <a:srgbClr val="FFC000"/>
              </a:buClr>
              <a:buSzPct val="110000"/>
              <a:defRPr/>
            </a:pPr>
            <a:endParaRPr lang="pt-BR" sz="2800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5400675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360000" indent="0" eaLnBrk="1" fontAlgn="auto" hangingPunct="1"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 Vigência, Modificação ou Prorrogação</a:t>
            </a:r>
            <a:r>
              <a:rPr lang="pt-BR" sz="3600" dirty="0" smtClean="0"/>
              <a:t> </a:t>
            </a:r>
            <a:r>
              <a:rPr lang="pt-BR" sz="3600" b="1" dirty="0" smtClean="0"/>
              <a:t>do Acordo de Cooperação Federativa</a:t>
            </a:r>
            <a:endParaRPr lang="en-GB" sz="36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dirty="0" smtClean="0"/>
              <a:t>O prazo de vigência do Acordo de Cooperação é da data de sua celebração </a:t>
            </a:r>
            <a:r>
              <a:rPr lang="pt-BR" sz="2800" dirty="0" smtClean="0">
                <a:solidFill>
                  <a:srgbClr val="FFFF00"/>
                </a:solidFill>
              </a:rPr>
              <a:t>até 31 de dezembro de 2011</a:t>
            </a:r>
            <a:r>
              <a:rPr lang="pt-BR" sz="2800" dirty="0" smtClean="0"/>
              <a:t>, podendo ser modificado, a qualquer tempo, ou prorrogado, subseqüentemente, mediante termos aditivos. </a:t>
            </a:r>
          </a:p>
          <a:p>
            <a:pPr marL="360000" indent="-360000" eaLnBrk="1" fontAlgn="auto" hangingPunct="1">
              <a:spcAft>
                <a:spcPts val="1200"/>
              </a:spcAft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pt-BR" sz="2600" dirty="0" smtClean="0"/>
          </a:p>
          <a:p>
            <a:pPr marL="360000" indent="-360000" eaLnBrk="1" fontAlgn="auto" hangingPunct="1">
              <a:spcAft>
                <a:spcPts val="120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2600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072465" cy="3617913"/>
          </a:xfrm>
        </p:spPr>
        <p:txBody>
          <a:bodyPr wrap="square"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4000" b="1" dirty="0" smtClean="0"/>
              <a:t>Resultados</a:t>
            </a:r>
            <a:endParaRPr lang="en-GB" sz="40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dirty="0" smtClean="0"/>
              <a:t>Os compromissos assumidos e as atividades previstas no Plano de Trabalho deverão ser </a:t>
            </a:r>
            <a:r>
              <a:rPr lang="pt-BR" sz="2800" dirty="0" smtClean="0">
                <a:solidFill>
                  <a:srgbClr val="FFFF00"/>
                </a:solidFill>
              </a:rPr>
              <a:t>concretizadas até 31 de dezembro de 2011</a:t>
            </a:r>
            <a:r>
              <a:rPr lang="pt-BR" sz="2800" dirty="0" smtClean="0"/>
              <a:t>,  data final de vigência do Acordo de Cooperação.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FF00"/>
              </a:buClr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pt-BR" sz="2600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546800" y="2132854"/>
          <a:ext cx="8050401" cy="3744418"/>
        </p:xfrm>
        <a:graphic>
          <a:graphicData uri="http://schemas.openxmlformats.org/drawingml/2006/table">
            <a:tbl>
              <a:tblPr/>
              <a:tblGrid>
                <a:gridCol w="912055"/>
                <a:gridCol w="2188930"/>
                <a:gridCol w="1345787"/>
                <a:gridCol w="1345787"/>
                <a:gridCol w="1345787"/>
                <a:gridCol w="912055"/>
              </a:tblGrid>
              <a:tr h="9738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>
                          <a:latin typeface="Arial"/>
                        </a:rPr>
                        <a:t>Região</a:t>
                      </a: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>
                          <a:latin typeface="Arial"/>
                        </a:rPr>
                        <a:t>Estado</a:t>
                      </a: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>
                          <a:latin typeface="Arial"/>
                        </a:rPr>
                        <a:t>Acordos com Estados</a:t>
                      </a: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>
                          <a:latin typeface="Arial"/>
                        </a:rPr>
                        <a:t>Qtd. de Municípios</a:t>
                      </a: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>
                          <a:latin typeface="Arial"/>
                        </a:rPr>
                        <a:t>Acordos com Municípios</a:t>
                      </a: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>
                          <a:latin typeface="Arial"/>
                        </a:rPr>
                        <a:t>%</a:t>
                      </a:r>
                    </a:p>
                  </a:txBody>
                  <a:tcPr marL="12173" marR="12173" marT="121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 smtClean="0">
                          <a:latin typeface="Arial"/>
                        </a:rPr>
                        <a:t>NO</a:t>
                      </a:r>
                      <a:endParaRPr lang="pt-BR" sz="1500" b="1" i="0" u="none" strike="noStrike" dirty="0">
                        <a:latin typeface="Arial"/>
                      </a:endParaRP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Tocantins 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139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1%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 smtClean="0">
                          <a:latin typeface="Arial"/>
                        </a:rPr>
                        <a:t>NO</a:t>
                      </a:r>
                      <a:endParaRPr lang="pt-BR" sz="1500" b="1" i="0" u="none" strike="noStrike" dirty="0">
                        <a:latin typeface="Arial"/>
                      </a:endParaRP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Pará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143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5%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 smtClean="0">
                          <a:latin typeface="Arial"/>
                        </a:rPr>
                        <a:t>NO</a:t>
                      </a:r>
                      <a:endParaRPr lang="pt-BR" sz="1500" b="1" i="0" u="none" strike="noStrike" dirty="0">
                        <a:latin typeface="Arial"/>
                      </a:endParaRP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Amapá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16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0%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 smtClean="0">
                          <a:latin typeface="Arial"/>
                        </a:rPr>
                        <a:t>NO</a:t>
                      </a:r>
                      <a:endParaRPr lang="pt-BR" sz="1500" b="1" i="0" u="none" strike="noStrike" dirty="0">
                        <a:latin typeface="Arial"/>
                      </a:endParaRP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latin typeface="Arial"/>
                        </a:rPr>
                        <a:t>Roraima*</a:t>
                      </a:r>
                      <a:endParaRPr lang="pt-BR" sz="1500" b="0" i="0" u="none" strike="noStrike" dirty="0">
                        <a:latin typeface="Arial"/>
                      </a:endParaRP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7%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 smtClean="0">
                          <a:latin typeface="Arial"/>
                        </a:rPr>
                        <a:t>NO</a:t>
                      </a:r>
                      <a:endParaRPr lang="pt-BR" sz="1500" b="1" i="0" u="none" strike="noStrike" dirty="0">
                        <a:latin typeface="Arial"/>
                      </a:endParaRP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Amazonas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62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5%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 smtClean="0">
                          <a:latin typeface="Arial"/>
                        </a:rPr>
                        <a:t>NO</a:t>
                      </a:r>
                      <a:endParaRPr lang="pt-BR" sz="1500" b="1" i="0" u="none" strike="noStrike" dirty="0">
                        <a:latin typeface="Arial"/>
                      </a:endParaRP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Acre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22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0%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 smtClean="0">
                          <a:latin typeface="Arial"/>
                        </a:rPr>
                        <a:t>NO</a:t>
                      </a:r>
                      <a:endParaRPr lang="pt-BR" sz="1500" b="1" i="0" u="none" strike="noStrike" dirty="0">
                        <a:latin typeface="Arial"/>
                      </a:endParaRP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latin typeface="Arial"/>
                        </a:rPr>
                        <a:t>Rondônia*</a:t>
                      </a:r>
                      <a:endParaRPr lang="pt-BR" sz="1500" b="0" i="0" u="none" strike="noStrike" dirty="0">
                        <a:latin typeface="Arial"/>
                      </a:endParaRP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52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>
                          <a:latin typeface="Arial"/>
                        </a:rPr>
                        <a:t>2%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92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latin typeface="Arial"/>
                        </a:rPr>
                        <a:t>Total Região Norte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449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13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latin typeface="Arial"/>
                        </a:rPr>
                        <a:t>3%</a:t>
                      </a:r>
                    </a:p>
                  </a:txBody>
                  <a:tcPr marL="12173" marR="12173" marT="121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Grp="1" noChangeArrowheads="1"/>
          </p:cNvSpPr>
          <p:nvPr>
            <p:ph idx="1"/>
          </p:nvPr>
        </p:nvSpPr>
        <p:spPr>
          <a:xfrm>
            <a:off x="179512" y="1052736"/>
            <a:ext cx="8712968" cy="984885"/>
          </a:xfrm>
        </p:spPr>
        <p:txBody>
          <a:bodyPr wrap="square" lIns="0" tIns="0" rIns="0" bIns="0">
            <a:spAutoFit/>
          </a:bodyPr>
          <a:lstStyle/>
          <a:p>
            <a:pPr algn="ctr">
              <a:buNone/>
            </a:pPr>
            <a:r>
              <a:rPr lang="pt-BR" sz="3200" b="1" dirty="0" smtClean="0"/>
              <a:t>Integração de Estados e Municípios ao SNC Região Norte</a:t>
            </a:r>
            <a:endParaRPr lang="pt-BR" sz="3200" dirty="0" smtClean="0"/>
          </a:p>
        </p:txBody>
      </p:sp>
      <p:grpSp>
        <p:nvGrpSpPr>
          <p:cNvPr id="2" name="Grupo 12"/>
          <p:cNvGrpSpPr/>
          <p:nvPr/>
        </p:nvGrpSpPr>
        <p:grpSpPr>
          <a:xfrm>
            <a:off x="547936" y="6361583"/>
            <a:ext cx="7984504" cy="307777"/>
            <a:chOff x="547936" y="6361583"/>
            <a:chExt cx="7984504" cy="307777"/>
          </a:xfrm>
        </p:grpSpPr>
        <p:sp>
          <p:nvSpPr>
            <p:cNvPr id="9" name="Rectangle 1"/>
            <p:cNvSpPr txBox="1">
              <a:spLocks noChangeArrowheads="1"/>
            </p:cNvSpPr>
            <p:nvPr/>
          </p:nvSpPr>
          <p:spPr bwMode="auto">
            <a:xfrm>
              <a:off x="5724128" y="6361583"/>
              <a:ext cx="28083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411163" lvl="0" indent="-342900" algn="r" defTabSz="914400">
                <a:spcBef>
                  <a:spcPts val="700"/>
                </a:spcBef>
                <a:buClr>
                  <a:schemeClr val="tx2"/>
                </a:buClr>
                <a:buSzPct val="95000"/>
                <a:defRPr/>
              </a:pPr>
              <a:r>
                <a:rPr lang="pt-BR" sz="20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Dados de</a:t>
              </a:r>
              <a:r>
                <a:rPr kumimoji="0" lang="pt-BR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31/12/2010</a:t>
              </a:r>
              <a:endParaRPr lang="pt-BR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Rectangle 1"/>
            <p:cNvSpPr txBox="1">
              <a:spLocks noChangeArrowheads="1"/>
            </p:cNvSpPr>
            <p:nvPr/>
          </p:nvSpPr>
          <p:spPr bwMode="auto">
            <a:xfrm>
              <a:off x="547936" y="6361583"/>
              <a:ext cx="27279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411163" lvl="0" indent="-342900" defTabSz="914400">
                <a:spcBef>
                  <a:spcPts val="700"/>
                </a:spcBef>
                <a:buClr>
                  <a:schemeClr val="tx2"/>
                </a:buClr>
                <a:buSzPct val="95000"/>
                <a:defRPr/>
              </a:pPr>
              <a:r>
                <a:rPr lang="pt-BR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*Inclusive Capital</a:t>
              </a:r>
              <a:endParaRPr lang="pt-BR" dirty="0" smtClean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29383" y="2204862"/>
          <a:ext cx="7885236" cy="4032450"/>
        </p:xfrm>
        <a:graphic>
          <a:graphicData uri="http://schemas.openxmlformats.org/drawingml/2006/table">
            <a:tbl>
              <a:tblPr/>
              <a:tblGrid>
                <a:gridCol w="893343"/>
                <a:gridCol w="2144022"/>
                <a:gridCol w="1318176"/>
                <a:gridCol w="1318176"/>
                <a:gridCol w="1318176"/>
                <a:gridCol w="893343"/>
              </a:tblGrid>
              <a:tr h="71539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latin typeface="Arial"/>
                        </a:rPr>
                        <a:t>Região</a:t>
                      </a:r>
                    </a:p>
                  </a:txBody>
                  <a:tcPr marL="11924" marR="11924" marT="11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Estado</a:t>
                      </a:r>
                    </a:p>
                  </a:txBody>
                  <a:tcPr marL="11924" marR="11924" marT="11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Acordos com Estados</a:t>
                      </a:r>
                    </a:p>
                  </a:txBody>
                  <a:tcPr marL="11924" marR="11924" marT="11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Qtd. de Municípios</a:t>
                      </a:r>
                    </a:p>
                  </a:txBody>
                  <a:tcPr marL="11924" marR="11924" marT="11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Acordos com Municípios</a:t>
                      </a:r>
                    </a:p>
                  </a:txBody>
                  <a:tcPr marL="11924" marR="11924" marT="11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%</a:t>
                      </a:r>
                    </a:p>
                  </a:txBody>
                  <a:tcPr marL="11924" marR="11924" marT="11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NE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Bahia 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417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48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12%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NE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Alagoas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102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6%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NE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latin typeface="Arial"/>
                        </a:rPr>
                        <a:t>Pernambuco*</a:t>
                      </a:r>
                      <a:endParaRPr lang="pt-BR" sz="1400" b="0" i="0" u="none" strike="noStrike" dirty="0">
                        <a:latin typeface="Arial"/>
                      </a:endParaRP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185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39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21%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NE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Rio Grande do </a:t>
                      </a:r>
                      <a:r>
                        <a:rPr lang="pt-BR" sz="1400" b="0" i="0" u="none" strike="noStrike" dirty="0" smtClean="0">
                          <a:latin typeface="Arial"/>
                        </a:rPr>
                        <a:t>Norte*</a:t>
                      </a:r>
                      <a:endParaRPr lang="pt-BR" sz="1400" b="0" i="0" u="none" strike="noStrike" dirty="0">
                        <a:latin typeface="Arial"/>
                      </a:endParaRP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167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11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7%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NE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Ceará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184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34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18%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NE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Piauí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223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1%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NE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latin typeface="Arial"/>
                        </a:rPr>
                        <a:t>Sergipe*</a:t>
                      </a:r>
                      <a:endParaRPr lang="pt-BR" sz="1400" b="0" i="0" u="none" strike="noStrike" dirty="0">
                        <a:latin typeface="Arial"/>
                      </a:endParaRP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75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4%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NE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latin typeface="Arial"/>
                        </a:rPr>
                        <a:t>Maranhão*</a:t>
                      </a:r>
                      <a:endParaRPr lang="pt-BR" sz="1400" b="0" i="0" u="none" strike="noStrike" dirty="0">
                        <a:latin typeface="Arial"/>
                      </a:endParaRP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217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28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13%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NE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Paraíba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223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9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4%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15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latin typeface="Arial"/>
                        </a:rPr>
                        <a:t>Total Região Nordeste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1793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181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latin typeface="Arial"/>
                        </a:rPr>
                        <a:t>10%</a:t>
                      </a:r>
                    </a:p>
                  </a:txBody>
                  <a:tcPr marL="11924" marR="11924" marT="119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Grp="1" noChangeArrowheads="1"/>
          </p:cNvSpPr>
          <p:nvPr>
            <p:ph idx="1"/>
          </p:nvPr>
        </p:nvSpPr>
        <p:spPr>
          <a:xfrm>
            <a:off x="179512" y="1052736"/>
            <a:ext cx="8712968" cy="1628651"/>
          </a:xfrm>
        </p:spPr>
        <p:txBody>
          <a:bodyPr wrap="square" lIns="0" tIns="0" rIns="0" bIns="0">
            <a:spAutoFit/>
          </a:bodyPr>
          <a:lstStyle/>
          <a:p>
            <a:pPr algn="ctr">
              <a:buNone/>
            </a:pPr>
            <a:r>
              <a:rPr lang="pt-BR" sz="3200" b="1" dirty="0" smtClean="0"/>
              <a:t>Integração de Estados e Municípios ao SNC Região Nordeste</a:t>
            </a:r>
            <a:endParaRPr lang="pt-BR" sz="3200" dirty="0" smtClean="0"/>
          </a:p>
          <a:p>
            <a:pPr algn="ctr">
              <a:buNone/>
            </a:pPr>
            <a:endParaRPr lang="pt-BR" sz="3600" b="1" dirty="0" smtClean="0"/>
          </a:p>
        </p:txBody>
      </p:sp>
      <p:grpSp>
        <p:nvGrpSpPr>
          <p:cNvPr id="2" name="Grupo 13"/>
          <p:cNvGrpSpPr/>
          <p:nvPr/>
        </p:nvGrpSpPr>
        <p:grpSpPr>
          <a:xfrm>
            <a:off x="547936" y="6361583"/>
            <a:ext cx="7984504" cy="307777"/>
            <a:chOff x="547936" y="6361583"/>
            <a:chExt cx="7984504" cy="307777"/>
          </a:xfrm>
        </p:grpSpPr>
        <p:sp>
          <p:nvSpPr>
            <p:cNvPr id="15" name="Rectangle 1"/>
            <p:cNvSpPr txBox="1">
              <a:spLocks noChangeArrowheads="1"/>
            </p:cNvSpPr>
            <p:nvPr/>
          </p:nvSpPr>
          <p:spPr bwMode="auto">
            <a:xfrm>
              <a:off x="5724128" y="6361583"/>
              <a:ext cx="28083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411163" lvl="0" indent="-342900" algn="r" defTabSz="914400">
                <a:spcBef>
                  <a:spcPts val="700"/>
                </a:spcBef>
                <a:buClr>
                  <a:schemeClr val="tx2"/>
                </a:buClr>
                <a:buSzPct val="95000"/>
                <a:defRPr/>
              </a:pPr>
              <a:r>
                <a:rPr lang="pt-BR" sz="20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Dados de</a:t>
              </a:r>
              <a:r>
                <a:rPr kumimoji="0" lang="pt-BR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31/12/2010</a:t>
              </a:r>
              <a:endParaRPr lang="pt-BR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"/>
            <p:cNvSpPr txBox="1">
              <a:spLocks noChangeArrowheads="1"/>
            </p:cNvSpPr>
            <p:nvPr/>
          </p:nvSpPr>
          <p:spPr bwMode="auto">
            <a:xfrm>
              <a:off x="547936" y="6361583"/>
              <a:ext cx="27279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411163" lvl="0" indent="-342900" defTabSz="914400">
                <a:spcBef>
                  <a:spcPts val="700"/>
                </a:spcBef>
                <a:buClr>
                  <a:schemeClr val="tx2"/>
                </a:buClr>
                <a:buSzPct val="95000"/>
                <a:defRPr/>
              </a:pPr>
              <a:r>
                <a:rPr lang="pt-BR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*Inclusive Capital</a:t>
              </a:r>
              <a:endParaRPr lang="pt-BR" dirty="0" smtClean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589591" y="2492895"/>
          <a:ext cx="7964818" cy="2736305"/>
        </p:xfrm>
        <a:graphic>
          <a:graphicData uri="http://schemas.openxmlformats.org/drawingml/2006/table">
            <a:tbl>
              <a:tblPr/>
              <a:tblGrid>
                <a:gridCol w="902359"/>
                <a:gridCol w="2165660"/>
                <a:gridCol w="1331480"/>
                <a:gridCol w="1331480"/>
                <a:gridCol w="1331480"/>
                <a:gridCol w="902359"/>
              </a:tblGrid>
              <a:tr h="96348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latin typeface="Arial"/>
                        </a:rPr>
                        <a:t>Região</a:t>
                      </a:r>
                    </a:p>
                  </a:txBody>
                  <a:tcPr marL="12044" marR="12044" marT="120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Estado</a:t>
                      </a:r>
                    </a:p>
                  </a:txBody>
                  <a:tcPr marL="12044" marR="12044" marT="120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Acordos com Estados</a:t>
                      </a:r>
                    </a:p>
                  </a:txBody>
                  <a:tcPr marL="12044" marR="12044" marT="120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Qtd. de Municípios</a:t>
                      </a:r>
                    </a:p>
                  </a:txBody>
                  <a:tcPr marL="12044" marR="12044" marT="120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Acordos com Municípios</a:t>
                      </a:r>
                    </a:p>
                  </a:txBody>
                  <a:tcPr marL="12044" marR="12044" marT="120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%</a:t>
                      </a:r>
                    </a:p>
                  </a:txBody>
                  <a:tcPr marL="12044" marR="12044" marT="120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SE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Rio de Janeiro </a:t>
                      </a:r>
                      <a:r>
                        <a:rPr lang="pt-BR" sz="1400" b="0" i="0" u="none" strike="noStrike" dirty="0" smtClean="0">
                          <a:latin typeface="Arial"/>
                        </a:rPr>
                        <a:t>*</a:t>
                      </a:r>
                      <a:endParaRPr lang="pt-BR" sz="1400" b="0" i="0" u="none" strike="noStrike" dirty="0">
                        <a:latin typeface="Arial"/>
                      </a:endParaRP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92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16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17%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SE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São Paulo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645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44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7%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SE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Minas </a:t>
                      </a:r>
                      <a:r>
                        <a:rPr lang="pt-BR" sz="1400" b="0" i="0" u="none" strike="noStrike" dirty="0" smtClean="0">
                          <a:latin typeface="Arial"/>
                        </a:rPr>
                        <a:t>Gerais*</a:t>
                      </a:r>
                      <a:endParaRPr lang="pt-BR" sz="1400" b="0" i="0" u="none" strike="noStrike" dirty="0">
                        <a:latin typeface="Arial"/>
                      </a:endParaRP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853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35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4%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SE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Espírito </a:t>
                      </a:r>
                      <a:r>
                        <a:rPr lang="pt-BR" sz="1400" b="0" i="0" u="none" strike="noStrike" dirty="0" smtClean="0">
                          <a:latin typeface="Arial"/>
                        </a:rPr>
                        <a:t>Santo*</a:t>
                      </a:r>
                      <a:endParaRPr lang="pt-BR" sz="1400" b="0" i="0" u="none" strike="noStrike" dirty="0">
                        <a:latin typeface="Arial"/>
                      </a:endParaRP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78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3%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74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latin typeface="Arial"/>
                        </a:rPr>
                        <a:t>Total Região Sudeste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1668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97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latin typeface="Arial"/>
                        </a:rPr>
                        <a:t>6%</a:t>
                      </a:r>
                    </a:p>
                  </a:txBody>
                  <a:tcPr marL="12044" marR="12044" marT="120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1"/>
          <p:cNvSpPr>
            <a:spLocks noGrp="1" noChangeArrowheads="1"/>
          </p:cNvSpPr>
          <p:nvPr>
            <p:ph idx="1"/>
          </p:nvPr>
        </p:nvSpPr>
        <p:spPr>
          <a:xfrm>
            <a:off x="179512" y="1052736"/>
            <a:ext cx="8712968" cy="1074653"/>
          </a:xfrm>
        </p:spPr>
        <p:txBody>
          <a:bodyPr wrap="square" lIns="0" tIns="0" rIns="0" bIns="0">
            <a:spAutoFit/>
          </a:bodyPr>
          <a:lstStyle/>
          <a:p>
            <a:pPr algn="ctr">
              <a:buNone/>
            </a:pPr>
            <a:r>
              <a:rPr lang="pt-BR" sz="3200" b="1" dirty="0" smtClean="0"/>
              <a:t>Integração de Estados e Municípios ao SNC</a:t>
            </a:r>
          </a:p>
          <a:p>
            <a:pPr algn="ctr">
              <a:buNone/>
            </a:pPr>
            <a:r>
              <a:rPr lang="pt-BR" sz="3200" b="1" dirty="0" smtClean="0"/>
              <a:t>Região Sudeste</a:t>
            </a:r>
            <a:endParaRPr lang="pt-BR" sz="3200" dirty="0" smtClean="0"/>
          </a:p>
        </p:txBody>
      </p:sp>
      <p:grpSp>
        <p:nvGrpSpPr>
          <p:cNvPr id="2" name="Grupo 13"/>
          <p:cNvGrpSpPr/>
          <p:nvPr/>
        </p:nvGrpSpPr>
        <p:grpSpPr>
          <a:xfrm>
            <a:off x="547936" y="6361583"/>
            <a:ext cx="7984504" cy="307777"/>
            <a:chOff x="547936" y="6361583"/>
            <a:chExt cx="7984504" cy="307777"/>
          </a:xfrm>
        </p:grpSpPr>
        <p:sp>
          <p:nvSpPr>
            <p:cNvPr id="15" name="Rectangle 1"/>
            <p:cNvSpPr txBox="1">
              <a:spLocks noChangeArrowheads="1"/>
            </p:cNvSpPr>
            <p:nvPr/>
          </p:nvSpPr>
          <p:spPr bwMode="auto">
            <a:xfrm>
              <a:off x="5724128" y="6361583"/>
              <a:ext cx="28083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411163" lvl="0" indent="-342900" algn="r" defTabSz="914400">
                <a:spcBef>
                  <a:spcPts val="700"/>
                </a:spcBef>
                <a:buClr>
                  <a:schemeClr val="tx2"/>
                </a:buClr>
                <a:buSzPct val="95000"/>
                <a:defRPr/>
              </a:pPr>
              <a:r>
                <a:rPr lang="pt-BR" sz="20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Dados de</a:t>
              </a:r>
              <a:r>
                <a:rPr kumimoji="0" lang="pt-BR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31/12/2010</a:t>
              </a:r>
              <a:endParaRPr lang="pt-BR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"/>
            <p:cNvSpPr txBox="1">
              <a:spLocks noChangeArrowheads="1"/>
            </p:cNvSpPr>
            <p:nvPr/>
          </p:nvSpPr>
          <p:spPr bwMode="auto">
            <a:xfrm>
              <a:off x="547936" y="6361583"/>
              <a:ext cx="27279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411163" lvl="0" indent="-342900" defTabSz="914400">
                <a:spcBef>
                  <a:spcPts val="700"/>
                </a:spcBef>
                <a:buClr>
                  <a:schemeClr val="tx2"/>
                </a:buClr>
                <a:buSzPct val="95000"/>
                <a:defRPr/>
              </a:pPr>
              <a:r>
                <a:rPr lang="pt-BR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*Inclusive Capital</a:t>
              </a:r>
              <a:endParaRPr lang="pt-BR" dirty="0" smtClean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817368" y="2161620"/>
          <a:ext cx="7509264" cy="2275492"/>
        </p:xfrm>
        <a:graphic>
          <a:graphicData uri="http://schemas.openxmlformats.org/drawingml/2006/table">
            <a:tbl>
              <a:tblPr/>
              <a:tblGrid>
                <a:gridCol w="850748"/>
                <a:gridCol w="2041793"/>
                <a:gridCol w="1255325"/>
                <a:gridCol w="1255325"/>
                <a:gridCol w="1255325"/>
                <a:gridCol w="850748"/>
              </a:tblGrid>
              <a:tr h="90837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latin typeface="Arial"/>
                        </a:rPr>
                        <a:t>Região</a:t>
                      </a:r>
                    </a:p>
                  </a:txBody>
                  <a:tcPr marL="11355" marR="11355" marT="11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latin typeface="Arial"/>
                        </a:rPr>
                        <a:t>Estado</a:t>
                      </a:r>
                    </a:p>
                  </a:txBody>
                  <a:tcPr marL="11355" marR="11355" marT="11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Acordos com Estados</a:t>
                      </a:r>
                    </a:p>
                  </a:txBody>
                  <a:tcPr marL="11355" marR="11355" marT="11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Qtd. de Municípios</a:t>
                      </a:r>
                    </a:p>
                  </a:txBody>
                  <a:tcPr marL="11355" marR="11355" marT="11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Acordos com Municípios</a:t>
                      </a:r>
                    </a:p>
                  </a:txBody>
                  <a:tcPr marL="11355" marR="11355" marT="11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latin typeface="Arial"/>
                        </a:rPr>
                        <a:t>%</a:t>
                      </a:r>
                    </a:p>
                  </a:txBody>
                  <a:tcPr marL="11355" marR="11355" marT="11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SS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Paraná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399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24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6%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SS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Santa </a:t>
                      </a:r>
                      <a:r>
                        <a:rPr lang="pt-BR" sz="1400" b="0" i="0" u="none" strike="noStrike" dirty="0" smtClean="0">
                          <a:latin typeface="Arial"/>
                        </a:rPr>
                        <a:t>Catarina*</a:t>
                      </a:r>
                      <a:endParaRPr lang="pt-BR" sz="1400" b="0" i="0" u="none" strike="noStrike" dirty="0">
                        <a:latin typeface="Arial"/>
                      </a:endParaRP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293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9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3%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SS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Rio Grande do Sul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496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4%</a:t>
                      </a:r>
                    </a:p>
                  </a:txBody>
                  <a:tcPr marL="11355" marR="11355" marT="11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19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500" b="1" i="0" u="none" strike="noStrike" dirty="0">
                          <a:latin typeface="Arial"/>
                        </a:rPr>
                        <a:t>Total Região Sul</a:t>
                      </a:r>
                    </a:p>
                  </a:txBody>
                  <a:tcPr marL="11355" marR="11355" marT="1135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11355" marR="11355" marT="1135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latin typeface="Arial"/>
                        </a:rPr>
                        <a:t>1188</a:t>
                      </a:r>
                    </a:p>
                  </a:txBody>
                  <a:tcPr marL="11355" marR="11355" marT="1135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latin typeface="Arial"/>
                        </a:rPr>
                        <a:t>53</a:t>
                      </a:r>
                    </a:p>
                  </a:txBody>
                  <a:tcPr marL="11355" marR="11355" marT="1135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latin typeface="Arial"/>
                        </a:rPr>
                        <a:t>4%</a:t>
                      </a:r>
                    </a:p>
                  </a:txBody>
                  <a:tcPr marL="11355" marR="11355" marT="1135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Rectangle 1"/>
          <p:cNvSpPr>
            <a:spLocks noGrp="1" noChangeArrowheads="1"/>
          </p:cNvSpPr>
          <p:nvPr>
            <p:ph idx="1"/>
          </p:nvPr>
        </p:nvSpPr>
        <p:spPr>
          <a:xfrm>
            <a:off x="179512" y="1052736"/>
            <a:ext cx="8712968" cy="984885"/>
          </a:xfrm>
        </p:spPr>
        <p:txBody>
          <a:bodyPr wrap="square" lIns="0" tIns="0" rIns="0" bIns="0">
            <a:spAutoFit/>
          </a:bodyPr>
          <a:lstStyle/>
          <a:p>
            <a:pPr algn="ctr">
              <a:buNone/>
            </a:pPr>
            <a:r>
              <a:rPr lang="pt-BR" sz="3200" b="1" dirty="0" smtClean="0"/>
              <a:t>Integração de Estados e Municípios ao SNC Região Sul</a:t>
            </a:r>
            <a:endParaRPr lang="pt-BR" sz="3200" dirty="0" smtClean="0"/>
          </a:p>
        </p:txBody>
      </p:sp>
      <p:grpSp>
        <p:nvGrpSpPr>
          <p:cNvPr id="2" name="Grupo 13"/>
          <p:cNvGrpSpPr/>
          <p:nvPr/>
        </p:nvGrpSpPr>
        <p:grpSpPr>
          <a:xfrm>
            <a:off x="547936" y="6361583"/>
            <a:ext cx="7984504" cy="307777"/>
            <a:chOff x="547936" y="6361583"/>
            <a:chExt cx="7984504" cy="307777"/>
          </a:xfrm>
        </p:grpSpPr>
        <p:sp>
          <p:nvSpPr>
            <p:cNvPr id="15" name="Rectangle 1"/>
            <p:cNvSpPr txBox="1">
              <a:spLocks noChangeArrowheads="1"/>
            </p:cNvSpPr>
            <p:nvPr/>
          </p:nvSpPr>
          <p:spPr bwMode="auto">
            <a:xfrm>
              <a:off x="5724128" y="6361583"/>
              <a:ext cx="28083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411163" lvl="0" indent="-342900" algn="r" defTabSz="914400">
                <a:spcBef>
                  <a:spcPts val="700"/>
                </a:spcBef>
                <a:buClr>
                  <a:schemeClr val="tx2"/>
                </a:buClr>
                <a:buSzPct val="95000"/>
                <a:defRPr/>
              </a:pPr>
              <a:r>
                <a:rPr lang="pt-BR" sz="20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Dados de</a:t>
              </a:r>
              <a:r>
                <a:rPr kumimoji="0" lang="pt-BR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31/12/2010</a:t>
              </a:r>
              <a:endParaRPr lang="pt-BR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"/>
            <p:cNvSpPr txBox="1">
              <a:spLocks noChangeArrowheads="1"/>
            </p:cNvSpPr>
            <p:nvPr/>
          </p:nvSpPr>
          <p:spPr bwMode="auto">
            <a:xfrm>
              <a:off x="547936" y="6361583"/>
              <a:ext cx="27279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411163" lvl="0" indent="-342900" defTabSz="914400">
                <a:spcBef>
                  <a:spcPts val="700"/>
                </a:spcBef>
                <a:buClr>
                  <a:schemeClr val="tx2"/>
                </a:buClr>
                <a:buSzPct val="95000"/>
                <a:defRPr/>
              </a:pPr>
              <a:r>
                <a:rPr lang="pt-BR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*Inclusive Capital</a:t>
              </a:r>
              <a:endParaRPr lang="pt-BR" dirty="0" smtClean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395288" y="620713"/>
            <a:ext cx="8569200" cy="5555367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2.1</a:t>
            </a:r>
            <a:r>
              <a:rPr lang="pt-BR" sz="4400" b="1" dirty="0" smtClean="0"/>
              <a:t>  </a:t>
            </a:r>
            <a:r>
              <a:rPr lang="pt-BR" sz="3200" b="1" dirty="0" smtClean="0"/>
              <a:t>Processo de Construção do SNC</a:t>
            </a:r>
          </a:p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3200" b="1" dirty="0" smtClean="0"/>
              <a:t>       2003 a 2006</a:t>
            </a:r>
          </a:p>
          <a:p>
            <a:pPr marL="750888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Aprovação pelo Congresso Nacional da Emenda Constitucional nº 048/2005 que institui o Plano Nacional de Cultura (2005);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Criação do Sistema Federal de Cultura e do Conselho Nacional de Política Cultural, através do Decreto Nº 5.520 /2005 (2005);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Assinatura do Protocolo de Intenções (da União com 21 Estados e 1967 Municípios) para implantação do SNC (2005/2006); 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Realização do Ciclo de Oficinas do Sistema Nacional de Cultura(2006).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611559" y="2228889"/>
          <a:ext cx="7920882" cy="2400221"/>
        </p:xfrm>
        <a:graphic>
          <a:graphicData uri="http://schemas.openxmlformats.org/drawingml/2006/table">
            <a:tbl>
              <a:tblPr/>
              <a:tblGrid>
                <a:gridCol w="897382"/>
                <a:gridCol w="2153713"/>
                <a:gridCol w="1324135"/>
                <a:gridCol w="1324135"/>
                <a:gridCol w="1324135"/>
                <a:gridCol w="897382"/>
              </a:tblGrid>
              <a:tr h="9581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latin typeface="Arial"/>
                        </a:rPr>
                        <a:t>Região</a:t>
                      </a:r>
                    </a:p>
                  </a:txBody>
                  <a:tcPr marL="11978" marR="11978" marT="119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Estado</a:t>
                      </a:r>
                    </a:p>
                  </a:txBody>
                  <a:tcPr marL="11978" marR="11978" marT="119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Acordos com Estados</a:t>
                      </a:r>
                    </a:p>
                  </a:txBody>
                  <a:tcPr marL="11978" marR="11978" marT="119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Qtd. de Municípios</a:t>
                      </a:r>
                    </a:p>
                  </a:txBody>
                  <a:tcPr marL="11978" marR="11978" marT="119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Acordos com Municípios</a:t>
                      </a:r>
                    </a:p>
                  </a:txBody>
                  <a:tcPr marL="11978" marR="11978" marT="119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latin typeface="Arial"/>
                        </a:rPr>
                        <a:t>%</a:t>
                      </a:r>
                    </a:p>
                  </a:txBody>
                  <a:tcPr marL="11978" marR="11978" marT="119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9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CO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Goiás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247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latin typeface="Arial"/>
                        </a:rPr>
                        <a:t>3%</a:t>
                      </a:r>
                    </a:p>
                  </a:txBody>
                  <a:tcPr marL="11978" marR="11978" marT="119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9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CO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Mato Grosso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141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latin typeface="Arial"/>
                        </a:rPr>
                        <a:t>0%</a:t>
                      </a:r>
                    </a:p>
                  </a:txBody>
                  <a:tcPr marL="11978" marR="11978" marT="119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9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CO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latin typeface="Arial"/>
                        </a:rPr>
                        <a:t>Mato Grosso do </a:t>
                      </a:r>
                      <a:r>
                        <a:rPr lang="pt-BR" sz="1400" b="0" i="0" u="none" strike="noStrike" dirty="0" smtClean="0">
                          <a:latin typeface="Arial"/>
                        </a:rPr>
                        <a:t>Sul*</a:t>
                      </a:r>
                      <a:endParaRPr lang="pt-BR" sz="1400" b="0" i="0" u="none" strike="noStrike" dirty="0">
                        <a:latin typeface="Arial"/>
                      </a:endParaRP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78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latin typeface="Arial"/>
                        </a:rPr>
                        <a:t>12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latin typeface="Arial"/>
                        </a:rPr>
                        <a:t>15%</a:t>
                      </a:r>
                    </a:p>
                  </a:txBody>
                  <a:tcPr marL="11978" marR="11978" marT="119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08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latin typeface="Arial"/>
                        </a:rPr>
                        <a:t>Total Região Centro Oeste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466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latin typeface="Arial"/>
                        </a:rPr>
                        <a:t>19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latin typeface="Arial"/>
                        </a:rPr>
                        <a:t>4%</a:t>
                      </a:r>
                    </a:p>
                  </a:txBody>
                  <a:tcPr marL="11978" marR="11978" marT="119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"/>
          <p:cNvSpPr>
            <a:spLocks noGrp="1" noChangeArrowheads="1"/>
          </p:cNvSpPr>
          <p:nvPr>
            <p:ph idx="1"/>
          </p:nvPr>
        </p:nvSpPr>
        <p:spPr>
          <a:xfrm>
            <a:off x="179512" y="1052736"/>
            <a:ext cx="8712968" cy="1074653"/>
          </a:xfrm>
        </p:spPr>
        <p:txBody>
          <a:bodyPr wrap="square" lIns="0" tIns="0" rIns="0" bIns="0">
            <a:spAutoFit/>
          </a:bodyPr>
          <a:lstStyle/>
          <a:p>
            <a:pPr algn="ctr">
              <a:buNone/>
            </a:pPr>
            <a:r>
              <a:rPr lang="pt-BR" sz="3200" b="1" dirty="0" smtClean="0"/>
              <a:t>Integração de Estados e Municípios ao SNC</a:t>
            </a:r>
          </a:p>
          <a:p>
            <a:pPr algn="ctr">
              <a:buNone/>
            </a:pPr>
            <a:r>
              <a:rPr lang="pt-BR" sz="3200" b="1" dirty="0" smtClean="0"/>
              <a:t>Região Centro Oeste</a:t>
            </a:r>
          </a:p>
        </p:txBody>
      </p:sp>
      <p:grpSp>
        <p:nvGrpSpPr>
          <p:cNvPr id="2" name="Grupo 13"/>
          <p:cNvGrpSpPr/>
          <p:nvPr/>
        </p:nvGrpSpPr>
        <p:grpSpPr>
          <a:xfrm>
            <a:off x="547936" y="6361583"/>
            <a:ext cx="7984504" cy="307777"/>
            <a:chOff x="547936" y="6361583"/>
            <a:chExt cx="7984504" cy="307777"/>
          </a:xfrm>
        </p:grpSpPr>
        <p:sp>
          <p:nvSpPr>
            <p:cNvPr id="15" name="Rectangle 1"/>
            <p:cNvSpPr txBox="1">
              <a:spLocks noChangeArrowheads="1"/>
            </p:cNvSpPr>
            <p:nvPr/>
          </p:nvSpPr>
          <p:spPr bwMode="auto">
            <a:xfrm>
              <a:off x="5724128" y="6361583"/>
              <a:ext cx="28083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411163" lvl="0" indent="-342900" algn="r" defTabSz="914400">
                <a:spcBef>
                  <a:spcPts val="700"/>
                </a:spcBef>
                <a:buClr>
                  <a:schemeClr val="tx2"/>
                </a:buClr>
                <a:buSzPct val="95000"/>
                <a:defRPr/>
              </a:pPr>
              <a:r>
                <a:rPr lang="pt-BR" sz="20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Dados de</a:t>
              </a:r>
              <a:r>
                <a:rPr kumimoji="0" lang="pt-BR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31/12/2010</a:t>
              </a:r>
              <a:endParaRPr lang="pt-BR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"/>
            <p:cNvSpPr txBox="1">
              <a:spLocks noChangeArrowheads="1"/>
            </p:cNvSpPr>
            <p:nvPr/>
          </p:nvSpPr>
          <p:spPr bwMode="auto">
            <a:xfrm>
              <a:off x="547936" y="6361583"/>
              <a:ext cx="272792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411163" lvl="0" indent="-342900" defTabSz="914400">
                <a:spcBef>
                  <a:spcPts val="700"/>
                </a:spcBef>
                <a:buClr>
                  <a:schemeClr val="tx2"/>
                </a:buClr>
                <a:buSzPct val="95000"/>
                <a:defRPr/>
              </a:pPr>
              <a:r>
                <a:rPr lang="pt-BR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*Inclusive Capital</a:t>
              </a:r>
              <a:endParaRPr lang="pt-BR" dirty="0" smtClean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2" name="Rectangle 1"/>
          <p:cNvSpPr>
            <a:spLocks noGrp="1" noChangeArrowheads="1"/>
          </p:cNvSpPr>
          <p:nvPr>
            <p:ph idx="1"/>
          </p:nvPr>
        </p:nvSpPr>
        <p:spPr>
          <a:xfrm>
            <a:off x="179512" y="1052736"/>
            <a:ext cx="8712968" cy="1074653"/>
          </a:xfrm>
        </p:spPr>
        <p:txBody>
          <a:bodyPr wrap="square" lIns="0" tIns="0" rIns="0" bIns="0">
            <a:spAutoFit/>
          </a:bodyPr>
          <a:lstStyle/>
          <a:p>
            <a:pPr algn="ctr">
              <a:buNone/>
            </a:pPr>
            <a:r>
              <a:rPr lang="pt-BR" sz="3200" b="1" dirty="0" smtClean="0"/>
              <a:t>Integração de Estados e Municípios ao SNC</a:t>
            </a:r>
          </a:p>
          <a:p>
            <a:pPr algn="ctr">
              <a:buNone/>
            </a:pPr>
            <a:r>
              <a:rPr lang="pt-BR" sz="3200" b="1" dirty="0" smtClean="0"/>
              <a:t>Brasil</a:t>
            </a:r>
            <a:endParaRPr lang="pt-BR" sz="3200" dirty="0" smtClean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38073" y="2636912"/>
          <a:ext cx="8267853" cy="1584176"/>
        </p:xfrm>
        <a:graphic>
          <a:graphicData uri="http://schemas.openxmlformats.org/drawingml/2006/table">
            <a:tbl>
              <a:tblPr/>
              <a:tblGrid>
                <a:gridCol w="1113265"/>
                <a:gridCol w="1113265"/>
                <a:gridCol w="1642686"/>
                <a:gridCol w="1642686"/>
                <a:gridCol w="1642686"/>
                <a:gridCol w="1113265"/>
              </a:tblGrid>
              <a:tr h="79208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7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14870" marR="14870" marT="14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7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14870" marR="14870" marT="14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700" b="1" i="0" u="none" strike="noStrike">
                          <a:latin typeface="Arial"/>
                        </a:rPr>
                        <a:t>Acordos com Estados</a:t>
                      </a:r>
                    </a:p>
                  </a:txBody>
                  <a:tcPr marL="14870" marR="14870" marT="14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700" b="1" i="0" u="none" strike="noStrike">
                          <a:latin typeface="Arial"/>
                        </a:rPr>
                        <a:t>Qtd. de Municípios</a:t>
                      </a:r>
                    </a:p>
                  </a:txBody>
                  <a:tcPr marL="14870" marR="14870" marT="14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700" b="1" i="0" u="none" strike="noStrike" dirty="0">
                          <a:latin typeface="Arial"/>
                        </a:rPr>
                        <a:t>Acordos com Municípios</a:t>
                      </a:r>
                    </a:p>
                  </a:txBody>
                  <a:tcPr marL="14870" marR="14870" marT="14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700" b="1" i="0" u="none" strike="noStrike">
                          <a:latin typeface="Arial"/>
                        </a:rPr>
                        <a:t>%</a:t>
                      </a:r>
                    </a:p>
                  </a:txBody>
                  <a:tcPr marL="14870" marR="14870" marT="148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2200" b="1" i="0" u="none" strike="noStrike">
                          <a:latin typeface="Arial"/>
                        </a:rPr>
                        <a:t>Total Brasil</a:t>
                      </a:r>
                    </a:p>
                  </a:txBody>
                  <a:tcPr marL="14870" marR="14870" marT="14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>
                          <a:latin typeface="Arial"/>
                        </a:rPr>
                        <a:t>1</a:t>
                      </a:r>
                    </a:p>
                  </a:txBody>
                  <a:tcPr marL="14870" marR="14870" marT="14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>
                          <a:latin typeface="Arial"/>
                        </a:rPr>
                        <a:t>5564</a:t>
                      </a:r>
                    </a:p>
                  </a:txBody>
                  <a:tcPr marL="14870" marR="14870" marT="14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>
                          <a:latin typeface="Arial"/>
                        </a:rPr>
                        <a:t>363</a:t>
                      </a:r>
                    </a:p>
                  </a:txBody>
                  <a:tcPr marL="14870" marR="14870" marT="14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latin typeface="Arial"/>
                        </a:rPr>
                        <a:t>7%</a:t>
                      </a:r>
                    </a:p>
                  </a:txBody>
                  <a:tcPr marL="14870" marR="14870" marT="148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 txBox="1">
            <a:spLocks noChangeArrowheads="1"/>
          </p:cNvSpPr>
          <p:nvPr/>
        </p:nvSpPr>
        <p:spPr bwMode="auto">
          <a:xfrm>
            <a:off x="395536" y="6361583"/>
            <a:ext cx="81369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411163" marR="0" lvl="0" indent="-342900" algn="r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None/>
              <a:tabLst/>
              <a:defRPr/>
            </a:pPr>
            <a:r>
              <a:rPr lang="pt-BR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Dados de</a:t>
            </a:r>
            <a:r>
              <a:rPr kumimoji="0" lang="pt-B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31/12/2010</a:t>
            </a:r>
            <a:endParaRPr lang="pt-BR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2000240"/>
            <a:ext cx="8075613" cy="2154436"/>
          </a:xfrm>
        </p:spPr>
        <p:txBody>
          <a:bodyPr lIns="0" tIns="0" rIns="0" bIns="0">
            <a:spAutoFit/>
          </a:bodyPr>
          <a:lstStyle/>
          <a:p>
            <a:pPr marL="1188000" indent="-144000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9600" b="1" dirty="0" smtClean="0">
                <a:solidFill>
                  <a:schemeClr val="accent3"/>
                </a:solidFill>
              </a:rPr>
              <a:t>4.</a:t>
            </a:r>
            <a:r>
              <a:rPr lang="pt-BR" sz="9600" b="1" dirty="0" smtClean="0"/>
              <a:t> </a:t>
            </a:r>
            <a:r>
              <a:rPr lang="pt-BR" sz="4400" b="1" dirty="0" smtClean="0"/>
              <a:t>Continuidade do Processo de Construção do SNC</a:t>
            </a:r>
            <a:endParaRPr lang="en-GB" sz="4000" b="1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846866"/>
            <a:ext cx="8072466" cy="5493812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4.1</a:t>
            </a:r>
            <a:r>
              <a:rPr lang="pt-BR" sz="3200" b="1" dirty="0" smtClean="0"/>
              <a:t> Próximos Passos na Construção do SNC</a:t>
            </a:r>
            <a:endParaRPr lang="pt-BR" sz="2800" b="1" dirty="0" smtClean="0"/>
          </a:p>
          <a:p>
            <a:pPr marL="900000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Atuar tanto no plano nacional quanto no âmbito local, enraizando o SNC em todos os pontos do país, chegando aos Estados e Municípios de todas as regiões do Brasil.</a:t>
            </a:r>
          </a:p>
          <a:p>
            <a:pPr marL="900000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Articular apoios no Congresso Nacional para agilizar a aprovação, no ano de 2011, das PECs 416/2005 e 150/2003 e dos PLs do Procultura e da Regulamentação do SNC.</a:t>
            </a:r>
          </a:p>
          <a:p>
            <a:pPr marL="900000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Definir as metas do Plano Nacional de Cultura, elaborar os Planos Setoriais, implantar o Sistema Nacional de Informações e Indicadores Culturais e apoiar os Estados e Municípios na elaboração e institucionalização dos respectivos Planos de Cultura. </a:t>
            </a:r>
            <a:endParaRPr lang="pt-BR" sz="2400" dirty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846866"/>
            <a:ext cx="8072466" cy="3939540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4.1</a:t>
            </a:r>
            <a:r>
              <a:rPr lang="pt-BR" sz="3200" b="1" dirty="0" smtClean="0"/>
              <a:t> Próximos Passos na Construção do SNC</a:t>
            </a:r>
            <a:endParaRPr lang="pt-BR" sz="2800" b="1" dirty="0" smtClean="0"/>
          </a:p>
          <a:p>
            <a:pPr marL="900000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Ampliar a integração dos Estados e Municípios ao SNC, formalizado, por meio da assinatura dos Acordos de Cooperação Federativa.</a:t>
            </a:r>
          </a:p>
          <a:p>
            <a:pPr marL="900000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Avançar, no plano interno do Ministério da Cultura, no processo de articulação e integração das diversas instâncias e órgãos do Sistema MinC, adotando um novo modelo de gestão inspirado nos doze princípios que regem o SNC. 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846866"/>
            <a:ext cx="8072466" cy="5124480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4.1</a:t>
            </a:r>
            <a:r>
              <a:rPr lang="pt-BR" sz="3200" b="1" dirty="0" smtClean="0"/>
              <a:t> Próximos Passos na Construção do SNC</a:t>
            </a:r>
            <a:endParaRPr lang="pt-BR" sz="2800" b="1" dirty="0" smtClean="0"/>
          </a:p>
          <a:p>
            <a:pPr marL="900000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Avançar na institucionalização e no fortalecimento político e operacional dos Órgãos do MinC responsáveis pela implementação do Sistema Nacional de Cultura - com reforço dos recursos humanos, financeiros e de infra-estrutura - tanto na estrutura central do SNC, em Brasília, quanto nas Regionais do MinC.</a:t>
            </a:r>
          </a:p>
          <a:p>
            <a:pPr marL="900000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Instalar a Comissão Intergestores Tripartite, operacionalizando o SNC com uma atuação conjunta dos governos federal, estaduais e municipais.</a:t>
            </a:r>
          </a:p>
          <a:p>
            <a:pPr marL="900000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Reforçar as relações com os Fóruns dos Secretários e Dirigentes de Cultura dos Estados e dos Municípios.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846866"/>
            <a:ext cx="8072466" cy="4678204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4.1</a:t>
            </a:r>
            <a:r>
              <a:rPr lang="pt-BR" sz="3200" b="1" dirty="0" smtClean="0"/>
              <a:t> Próximos Passos na Construção do SNC</a:t>
            </a:r>
            <a:endParaRPr lang="pt-BR" sz="2800" b="1" dirty="0" smtClean="0"/>
          </a:p>
          <a:p>
            <a:pPr marL="900000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Lançar o Programa de Apoio ao Fortalecimento Institucional de Órgãos Gestores da Cultura, de âmbito nacional, para apoiar a criação e implementação de Sistemas de Cultura e qualificação da gestão cultural dos Estados e Municípios.</a:t>
            </a:r>
          </a:p>
          <a:p>
            <a:pPr marL="900000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Disseminar, em todas as regiões do país, o Curso de Formação de Gestores Culturais - fundamental para a qualificação dos gestores responsáveis pela implementação e operacionalização dos Sistemas Estaduais e Municipais de Cultura.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846866"/>
            <a:ext cx="7888932" cy="4678204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4.1</a:t>
            </a:r>
            <a:r>
              <a:rPr lang="pt-BR" sz="3200" b="1" dirty="0" smtClean="0"/>
              <a:t> Próximos Passos na Construção do SNC</a:t>
            </a:r>
            <a:endParaRPr lang="pt-BR" sz="2800" b="1" dirty="0" smtClean="0"/>
          </a:p>
          <a:p>
            <a:pPr marL="900000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Realizar uma ampla divulgação, por meio dos mais diversos veículos de comunicação, da importância da cultura para o desenvolvimento do país e do papel estratégico do Sistema Nacional de Cultura.</a:t>
            </a:r>
          </a:p>
          <a:p>
            <a:pPr marL="90000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Colocar a cultura na pauta do debate político do país, para que ela seja encarada como prioridade e tratada como política de Estado, fortalecendo o Sistema Nacional de Cultura como o principal instrumento para assegurar políticas públicas de cultura permanentes, estruturadoras e democráticas.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Rectangle 14"/>
          <p:cNvSpPr>
            <a:spLocks noChangeArrowheads="1"/>
          </p:cNvSpPr>
          <p:nvPr/>
        </p:nvSpPr>
        <p:spPr bwMode="auto">
          <a:xfrm>
            <a:off x="539750" y="981075"/>
            <a:ext cx="7770813" cy="1360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22543" name="Rectangle 15"/>
          <p:cNvSpPr>
            <a:spLocks noGrp="1" noChangeArrowheads="1"/>
          </p:cNvSpPr>
          <p:nvPr>
            <p:ph idx="1"/>
          </p:nvPr>
        </p:nvSpPr>
        <p:spPr>
          <a:xfrm>
            <a:off x="360363" y="949844"/>
            <a:ext cx="8458200" cy="5616922"/>
          </a:xfrm>
        </p:spPr>
        <p:txBody>
          <a:bodyPr>
            <a:spAutoFit/>
          </a:bodyPr>
          <a:lstStyle/>
          <a:p>
            <a:pPr marL="0" indent="457200" eaLnBrk="1" fontAlgn="auto" hangingPunct="1">
              <a:spcBef>
                <a:spcPts val="800"/>
              </a:spcBef>
              <a:spcAft>
                <a:spcPts val="0"/>
              </a:spcAft>
              <a:buFont typeface="Wingdings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4000" b="1" dirty="0" err="1" smtClean="0"/>
              <a:t>Ministério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da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Cultura</a:t>
            </a:r>
            <a:endParaRPr lang="en-GB" sz="4000" b="1" dirty="0" smtClean="0"/>
          </a:p>
          <a:p>
            <a:pPr marL="0" indent="457200" eaLnBrk="1" fontAlgn="auto" hangingPunct="1">
              <a:spcBef>
                <a:spcPts val="800"/>
              </a:spcBef>
              <a:spcAft>
                <a:spcPts val="0"/>
              </a:spcAft>
              <a:buFont typeface="Wingdings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/>
              <a:t>Secretaria</a:t>
            </a:r>
            <a:r>
              <a:rPr lang="en-GB" sz="3200" dirty="0" smtClean="0"/>
              <a:t> de </a:t>
            </a:r>
            <a:r>
              <a:rPr lang="en-GB" sz="3200" dirty="0" err="1" smtClean="0"/>
              <a:t>Articulação</a:t>
            </a:r>
            <a:r>
              <a:rPr lang="en-GB" sz="3200" dirty="0" smtClean="0"/>
              <a:t> </a:t>
            </a:r>
            <a:r>
              <a:rPr lang="en-GB" sz="3200" dirty="0" err="1" smtClean="0"/>
              <a:t>Institucional</a:t>
            </a:r>
            <a:r>
              <a:rPr lang="en-GB" sz="3200" dirty="0" smtClean="0"/>
              <a:t> – SAI</a:t>
            </a:r>
          </a:p>
          <a:p>
            <a:pPr marL="0" indent="457200" eaLnBrk="1" fontAlgn="auto" hangingPunct="1">
              <a:spcBef>
                <a:spcPts val="800"/>
              </a:spcBef>
              <a:spcAft>
                <a:spcPts val="0"/>
              </a:spcAft>
              <a:buFont typeface="Wingdings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dirty="0" err="1" smtClean="0"/>
              <a:t>Coordenadoria</a:t>
            </a:r>
            <a:r>
              <a:rPr lang="en-GB" sz="2400" dirty="0" smtClean="0"/>
              <a:t> </a:t>
            </a:r>
            <a:r>
              <a:rPr lang="en-GB" sz="2400" dirty="0" err="1" smtClean="0"/>
              <a:t>Geral</a:t>
            </a:r>
            <a:r>
              <a:rPr lang="en-GB" sz="2400" dirty="0" smtClean="0"/>
              <a:t> de </a:t>
            </a:r>
            <a:r>
              <a:rPr lang="en-GB" sz="2400" dirty="0" err="1" smtClean="0"/>
              <a:t>Relações</a:t>
            </a:r>
            <a:r>
              <a:rPr lang="en-GB" sz="2400" dirty="0" smtClean="0"/>
              <a:t> </a:t>
            </a:r>
            <a:r>
              <a:rPr lang="en-GB" sz="2400" dirty="0" err="1" smtClean="0"/>
              <a:t>Federativas</a:t>
            </a:r>
            <a:r>
              <a:rPr lang="en-GB" sz="2400" dirty="0" smtClean="0"/>
              <a:t> e </a:t>
            </a:r>
            <a:r>
              <a:rPr lang="en-GB" sz="2400" dirty="0" err="1" smtClean="0"/>
              <a:t>Sociedade</a:t>
            </a:r>
            <a:endParaRPr lang="en-GB" sz="2400" dirty="0" smtClean="0"/>
          </a:p>
          <a:p>
            <a:pPr marL="0" indent="457200" eaLnBrk="1" fontAlgn="auto" hangingPunct="1">
              <a:spcBef>
                <a:spcPts val="800"/>
              </a:spcBef>
              <a:spcAft>
                <a:spcPts val="0"/>
              </a:spcAft>
              <a:buFont typeface="Wingdings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800" b="1" dirty="0" smtClean="0"/>
          </a:p>
          <a:p>
            <a:pPr marL="0" indent="457200" eaLnBrk="1" fontAlgn="auto" hangingPunct="1">
              <a:spcBef>
                <a:spcPts val="800"/>
              </a:spcBef>
              <a:spcAft>
                <a:spcPts val="0"/>
              </a:spcAft>
              <a:buFont typeface="Wingdings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www.cultura.gov.br</a:t>
            </a:r>
          </a:p>
          <a:p>
            <a:pPr marL="0" indent="457200" eaLnBrk="1" fontAlgn="auto" hangingPunct="1">
              <a:spcBef>
                <a:spcPts val="800"/>
              </a:spcBef>
              <a:spcAft>
                <a:spcPts val="0"/>
              </a:spcAft>
              <a:buFont typeface="Wingdings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4000" b="1" dirty="0" smtClean="0">
                <a:solidFill>
                  <a:srgbClr val="FFFF00"/>
                </a:solidFill>
              </a:rPr>
              <a:t>blogs.cultura.gov.br/</a:t>
            </a:r>
            <a:r>
              <a:rPr lang="en-GB" sz="4000" b="1" dirty="0" err="1" smtClean="0">
                <a:solidFill>
                  <a:srgbClr val="FFFF00"/>
                </a:solidFill>
              </a:rPr>
              <a:t>snc</a:t>
            </a:r>
            <a:r>
              <a:rPr lang="en-GB" sz="4000" b="1" dirty="0" smtClean="0">
                <a:solidFill>
                  <a:srgbClr val="FFFF00"/>
                </a:solidFill>
              </a:rPr>
              <a:t>/</a:t>
            </a:r>
          </a:p>
          <a:p>
            <a:pPr marL="0" indent="457200" eaLnBrk="1" fontAlgn="auto" hangingPunct="1">
              <a:spcBef>
                <a:spcPts val="800"/>
              </a:spcBef>
              <a:spcAft>
                <a:spcPts val="0"/>
              </a:spcAft>
              <a:buFont typeface="Wingdings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4000" b="1" dirty="0" smtClean="0">
                <a:solidFill>
                  <a:srgbClr val="FFFF00"/>
                </a:solidFill>
              </a:rPr>
              <a:t>acordosnc@cultura.gov.br</a:t>
            </a:r>
          </a:p>
          <a:p>
            <a:pPr marL="0" indent="457200" eaLnBrk="1" fontAlgn="auto" hangingPunct="1">
              <a:spcBef>
                <a:spcPts val="800"/>
              </a:spcBef>
              <a:spcAft>
                <a:spcPts val="0"/>
              </a:spcAft>
              <a:buFont typeface="Wingdings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sai@cultura.gov.br</a:t>
            </a:r>
          </a:p>
          <a:p>
            <a:pPr marL="0" indent="457200" eaLnBrk="1" fontAlgn="auto" hangingPunct="1">
              <a:spcBef>
                <a:spcPts val="800"/>
              </a:spcBef>
              <a:spcAft>
                <a:spcPts val="0"/>
              </a:spcAft>
              <a:buFont typeface="Wingdings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800" b="1" dirty="0" smtClean="0">
              <a:solidFill>
                <a:srgbClr val="FFFF00"/>
              </a:solidFill>
            </a:endParaRPr>
          </a:p>
          <a:p>
            <a:pPr marL="0" indent="457200" eaLnBrk="1" fontAlgn="auto" hangingPunct="1">
              <a:spcBef>
                <a:spcPts val="800"/>
              </a:spcBef>
              <a:spcAft>
                <a:spcPts val="0"/>
              </a:spcAft>
              <a:buFont typeface="Wingdings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4000" b="1" dirty="0" smtClean="0">
                <a:solidFill>
                  <a:srgbClr val="FFFF00"/>
                </a:solidFill>
              </a:rPr>
              <a:t>Tel.    (61</a:t>
            </a:r>
            <a:r>
              <a:rPr lang="en-GB" sz="4000" b="1" smtClean="0">
                <a:solidFill>
                  <a:srgbClr val="FFFF00"/>
                </a:solidFill>
              </a:rPr>
              <a:t>) 2024-2571</a:t>
            </a:r>
            <a:endParaRPr lang="en-GB" sz="4000" b="1" dirty="0" smtClean="0">
              <a:solidFill>
                <a:srgbClr val="FFFF00"/>
              </a:solidFill>
            </a:endParaRPr>
          </a:p>
        </p:txBody>
      </p:sp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395288" y="620713"/>
            <a:ext cx="8569200" cy="5632311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2.1</a:t>
            </a:r>
            <a:r>
              <a:rPr lang="pt-BR" sz="4400" b="1" dirty="0" smtClean="0"/>
              <a:t>  </a:t>
            </a:r>
            <a:r>
              <a:rPr lang="pt-BR" sz="3200" b="1" dirty="0" smtClean="0"/>
              <a:t>Processo de Construção do SNC</a:t>
            </a:r>
          </a:p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3200" b="1" dirty="0" smtClean="0"/>
              <a:t>       2007 a 2010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Instalação do Conselho Nacional de Política Cultural e dos Colegiados Setoriais (2007);</a:t>
            </a:r>
          </a:p>
          <a:p>
            <a:pPr marL="750888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Elaboração do Plano Nacional de Cultura com a participação do Conselho Nacional de Política Cultural e Seminários realizados em todos os Estados e Distrito Federal (2007/2008);</a:t>
            </a:r>
            <a:endParaRPr lang="en-US" sz="2400" dirty="0" smtClean="0"/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Implementação do Programa Mais Cultura (2007/2010);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Reestruturação administrativa do Ministério da Cultura (2009);</a:t>
            </a:r>
          </a:p>
          <a:p>
            <a:pPr marL="750888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Aprovação pelo Conselho Nacional de Política Cultural da proposta de “Estruturação, Institucionalização e Implementação do Sistema Nacional de Cultura” (2009);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395288" y="620713"/>
            <a:ext cx="8569200" cy="5632311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2.1</a:t>
            </a:r>
            <a:r>
              <a:rPr lang="pt-BR" sz="4400" b="1" dirty="0" smtClean="0"/>
              <a:t>  </a:t>
            </a:r>
            <a:r>
              <a:rPr lang="pt-BR" sz="3200" b="1" dirty="0" smtClean="0"/>
              <a:t>Processo de Construção do SNC</a:t>
            </a:r>
          </a:p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3200" b="1" dirty="0" smtClean="0"/>
              <a:t>       2007 a 2010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Realização dos Seminários do SNC (26 em 24 Estados), com a participação de 4.577 gestores e conselheiros de cultura de 2.323 municípios (2009) 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Criação do blog do SNC (2009);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Realização da II Conferência Nacional de Cultura, antecedida de Conferências de Cultura em 3.216 Municípios, nos 26 Estados e no Distrito Federal (2009/2010);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Elaboração do Programa de Formação de Gestores Culturais e realização, na Bahia, do Curso Piloto de Gestão Cultural do SNC (2009/2010);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395288" y="620713"/>
            <a:ext cx="8569200" cy="5186035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2.1</a:t>
            </a:r>
            <a:r>
              <a:rPr lang="pt-BR" sz="4400" b="1" dirty="0" smtClean="0"/>
              <a:t>  </a:t>
            </a:r>
            <a:r>
              <a:rPr lang="pt-BR" sz="3200" b="1" dirty="0" smtClean="0"/>
              <a:t>Processo de Construção do SNC</a:t>
            </a:r>
          </a:p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3200" b="1" dirty="0" smtClean="0"/>
              <a:t>       2007 a 2010</a:t>
            </a:r>
          </a:p>
          <a:p>
            <a:pPr marL="750888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Elaboração do mapeamento das instituições públicas e privadas que promovem no país cursos de formação cultural, a fim de se constituir uma rede nacional. (2009/2010);</a:t>
            </a:r>
          </a:p>
          <a:p>
            <a:pPr marL="750888" lvl="0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Realização de Oficinas do SNC (2010);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Aprovação de Substitutivo da PEC 416/2005 na Comissão Especial da Câmara dos Deputados (2010);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Assinatura de Acordo de Cooperação Federativa do SNC, por meio do qual 363 Municípios e 1 Estado formalizaram sua integração ao SNC (2009/2010);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395288" y="620713"/>
            <a:ext cx="8569200" cy="5555367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2.1</a:t>
            </a:r>
            <a:r>
              <a:rPr lang="pt-BR" sz="4400" b="1" dirty="0" smtClean="0"/>
              <a:t>  </a:t>
            </a:r>
            <a:r>
              <a:rPr lang="pt-BR" sz="3200" b="1" dirty="0" smtClean="0"/>
              <a:t>Processo de Construção do SNC</a:t>
            </a:r>
          </a:p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3200" b="1" dirty="0" smtClean="0"/>
              <a:t>       2007 a 2010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Envio ao Congresso Nacional do Projeto de Lei Nº 6.722/2010 que institui o Programa Nacional de Fomento e Incentivo à Cultura – Procultura (2010);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Aprovação pelo Congresso Nacional do Plano Nacional de Cultura, já em vigor na forma da Lei nº 12.343/2010 (2010);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Formulação do texto do Projeto de Lei do Sistema Nacional de Cultura e dos modelos de Projetos de Lei dos Sistemas Estaduais e Municipais de Cultura (2010);</a:t>
            </a:r>
          </a:p>
          <a:p>
            <a:pPr marL="750888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Elaboração de “Guias de Orientação do SNC - para Estados e Municípios “(2010);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750"/>
            <a:ext cx="8286750" cy="3893374"/>
          </a:xfrm>
        </p:spPr>
        <p:txBody>
          <a:bodyPr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2.2</a:t>
            </a:r>
            <a:r>
              <a:rPr lang="pt-BR" sz="4400" b="1" dirty="0" smtClean="0">
                <a:solidFill>
                  <a:schemeClr val="hlink"/>
                </a:solidFill>
              </a:rPr>
              <a:t>  </a:t>
            </a:r>
            <a:r>
              <a:rPr lang="pt-BR" sz="3200" b="1" dirty="0" smtClean="0"/>
              <a:t>Conceito do Sistema Nacional de Cultura</a:t>
            </a:r>
          </a:p>
          <a:p>
            <a:pPr marL="1079500" lvl="1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dirty="0" smtClean="0"/>
              <a:t>Sistema é um </a:t>
            </a:r>
            <a:r>
              <a:rPr lang="pt-BR" b="1" dirty="0" smtClean="0">
                <a:solidFill>
                  <a:srgbClr val="FFFF00"/>
                </a:solidFill>
              </a:rPr>
              <a:t>conjunto de partes interligadas que interagem entre si. </a:t>
            </a:r>
          </a:p>
          <a:p>
            <a:pPr marL="1079500" lvl="1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O sistema é sempre maior – ou menor – que a soma de suas partes</a:t>
            </a:r>
            <a:r>
              <a:rPr lang="pt-BR" dirty="0" smtClean="0"/>
              <a:t>, pois tem certas qualidades que não se encontram nos elementos concebidos de forma isolada. </a:t>
            </a:r>
          </a:p>
          <a:p>
            <a:pPr marL="1079500" lvl="1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endParaRPr lang="pt-BR" sz="2800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lipse 22"/>
          <p:cNvSpPr/>
          <p:nvPr/>
        </p:nvSpPr>
        <p:spPr>
          <a:xfrm>
            <a:off x="357188" y="1357313"/>
            <a:ext cx="8501062" cy="5286375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US" sz="2400">
                <a:solidFill>
                  <a:srgbClr val="FFFFFF"/>
                </a:solidFill>
                <a:ea typeface="Arial Unicode MS" pitchFamily="34" charset="-128"/>
                <a:cs typeface="Arial Unicode MS" pitchFamily="34" charset="-128"/>
              </a:rPr>
              <a:t>Sociedade civil + entes federadoss</a:t>
            </a:r>
            <a:endParaRPr lang="pt-BR" sz="240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57" name="Rectangle 1"/>
          <p:cNvSpPr>
            <a:spLocks noGrp="1" noChangeArrowheads="1"/>
          </p:cNvSpPr>
          <p:nvPr>
            <p:ph idx="1"/>
          </p:nvPr>
        </p:nvSpPr>
        <p:spPr>
          <a:xfrm>
            <a:off x="2000250" y="1789113"/>
            <a:ext cx="5000625" cy="354012"/>
          </a:xfrm>
        </p:spPr>
        <p:txBody>
          <a:bodyPr lIns="0" tIns="0" rIns="0" bIns="0">
            <a:spAutoFit/>
          </a:bodyPr>
          <a:lstStyle/>
          <a:p>
            <a:pPr marL="730250" lvl="1" indent="-296863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Nacional de Cultura</a:t>
            </a:r>
            <a:endParaRPr lang="en-GB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upo 16"/>
          <p:cNvGrpSpPr>
            <a:grpSpLocks/>
          </p:cNvGrpSpPr>
          <p:nvPr/>
        </p:nvGrpSpPr>
        <p:grpSpPr bwMode="auto">
          <a:xfrm>
            <a:off x="1643063" y="2252663"/>
            <a:ext cx="5857875" cy="3533775"/>
            <a:chOff x="1643063" y="2252950"/>
            <a:chExt cx="5857875" cy="3533488"/>
          </a:xfrm>
        </p:grpSpPr>
        <p:sp>
          <p:nvSpPr>
            <p:cNvPr id="27" name="Elipse 26"/>
            <p:cNvSpPr/>
            <p:nvPr/>
          </p:nvSpPr>
          <p:spPr>
            <a:xfrm>
              <a:off x="1928794" y="2252950"/>
              <a:ext cx="5286412" cy="3219412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39" name="Elipse 38"/>
            <p:cNvSpPr/>
            <p:nvPr/>
          </p:nvSpPr>
          <p:spPr>
            <a:xfrm flipV="1">
              <a:off x="4786313" y="3857782"/>
              <a:ext cx="2714625" cy="1928656"/>
            </a:xfrm>
            <a:prstGeom prst="ellipse">
              <a:avLst/>
            </a:prstGeom>
            <a:gradFill flip="none" rotWithShape="1">
              <a:gsLst>
                <a:gs pos="0">
                  <a:srgbClr val="202905"/>
                </a:gs>
                <a:gs pos="50000">
                  <a:srgbClr val="82A414"/>
                </a:gs>
                <a:gs pos="100000">
                  <a:srgbClr val="CCFF33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40" name="Elipse 39"/>
            <p:cNvSpPr/>
            <p:nvPr/>
          </p:nvSpPr>
          <p:spPr>
            <a:xfrm flipV="1">
              <a:off x="1643063" y="3857782"/>
              <a:ext cx="2714625" cy="1928656"/>
            </a:xfrm>
            <a:prstGeom prst="ellipse">
              <a:avLst/>
            </a:prstGeom>
            <a:gradFill flip="none" rotWithShape="1">
              <a:gsLst>
                <a:gs pos="0">
                  <a:srgbClr val="202905"/>
                </a:gs>
                <a:gs pos="50000">
                  <a:srgbClr val="82A414"/>
                </a:gs>
                <a:gs pos="100000">
                  <a:srgbClr val="CCFF33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34" name="Rectangle 1"/>
            <p:cNvSpPr txBox="1">
              <a:spLocks noChangeArrowheads="1"/>
            </p:cNvSpPr>
            <p:nvPr/>
          </p:nvSpPr>
          <p:spPr bwMode="auto">
            <a:xfrm>
              <a:off x="2295525" y="2892660"/>
              <a:ext cx="4491038" cy="6793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8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pt-BR" sz="2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Política Nacional de Cultura</a:t>
              </a:r>
            </a:p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Modelo de Gestão Compartilhada </a:t>
              </a:r>
              <a:endParaRPr lang="en-GB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Rectangle 1"/>
            <p:cNvSpPr txBox="1">
              <a:spLocks noChangeArrowheads="1"/>
            </p:cNvSpPr>
            <p:nvPr/>
          </p:nvSpPr>
          <p:spPr bwMode="auto">
            <a:xfrm>
              <a:off x="1652588" y="4445109"/>
              <a:ext cx="2633662" cy="598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Elementos Constitutivos</a:t>
              </a:r>
              <a:endPara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" name="Rectangle 1"/>
            <p:cNvSpPr txBox="1">
              <a:spLocks noChangeArrowheads="1"/>
            </p:cNvSpPr>
            <p:nvPr/>
          </p:nvSpPr>
          <p:spPr bwMode="auto">
            <a:xfrm>
              <a:off x="4795838" y="4454633"/>
              <a:ext cx="2633662" cy="598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Leis, Normas e Procedimentos </a:t>
              </a:r>
              <a:endPara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9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4" name="Rectangle 1"/>
          <p:cNvSpPr txBox="1">
            <a:spLocks noChangeArrowheads="1"/>
          </p:cNvSpPr>
          <p:nvPr/>
        </p:nvSpPr>
        <p:spPr>
          <a:xfrm>
            <a:off x="323850" y="828675"/>
            <a:ext cx="8286750" cy="457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358775" lvl="1" algn="ctr" defTabSz="914400" fontAlgn="auto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pt-BR" sz="3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Concepção </a:t>
            </a:r>
            <a:r>
              <a:rPr lang="pt-BR" sz="32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</a:t>
            </a:r>
            <a:r>
              <a:rPr lang="pt-BR" sz="3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Sistema Nacional de Cultura</a:t>
            </a:r>
            <a:endParaRPr lang="en-GB" sz="32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lipse 22"/>
          <p:cNvSpPr/>
          <p:nvPr/>
        </p:nvSpPr>
        <p:spPr>
          <a:xfrm>
            <a:off x="357188" y="1357313"/>
            <a:ext cx="8501062" cy="5286375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 dirty="0"/>
          </a:p>
        </p:txBody>
      </p:sp>
      <p:sp>
        <p:nvSpPr>
          <p:cNvPr id="27" name="Elipse 26"/>
          <p:cNvSpPr/>
          <p:nvPr/>
        </p:nvSpPr>
        <p:spPr>
          <a:xfrm>
            <a:off x="2214546" y="2252950"/>
            <a:ext cx="4714908" cy="3219412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49157" name="Rectangle 1"/>
          <p:cNvSpPr>
            <a:spLocks noGrp="1" noChangeArrowheads="1"/>
          </p:cNvSpPr>
          <p:nvPr>
            <p:ph idx="1"/>
          </p:nvPr>
        </p:nvSpPr>
        <p:spPr>
          <a:xfrm>
            <a:off x="3000375" y="1789113"/>
            <a:ext cx="3000375" cy="354012"/>
          </a:xfrm>
        </p:spPr>
        <p:txBody>
          <a:bodyPr lIns="0" tIns="0" rIns="0" bIns="0">
            <a:spAutoFit/>
          </a:bodyPr>
          <a:lstStyle/>
          <a:p>
            <a:pPr marL="730250" lvl="1" indent="-296863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Sociedade Civil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Elipse 38"/>
          <p:cNvSpPr/>
          <p:nvPr/>
        </p:nvSpPr>
        <p:spPr>
          <a:xfrm flipV="1">
            <a:off x="4786313" y="3857625"/>
            <a:ext cx="2714625" cy="1928813"/>
          </a:xfrm>
          <a:prstGeom prst="ellipse">
            <a:avLst/>
          </a:prstGeom>
          <a:gradFill flip="none" rotWithShape="1">
            <a:gsLst>
              <a:gs pos="0">
                <a:srgbClr val="202905"/>
              </a:gs>
              <a:gs pos="50000">
                <a:srgbClr val="82A414"/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40" name="Elipse 39"/>
          <p:cNvSpPr/>
          <p:nvPr/>
        </p:nvSpPr>
        <p:spPr>
          <a:xfrm flipV="1">
            <a:off x="1643063" y="3857625"/>
            <a:ext cx="2714625" cy="1928813"/>
          </a:xfrm>
          <a:prstGeom prst="ellipse">
            <a:avLst/>
          </a:prstGeom>
          <a:gradFill flip="none" rotWithShape="1">
            <a:gsLst>
              <a:gs pos="0">
                <a:srgbClr val="202905"/>
              </a:gs>
              <a:gs pos="50000">
                <a:srgbClr val="82A414"/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34" name="Rectangle 1"/>
          <p:cNvSpPr txBox="1">
            <a:spLocks noChangeArrowheads="1"/>
          </p:cNvSpPr>
          <p:nvPr/>
        </p:nvSpPr>
        <p:spPr bwMode="auto">
          <a:xfrm>
            <a:off x="3429000" y="2786063"/>
            <a:ext cx="22240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Sistema Nacional de Cultura</a:t>
            </a:r>
            <a:r>
              <a:rPr lang="pt-B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endParaRPr lang="en-GB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2" name="Rectangle 1"/>
          <p:cNvSpPr txBox="1">
            <a:spLocks noChangeArrowheads="1"/>
          </p:cNvSpPr>
          <p:nvPr/>
        </p:nvSpPr>
        <p:spPr bwMode="auto">
          <a:xfrm>
            <a:off x="1652588" y="4143375"/>
            <a:ext cx="2633662" cy="137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Sistemas E</a:t>
            </a:r>
            <a:r>
              <a:rPr lang="pt-BR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staduais</a:t>
            </a: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e Distrital de Cultura</a:t>
            </a:r>
            <a:r>
              <a:rPr lang="pt-B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endParaRPr lang="en-GB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1" name="Rectangle 1"/>
          <p:cNvSpPr txBox="1">
            <a:spLocks noChangeArrowheads="1"/>
          </p:cNvSpPr>
          <p:nvPr/>
        </p:nvSpPr>
        <p:spPr bwMode="auto">
          <a:xfrm>
            <a:off x="4795838" y="4286250"/>
            <a:ext cx="2633662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Sistemas Municipais de Cultura</a:t>
            </a:r>
            <a:r>
              <a:rPr lang="pt-B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endParaRPr lang="en-GB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17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2" name="Rectangle 1"/>
          <p:cNvSpPr txBox="1">
            <a:spLocks noChangeArrowheads="1"/>
          </p:cNvSpPr>
          <p:nvPr/>
        </p:nvSpPr>
        <p:spPr>
          <a:xfrm>
            <a:off x="323850" y="828675"/>
            <a:ext cx="8286750" cy="457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358775" lvl="1" algn="ctr" defTabSz="914400" fontAlgn="auto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pt-BR" sz="3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Configuração </a:t>
            </a:r>
            <a:r>
              <a:rPr lang="pt-BR" sz="32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</a:t>
            </a:r>
            <a:r>
              <a:rPr lang="pt-BR" sz="32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Sistema Nacional de Cultura</a:t>
            </a:r>
            <a:endParaRPr lang="en-GB" sz="32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857232"/>
            <a:ext cx="8286780" cy="5693866"/>
          </a:xfrm>
        </p:spPr>
        <p:txBody>
          <a:bodyPr wrap="square" lIns="0" tIns="0" rIns="0" bIns="0">
            <a:spAutoFit/>
          </a:bodyPr>
          <a:lstStyle/>
          <a:p>
            <a:pPr marL="582613" lvl="1" indent="-514350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</a:pPr>
            <a:r>
              <a:rPr lang="en-GB" sz="4400" b="1" dirty="0" smtClean="0">
                <a:solidFill>
                  <a:srgbClr val="FEC434"/>
                </a:solidFill>
              </a:rPr>
              <a:t>2.3.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Princípios</a:t>
            </a:r>
            <a:r>
              <a:rPr lang="en-GB" sz="3200" b="1" dirty="0" smtClean="0"/>
              <a:t> do SNC</a:t>
            </a:r>
            <a:endParaRPr lang="pt-BR" sz="3200" b="1" dirty="0" smtClean="0"/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Diversidade</a:t>
            </a:r>
            <a:r>
              <a:rPr lang="pt-BR" dirty="0" smtClean="0"/>
              <a:t> das expressões culturais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Universalização </a:t>
            </a:r>
            <a:r>
              <a:rPr lang="pt-BR" dirty="0" smtClean="0"/>
              <a:t>do acesso aos bens e serviços culturais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Cooperação</a:t>
            </a:r>
            <a:r>
              <a:rPr lang="pt-BR" dirty="0" smtClean="0"/>
              <a:t> entre os entes federados, os agentes públicos e privados atuantes na área da cultura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Fomento</a:t>
            </a:r>
            <a:r>
              <a:rPr lang="pt-BR" dirty="0" smtClean="0"/>
              <a:t> à produção, difusão e circulação de conhecimento e bens culturais 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Integração e interação </a:t>
            </a:r>
            <a:r>
              <a:rPr lang="pt-BR" dirty="0" smtClean="0"/>
              <a:t>na execução das políticas, programas, projetos e ações desenvolvidas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Complementaridade</a:t>
            </a:r>
            <a:r>
              <a:rPr lang="pt-BR" dirty="0" smtClean="0"/>
              <a:t> nos papéis dos agentes culturais</a:t>
            </a:r>
            <a:endParaRPr lang="pt-BR" b="1" dirty="0" smtClean="0">
              <a:solidFill>
                <a:srgbClr val="FFFF00"/>
              </a:solidFill>
            </a:endParaRP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12"/>
          <p:cNvGrpSpPr>
            <a:grpSpLocks/>
          </p:cNvGrpSpPr>
          <p:nvPr/>
        </p:nvGrpSpPr>
        <p:grpSpPr bwMode="auto">
          <a:xfrm>
            <a:off x="2786063" y="428625"/>
            <a:ext cx="3448050" cy="1868488"/>
            <a:chOff x="-214346" y="1659902"/>
            <a:chExt cx="9572692" cy="4912370"/>
          </a:xfrm>
        </p:grpSpPr>
        <p:pic>
          <p:nvPicPr>
            <p:cNvPr id="10246" name="Picture 102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9336" y="1659902"/>
              <a:ext cx="8562482" cy="42927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" name="Retângulo 15"/>
            <p:cNvSpPr/>
            <p:nvPr/>
          </p:nvSpPr>
          <p:spPr>
            <a:xfrm>
              <a:off x="142645" y="4998810"/>
              <a:ext cx="8858707" cy="15734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10248" name="Retângulo 8"/>
            <p:cNvSpPr>
              <a:spLocks noChangeArrowheads="1"/>
            </p:cNvSpPr>
            <p:nvPr/>
          </p:nvSpPr>
          <p:spPr bwMode="auto">
            <a:xfrm>
              <a:off x="-214346" y="5116671"/>
              <a:ext cx="9572692" cy="1133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tabLst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5763" algn="l"/>
                  <a:tab pos="7186613" algn="l"/>
                  <a:tab pos="7634288" algn="l"/>
                  <a:tab pos="8083550" algn="l"/>
                  <a:tab pos="8532813" algn="l"/>
                  <a:tab pos="8982075" algn="l"/>
                </a:tabLst>
              </a:pPr>
              <a:r>
                <a:rPr lang="pt-BR" sz="2200" b="1">
                  <a:solidFill>
                    <a:schemeClr val="tx1"/>
                  </a:solidFill>
                  <a:latin typeface="Libre Semi Sans SSi" pitchFamily="18" charset="0"/>
                </a:rPr>
                <a:t>S</a:t>
              </a:r>
              <a:r>
                <a:rPr lang="pt-BR" sz="1600" b="1">
                  <a:solidFill>
                    <a:schemeClr val="tx1"/>
                  </a:solidFill>
                  <a:latin typeface="Libre Semi Sans SSi" pitchFamily="18" charset="0"/>
                </a:rPr>
                <a:t>ISTEMA </a:t>
              </a:r>
              <a:r>
                <a:rPr lang="pt-BR" sz="2200" b="1">
                  <a:solidFill>
                    <a:schemeClr val="tx1"/>
                  </a:solidFill>
                  <a:latin typeface="Libre Semi Sans SSi" pitchFamily="18" charset="0"/>
                </a:rPr>
                <a:t>N</a:t>
              </a:r>
              <a:r>
                <a:rPr lang="pt-BR" sz="1600" b="1">
                  <a:solidFill>
                    <a:schemeClr val="tx1"/>
                  </a:solidFill>
                  <a:latin typeface="Libre Semi Sans SSi" pitchFamily="18" charset="0"/>
                </a:rPr>
                <a:t>ACIONAL DE </a:t>
              </a:r>
              <a:r>
                <a:rPr lang="pt-BR" sz="2200" b="1">
                  <a:solidFill>
                    <a:schemeClr val="tx1"/>
                  </a:solidFill>
                  <a:latin typeface="Libre Semi Sans SSi" pitchFamily="18" charset="0"/>
                </a:rPr>
                <a:t>C</a:t>
              </a:r>
              <a:r>
                <a:rPr lang="pt-BR" sz="1600" b="1">
                  <a:solidFill>
                    <a:schemeClr val="tx1"/>
                  </a:solidFill>
                  <a:latin typeface="Libre Semi Sans SSi" pitchFamily="18" charset="0"/>
                </a:rPr>
                <a:t>ULTURA</a:t>
              </a:r>
            </a:p>
          </p:txBody>
        </p:sp>
      </p:grpSp>
      <p:sp>
        <p:nvSpPr>
          <p:cNvPr id="10245" name="Retângulo 8"/>
          <p:cNvSpPr>
            <a:spLocks noChangeArrowheads="1"/>
          </p:cNvSpPr>
          <p:nvPr/>
        </p:nvSpPr>
        <p:spPr bwMode="auto">
          <a:xfrm>
            <a:off x="755576" y="2849448"/>
            <a:ext cx="7632848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pt-BR" sz="3600" b="1" dirty="0" smtClean="0">
                <a:solidFill>
                  <a:schemeClr val="tx1"/>
                </a:solidFill>
                <a:latin typeface="+mn-lt"/>
              </a:rPr>
              <a:t>Estruturação</a:t>
            </a:r>
            <a:r>
              <a:rPr lang="pt-BR" sz="3600" b="1" dirty="0">
                <a:solidFill>
                  <a:schemeClr val="tx1"/>
                </a:solidFill>
                <a:latin typeface="+mn-lt"/>
              </a:rPr>
              <a:t>, </a:t>
            </a:r>
            <a:endParaRPr lang="pt-BR" sz="3600" b="1" dirty="0" smtClean="0">
              <a:solidFill>
                <a:schemeClr val="tx1"/>
              </a:solidFill>
              <a:latin typeface="+mn-lt"/>
            </a:endParaRPr>
          </a:p>
          <a:p>
            <a:pPr algn="ctr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pt-BR" sz="3600" b="1" dirty="0" smtClean="0">
                <a:solidFill>
                  <a:schemeClr val="tx1"/>
                </a:solidFill>
                <a:latin typeface="+mn-lt"/>
              </a:rPr>
              <a:t>Institucionalização e Implementação</a:t>
            </a:r>
          </a:p>
          <a:p>
            <a:pPr algn="ctr">
              <a:spcAft>
                <a:spcPts val="12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pt-BR" sz="3600" b="1" dirty="0" smtClean="0">
                <a:solidFill>
                  <a:schemeClr val="tx1"/>
                </a:solidFill>
                <a:latin typeface="+mn-lt"/>
              </a:rPr>
              <a:t>do Sistema Nacional de Cultura</a:t>
            </a:r>
          </a:p>
          <a:p>
            <a:pPr algn="ctr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pt-BR" sz="2400" b="1" dirty="0" smtClean="0">
                <a:solidFill>
                  <a:schemeClr val="tx1"/>
                </a:solidFill>
                <a:latin typeface="Calibri" pitchFamily="34" charset="0"/>
              </a:rPr>
              <a:t>Dezembro/2010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571500" y="5661248"/>
            <a:ext cx="8001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pt-BR" sz="2400" b="1" dirty="0" smtClean="0">
                <a:solidFill>
                  <a:schemeClr val="tx1"/>
                </a:solidFill>
                <a:latin typeface="Calibri" pitchFamily="34" charset="0"/>
              </a:rPr>
              <a:t>Ministério da Cultura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Secretaria </a:t>
            </a:r>
            <a:r>
              <a:rPr lang="pt-BR" sz="2000" b="1" dirty="0">
                <a:solidFill>
                  <a:schemeClr val="tx1"/>
                </a:solidFill>
                <a:latin typeface="Calibri" pitchFamily="34" charset="0"/>
              </a:rPr>
              <a:t>de Articulação Institucional – SAI </a:t>
            </a:r>
          </a:p>
          <a:p>
            <a:pPr algn="ctr">
              <a:buClr>
                <a:srgbClr val="000000"/>
              </a:buClr>
              <a:buSzPct val="100000"/>
            </a:pPr>
            <a:r>
              <a:rPr lang="pt-BR" sz="1400" b="1" dirty="0">
                <a:solidFill>
                  <a:schemeClr val="tx1"/>
                </a:solidFill>
                <a:latin typeface="Calibri" pitchFamily="34" charset="0"/>
              </a:rPr>
              <a:t>Coordenadoria Geral de Relações Federativas e </a:t>
            </a:r>
            <a:r>
              <a:rPr lang="pt-BR" sz="1400" b="1" dirty="0" smtClean="0">
                <a:solidFill>
                  <a:schemeClr val="tx1"/>
                </a:solidFill>
                <a:latin typeface="Calibri" pitchFamily="34" charset="0"/>
              </a:rPr>
              <a:t>Sociedade</a:t>
            </a:r>
            <a:endParaRPr lang="pt-BR" sz="1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39552" y="2204864"/>
            <a:ext cx="800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pt-BR" sz="2400" b="1" dirty="0" smtClean="0">
                <a:solidFill>
                  <a:schemeClr val="tx1"/>
                </a:solidFill>
                <a:latin typeface="Calibri" pitchFamily="34" charset="0"/>
              </a:rPr>
              <a:t>Conselho Nacional de Política Cultural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857232"/>
            <a:ext cx="8286780" cy="5293757"/>
          </a:xfrm>
        </p:spPr>
        <p:txBody>
          <a:bodyPr wrap="square" lIns="0" tIns="0" rIns="0" bIns="0">
            <a:spAutoFit/>
          </a:bodyPr>
          <a:lstStyle/>
          <a:p>
            <a:pPr marL="582613" lvl="1" indent="-514350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</a:pPr>
            <a:r>
              <a:rPr lang="en-GB" sz="4400" b="1" dirty="0" smtClean="0">
                <a:solidFill>
                  <a:srgbClr val="FEC434"/>
                </a:solidFill>
              </a:rPr>
              <a:t>2.3.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Princípios</a:t>
            </a:r>
            <a:r>
              <a:rPr lang="en-GB" sz="3200" b="1" dirty="0" smtClean="0"/>
              <a:t> do SNC</a:t>
            </a:r>
            <a:endParaRPr lang="pt-BR" sz="3200" b="1" dirty="0" smtClean="0"/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Transversalidade</a:t>
            </a:r>
            <a:r>
              <a:rPr lang="pt-BR" dirty="0" smtClean="0"/>
              <a:t> das políticas culturais</a:t>
            </a:r>
            <a:endParaRPr lang="pt-BR" b="1" dirty="0" smtClean="0">
              <a:solidFill>
                <a:srgbClr val="FFFF00"/>
              </a:solidFill>
            </a:endParaRP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Autonomia</a:t>
            </a:r>
            <a:r>
              <a:rPr lang="pt-BR" dirty="0" smtClean="0"/>
              <a:t> dos entes federados e das instituições da sociedade civil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Transparência </a:t>
            </a:r>
            <a:r>
              <a:rPr lang="pt-BR" dirty="0" smtClean="0"/>
              <a:t>e compartilhamento das informações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Democratização</a:t>
            </a:r>
            <a:r>
              <a:rPr lang="pt-BR" dirty="0" smtClean="0"/>
              <a:t> dos processos decisórios com participação e controle social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Descentralização</a:t>
            </a:r>
            <a:r>
              <a:rPr lang="pt-BR" dirty="0" smtClean="0"/>
              <a:t> articulada e pactuada da gestão, dos recursos e das ações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b="1" dirty="0" smtClean="0">
                <a:solidFill>
                  <a:srgbClr val="FFFF00"/>
                </a:solidFill>
              </a:rPr>
              <a:t>Ampliação progressiva dos recursos </a:t>
            </a:r>
            <a:r>
              <a:rPr lang="pt-BR" dirty="0" smtClean="0"/>
              <a:t>contidos nos orçamentos públicos para a cultura.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lipse 39"/>
          <p:cNvSpPr/>
          <p:nvPr/>
        </p:nvSpPr>
        <p:spPr bwMode="auto">
          <a:xfrm>
            <a:off x="142875" y="571480"/>
            <a:ext cx="8786813" cy="6215083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 dirty="0"/>
          </a:p>
        </p:txBody>
      </p:sp>
      <p:sp>
        <p:nvSpPr>
          <p:cNvPr id="69" name="Elipse 68"/>
          <p:cNvSpPr/>
          <p:nvPr/>
        </p:nvSpPr>
        <p:spPr bwMode="auto">
          <a:xfrm>
            <a:off x="1427935" y="1357298"/>
            <a:ext cx="6162810" cy="4493250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73" name="Rectangle 1"/>
          <p:cNvSpPr txBox="1">
            <a:spLocks noChangeArrowheads="1"/>
          </p:cNvSpPr>
          <p:nvPr/>
        </p:nvSpPr>
        <p:spPr bwMode="auto">
          <a:xfrm>
            <a:off x="2640905" y="3071810"/>
            <a:ext cx="3763083" cy="1234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Princípios do SNC</a:t>
            </a:r>
            <a:endParaRPr lang="en-GB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grpSp>
        <p:nvGrpSpPr>
          <p:cNvPr id="2" name="Grupo 45"/>
          <p:cNvGrpSpPr/>
          <p:nvPr/>
        </p:nvGrpSpPr>
        <p:grpSpPr>
          <a:xfrm>
            <a:off x="261519" y="3714752"/>
            <a:ext cx="8549524" cy="2928958"/>
            <a:chOff x="261519" y="3714752"/>
            <a:chExt cx="8549524" cy="2928958"/>
          </a:xfrm>
        </p:grpSpPr>
        <p:sp>
          <p:nvSpPr>
            <p:cNvPr id="30" name="Elipse 29"/>
            <p:cNvSpPr/>
            <p:nvPr/>
          </p:nvSpPr>
          <p:spPr bwMode="auto">
            <a:xfrm>
              <a:off x="2603027" y="5563527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32" name="Elipse 31"/>
            <p:cNvSpPr/>
            <p:nvPr/>
          </p:nvSpPr>
          <p:spPr bwMode="auto">
            <a:xfrm>
              <a:off x="1071538" y="4786322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34" name="Elipse 33"/>
            <p:cNvSpPr/>
            <p:nvPr/>
          </p:nvSpPr>
          <p:spPr bwMode="auto">
            <a:xfrm>
              <a:off x="6119435" y="4777709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49" name="Elipse 48"/>
            <p:cNvSpPr/>
            <p:nvPr/>
          </p:nvSpPr>
          <p:spPr bwMode="auto">
            <a:xfrm>
              <a:off x="261519" y="3714752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38" name="Elipse 37"/>
            <p:cNvSpPr/>
            <p:nvPr/>
          </p:nvSpPr>
          <p:spPr bwMode="auto">
            <a:xfrm>
              <a:off x="4634588" y="5563527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45" name="Elipse 44"/>
            <p:cNvSpPr/>
            <p:nvPr/>
          </p:nvSpPr>
          <p:spPr bwMode="auto">
            <a:xfrm>
              <a:off x="6858016" y="3714752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</p:grpSp>
      <p:sp>
        <p:nvSpPr>
          <p:cNvPr id="65586" name="Rectangle 1"/>
          <p:cNvSpPr txBox="1">
            <a:spLocks noChangeArrowheads="1"/>
          </p:cNvSpPr>
          <p:nvPr/>
        </p:nvSpPr>
        <p:spPr bwMode="auto">
          <a:xfrm>
            <a:off x="7034673" y="4169431"/>
            <a:ext cx="1537855" cy="180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Arial" charset="0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/>
                <a:cs typeface="Arial Unicode MS"/>
              </a:rPr>
              <a:t>Fomento</a:t>
            </a:r>
            <a:endParaRPr lang="en-GB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/>
              <a:cs typeface="Arial Unicode MS"/>
            </a:endParaRPr>
          </a:p>
        </p:txBody>
      </p:sp>
      <p:grpSp>
        <p:nvGrpSpPr>
          <p:cNvPr id="3" name="Grupo 46"/>
          <p:cNvGrpSpPr/>
          <p:nvPr/>
        </p:nvGrpSpPr>
        <p:grpSpPr>
          <a:xfrm flipV="1">
            <a:off x="285720" y="714356"/>
            <a:ext cx="8549524" cy="2928958"/>
            <a:chOff x="261519" y="3714752"/>
            <a:chExt cx="8549524" cy="2928958"/>
          </a:xfrm>
        </p:grpSpPr>
        <p:sp>
          <p:nvSpPr>
            <p:cNvPr id="48" name="Elipse 47"/>
            <p:cNvSpPr/>
            <p:nvPr/>
          </p:nvSpPr>
          <p:spPr bwMode="auto">
            <a:xfrm>
              <a:off x="2603027" y="5563527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50" name="Elipse 49"/>
            <p:cNvSpPr/>
            <p:nvPr/>
          </p:nvSpPr>
          <p:spPr bwMode="auto">
            <a:xfrm>
              <a:off x="1071538" y="4786322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51" name="Elipse 50"/>
            <p:cNvSpPr/>
            <p:nvPr/>
          </p:nvSpPr>
          <p:spPr bwMode="auto">
            <a:xfrm>
              <a:off x="6119435" y="4777709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54" name="Elipse 53"/>
            <p:cNvSpPr/>
            <p:nvPr/>
          </p:nvSpPr>
          <p:spPr bwMode="auto">
            <a:xfrm>
              <a:off x="261519" y="3714752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55" name="Elipse 54"/>
            <p:cNvSpPr/>
            <p:nvPr/>
          </p:nvSpPr>
          <p:spPr bwMode="auto">
            <a:xfrm>
              <a:off x="4634588" y="5563527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56" name="Elipse 55"/>
            <p:cNvSpPr/>
            <p:nvPr/>
          </p:nvSpPr>
          <p:spPr bwMode="auto">
            <a:xfrm>
              <a:off x="6858016" y="3714752"/>
              <a:ext cx="1953027" cy="1080183"/>
            </a:xfrm>
            <a:prstGeom prst="ellipse">
              <a:avLst/>
            </a:prstGeom>
            <a:gradFill>
              <a:gsLst>
                <a:gs pos="0">
                  <a:srgbClr val="4A5DBA"/>
                </a:gs>
                <a:gs pos="50000">
                  <a:srgbClr val="08054B"/>
                </a:gs>
                <a:gs pos="100000">
                  <a:srgbClr val="1B416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</p:grpSp>
      <p:sp>
        <p:nvSpPr>
          <p:cNvPr id="37" name="Rectangle 1"/>
          <p:cNvSpPr txBox="1">
            <a:spLocks noChangeArrowheads="1"/>
          </p:cNvSpPr>
          <p:nvPr/>
        </p:nvSpPr>
        <p:spPr bwMode="auto">
          <a:xfrm>
            <a:off x="319799" y="4152695"/>
            <a:ext cx="1842221" cy="18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Arial" charset="0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/>
                <a:cs typeface="Arial Unicode MS"/>
              </a:rPr>
              <a:t>Transparência</a:t>
            </a:r>
            <a:endParaRPr lang="en-GB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/>
              <a:cs typeface="Arial Unicode MS"/>
            </a:endParaRPr>
          </a:p>
        </p:txBody>
      </p:sp>
      <p:sp>
        <p:nvSpPr>
          <p:cNvPr id="65570" name="Rectangle 1"/>
          <p:cNvSpPr txBox="1">
            <a:spLocks noChangeArrowheads="1"/>
          </p:cNvSpPr>
          <p:nvPr/>
        </p:nvSpPr>
        <p:spPr bwMode="auto">
          <a:xfrm>
            <a:off x="2610315" y="6035005"/>
            <a:ext cx="1958726" cy="180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/>
                <a:cs typeface="Arial Unicode MS"/>
              </a:rPr>
              <a:t>Transversalidade</a:t>
            </a:r>
            <a:endParaRPr lang="en-GB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/>
              <a:cs typeface="Arial Unicode MS"/>
            </a:endParaRPr>
          </a:p>
        </p:txBody>
      </p:sp>
      <p:sp>
        <p:nvSpPr>
          <p:cNvPr id="65574" name="Rectangle 1"/>
          <p:cNvSpPr txBox="1">
            <a:spLocks noChangeArrowheads="1"/>
          </p:cNvSpPr>
          <p:nvPr/>
        </p:nvSpPr>
        <p:spPr bwMode="auto">
          <a:xfrm>
            <a:off x="1214414" y="5248566"/>
            <a:ext cx="1649990" cy="180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/>
                <a:cs typeface="Arial Unicode MS"/>
              </a:rPr>
              <a:t>Autonomia</a:t>
            </a:r>
            <a:endParaRPr lang="en-GB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/>
              <a:cs typeface="Arial Unicode MS"/>
            </a:endParaRPr>
          </a:p>
        </p:txBody>
      </p:sp>
      <p:sp>
        <p:nvSpPr>
          <p:cNvPr id="36" name="Rectangle 1"/>
          <p:cNvSpPr txBox="1">
            <a:spLocks noChangeArrowheads="1"/>
          </p:cNvSpPr>
          <p:nvPr/>
        </p:nvSpPr>
        <p:spPr bwMode="auto">
          <a:xfrm>
            <a:off x="6480591" y="5072074"/>
            <a:ext cx="121164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 fontAlgn="auto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Arial" charset="0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Arial Unicode MS" pitchFamily="32" charset="0"/>
              </a:rPr>
              <a:t>Integração e </a:t>
            </a:r>
            <a:r>
              <a:rPr lang="pt-BR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Arial Unicode MS" pitchFamily="32" charset="0"/>
              </a:rPr>
              <a:t>Interação </a:t>
            </a:r>
            <a:endParaRPr lang="en-GB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9" name="Rectangle 1"/>
          <p:cNvSpPr txBox="1">
            <a:spLocks noChangeArrowheads="1"/>
          </p:cNvSpPr>
          <p:nvPr/>
        </p:nvSpPr>
        <p:spPr bwMode="auto">
          <a:xfrm>
            <a:off x="4641877" y="6035005"/>
            <a:ext cx="19587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/>
                <a:cs typeface="Arial Unicode MS"/>
              </a:rPr>
              <a:t>Complementaridade</a:t>
            </a:r>
            <a:endParaRPr lang="en-GB" sz="15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/>
              <a:cs typeface="Arial Unicode MS"/>
            </a:endParaRPr>
          </a:p>
        </p:txBody>
      </p:sp>
      <p:sp>
        <p:nvSpPr>
          <p:cNvPr id="65542" name="Rectangle 1"/>
          <p:cNvSpPr txBox="1">
            <a:spLocks noChangeArrowheads="1"/>
          </p:cNvSpPr>
          <p:nvPr/>
        </p:nvSpPr>
        <p:spPr bwMode="auto">
          <a:xfrm>
            <a:off x="6158803" y="1959622"/>
            <a:ext cx="1842221" cy="18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Arial" charset="0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/>
                <a:cs typeface="Arial Unicode MS"/>
              </a:rPr>
              <a:t>Universalização</a:t>
            </a:r>
            <a:endParaRPr lang="en-GB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/>
              <a:cs typeface="Arial Unicode MS"/>
            </a:endParaRPr>
          </a:p>
        </p:txBody>
      </p:sp>
      <p:sp>
        <p:nvSpPr>
          <p:cNvPr id="65547" name="Rectangle 1"/>
          <p:cNvSpPr txBox="1">
            <a:spLocks noChangeArrowheads="1"/>
          </p:cNvSpPr>
          <p:nvPr/>
        </p:nvSpPr>
        <p:spPr bwMode="auto">
          <a:xfrm>
            <a:off x="4929190" y="1160321"/>
            <a:ext cx="1416804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Arial" charset="0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/>
                <a:cs typeface="Arial Unicode MS"/>
              </a:rPr>
              <a:t>Diversidade</a:t>
            </a:r>
            <a:endParaRPr lang="en-GB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/>
              <a:cs typeface="Arial Unicode MS"/>
            </a:endParaRPr>
          </a:p>
        </p:txBody>
      </p:sp>
      <p:sp>
        <p:nvSpPr>
          <p:cNvPr id="33" name="Rectangle 1"/>
          <p:cNvSpPr txBox="1">
            <a:spLocks noChangeArrowheads="1"/>
          </p:cNvSpPr>
          <p:nvPr/>
        </p:nvSpPr>
        <p:spPr bwMode="auto">
          <a:xfrm>
            <a:off x="1160702" y="1946139"/>
            <a:ext cx="1839662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Arial" charset="0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/>
                <a:cs typeface="Arial Unicode MS"/>
              </a:rPr>
              <a:t>Descentralização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/>
              <a:cs typeface="Arial Unicode MS"/>
            </a:endParaRPr>
          </a:p>
        </p:txBody>
      </p:sp>
      <p:sp>
        <p:nvSpPr>
          <p:cNvPr id="35" name="Rectangle 1"/>
          <p:cNvSpPr txBox="1">
            <a:spLocks noChangeArrowheads="1"/>
          </p:cNvSpPr>
          <p:nvPr/>
        </p:nvSpPr>
        <p:spPr bwMode="auto">
          <a:xfrm>
            <a:off x="506146" y="3034105"/>
            <a:ext cx="1565524" cy="180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Arial" charset="0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/>
                <a:cs typeface="Arial Unicode MS"/>
              </a:rPr>
              <a:t>Democratização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/>
              <a:cs typeface="Arial Unicode MS"/>
            </a:endParaRPr>
          </a:p>
        </p:txBody>
      </p:sp>
      <p:sp>
        <p:nvSpPr>
          <p:cNvPr id="65551" name="Rectangle 1"/>
          <p:cNvSpPr txBox="1">
            <a:spLocks noChangeArrowheads="1"/>
          </p:cNvSpPr>
          <p:nvPr/>
        </p:nvSpPr>
        <p:spPr bwMode="auto">
          <a:xfrm>
            <a:off x="6797692" y="3034105"/>
            <a:ext cx="2132026" cy="180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/>
                <a:cs typeface="Arial Unicode MS"/>
              </a:rPr>
              <a:t>Cooperação</a:t>
            </a:r>
            <a:endParaRPr lang="en-GB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/>
              <a:cs typeface="Arial Unicode MS"/>
            </a:endParaRPr>
          </a:p>
        </p:txBody>
      </p:sp>
      <p:sp>
        <p:nvSpPr>
          <p:cNvPr id="57" name="Rectangle 1"/>
          <p:cNvSpPr txBox="1">
            <a:spLocks noChangeArrowheads="1"/>
          </p:cNvSpPr>
          <p:nvPr/>
        </p:nvSpPr>
        <p:spPr bwMode="auto">
          <a:xfrm>
            <a:off x="2702656" y="857232"/>
            <a:ext cx="172646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spcBef>
                <a:spcPts val="300"/>
              </a:spcBef>
              <a:buClr>
                <a:schemeClr val="accent2"/>
              </a:buClr>
              <a:buSzPct val="90000"/>
              <a:buFont typeface="Arial" charset="0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/>
                <a:cs typeface="Arial Unicode MS"/>
              </a:rPr>
              <a:t>Ampliação Progressiva dos Recursos </a:t>
            </a:r>
            <a:endParaRPr lang="en-GB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/>
              <a:cs typeface="Arial Unicode MS"/>
            </a:endParaRPr>
          </a:p>
        </p:txBody>
      </p:sp>
      <p:sp>
        <p:nvSpPr>
          <p:cNvPr id="41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4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8286780" cy="3970318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</a:pPr>
            <a:r>
              <a:rPr lang="en-GB" sz="4400" b="1" dirty="0" smtClean="0">
                <a:solidFill>
                  <a:schemeClr val="accent3"/>
                </a:solidFill>
              </a:rPr>
              <a:t>2.4</a:t>
            </a:r>
            <a:r>
              <a:rPr lang="en-GB" sz="3200" b="1" dirty="0" smtClean="0"/>
              <a:t>  </a:t>
            </a:r>
            <a:r>
              <a:rPr lang="en-GB" sz="3200" b="1" dirty="0" err="1" smtClean="0"/>
              <a:t>Objetivos</a:t>
            </a:r>
            <a:r>
              <a:rPr lang="en-GB" sz="3200" b="1" dirty="0" smtClean="0"/>
              <a:t> do </a:t>
            </a:r>
            <a:r>
              <a:rPr lang="en-GB" sz="3200" b="1" dirty="0" err="1" smtClean="0"/>
              <a:t>Sistema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Nacional</a:t>
            </a:r>
            <a:r>
              <a:rPr lang="en-GB" sz="3200" b="1" dirty="0" smtClean="0"/>
              <a:t> de </a:t>
            </a:r>
            <a:r>
              <a:rPr lang="en-GB" sz="3200" b="1" dirty="0" err="1" smtClean="0"/>
              <a:t>Cultura</a:t>
            </a:r>
            <a:endParaRPr lang="en-GB" sz="3200" b="1" dirty="0" smtClean="0"/>
          </a:p>
          <a:p>
            <a:pPr marL="1167829" lvl="2" indent="-514350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</a:pPr>
            <a:r>
              <a:rPr lang="en-GB" sz="2800" b="1" dirty="0" smtClean="0"/>
              <a:t>     </a:t>
            </a:r>
            <a:r>
              <a:rPr lang="en-GB" sz="2800" b="1" dirty="0" err="1" smtClean="0"/>
              <a:t>Objetivo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Geral</a:t>
            </a:r>
            <a:endParaRPr lang="pt-BR" sz="2800" b="1" dirty="0" smtClean="0"/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dirty="0" smtClean="0"/>
              <a:t>Formular e implantar políticas públicas de cultura, democráticas e permanentes, pactuadas entre os entes da federação e a sociedade civil, promovendo o </a:t>
            </a:r>
            <a:r>
              <a:rPr lang="pt-BR" dirty="0" smtClean="0">
                <a:solidFill>
                  <a:srgbClr val="FFFF00"/>
                </a:solidFill>
              </a:rPr>
              <a:t>desenvolvimento</a:t>
            </a:r>
            <a:r>
              <a:rPr lang="pt-BR" dirty="0" smtClean="0"/>
              <a:t>  - humano, social e econômico -  com pleno exercício dos </a:t>
            </a:r>
            <a:r>
              <a:rPr lang="pt-BR" dirty="0" smtClean="0">
                <a:solidFill>
                  <a:srgbClr val="FFFF00"/>
                </a:solidFill>
              </a:rPr>
              <a:t>direitos culturais e acesso aos bens e serviços culturais</a:t>
            </a:r>
            <a:r>
              <a:rPr lang="pt-BR" dirty="0" smtClean="0"/>
              <a:t>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8286780" cy="5893921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</a:pPr>
            <a:r>
              <a:rPr lang="en-GB" sz="4400" b="1" dirty="0" smtClean="0">
                <a:solidFill>
                  <a:schemeClr val="accent3"/>
                </a:solidFill>
              </a:rPr>
              <a:t>2.4</a:t>
            </a:r>
            <a:r>
              <a:rPr lang="en-GB" sz="3200" b="1" dirty="0" smtClean="0"/>
              <a:t>  </a:t>
            </a:r>
            <a:r>
              <a:rPr lang="en-GB" sz="3200" b="1" dirty="0" err="1" smtClean="0"/>
              <a:t>Objetivos</a:t>
            </a:r>
            <a:r>
              <a:rPr lang="en-GB" sz="3200" b="1" dirty="0" smtClean="0"/>
              <a:t> do </a:t>
            </a:r>
            <a:r>
              <a:rPr lang="en-GB" sz="3200" b="1" dirty="0" err="1" smtClean="0"/>
              <a:t>Sistema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Nacional</a:t>
            </a:r>
            <a:r>
              <a:rPr lang="en-GB" sz="3200" b="1" dirty="0" smtClean="0"/>
              <a:t> de </a:t>
            </a:r>
            <a:r>
              <a:rPr lang="en-GB" sz="3200" b="1" dirty="0" err="1" smtClean="0"/>
              <a:t>Cultura</a:t>
            </a:r>
            <a:endParaRPr lang="en-GB" sz="3200" b="1" dirty="0" smtClean="0"/>
          </a:p>
          <a:p>
            <a:pPr marL="1167829" lvl="2" indent="-514350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</a:pPr>
            <a:r>
              <a:rPr lang="en-GB" sz="2800" b="1" dirty="0" smtClean="0"/>
              <a:t>     </a:t>
            </a:r>
            <a:r>
              <a:rPr lang="en-GB" sz="2800" b="1" dirty="0" err="1" smtClean="0"/>
              <a:t>Objetivos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Específicos</a:t>
            </a:r>
            <a:endParaRPr lang="pt-BR" b="1" dirty="0" smtClean="0"/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en-GB" sz="2400" dirty="0" err="1" smtClean="0"/>
              <a:t>Estabelecer</a:t>
            </a:r>
            <a:r>
              <a:rPr lang="en-GB" sz="2400" dirty="0" smtClean="0"/>
              <a:t> </a:t>
            </a:r>
            <a:r>
              <a:rPr lang="pt-BR" sz="2400" dirty="0" smtClean="0"/>
              <a:t>um </a:t>
            </a:r>
            <a:r>
              <a:rPr lang="pt-BR" sz="2400" dirty="0" smtClean="0">
                <a:solidFill>
                  <a:srgbClr val="FFFF00"/>
                </a:solidFill>
              </a:rPr>
              <a:t>processo democrático </a:t>
            </a:r>
            <a:r>
              <a:rPr lang="pt-BR" sz="2400" dirty="0" smtClean="0"/>
              <a:t>de participação na gestão das políticas e dos recursos públicos na área cultural;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Articular e implementar políticas públicas que promovam </a:t>
            </a:r>
            <a:r>
              <a:rPr lang="pt-BR" sz="2400" dirty="0" smtClean="0">
                <a:solidFill>
                  <a:srgbClr val="FFFF00"/>
                </a:solidFill>
              </a:rPr>
              <a:t>a interação da cultura com as demais áreas sociais</a:t>
            </a:r>
            <a:r>
              <a:rPr lang="pt-BR" sz="2400" dirty="0" smtClean="0"/>
              <a:t>, destacando seu papel estratégico no processo de desenvolvimento; 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Promover o </a:t>
            </a:r>
            <a:r>
              <a:rPr lang="pt-BR" sz="2400" dirty="0" smtClean="0">
                <a:solidFill>
                  <a:srgbClr val="FFFF00"/>
                </a:solidFill>
              </a:rPr>
              <a:t>intercâmbio entre os entes federados </a:t>
            </a:r>
            <a:r>
              <a:rPr lang="pt-BR" sz="2400" dirty="0" smtClean="0"/>
              <a:t>para a formação, capacitação e circulação de bens e serviços culturais, viabilizando a cooperação técnica entre estes;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endParaRPr lang="pt-BR" b="1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8286780" cy="3970318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</a:pPr>
            <a:r>
              <a:rPr lang="en-GB" sz="4400" b="1" dirty="0" smtClean="0">
                <a:solidFill>
                  <a:schemeClr val="accent3"/>
                </a:solidFill>
              </a:rPr>
              <a:t>2.4</a:t>
            </a:r>
            <a:r>
              <a:rPr lang="en-GB" sz="3200" b="1" dirty="0" smtClean="0"/>
              <a:t>  </a:t>
            </a:r>
            <a:r>
              <a:rPr lang="en-GB" sz="3200" b="1" dirty="0" err="1" smtClean="0"/>
              <a:t>Objetivos</a:t>
            </a:r>
            <a:r>
              <a:rPr lang="en-GB" sz="3200" b="1" dirty="0" smtClean="0"/>
              <a:t> do </a:t>
            </a:r>
            <a:r>
              <a:rPr lang="en-GB" sz="3200" b="1" dirty="0" err="1" smtClean="0"/>
              <a:t>Sistema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Nacional</a:t>
            </a:r>
            <a:r>
              <a:rPr lang="en-GB" sz="3200" b="1" dirty="0" smtClean="0"/>
              <a:t> de </a:t>
            </a:r>
            <a:r>
              <a:rPr lang="en-GB" sz="3200" b="1" dirty="0" err="1" smtClean="0"/>
              <a:t>Cultura</a:t>
            </a:r>
            <a:endParaRPr lang="en-GB" sz="3200" b="1" dirty="0" smtClean="0"/>
          </a:p>
          <a:p>
            <a:pPr marL="1167829" lvl="2" indent="-514350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</a:pPr>
            <a:r>
              <a:rPr lang="en-GB" sz="2800" b="1" dirty="0" smtClean="0"/>
              <a:t>     </a:t>
            </a:r>
            <a:r>
              <a:rPr lang="en-GB" sz="2800" b="1" dirty="0" err="1" smtClean="0"/>
              <a:t>Objetivos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Específicos</a:t>
            </a:r>
            <a:endParaRPr lang="pt-BR" b="1" dirty="0" smtClean="0"/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Criar instrumentos de gestão para </a:t>
            </a:r>
            <a:r>
              <a:rPr lang="pt-BR" sz="2400" dirty="0" smtClean="0">
                <a:solidFill>
                  <a:srgbClr val="FFFF00"/>
                </a:solidFill>
              </a:rPr>
              <a:t>acompanhamento e avaliação das políticas públicas de cultura </a:t>
            </a:r>
            <a:r>
              <a:rPr lang="pt-BR" sz="2400" dirty="0" smtClean="0"/>
              <a:t>desenvolvidas no âmbito do Sistema Nacional de Cultura;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Estabelecer </a:t>
            </a:r>
            <a:r>
              <a:rPr lang="pt-BR" sz="2400" dirty="0" smtClean="0">
                <a:solidFill>
                  <a:srgbClr val="FFFF00"/>
                </a:solidFill>
              </a:rPr>
              <a:t>parcerias entre os setores público e privado </a:t>
            </a:r>
            <a:r>
              <a:rPr lang="pt-BR" sz="2400" dirty="0" smtClean="0"/>
              <a:t>nas áreas de gestão e de promoção da cultura</a:t>
            </a:r>
          </a:p>
          <a:p>
            <a:pPr marL="1080000" lvl="1" indent="-51435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endParaRPr lang="pt-BR" b="1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750"/>
            <a:ext cx="8286750" cy="4708981"/>
          </a:xfrm>
        </p:spPr>
        <p:txBody>
          <a:bodyPr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2.5  </a:t>
            </a:r>
            <a:r>
              <a:rPr lang="pt-BR" sz="3200" b="1" dirty="0" smtClean="0"/>
              <a:t>Estrutura do Sistema Nacional de Cultura</a:t>
            </a:r>
          </a:p>
          <a:p>
            <a:pPr marL="1600200" lvl="3" indent="-514350">
              <a:spcBef>
                <a:spcPct val="0"/>
              </a:spcBef>
              <a:spcAft>
                <a:spcPts val="1200"/>
              </a:spcAft>
              <a:buSzPct val="120000"/>
              <a:buFont typeface="Wingdings" pitchFamily="2" charset="2"/>
              <a:buNone/>
            </a:pPr>
            <a:r>
              <a:rPr lang="pt-BR" sz="3200" b="1" dirty="0" smtClean="0">
                <a:solidFill>
                  <a:srgbClr val="FFFF00"/>
                </a:solidFill>
              </a:rPr>
              <a:t>Sistema Misto</a:t>
            </a:r>
            <a:r>
              <a:rPr lang="pt-BR" sz="3200" dirty="0" smtClean="0">
                <a:solidFill>
                  <a:srgbClr val="FFFF00"/>
                </a:solidFill>
              </a:rPr>
              <a:t>:</a:t>
            </a:r>
          </a:p>
          <a:p>
            <a:pPr marL="1079500" lvl="1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b="1" dirty="0" smtClean="0">
                <a:solidFill>
                  <a:srgbClr val="FFFF00"/>
                </a:solidFill>
              </a:rPr>
              <a:t>Um núcleo estático </a:t>
            </a:r>
            <a:r>
              <a:rPr lang="pt-BR" sz="2400" dirty="0" smtClean="0"/>
              <a:t>instituído por uma legislação (PEC e Lei Ordinária) e </a:t>
            </a:r>
          </a:p>
          <a:p>
            <a:pPr marL="1079500" lvl="1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b="1" dirty="0" smtClean="0">
                <a:solidFill>
                  <a:srgbClr val="FFFF00"/>
                </a:solidFill>
              </a:rPr>
              <a:t>Uma dimensão dinâmica</a:t>
            </a:r>
            <a:r>
              <a:rPr lang="pt-BR" sz="2400" dirty="0" smtClean="0"/>
              <a:t>,  disciplinada por </a:t>
            </a:r>
            <a:r>
              <a:rPr lang="pt-BR" sz="2400" dirty="0" err="1" smtClean="0"/>
              <a:t>pactuações</a:t>
            </a:r>
            <a:r>
              <a:rPr lang="pt-BR" sz="2400" dirty="0" smtClean="0"/>
              <a:t> formalizadas pelas devidas instâncias de negociação, com período de tempo determinado, decorrentes das necessidades impostas pela organização e implementação das políticas culturais, nos entes federados.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750"/>
            <a:ext cx="8286750" cy="3924151"/>
          </a:xfrm>
        </p:spPr>
        <p:txBody>
          <a:bodyPr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2.5  </a:t>
            </a:r>
            <a:r>
              <a:rPr lang="pt-BR" sz="3200" b="1" dirty="0" smtClean="0"/>
              <a:t>Estrutura do Sistema Nacional de Cultura</a:t>
            </a:r>
          </a:p>
          <a:p>
            <a:pPr marL="1080000" lvl="1" indent="-51435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800" dirty="0" smtClean="0"/>
              <a:t>No que se refere à legislação a opção é por uma Emenda Constitucional, na forma do substitutivo da </a:t>
            </a:r>
            <a:r>
              <a:rPr lang="pt-BR" sz="2800" b="1" dirty="0" smtClean="0">
                <a:solidFill>
                  <a:srgbClr val="FFFF00"/>
                </a:solidFill>
              </a:rPr>
              <a:t>PEC nº 416/2005</a:t>
            </a:r>
            <a:r>
              <a:rPr lang="pt-BR" sz="2800" dirty="0" smtClean="0"/>
              <a:t>, aprovado pela Comissão Especial da Câmara dos Deputados, e por um </a:t>
            </a:r>
            <a:r>
              <a:rPr lang="pt-BR" sz="2800" b="1" dirty="0" smtClean="0">
                <a:solidFill>
                  <a:srgbClr val="FFFF00"/>
                </a:solidFill>
              </a:rPr>
              <a:t>Projeto de Lei Ordinária</a:t>
            </a:r>
            <a:r>
              <a:rPr lang="pt-BR" sz="2800" dirty="0" smtClean="0"/>
              <a:t>, a ser encaminhado pelo Poder Executivo ao Congresso Nacional que regulamenta o Sistema Nacional de Cultura.</a:t>
            </a:r>
          </a:p>
        </p:txBody>
      </p:sp>
      <p:sp>
        <p:nvSpPr>
          <p:cNvPr id="65538" name="AutoShape 6"/>
          <p:cNvSpPr>
            <a:spLocks noChangeArrowheads="1"/>
          </p:cNvSpPr>
          <p:nvPr/>
        </p:nvSpPr>
        <p:spPr bwMode="auto">
          <a:xfrm>
            <a:off x="5894388" y="112713"/>
            <a:ext cx="1257300" cy="736600"/>
          </a:xfrm>
          <a:prstGeom prst="roundRect">
            <a:avLst>
              <a:gd name="adj" fmla="val 25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65539" name="AutoShape 8"/>
          <p:cNvSpPr>
            <a:spLocks noChangeArrowheads="1"/>
          </p:cNvSpPr>
          <p:nvPr/>
        </p:nvSpPr>
        <p:spPr bwMode="auto">
          <a:xfrm>
            <a:off x="5894388" y="112713"/>
            <a:ext cx="1250950" cy="728662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65540" name="AutoShape 10"/>
          <p:cNvSpPr>
            <a:spLocks noChangeArrowheads="1"/>
          </p:cNvSpPr>
          <p:nvPr/>
        </p:nvSpPr>
        <p:spPr bwMode="auto">
          <a:xfrm>
            <a:off x="5894388" y="112713"/>
            <a:ext cx="1246187" cy="723900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65541" name="AutoShape 12"/>
          <p:cNvSpPr>
            <a:spLocks noChangeArrowheads="1"/>
          </p:cNvSpPr>
          <p:nvPr/>
        </p:nvSpPr>
        <p:spPr bwMode="auto">
          <a:xfrm>
            <a:off x="5894388" y="112713"/>
            <a:ext cx="1241425" cy="720725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785794"/>
            <a:ext cx="8392988" cy="4247317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2.5  </a:t>
            </a:r>
            <a:r>
              <a:rPr lang="pt-BR" sz="3200" b="1" dirty="0" smtClean="0"/>
              <a:t>Estrutura do Sistema Nacional de Cultura</a:t>
            </a:r>
          </a:p>
          <a:p>
            <a:pPr marL="1137150" lvl="1" indent="-571500">
              <a:spcBef>
                <a:spcPts val="0"/>
              </a:spcBef>
              <a:spcAft>
                <a:spcPts val="12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800" b="1" dirty="0" smtClean="0"/>
              <a:t>Elementos Constitutivos do Sistema</a:t>
            </a:r>
            <a:endParaRPr lang="pt-BR" sz="2400" b="1" dirty="0" smtClean="0"/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pt-BR" sz="2400" b="1" dirty="0" smtClean="0"/>
              <a:t>I. Coordenação:</a:t>
            </a:r>
          </a:p>
          <a:p>
            <a:pPr marL="2332037" lvl="8" indent="-457200"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órgão gestor da cultura.</a:t>
            </a:r>
          </a:p>
          <a:p>
            <a:pPr marL="1728000" indent="-540000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b="1" dirty="0" smtClean="0"/>
              <a:t>II - Instâncias de Articulação, Pactuação e Deliberação:</a:t>
            </a:r>
          </a:p>
          <a:p>
            <a:pPr marL="2332037" lvl="8" indent="-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conselho de política cultural;</a:t>
            </a:r>
          </a:p>
          <a:p>
            <a:pPr marL="2332037" lvl="8" indent="-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conferência de cultura;</a:t>
            </a:r>
          </a:p>
          <a:p>
            <a:pPr marL="2332037" lvl="8" indent="-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comissão intergestores.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785794"/>
            <a:ext cx="8392988" cy="5878532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2.5  </a:t>
            </a:r>
            <a:r>
              <a:rPr lang="pt-BR" sz="3200" b="1" dirty="0" smtClean="0"/>
              <a:t>Estrutura do Sistema Nacional de Cultura</a:t>
            </a:r>
          </a:p>
          <a:p>
            <a:pPr marL="1137150" lvl="1" indent="-571500">
              <a:spcBef>
                <a:spcPts val="0"/>
              </a:spcBef>
              <a:spcAft>
                <a:spcPts val="12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800" b="1" dirty="0" smtClean="0"/>
              <a:t>Elementos Constitutivos do Sistema</a:t>
            </a:r>
            <a:endParaRPr lang="pt-BR" sz="2400" b="1" dirty="0" smtClean="0"/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pt-BR" sz="2400" b="1" dirty="0" smtClean="0"/>
              <a:t>III - Instrumentos de Gestão: </a:t>
            </a:r>
          </a:p>
          <a:p>
            <a:pPr marL="2332037" lvl="8" indent="-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plano de cultura;</a:t>
            </a:r>
          </a:p>
          <a:p>
            <a:pPr marL="2332037" lvl="8" indent="-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sistema de financiamento à cultura;</a:t>
            </a:r>
          </a:p>
          <a:p>
            <a:pPr marL="2332037" lvl="8" indent="-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sistema de informações e indicadores culturais;</a:t>
            </a:r>
          </a:p>
          <a:p>
            <a:pPr marL="2332037" lvl="8" indent="-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programa de formação na área da cultura.</a:t>
            </a:r>
          </a:p>
          <a:p>
            <a:pPr marL="1728000" indent="-540000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b="1" dirty="0" smtClean="0"/>
              <a:t>IV - Sistemas Setoriais de Cultura:</a:t>
            </a:r>
          </a:p>
          <a:p>
            <a:pPr marL="2332037" lvl="8" indent="-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sistema de patrimônio cultural;</a:t>
            </a:r>
          </a:p>
          <a:p>
            <a:pPr marL="2332037" lvl="8" indent="-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sistema de museus;</a:t>
            </a:r>
          </a:p>
          <a:p>
            <a:pPr marL="2332037" lvl="8" indent="-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sistema de bibliotecas;</a:t>
            </a:r>
          </a:p>
          <a:p>
            <a:pPr marL="2332037" lvl="8" indent="-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pt-BR" sz="2400" dirty="0" smtClean="0"/>
              <a:t>outros que venham a ser constituídos.</a:t>
            </a:r>
            <a:endParaRPr lang="pt-BR" sz="2400" dirty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lipse 22"/>
          <p:cNvSpPr/>
          <p:nvPr/>
        </p:nvSpPr>
        <p:spPr bwMode="auto">
          <a:xfrm>
            <a:off x="142875" y="714375"/>
            <a:ext cx="8786813" cy="6072188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 dirty="0"/>
          </a:p>
        </p:txBody>
      </p:sp>
      <p:sp>
        <p:nvSpPr>
          <p:cNvPr id="69" name="Elipse 68"/>
          <p:cNvSpPr/>
          <p:nvPr/>
        </p:nvSpPr>
        <p:spPr bwMode="auto">
          <a:xfrm>
            <a:off x="1298575" y="1374775"/>
            <a:ext cx="6416675" cy="4454525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43" name="Elipse 42"/>
          <p:cNvSpPr/>
          <p:nvPr/>
        </p:nvSpPr>
        <p:spPr bwMode="auto">
          <a:xfrm>
            <a:off x="5729173" y="1500174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65542" name="Rectangle 1"/>
          <p:cNvSpPr txBox="1">
            <a:spLocks noChangeArrowheads="1"/>
          </p:cNvSpPr>
          <p:nvPr/>
        </p:nvSpPr>
        <p:spPr bwMode="auto">
          <a:xfrm>
            <a:off x="6036999" y="1928802"/>
            <a:ext cx="1535398" cy="62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Conselho de Política Cultural </a:t>
            </a:r>
            <a:endParaRPr lang="en-GB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2" name="Elipse 51"/>
          <p:cNvSpPr/>
          <p:nvPr/>
        </p:nvSpPr>
        <p:spPr bwMode="auto">
          <a:xfrm>
            <a:off x="3514595" y="874641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65547" name="Rectangle 1"/>
          <p:cNvSpPr txBox="1">
            <a:spLocks noChangeArrowheads="1"/>
          </p:cNvSpPr>
          <p:nvPr/>
        </p:nvSpPr>
        <p:spPr bwMode="auto">
          <a:xfrm>
            <a:off x="3678232" y="1285860"/>
            <a:ext cx="1822462" cy="39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Órgão Gestor da Cultura 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3" name="Elipse 52"/>
          <p:cNvSpPr/>
          <p:nvPr/>
        </p:nvSpPr>
        <p:spPr bwMode="auto">
          <a:xfrm>
            <a:off x="6572264" y="2857496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65551" name="Rectangle 1"/>
          <p:cNvSpPr txBox="1">
            <a:spLocks noChangeArrowheads="1"/>
          </p:cNvSpPr>
          <p:nvPr/>
        </p:nvSpPr>
        <p:spPr bwMode="auto">
          <a:xfrm>
            <a:off x="6605560" y="3143248"/>
            <a:ext cx="2038406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Sistema de Financiamento à Cultura </a:t>
            </a:r>
            <a:endParaRPr lang="en-GB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8" name="Elipse 57"/>
          <p:cNvSpPr/>
          <p:nvPr/>
        </p:nvSpPr>
        <p:spPr bwMode="auto">
          <a:xfrm>
            <a:off x="357158" y="2857496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59" name="Elipse 58"/>
          <p:cNvSpPr/>
          <p:nvPr/>
        </p:nvSpPr>
        <p:spPr bwMode="auto">
          <a:xfrm>
            <a:off x="1285852" y="1500174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32" name="Elipse 31"/>
          <p:cNvSpPr/>
          <p:nvPr/>
        </p:nvSpPr>
        <p:spPr bwMode="auto">
          <a:xfrm>
            <a:off x="2300149" y="5323337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65574" name="Rectangle 1"/>
          <p:cNvSpPr txBox="1">
            <a:spLocks noChangeArrowheads="1"/>
          </p:cNvSpPr>
          <p:nvPr/>
        </p:nvSpPr>
        <p:spPr bwMode="auto">
          <a:xfrm>
            <a:off x="2430346" y="5572140"/>
            <a:ext cx="1798638" cy="792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Sistema de Informações e Indicadores Culturais</a:t>
            </a:r>
          </a:p>
        </p:txBody>
      </p:sp>
      <p:sp>
        <p:nvSpPr>
          <p:cNvPr id="34" name="Elipse 33"/>
          <p:cNvSpPr/>
          <p:nvPr/>
        </p:nvSpPr>
        <p:spPr bwMode="auto">
          <a:xfrm>
            <a:off x="4714876" y="5288848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49" name="Elipse 48"/>
          <p:cNvSpPr/>
          <p:nvPr/>
        </p:nvSpPr>
        <p:spPr bwMode="auto">
          <a:xfrm>
            <a:off x="657075" y="4251767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61" name="Elipse 60"/>
          <p:cNvSpPr/>
          <p:nvPr/>
        </p:nvSpPr>
        <p:spPr bwMode="auto">
          <a:xfrm>
            <a:off x="6357950" y="4251767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65586" name="Rectangle 1"/>
          <p:cNvSpPr txBox="1">
            <a:spLocks noChangeArrowheads="1"/>
          </p:cNvSpPr>
          <p:nvPr/>
        </p:nvSpPr>
        <p:spPr bwMode="auto">
          <a:xfrm>
            <a:off x="6572249" y="4643446"/>
            <a:ext cx="1676400" cy="39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Comissões </a:t>
            </a:r>
            <a:r>
              <a:rPr lang="pt-BR" sz="1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Intergestores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3" name="Rectangle 1"/>
          <p:cNvSpPr txBox="1">
            <a:spLocks noChangeArrowheads="1"/>
          </p:cNvSpPr>
          <p:nvPr/>
        </p:nvSpPr>
        <p:spPr bwMode="auto">
          <a:xfrm>
            <a:off x="1414584" y="1887165"/>
            <a:ext cx="1798638" cy="39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Conferência  de Cultura 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5" name="Rectangle 1"/>
          <p:cNvSpPr txBox="1">
            <a:spLocks noChangeArrowheads="1"/>
          </p:cNvSpPr>
          <p:nvPr/>
        </p:nvSpPr>
        <p:spPr bwMode="auto">
          <a:xfrm>
            <a:off x="722330" y="3244487"/>
            <a:ext cx="1420778" cy="39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Plano de Cultura </a:t>
            </a:r>
            <a:endParaRPr lang="en-GB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7" name="Rectangle 1"/>
          <p:cNvSpPr txBox="1">
            <a:spLocks noChangeArrowheads="1"/>
          </p:cNvSpPr>
          <p:nvPr/>
        </p:nvSpPr>
        <p:spPr bwMode="auto">
          <a:xfrm>
            <a:off x="720605" y="4643446"/>
            <a:ext cx="2008187" cy="39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Sistemas Setoriais de Cultura 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6" name="Rectangle 1"/>
          <p:cNvSpPr txBox="1">
            <a:spLocks noChangeArrowheads="1"/>
          </p:cNvSpPr>
          <p:nvPr/>
        </p:nvSpPr>
        <p:spPr bwMode="auto">
          <a:xfrm>
            <a:off x="4965674" y="5619278"/>
            <a:ext cx="1606590" cy="595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Programa de Formação na Área da Cultura</a:t>
            </a:r>
            <a:endParaRPr lang="pt-BR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8" name="Retângulo 37"/>
          <p:cNvSpPr/>
          <p:nvPr/>
        </p:nvSpPr>
        <p:spPr>
          <a:xfrm>
            <a:off x="2857488" y="2668410"/>
            <a:ext cx="3429024" cy="1903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Elementos Constitutivos dos Sistemas</a:t>
            </a:r>
          </a:p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 Cultura </a:t>
            </a:r>
            <a:endParaRPr lang="pt-BR" dirty="0">
              <a:latin typeface="+mn-lt"/>
            </a:endParaRPr>
          </a:p>
        </p:txBody>
      </p:sp>
      <p:sp>
        <p:nvSpPr>
          <p:cNvPr id="3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2451738"/>
            <a:ext cx="8075613" cy="1477328"/>
          </a:xfrm>
        </p:spPr>
        <p:txBody>
          <a:bodyPr lIns="0" tIns="0" rIns="0" bIns="0">
            <a:spAutoFit/>
          </a:bodyPr>
          <a:lstStyle/>
          <a:p>
            <a:pPr marL="1188000" indent="-144000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9600" b="1" dirty="0" smtClean="0">
                <a:solidFill>
                  <a:schemeClr val="accent3"/>
                </a:solidFill>
              </a:rPr>
              <a:t>1.</a:t>
            </a:r>
            <a:r>
              <a:rPr lang="pt-BR" sz="9600" b="1" dirty="0" smtClean="0"/>
              <a:t> </a:t>
            </a:r>
            <a:r>
              <a:rPr lang="pt-BR" sz="4200" b="1" dirty="0" smtClean="0"/>
              <a:t>A Política Nacional de Cultura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Elipse 68"/>
          <p:cNvSpPr/>
          <p:nvPr/>
        </p:nvSpPr>
        <p:spPr bwMode="auto">
          <a:xfrm>
            <a:off x="1298575" y="1654166"/>
            <a:ext cx="6416675" cy="4060850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43" name="Elipse 42"/>
          <p:cNvSpPr/>
          <p:nvPr/>
        </p:nvSpPr>
        <p:spPr bwMode="auto">
          <a:xfrm flipV="1">
            <a:off x="5729173" y="1679999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65542" name="Rectangle 1"/>
          <p:cNvSpPr txBox="1">
            <a:spLocks noChangeArrowheads="1"/>
          </p:cNvSpPr>
          <p:nvPr/>
        </p:nvSpPr>
        <p:spPr bwMode="auto">
          <a:xfrm>
            <a:off x="6179876" y="1857364"/>
            <a:ext cx="1249644" cy="792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Conselho Nacional de Política Cultural </a:t>
            </a:r>
            <a:endParaRPr lang="en-GB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2" name="Elipse 51"/>
          <p:cNvSpPr/>
          <p:nvPr/>
        </p:nvSpPr>
        <p:spPr bwMode="auto">
          <a:xfrm flipV="1">
            <a:off x="3514595" y="1108495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65547" name="Rectangle 1"/>
          <p:cNvSpPr txBox="1">
            <a:spLocks noChangeArrowheads="1"/>
          </p:cNvSpPr>
          <p:nvPr/>
        </p:nvSpPr>
        <p:spPr bwMode="auto">
          <a:xfrm>
            <a:off x="3678232" y="1529975"/>
            <a:ext cx="1822462" cy="398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Ministério da Cultura 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3" name="Elipse 52"/>
          <p:cNvSpPr/>
          <p:nvPr/>
        </p:nvSpPr>
        <p:spPr bwMode="auto">
          <a:xfrm flipV="1">
            <a:off x="6572264" y="2965883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65551" name="Rectangle 1"/>
          <p:cNvSpPr txBox="1">
            <a:spLocks noChangeArrowheads="1"/>
          </p:cNvSpPr>
          <p:nvPr/>
        </p:nvSpPr>
        <p:spPr bwMode="auto">
          <a:xfrm>
            <a:off x="6891312" y="3143248"/>
            <a:ext cx="1466902" cy="792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Sistema Nacional de Financiamento à Cultura </a:t>
            </a:r>
            <a:endParaRPr lang="en-GB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8" name="Elipse 57"/>
          <p:cNvSpPr/>
          <p:nvPr/>
        </p:nvSpPr>
        <p:spPr bwMode="auto">
          <a:xfrm flipV="1">
            <a:off x="357158" y="2965883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59" name="Elipse 58"/>
          <p:cNvSpPr/>
          <p:nvPr/>
        </p:nvSpPr>
        <p:spPr bwMode="auto">
          <a:xfrm flipV="1">
            <a:off x="1285852" y="1679999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32" name="Elipse 31"/>
          <p:cNvSpPr/>
          <p:nvPr/>
        </p:nvSpPr>
        <p:spPr bwMode="auto">
          <a:xfrm flipV="1">
            <a:off x="2300149" y="5323337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65574" name="Rectangle 1"/>
          <p:cNvSpPr txBox="1">
            <a:spLocks noChangeArrowheads="1"/>
          </p:cNvSpPr>
          <p:nvPr/>
        </p:nvSpPr>
        <p:spPr bwMode="auto">
          <a:xfrm>
            <a:off x="2587396" y="5429264"/>
            <a:ext cx="1484538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Sistema Nacional de Informações e Indicadores Culturais</a:t>
            </a:r>
            <a:endParaRPr lang="pt-BR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4" name="Elipse 33"/>
          <p:cNvSpPr/>
          <p:nvPr/>
        </p:nvSpPr>
        <p:spPr bwMode="auto">
          <a:xfrm flipV="1">
            <a:off x="4714876" y="5288848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49" name="Elipse 48"/>
          <p:cNvSpPr/>
          <p:nvPr/>
        </p:nvSpPr>
        <p:spPr bwMode="auto">
          <a:xfrm flipV="1">
            <a:off x="657075" y="4323205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61" name="Elipse 60"/>
          <p:cNvSpPr/>
          <p:nvPr/>
        </p:nvSpPr>
        <p:spPr bwMode="auto">
          <a:xfrm flipV="1">
            <a:off x="6357950" y="4323205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chemeClr val="accent3">
                  <a:lumMod val="50000"/>
                </a:schemeClr>
              </a:gs>
              <a:gs pos="100000">
                <a:srgbClr val="FFFF00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65586" name="Rectangle 1"/>
          <p:cNvSpPr txBox="1">
            <a:spLocks noChangeArrowheads="1"/>
          </p:cNvSpPr>
          <p:nvPr/>
        </p:nvSpPr>
        <p:spPr bwMode="auto">
          <a:xfrm>
            <a:off x="6676998" y="4580674"/>
            <a:ext cx="1466902" cy="63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Comissão </a:t>
            </a:r>
            <a:r>
              <a:rPr lang="pt-BR" sz="1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Intergestores</a:t>
            </a:r>
            <a:endParaRPr lang="pt-BR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Tripartite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3" name="Rectangle 1"/>
          <p:cNvSpPr txBox="1">
            <a:spLocks noChangeArrowheads="1"/>
          </p:cNvSpPr>
          <p:nvPr/>
        </p:nvSpPr>
        <p:spPr bwMode="auto">
          <a:xfrm>
            <a:off x="1627442" y="1975940"/>
            <a:ext cx="1372922" cy="595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Conferência  Nacional de Cultura</a:t>
            </a:r>
            <a:endParaRPr lang="en-GB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5" name="Rectangle 1"/>
          <p:cNvSpPr txBox="1">
            <a:spLocks noChangeArrowheads="1"/>
          </p:cNvSpPr>
          <p:nvPr/>
        </p:nvSpPr>
        <p:spPr bwMode="auto">
          <a:xfrm>
            <a:off x="865206" y="3251635"/>
            <a:ext cx="1135026" cy="595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Plano Nacional de Cultura 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7" name="Rectangle 1"/>
          <p:cNvSpPr txBox="1">
            <a:spLocks noChangeArrowheads="1"/>
          </p:cNvSpPr>
          <p:nvPr/>
        </p:nvSpPr>
        <p:spPr bwMode="auto">
          <a:xfrm>
            <a:off x="877661" y="4643446"/>
            <a:ext cx="1694076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Sistemas </a:t>
            </a: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Nacionais </a:t>
            </a:r>
            <a:r>
              <a:rPr lang="pt-BR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Setoriais de Cultura 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9" name="Elipse 38"/>
          <p:cNvSpPr/>
          <p:nvPr/>
        </p:nvSpPr>
        <p:spPr>
          <a:xfrm>
            <a:off x="2786052" y="2737496"/>
            <a:ext cx="3429022" cy="2263140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40" name="Rectangle 1"/>
          <p:cNvSpPr txBox="1">
            <a:spLocks noChangeArrowheads="1"/>
          </p:cNvSpPr>
          <p:nvPr/>
        </p:nvSpPr>
        <p:spPr bwMode="auto">
          <a:xfrm>
            <a:off x="3143250" y="3328988"/>
            <a:ext cx="2652713" cy="1191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Sistema Nacional </a:t>
            </a:r>
            <a: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de Cultura </a:t>
            </a:r>
            <a:endParaRPr lang="en-GB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1" name="Rectangle 1"/>
          <p:cNvSpPr txBox="1">
            <a:spLocks noChangeArrowheads="1"/>
          </p:cNvSpPr>
          <p:nvPr/>
        </p:nvSpPr>
        <p:spPr bwMode="auto">
          <a:xfrm>
            <a:off x="4965674" y="5500702"/>
            <a:ext cx="1606590" cy="787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Programa Nacional de Formação na Área da Cultura</a:t>
            </a:r>
            <a:endParaRPr lang="pt-BR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7" name="Rectangle 1"/>
          <p:cNvSpPr>
            <a:spLocks noGrp="1" noChangeArrowheads="1"/>
          </p:cNvSpPr>
          <p:nvPr>
            <p:ph idx="1"/>
          </p:nvPr>
        </p:nvSpPr>
        <p:spPr>
          <a:xfrm>
            <a:off x="529674" y="476672"/>
            <a:ext cx="7786742" cy="369332"/>
          </a:xfrm>
        </p:spPr>
        <p:txBody>
          <a:bodyPr wrap="square" lIns="0" tIns="0" rIns="0" bIns="0">
            <a:spAutoFit/>
          </a:bodyPr>
          <a:lstStyle/>
          <a:p>
            <a:pPr marL="0" lvl="1" indent="0"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SzPct val="95000"/>
              <a:buNone/>
            </a:pPr>
            <a:r>
              <a:rPr lang="pt-BR" sz="2400" b="1" dirty="0" smtClean="0">
                <a:latin typeface="Corbel" pitchFamily="34" charset="0"/>
              </a:rPr>
              <a:t>Componentes do SNC, na esfera federal:</a:t>
            </a:r>
            <a:endParaRPr lang="en-GB" sz="2400" b="1" dirty="0" smtClean="0">
              <a:latin typeface="Corbe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Elipse 68"/>
          <p:cNvSpPr/>
          <p:nvPr/>
        </p:nvSpPr>
        <p:spPr bwMode="auto">
          <a:xfrm>
            <a:off x="1298575" y="1654166"/>
            <a:ext cx="6416675" cy="4060850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43" name="Elipse 42"/>
          <p:cNvSpPr/>
          <p:nvPr/>
        </p:nvSpPr>
        <p:spPr bwMode="auto">
          <a:xfrm flipV="1">
            <a:off x="5729173" y="1679999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65542" name="Rectangle 1"/>
          <p:cNvSpPr txBox="1">
            <a:spLocks noChangeArrowheads="1"/>
          </p:cNvSpPr>
          <p:nvPr/>
        </p:nvSpPr>
        <p:spPr bwMode="auto">
          <a:xfrm>
            <a:off x="6179876" y="1857364"/>
            <a:ext cx="1249644" cy="792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Conselho Estadual de Política Cultural </a:t>
            </a:r>
            <a:endParaRPr lang="en-GB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2" name="Elipse 51"/>
          <p:cNvSpPr/>
          <p:nvPr/>
        </p:nvSpPr>
        <p:spPr bwMode="auto">
          <a:xfrm flipV="1">
            <a:off x="3514595" y="1108495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53" name="Elipse 52"/>
          <p:cNvSpPr/>
          <p:nvPr/>
        </p:nvSpPr>
        <p:spPr bwMode="auto">
          <a:xfrm flipV="1">
            <a:off x="6572264" y="2965883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58" name="Elipse 57"/>
          <p:cNvSpPr/>
          <p:nvPr/>
        </p:nvSpPr>
        <p:spPr bwMode="auto">
          <a:xfrm flipV="1">
            <a:off x="357158" y="2965883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59" name="Elipse 58"/>
          <p:cNvSpPr/>
          <p:nvPr/>
        </p:nvSpPr>
        <p:spPr bwMode="auto">
          <a:xfrm flipV="1">
            <a:off x="1285852" y="1679999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32" name="Elipse 31"/>
          <p:cNvSpPr/>
          <p:nvPr/>
        </p:nvSpPr>
        <p:spPr bwMode="auto">
          <a:xfrm>
            <a:off x="2300149" y="5323337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65574" name="Rectangle 1"/>
          <p:cNvSpPr txBox="1">
            <a:spLocks noChangeArrowheads="1"/>
          </p:cNvSpPr>
          <p:nvPr/>
        </p:nvSpPr>
        <p:spPr bwMode="auto">
          <a:xfrm>
            <a:off x="2587396" y="5429264"/>
            <a:ext cx="1484538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Sistema Estadual de Informações e Indicadores Culturais</a:t>
            </a:r>
            <a:endParaRPr lang="pt-BR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4" name="Elipse 33"/>
          <p:cNvSpPr/>
          <p:nvPr/>
        </p:nvSpPr>
        <p:spPr bwMode="auto">
          <a:xfrm>
            <a:off x="4714876" y="5288848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49" name="Elipse 48"/>
          <p:cNvSpPr/>
          <p:nvPr/>
        </p:nvSpPr>
        <p:spPr bwMode="auto">
          <a:xfrm>
            <a:off x="657075" y="4323205"/>
            <a:ext cx="2128975" cy="1177497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61" name="Elipse 60"/>
          <p:cNvSpPr/>
          <p:nvPr/>
        </p:nvSpPr>
        <p:spPr bwMode="auto">
          <a:xfrm flipV="1">
            <a:off x="6357950" y="4323205"/>
            <a:ext cx="2128975" cy="1177497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rgbClr val="FEC434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pt-BR"/>
          </a:p>
        </p:txBody>
      </p:sp>
      <p:sp>
        <p:nvSpPr>
          <p:cNvPr id="65586" name="Rectangle 1"/>
          <p:cNvSpPr txBox="1">
            <a:spLocks noChangeArrowheads="1"/>
          </p:cNvSpPr>
          <p:nvPr/>
        </p:nvSpPr>
        <p:spPr bwMode="auto">
          <a:xfrm>
            <a:off x="6676998" y="4580674"/>
            <a:ext cx="1466902" cy="634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Comissão </a:t>
            </a:r>
            <a:r>
              <a:rPr lang="pt-BR" sz="1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Intergestores</a:t>
            </a:r>
            <a:endParaRPr lang="pt-BR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Bipartite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3" name="Rectangle 1"/>
          <p:cNvSpPr txBox="1">
            <a:spLocks noChangeArrowheads="1"/>
          </p:cNvSpPr>
          <p:nvPr/>
        </p:nvSpPr>
        <p:spPr bwMode="auto">
          <a:xfrm>
            <a:off x="1627442" y="1975940"/>
            <a:ext cx="1372922" cy="595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Conferência Estadual de Cultura</a:t>
            </a:r>
            <a:endParaRPr lang="en-GB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5" name="Rectangle 1"/>
          <p:cNvSpPr txBox="1">
            <a:spLocks noChangeArrowheads="1"/>
          </p:cNvSpPr>
          <p:nvPr/>
        </p:nvSpPr>
        <p:spPr bwMode="auto">
          <a:xfrm>
            <a:off x="865206" y="3251635"/>
            <a:ext cx="1135026" cy="595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Plano Estadual de Cultura 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9" name="Elipse 38"/>
          <p:cNvSpPr/>
          <p:nvPr/>
        </p:nvSpPr>
        <p:spPr>
          <a:xfrm>
            <a:off x="2786052" y="2737496"/>
            <a:ext cx="3429022" cy="2263140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54000"/>
              </a:lnSpc>
              <a:buClr>
                <a:srgbClr val="000000"/>
              </a:buClr>
              <a:buSzPct val="100000"/>
              <a:defRPr/>
            </a:pPr>
            <a:endParaRPr lang="pt-BR"/>
          </a:p>
        </p:txBody>
      </p:sp>
      <p:sp>
        <p:nvSpPr>
          <p:cNvPr id="31" name="Rectangle 1"/>
          <p:cNvSpPr txBox="1">
            <a:spLocks noChangeArrowheads="1"/>
          </p:cNvSpPr>
          <p:nvPr/>
        </p:nvSpPr>
        <p:spPr bwMode="auto">
          <a:xfrm>
            <a:off x="4965674" y="5500702"/>
            <a:ext cx="1606590" cy="787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Programa Estadual de Formação na Área da Cultura</a:t>
            </a:r>
            <a:endParaRPr lang="pt-BR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6" name="Rectangle 1"/>
          <p:cNvSpPr txBox="1">
            <a:spLocks noChangeArrowheads="1"/>
          </p:cNvSpPr>
          <p:nvPr/>
        </p:nvSpPr>
        <p:spPr bwMode="auto">
          <a:xfrm>
            <a:off x="3821108" y="1409309"/>
            <a:ext cx="153671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Secretaria Estadual de Cultura 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Rectangle 1"/>
          <p:cNvSpPr txBox="1">
            <a:spLocks noChangeArrowheads="1"/>
          </p:cNvSpPr>
          <p:nvPr/>
        </p:nvSpPr>
        <p:spPr bwMode="auto">
          <a:xfrm>
            <a:off x="3143250" y="3328988"/>
            <a:ext cx="2652713" cy="1191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Sistema Estadual </a:t>
            </a:r>
            <a: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de Cultura </a:t>
            </a:r>
            <a:endParaRPr lang="en-GB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2" name="Rectangle 1"/>
          <p:cNvSpPr txBox="1">
            <a:spLocks noChangeArrowheads="1"/>
          </p:cNvSpPr>
          <p:nvPr/>
        </p:nvSpPr>
        <p:spPr bwMode="auto">
          <a:xfrm>
            <a:off x="877662" y="4643446"/>
            <a:ext cx="1694074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Sistemas  Estaduais </a:t>
            </a:r>
            <a:r>
              <a:rPr lang="pt-BR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Setoriais </a:t>
            </a: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de </a:t>
            </a:r>
            <a:r>
              <a:rPr lang="pt-BR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Cultura </a:t>
            </a:r>
            <a:endParaRPr lang="en-GB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0" name="Rectangle 1"/>
          <p:cNvSpPr txBox="1">
            <a:spLocks noChangeArrowheads="1"/>
          </p:cNvSpPr>
          <p:nvPr/>
        </p:nvSpPr>
        <p:spPr bwMode="auto">
          <a:xfrm>
            <a:off x="6891312" y="3143248"/>
            <a:ext cx="1466902" cy="792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Sistema Estadual de Financiamento à Cultura </a:t>
            </a:r>
            <a:endParaRPr lang="en-GB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7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7" name="Rectangle 1"/>
          <p:cNvSpPr>
            <a:spLocks noGrp="1" noChangeArrowheads="1"/>
          </p:cNvSpPr>
          <p:nvPr>
            <p:ph idx="1"/>
          </p:nvPr>
        </p:nvSpPr>
        <p:spPr>
          <a:xfrm>
            <a:off x="529674" y="476672"/>
            <a:ext cx="7786742" cy="369332"/>
          </a:xfrm>
        </p:spPr>
        <p:txBody>
          <a:bodyPr wrap="square" lIns="0" tIns="0" rIns="0" bIns="0">
            <a:spAutoFit/>
          </a:bodyPr>
          <a:lstStyle/>
          <a:p>
            <a:pPr marL="0" lvl="1" indent="0"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SzPct val="95000"/>
              <a:buNone/>
            </a:pPr>
            <a:r>
              <a:rPr lang="pt-BR" sz="2400" b="1" dirty="0" smtClean="0">
                <a:latin typeface="Corbel" pitchFamily="34" charset="0"/>
              </a:rPr>
              <a:t>Componentes do SNC, na esfera estadual:</a:t>
            </a:r>
            <a:endParaRPr lang="en-GB" sz="2400" b="1" dirty="0" smtClean="0">
              <a:latin typeface="Corbe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27"/>
          <p:cNvGrpSpPr/>
          <p:nvPr/>
        </p:nvGrpSpPr>
        <p:grpSpPr>
          <a:xfrm>
            <a:off x="357158" y="1108495"/>
            <a:ext cx="8344081" cy="5463777"/>
            <a:chOff x="357158" y="1108495"/>
            <a:chExt cx="8344081" cy="5463777"/>
          </a:xfrm>
        </p:grpSpPr>
        <p:sp>
          <p:nvSpPr>
            <p:cNvPr id="69" name="Elipse 68"/>
            <p:cNvSpPr/>
            <p:nvPr/>
          </p:nvSpPr>
          <p:spPr bwMode="auto">
            <a:xfrm>
              <a:off x="1298575" y="1654166"/>
              <a:ext cx="6416675" cy="4060850"/>
            </a:xfrm>
            <a:prstGeom prst="ellipse">
              <a:avLst/>
            </a:prstGeom>
            <a:gradFill flip="none" rotWithShape="1">
              <a:gsLst>
                <a:gs pos="0">
                  <a:srgbClr val="CCFF33">
                    <a:shade val="30000"/>
                    <a:satMod val="115000"/>
                  </a:srgbClr>
                </a:gs>
                <a:gs pos="50000">
                  <a:srgbClr val="CCFF33">
                    <a:shade val="67500"/>
                    <a:satMod val="115000"/>
                  </a:srgbClr>
                </a:gs>
                <a:gs pos="100000">
                  <a:srgbClr val="CCFF33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1016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43" name="Elipse 42"/>
            <p:cNvSpPr/>
            <p:nvPr/>
          </p:nvSpPr>
          <p:spPr bwMode="auto">
            <a:xfrm flipV="1">
              <a:off x="5729173" y="1822875"/>
              <a:ext cx="2128975" cy="1177497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0000">
                  <a:srgbClr val="C00000"/>
                </a:gs>
                <a:gs pos="100000">
                  <a:srgbClr val="FEC434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65542" name="Rectangle 1"/>
            <p:cNvSpPr txBox="1">
              <a:spLocks noChangeArrowheads="1"/>
            </p:cNvSpPr>
            <p:nvPr/>
          </p:nvSpPr>
          <p:spPr bwMode="auto">
            <a:xfrm>
              <a:off x="6179876" y="2000240"/>
              <a:ext cx="1249644" cy="1023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Conselho Municipal de Política Cultural </a:t>
              </a:r>
              <a:endParaRPr lang="en-GB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endParaRPr lang="en-GB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52" name="Elipse 51"/>
            <p:cNvSpPr/>
            <p:nvPr/>
          </p:nvSpPr>
          <p:spPr bwMode="auto">
            <a:xfrm flipV="1">
              <a:off x="3514595" y="1108495"/>
              <a:ext cx="2128975" cy="1177497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0000">
                  <a:srgbClr val="C00000"/>
                </a:gs>
                <a:gs pos="100000">
                  <a:srgbClr val="FEC434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defRPr/>
              </a:pPr>
              <a:endParaRPr lang="pt-BR"/>
            </a:p>
          </p:txBody>
        </p:sp>
        <p:sp>
          <p:nvSpPr>
            <p:cNvPr id="53" name="Elipse 52"/>
            <p:cNvSpPr/>
            <p:nvPr/>
          </p:nvSpPr>
          <p:spPr bwMode="auto">
            <a:xfrm flipV="1">
              <a:off x="6572264" y="3180197"/>
              <a:ext cx="2128975" cy="1177497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0000">
                  <a:srgbClr val="C00000"/>
                </a:gs>
                <a:gs pos="100000">
                  <a:srgbClr val="FEC434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defRPr/>
              </a:pPr>
              <a:endParaRPr lang="pt-BR"/>
            </a:p>
          </p:txBody>
        </p:sp>
        <p:sp>
          <p:nvSpPr>
            <p:cNvPr id="65551" name="Rectangle 1"/>
            <p:cNvSpPr txBox="1">
              <a:spLocks noChangeArrowheads="1"/>
            </p:cNvSpPr>
            <p:nvPr/>
          </p:nvSpPr>
          <p:spPr bwMode="auto">
            <a:xfrm>
              <a:off x="6891312" y="3405775"/>
              <a:ext cx="1466902" cy="1023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Sistema Municipal de Financiamento à Cultura </a:t>
              </a:r>
              <a:endParaRPr lang="en-GB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endParaRPr lang="en-GB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58" name="Elipse 57"/>
            <p:cNvSpPr/>
            <p:nvPr/>
          </p:nvSpPr>
          <p:spPr bwMode="auto">
            <a:xfrm flipV="1">
              <a:off x="357158" y="3180197"/>
              <a:ext cx="2128975" cy="1177497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0000">
                  <a:srgbClr val="C00000"/>
                </a:gs>
                <a:gs pos="100000">
                  <a:srgbClr val="FEC434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59" name="Elipse 58"/>
            <p:cNvSpPr/>
            <p:nvPr/>
          </p:nvSpPr>
          <p:spPr bwMode="auto">
            <a:xfrm flipV="1">
              <a:off x="1285852" y="1822875"/>
              <a:ext cx="2128975" cy="1177497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0000">
                  <a:srgbClr val="C00000"/>
                </a:gs>
                <a:gs pos="100000">
                  <a:srgbClr val="FEC434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defRPr/>
              </a:pPr>
              <a:endParaRPr lang="pt-BR"/>
            </a:p>
          </p:txBody>
        </p:sp>
        <p:sp>
          <p:nvSpPr>
            <p:cNvPr id="34" name="Elipse 33"/>
            <p:cNvSpPr/>
            <p:nvPr/>
          </p:nvSpPr>
          <p:spPr bwMode="auto">
            <a:xfrm>
              <a:off x="3514595" y="5394775"/>
              <a:ext cx="2128975" cy="1177497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defRPr/>
              </a:pPr>
              <a:endParaRPr lang="pt-BR"/>
            </a:p>
          </p:txBody>
        </p:sp>
        <p:sp>
          <p:nvSpPr>
            <p:cNvPr id="49" name="Elipse 48"/>
            <p:cNvSpPr/>
            <p:nvPr/>
          </p:nvSpPr>
          <p:spPr bwMode="auto">
            <a:xfrm>
              <a:off x="1014265" y="4608957"/>
              <a:ext cx="2128975" cy="1177497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defRPr/>
              </a:pPr>
              <a:endParaRPr lang="pt-BR"/>
            </a:p>
          </p:txBody>
        </p:sp>
        <p:sp>
          <p:nvSpPr>
            <p:cNvPr id="61" name="Elipse 60"/>
            <p:cNvSpPr/>
            <p:nvPr/>
          </p:nvSpPr>
          <p:spPr bwMode="auto">
            <a:xfrm>
              <a:off x="6000760" y="4608957"/>
              <a:ext cx="2128975" cy="1177497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65586" name="Rectangle 1"/>
            <p:cNvSpPr txBox="1">
              <a:spLocks noChangeArrowheads="1"/>
            </p:cNvSpPr>
            <p:nvPr/>
          </p:nvSpPr>
          <p:spPr bwMode="auto">
            <a:xfrm>
              <a:off x="6319808" y="4714884"/>
              <a:ext cx="1466902" cy="989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Sistema </a:t>
              </a: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Municipal </a:t>
              </a:r>
              <a:r>
                <a:rPr lang="pt-BR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de Informações e Indicadores Culturais </a:t>
              </a:r>
              <a:endParaRPr lang="en-GB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33" name="Rectangle 1"/>
            <p:cNvSpPr txBox="1">
              <a:spLocks noChangeArrowheads="1"/>
            </p:cNvSpPr>
            <p:nvPr/>
          </p:nvSpPr>
          <p:spPr bwMode="auto">
            <a:xfrm>
              <a:off x="1627442" y="2118816"/>
              <a:ext cx="1372922" cy="5958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Conferência Municipal de Cultura </a:t>
              </a:r>
              <a:endParaRPr lang="en-GB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35" name="Rectangle 1"/>
            <p:cNvSpPr txBox="1">
              <a:spLocks noChangeArrowheads="1"/>
            </p:cNvSpPr>
            <p:nvPr/>
          </p:nvSpPr>
          <p:spPr bwMode="auto">
            <a:xfrm>
              <a:off x="865206" y="3465949"/>
              <a:ext cx="1135026" cy="5958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Plano Municipal </a:t>
              </a:r>
              <a:r>
                <a:rPr lang="pt-BR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de Cultura </a:t>
              </a:r>
              <a:endParaRPr lang="en-GB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36" name="Rectangle 1"/>
            <p:cNvSpPr txBox="1">
              <a:spLocks noChangeArrowheads="1"/>
            </p:cNvSpPr>
            <p:nvPr/>
          </p:nvSpPr>
          <p:spPr bwMode="auto">
            <a:xfrm>
              <a:off x="3908288" y="5606629"/>
              <a:ext cx="1320800" cy="79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Programa </a:t>
              </a: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Municipal </a:t>
              </a:r>
              <a:r>
                <a:rPr lang="pt-BR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de Formação Cultural</a:t>
              </a:r>
            </a:p>
          </p:txBody>
        </p:sp>
        <p:sp>
          <p:nvSpPr>
            <p:cNvPr id="30" name="Elipse 29"/>
            <p:cNvSpPr/>
            <p:nvPr/>
          </p:nvSpPr>
          <p:spPr>
            <a:xfrm>
              <a:off x="2786052" y="2737496"/>
              <a:ext cx="3429022" cy="2263140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defRPr/>
              </a:pPr>
              <a:endParaRPr lang="pt-BR"/>
            </a:p>
          </p:txBody>
        </p:sp>
        <p:sp>
          <p:nvSpPr>
            <p:cNvPr id="31" name="Rectangle 1"/>
            <p:cNvSpPr txBox="1">
              <a:spLocks noChangeArrowheads="1"/>
            </p:cNvSpPr>
            <p:nvPr/>
          </p:nvSpPr>
          <p:spPr bwMode="auto">
            <a:xfrm>
              <a:off x="3143250" y="3328988"/>
              <a:ext cx="2652713" cy="11917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32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Sistema Municipal </a:t>
              </a:r>
              <a:r>
                <a:rPr lang="pt-BR" sz="32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de Cultura </a:t>
              </a:r>
              <a:endParaRPr lang="en-GB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8" name="Rectangle 1"/>
            <p:cNvSpPr txBox="1">
              <a:spLocks noChangeArrowheads="1"/>
            </p:cNvSpPr>
            <p:nvPr/>
          </p:nvSpPr>
          <p:spPr bwMode="auto">
            <a:xfrm>
              <a:off x="1163414" y="4929198"/>
              <a:ext cx="1836950" cy="5909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Sistemas   Municipais </a:t>
              </a:r>
              <a:r>
                <a:rPr lang="pt-BR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Setoriais </a:t>
              </a: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 de </a:t>
              </a:r>
              <a:r>
                <a:rPr lang="pt-BR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Cultura </a:t>
              </a:r>
              <a:endParaRPr lang="en-GB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  <p:sp>
          <p:nvSpPr>
            <p:cNvPr id="29" name="Rectangle 1"/>
            <p:cNvSpPr txBox="1">
              <a:spLocks noChangeArrowheads="1"/>
            </p:cNvSpPr>
            <p:nvPr/>
          </p:nvSpPr>
          <p:spPr bwMode="auto">
            <a:xfrm>
              <a:off x="3821108" y="1409309"/>
              <a:ext cx="1536710" cy="5958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Secretaria </a:t>
              </a: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Municipal </a:t>
              </a:r>
              <a:r>
                <a:rPr lang="pt-BR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de Cultura </a:t>
              </a:r>
              <a:endParaRPr lang="en-GB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</p:txBody>
        </p:sp>
      </p:grpSp>
      <p:sp>
        <p:nvSpPr>
          <p:cNvPr id="32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3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4" name="Rectangle 1"/>
          <p:cNvSpPr>
            <a:spLocks noGrp="1" noChangeArrowheads="1"/>
          </p:cNvSpPr>
          <p:nvPr>
            <p:ph idx="1"/>
          </p:nvPr>
        </p:nvSpPr>
        <p:spPr>
          <a:xfrm>
            <a:off x="529674" y="476672"/>
            <a:ext cx="7786742" cy="369332"/>
          </a:xfrm>
        </p:spPr>
        <p:txBody>
          <a:bodyPr wrap="square" lIns="0" tIns="0" rIns="0" bIns="0">
            <a:spAutoFit/>
          </a:bodyPr>
          <a:lstStyle/>
          <a:p>
            <a:pPr marL="0" lvl="1" indent="0"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SzPct val="95000"/>
              <a:buNone/>
            </a:pPr>
            <a:r>
              <a:rPr lang="pt-BR" sz="2400" b="1" dirty="0" smtClean="0">
                <a:latin typeface="Corbel" pitchFamily="34" charset="0"/>
              </a:rPr>
              <a:t>Componentes do SNC, na esfera municipal:</a:t>
            </a:r>
            <a:endParaRPr lang="en-GB" sz="2400" b="1" dirty="0" smtClean="0">
              <a:latin typeface="Corbe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60387" y="928670"/>
            <a:ext cx="8358218" cy="5693866"/>
          </a:xfrm>
        </p:spPr>
        <p:txBody>
          <a:bodyPr lIns="0" tIns="0" rIns="0" bIns="0">
            <a:spAutoFit/>
          </a:bodyPr>
          <a:lstStyle/>
          <a:p>
            <a:pPr marL="582613" lvl="1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chemeClr val="accent3"/>
                </a:solidFill>
              </a:rPr>
              <a:t>2.6  </a:t>
            </a:r>
            <a:r>
              <a:rPr lang="pt-BR" sz="3200" b="1" dirty="0" err="1" smtClean="0"/>
              <a:t>Interrelações</a:t>
            </a:r>
            <a:r>
              <a:rPr lang="pt-BR" sz="3200" b="1" dirty="0" smtClean="0"/>
              <a:t> entre os Elementos do  Sistema</a:t>
            </a:r>
          </a:p>
          <a:p>
            <a:pPr marL="1137150" lvl="1" indent="-5715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800" b="1" dirty="0" smtClean="0"/>
              <a:t>Instâncias de Articulação, </a:t>
            </a:r>
            <a:r>
              <a:rPr lang="pt-BR" sz="2800" b="1" dirty="0" err="1" smtClean="0"/>
              <a:t>Pactuação</a:t>
            </a:r>
            <a:r>
              <a:rPr lang="pt-BR" sz="2800" b="1" dirty="0" smtClean="0"/>
              <a:t> e Deliberação do Sistema Nacional de Cultura</a:t>
            </a:r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200" dirty="0" smtClean="0"/>
              <a:t>Conferências Nacional, Estaduais, Distrital e Municipais de Cultura</a:t>
            </a:r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200" dirty="0" smtClean="0"/>
              <a:t>Conselhos Nacional, Estaduais, Distrital e Municipais de Política Cultural</a:t>
            </a:r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200" dirty="0" smtClean="0"/>
              <a:t>Conselhos  Setoriais Nacionais, Estaduais, Distrital e Municipais</a:t>
            </a:r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200" dirty="0" smtClean="0"/>
              <a:t>Comissões Nacional, Estaduais, Distrital e Municipais de Fomento e Incentivo à Cultura</a:t>
            </a:r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200" dirty="0" smtClean="0"/>
              <a:t>Comissão </a:t>
            </a:r>
            <a:r>
              <a:rPr lang="pt-BR" sz="2200" dirty="0" err="1" smtClean="0"/>
              <a:t>Intergestores</a:t>
            </a:r>
            <a:r>
              <a:rPr lang="pt-BR" sz="2200" dirty="0" smtClean="0"/>
              <a:t> Tripartite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1000125"/>
            <a:ext cx="8343900" cy="5643563"/>
          </a:xfrm>
        </p:spPr>
        <p:txBody>
          <a:bodyPr>
            <a:normAutofit/>
          </a:bodyPr>
          <a:lstStyle/>
          <a:p>
            <a:pPr marL="360000" indent="0" fontAlgn="auto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r>
              <a:rPr lang="pt-BR" sz="3600" b="1" dirty="0" smtClean="0">
                <a:latin typeface="Calibri" pitchFamily="34" charset="0"/>
              </a:rPr>
              <a:t>Conselhos de Política Cultural</a:t>
            </a:r>
            <a:endParaRPr lang="pt-BR" sz="3600" b="1" spc="-100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endParaRPr lang="pt-BR" sz="900" b="1" dirty="0" smtClean="0"/>
          </a:p>
          <a:p>
            <a:pPr marL="360000" indent="-36000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200" dirty="0" smtClean="0"/>
              <a:t>Os Conselhos de Política Cultural constituem espaços de </a:t>
            </a:r>
            <a:r>
              <a:rPr lang="pt-BR" sz="3200" dirty="0" err="1" smtClean="0"/>
              <a:t>pactuação</a:t>
            </a:r>
            <a:r>
              <a:rPr lang="pt-BR" sz="3200" dirty="0" smtClean="0"/>
              <a:t> de políticas públicas de cultura, com caráter deliberativo e consultivo, tendo na sua composição, no mínimo, </a:t>
            </a:r>
            <a:r>
              <a:rPr lang="pt-BR" sz="3200" b="1" dirty="0" smtClean="0">
                <a:solidFill>
                  <a:srgbClr val="FFFF00"/>
                </a:solidFill>
              </a:rPr>
              <a:t>50% de representantes da Sociedade Civil, eleitos democraticamente.</a:t>
            </a:r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1000125"/>
            <a:ext cx="8343900" cy="5643563"/>
          </a:xfrm>
        </p:spPr>
        <p:txBody>
          <a:bodyPr>
            <a:normAutofit/>
          </a:bodyPr>
          <a:lstStyle/>
          <a:p>
            <a:pPr marL="360000" indent="0" fontAlgn="auto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r>
              <a:rPr lang="pt-BR" sz="3600" b="1" dirty="0" smtClean="0">
                <a:latin typeface="Calibri" pitchFamily="34" charset="0"/>
              </a:rPr>
              <a:t>Conselhos de Política Cultural</a:t>
            </a:r>
            <a:endParaRPr lang="pt-BR" sz="3600" b="1" spc="-100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endParaRPr lang="pt-BR" sz="900" b="1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3200" dirty="0" smtClean="0"/>
              <a:t>Integrante da estrutura básica do órgão da Administração Pública responsável pela política cultural, </a:t>
            </a:r>
            <a:r>
              <a:rPr lang="pt-BR" sz="3200" b="1" dirty="0" smtClean="0">
                <a:solidFill>
                  <a:srgbClr val="FFFF00"/>
                </a:solidFill>
              </a:rPr>
              <a:t>atua na formulação de estratégias e no controle da execução das políticas públicas de Cultura</a:t>
            </a:r>
            <a:r>
              <a:rPr lang="pt-BR" sz="3200" dirty="0" smtClean="0"/>
              <a:t>, no seu respectivo âmbito. </a:t>
            </a:r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1000125"/>
            <a:ext cx="8343900" cy="5643563"/>
          </a:xfrm>
        </p:spPr>
        <p:txBody>
          <a:bodyPr>
            <a:normAutofit fontScale="70000" lnSpcReduction="20000"/>
          </a:bodyPr>
          <a:lstStyle/>
          <a:p>
            <a:pPr marL="360000" indent="0" fontAlgn="auto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r>
              <a:rPr lang="pt-BR" sz="5100" b="1" dirty="0" smtClean="0">
                <a:latin typeface="Calibri" pitchFamily="34" charset="0"/>
              </a:rPr>
              <a:t>Conselhos de Política Cultural</a:t>
            </a:r>
            <a:endParaRPr lang="pt-BR" sz="5100" b="1" spc="-100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endParaRPr lang="pt-BR" sz="900" b="1" dirty="0" smtClean="0"/>
          </a:p>
          <a:p>
            <a:pPr marL="411480" fontAlgn="auto">
              <a:lnSpc>
                <a:spcPct val="120000"/>
              </a:lnSpc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3500" dirty="0" smtClean="0"/>
              <a:t>É recomendável que </a:t>
            </a:r>
            <a:r>
              <a:rPr lang="pt-BR" sz="3500" dirty="0" smtClean="0">
                <a:solidFill>
                  <a:srgbClr val="FFFF00"/>
                </a:solidFill>
              </a:rPr>
              <a:t>na representação da sociedade civil sejam contempladas as diversas áreas artísticas e culturais,</a:t>
            </a:r>
            <a:r>
              <a:rPr lang="pt-BR" sz="3500" dirty="0" smtClean="0"/>
              <a:t> considerando as dimensões simbólica, cidadã e econômica da cultura, bem como o </a:t>
            </a:r>
            <a:r>
              <a:rPr lang="pt-BR" sz="3500" dirty="0" smtClean="0">
                <a:solidFill>
                  <a:srgbClr val="FFFF00"/>
                </a:solidFill>
              </a:rPr>
              <a:t>critério regional</a:t>
            </a:r>
            <a:r>
              <a:rPr lang="pt-BR" sz="3500" dirty="0" smtClean="0"/>
              <a:t> na sua composição.</a:t>
            </a:r>
          </a:p>
          <a:p>
            <a:pPr marL="411480" fontAlgn="auto">
              <a:lnSpc>
                <a:spcPct val="120000"/>
              </a:lnSpc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3500" dirty="0" smtClean="0"/>
              <a:t>Na representação do </a:t>
            </a:r>
            <a:r>
              <a:rPr lang="pt-BR" sz="3500" dirty="0" smtClean="0">
                <a:solidFill>
                  <a:srgbClr val="FFFF00"/>
                </a:solidFill>
              </a:rPr>
              <a:t>setor público é recomendável assegurar a presença de outras áreas</a:t>
            </a:r>
            <a:r>
              <a:rPr lang="pt-BR" sz="3500" dirty="0" smtClean="0"/>
              <a:t>, em especial, Educação, Comunicação, Ciência e Tecnologia, Planejamento, Desenvolvimento Econômico, Meio Ambiente, Turismo, Esporte, Saúde, Direitos Humanos e Segurança.</a:t>
            </a:r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3200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236663"/>
            <a:ext cx="8439150" cy="4250138"/>
          </a:xfrm>
        </p:spPr>
        <p:txBody>
          <a:bodyPr lIns="0" tIns="0" rIns="0" bIns="0">
            <a:spAutoFit/>
          </a:bodyPr>
          <a:lstStyle/>
          <a:p>
            <a:pPr marL="730822" lvl="1" indent="-296863" fontAlgn="auto"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Competências dos Conselhos</a:t>
            </a:r>
            <a:endParaRPr lang="en-GB" sz="3600" dirty="0" smtClean="0"/>
          </a:p>
          <a:p>
            <a:pPr marL="401638" indent="-296863" fontAlgn="auto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fontAlgn="auto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Propor e aprovar, a partir das orientações aprovadas nas conferências, as </a:t>
            </a:r>
            <a:r>
              <a:rPr lang="pt-BR" sz="2600" b="1" dirty="0" smtClean="0">
                <a:solidFill>
                  <a:srgbClr val="FFFF00"/>
                </a:solidFill>
              </a:rPr>
              <a:t>diretrizes gerais dos planos de cultura</a:t>
            </a:r>
            <a:r>
              <a:rPr lang="pt-BR" sz="2600" dirty="0" smtClean="0"/>
              <a:t> no âmbito das respectivas esferas de atuação;</a:t>
            </a:r>
          </a:p>
          <a:p>
            <a:pPr marL="360000" indent="-36000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b="1" dirty="0" smtClean="0">
                <a:solidFill>
                  <a:srgbClr val="FFFF00"/>
                </a:solidFill>
              </a:rPr>
              <a:t>Acompanhar a execução </a:t>
            </a:r>
            <a:r>
              <a:rPr lang="pt-BR" sz="2600" dirty="0" smtClean="0"/>
              <a:t>dos respectivos planos de cultura;</a:t>
            </a:r>
          </a:p>
          <a:p>
            <a:pPr marL="360000" indent="-36000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Apreciar e aprovar as </a:t>
            </a:r>
            <a:r>
              <a:rPr lang="pt-BR" sz="2600" b="1" dirty="0" smtClean="0">
                <a:solidFill>
                  <a:srgbClr val="FFFF00"/>
                </a:solidFill>
              </a:rPr>
              <a:t>diretrizes dos Fundos de Cultura </a:t>
            </a:r>
            <a:r>
              <a:rPr lang="pt-BR" sz="2600" dirty="0" smtClean="0"/>
              <a:t>no âmbito das respectivas esferas de competência;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236663"/>
            <a:ext cx="8439150" cy="4311650"/>
          </a:xfrm>
        </p:spPr>
        <p:txBody>
          <a:bodyPr lIns="0" tIns="0" rIns="0" bIns="0">
            <a:spAutoFit/>
          </a:bodyPr>
          <a:lstStyle/>
          <a:p>
            <a:pPr marL="730822" lvl="1" indent="-296863" fontAlgn="auto"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Competências dos Conselhos</a:t>
            </a:r>
            <a:endParaRPr lang="en-GB" sz="3600" dirty="0" smtClean="0"/>
          </a:p>
          <a:p>
            <a:pPr marL="401638" indent="-296863" fontAlgn="auto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fontAlgn="auto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Manifestar -se sobre a aplicação de recursos provenientes de transferências entre os entes da federação, em especial os </a:t>
            </a:r>
            <a:r>
              <a:rPr lang="pt-BR" sz="2600" b="1" dirty="0" smtClean="0">
                <a:solidFill>
                  <a:srgbClr val="FFFF00"/>
                </a:solidFill>
              </a:rPr>
              <a:t>repasses de fundos federais</a:t>
            </a:r>
            <a:r>
              <a:rPr lang="pt-BR" sz="2600" dirty="0" smtClean="0"/>
              <a:t>;</a:t>
            </a:r>
          </a:p>
          <a:p>
            <a:pPr marL="360000" indent="-36000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b="1" dirty="0" smtClean="0">
                <a:solidFill>
                  <a:srgbClr val="FFFF00"/>
                </a:solidFill>
              </a:rPr>
              <a:t>Fiscalizar a aplicação dos recursos </a:t>
            </a:r>
            <a:r>
              <a:rPr lang="pt-BR" sz="2600" dirty="0" smtClean="0"/>
              <a:t>recebidos em decorrência das transferências entre os entes da federação;</a:t>
            </a:r>
          </a:p>
          <a:p>
            <a:pPr marL="360000" indent="-36000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b="1" dirty="0" smtClean="0">
                <a:solidFill>
                  <a:srgbClr val="FFFF00"/>
                </a:solidFill>
              </a:rPr>
              <a:t>Acompanhar o cumprimento das diretrizes </a:t>
            </a:r>
            <a:r>
              <a:rPr lang="pt-BR" sz="2600" dirty="0" smtClean="0"/>
              <a:t>e instrumentos de financiamento da cultura. 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1000125"/>
            <a:ext cx="8343900" cy="5429250"/>
          </a:xfrm>
        </p:spPr>
        <p:txBody>
          <a:bodyPr>
            <a:normAutofit fontScale="92500" lnSpcReduction="10000"/>
          </a:bodyPr>
          <a:lstStyle/>
          <a:p>
            <a:pPr marL="360000" indent="0" fontAlgn="auto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r>
              <a:rPr lang="pt-BR" sz="3600" b="1" spc="-100" dirty="0" smtClean="0"/>
              <a:t>Instâncias e Órgãos Vinculados aos Conselhos de Política Cultural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endParaRPr lang="pt-BR" sz="900" b="1" dirty="0" smtClean="0"/>
          </a:p>
          <a:p>
            <a:pPr marL="411480" fontAlgn="auto">
              <a:spcAft>
                <a:spcPts val="6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2800" b="1" dirty="0" smtClean="0"/>
              <a:t>Conselhos Nacional, Estaduais, Distrital e Municipais de Política Cultural </a:t>
            </a:r>
          </a:p>
          <a:p>
            <a:pPr marL="740664" lvl="1" fontAlgn="auto">
              <a:spcAft>
                <a:spcPts val="0"/>
              </a:spcAft>
              <a:buClr>
                <a:schemeClr val="accent1"/>
              </a:buClr>
              <a:buSzPct val="110000"/>
              <a:buFont typeface="Wingdings" pitchFamily="2" charset="2"/>
              <a:buChar char="§"/>
              <a:defRPr/>
            </a:pPr>
            <a:r>
              <a:rPr lang="pt-BR" sz="2200" dirty="0" smtClean="0"/>
              <a:t>Plenário</a:t>
            </a:r>
          </a:p>
          <a:p>
            <a:pPr marL="740664" lvl="1" fontAlgn="auto">
              <a:spcAft>
                <a:spcPts val="0"/>
              </a:spcAft>
              <a:buClr>
                <a:schemeClr val="accent1"/>
              </a:buClr>
              <a:buSzPct val="110000"/>
              <a:buFont typeface="Wingdings" pitchFamily="2" charset="2"/>
              <a:buChar char="§"/>
              <a:defRPr/>
            </a:pPr>
            <a:r>
              <a:rPr lang="pt-BR" sz="2200" dirty="0" smtClean="0"/>
              <a:t>Colegiados e/ou Fóruns Setoriais, Temáticos e Territoriais</a:t>
            </a:r>
          </a:p>
          <a:p>
            <a:pPr marL="740664" lvl="1" fontAlgn="auto">
              <a:spcAft>
                <a:spcPts val="0"/>
              </a:spcAft>
              <a:buClr>
                <a:schemeClr val="accent1"/>
              </a:buClr>
              <a:buSzPct val="110000"/>
              <a:buFont typeface="Wingdings" pitchFamily="2" charset="2"/>
              <a:buChar char="§"/>
              <a:defRPr/>
            </a:pPr>
            <a:r>
              <a:rPr lang="pt-BR" sz="2200" dirty="0" smtClean="0"/>
              <a:t>Câmaras Técnicas e/ou Comissões Temáticas</a:t>
            </a:r>
          </a:p>
          <a:p>
            <a:pPr marL="740664" lvl="1" fontAlgn="auto">
              <a:spcAft>
                <a:spcPts val="0"/>
              </a:spcAft>
              <a:buClr>
                <a:schemeClr val="accent1"/>
              </a:buClr>
              <a:buSzPct val="110000"/>
              <a:buFont typeface="Wingdings" pitchFamily="2" charset="2"/>
              <a:buChar char="§"/>
              <a:defRPr/>
            </a:pPr>
            <a:r>
              <a:rPr lang="pt-BR" sz="2200" dirty="0" smtClean="0"/>
              <a:t>Grupos de Trabalho</a:t>
            </a:r>
          </a:p>
          <a:p>
            <a:pPr marL="740664" lvl="1" fontAlgn="auto">
              <a:spcAft>
                <a:spcPts val="0"/>
              </a:spcAft>
              <a:buClr>
                <a:schemeClr val="accent1"/>
              </a:buClr>
              <a:buSzPct val="110000"/>
              <a:buFont typeface="Wingdings" pitchFamily="2" charset="2"/>
              <a:buChar char="§"/>
              <a:defRPr/>
            </a:pPr>
            <a:r>
              <a:rPr lang="pt-BR" sz="2200" dirty="0" smtClean="0"/>
              <a:t>Comissões de Fomento e Incentivo à Cultura</a:t>
            </a:r>
          </a:p>
          <a:p>
            <a:pPr marL="740664" lvl="1" indent="0" fontAlgn="auto">
              <a:spcAft>
                <a:spcPts val="0"/>
              </a:spcAft>
              <a:buClr>
                <a:schemeClr val="accent1"/>
              </a:buClr>
              <a:buSzPct val="110000"/>
              <a:buNone/>
              <a:defRPr/>
            </a:pPr>
            <a:endParaRPr lang="pt-BR" sz="2200" dirty="0" smtClean="0"/>
          </a:p>
          <a:p>
            <a:pPr marL="412052" indent="0" fontAlgn="auto">
              <a:spcAft>
                <a:spcPts val="0"/>
              </a:spcAft>
              <a:buClr>
                <a:schemeClr val="accent1"/>
              </a:buClr>
              <a:buSzPct val="110000"/>
              <a:buNone/>
              <a:defRPr/>
            </a:pPr>
            <a:r>
              <a:rPr lang="pt-BR" sz="2600" b="1" dirty="0" smtClean="0">
                <a:solidFill>
                  <a:srgbClr val="FFFF00"/>
                </a:solidFill>
              </a:rPr>
              <a:t>É assegurado aos entes federados plena autonomia na definição da organização interna dos seus conselhos de política cultural.</a:t>
            </a: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785813"/>
            <a:ext cx="8075613" cy="4047262"/>
          </a:xfrm>
        </p:spPr>
        <p:txBody>
          <a:bodyPr lIns="0" tIns="0" rIns="0" bIns="0">
            <a:spAutoFit/>
          </a:bodyPr>
          <a:lstStyle/>
          <a:p>
            <a:pPr marL="402210" indent="-296863" fontAlgn="auto">
              <a:spcBef>
                <a:spcPts val="0"/>
              </a:spcBef>
              <a:spcAft>
                <a:spcPts val="120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pt-BR" sz="2800" b="1" dirty="0" smtClean="0"/>
          </a:p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800" b="1" dirty="0" smtClean="0">
                <a:solidFill>
                  <a:schemeClr val="accent3"/>
                </a:solidFill>
              </a:rPr>
              <a:t>1.</a:t>
            </a:r>
            <a:r>
              <a:rPr lang="pt-BR" sz="3200" b="1" dirty="0" smtClean="0"/>
              <a:t> A Política Nacional de Cultura</a:t>
            </a:r>
          </a:p>
          <a:p>
            <a:pPr marL="1260000" lvl="1" indent="-720000" fontAlgn="auto">
              <a:spcBef>
                <a:spcPts val="0"/>
              </a:spcBef>
              <a:spcAft>
                <a:spcPts val="1200"/>
              </a:spcAft>
              <a:buClr>
                <a:schemeClr val="accent3"/>
              </a:buClr>
              <a:buSzPct val="120000"/>
              <a:buNone/>
              <a:defRPr/>
            </a:pPr>
            <a:r>
              <a:rPr lang="pt-BR" sz="3200" b="1" dirty="0" smtClean="0">
                <a:solidFill>
                  <a:srgbClr val="FEC434"/>
                </a:solidFill>
              </a:rPr>
              <a:t>1.1</a:t>
            </a:r>
            <a:r>
              <a:rPr lang="pt-BR" sz="2300" b="1" dirty="0" smtClean="0"/>
              <a:t>   O Papel do Estado na Gestão Pública da Cultura</a:t>
            </a:r>
          </a:p>
          <a:p>
            <a:pPr marL="1260000" lvl="1" indent="-720000" fontAlgn="auto">
              <a:spcBef>
                <a:spcPts val="0"/>
              </a:spcBef>
              <a:spcAft>
                <a:spcPts val="1200"/>
              </a:spcAft>
              <a:buClr>
                <a:schemeClr val="accent3"/>
              </a:buClr>
              <a:buSzPct val="120000"/>
              <a:buNone/>
              <a:defRPr/>
            </a:pPr>
            <a:r>
              <a:rPr lang="pt-BR" sz="3200" b="1" dirty="0" smtClean="0">
                <a:solidFill>
                  <a:srgbClr val="FEC434"/>
                </a:solidFill>
              </a:rPr>
              <a:t>1.2</a:t>
            </a:r>
            <a:r>
              <a:rPr lang="pt-BR" sz="1800" b="1" dirty="0" smtClean="0"/>
              <a:t>   </a:t>
            </a:r>
            <a:r>
              <a:rPr lang="pt-BR" sz="2300" b="1" dirty="0" smtClean="0"/>
              <a:t>Os Direitos Culturais como Plataforma de Sustentação da Política Nacional de Cultura</a:t>
            </a:r>
          </a:p>
          <a:p>
            <a:pPr marL="1260000" lvl="1" indent="-720000" fontAlgn="auto">
              <a:spcBef>
                <a:spcPts val="0"/>
              </a:spcBef>
              <a:spcAft>
                <a:spcPts val="1200"/>
              </a:spcAft>
              <a:buClr>
                <a:schemeClr val="accent3"/>
              </a:buClr>
              <a:buSzPct val="120000"/>
              <a:buNone/>
              <a:defRPr/>
            </a:pPr>
            <a:r>
              <a:rPr lang="pt-BR" sz="3200" b="1" dirty="0" smtClean="0">
                <a:solidFill>
                  <a:srgbClr val="FEC434"/>
                </a:solidFill>
              </a:rPr>
              <a:t>1.3  </a:t>
            </a:r>
            <a:r>
              <a:rPr lang="pt-BR" sz="2300" b="1" dirty="0" smtClean="0"/>
              <a:t>Concepção Tridimensional da Cultura como Fundamento da Política Nacional de Cultura</a:t>
            </a:r>
            <a:endParaRPr lang="en-GB" sz="2300" dirty="0" smtClean="0">
              <a:solidFill>
                <a:srgbClr val="FFFFFF"/>
              </a:solidFill>
            </a:endParaRP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grpSp>
        <p:nvGrpSpPr>
          <p:cNvPr id="2" name="Grupo 21"/>
          <p:cNvGrpSpPr>
            <a:grpSpLocks/>
          </p:cNvGrpSpPr>
          <p:nvPr/>
        </p:nvGrpSpPr>
        <p:grpSpPr bwMode="auto">
          <a:xfrm>
            <a:off x="357188" y="1357313"/>
            <a:ext cx="8501062" cy="5286375"/>
            <a:chOff x="357188" y="1357313"/>
            <a:chExt cx="8501062" cy="5286375"/>
          </a:xfrm>
        </p:grpSpPr>
        <p:sp>
          <p:nvSpPr>
            <p:cNvPr id="23" name="Elipse 22"/>
            <p:cNvSpPr/>
            <p:nvPr/>
          </p:nvSpPr>
          <p:spPr>
            <a:xfrm>
              <a:off x="357188" y="1357313"/>
              <a:ext cx="8501062" cy="5286375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 dirty="0"/>
            </a:p>
          </p:txBody>
        </p:sp>
        <p:sp>
          <p:nvSpPr>
            <p:cNvPr id="27" name="Elipse 26"/>
            <p:cNvSpPr/>
            <p:nvPr/>
          </p:nvSpPr>
          <p:spPr>
            <a:xfrm>
              <a:off x="2416175" y="2438400"/>
              <a:ext cx="4168775" cy="2847975"/>
            </a:xfrm>
            <a:prstGeom prst="ellipse">
              <a:avLst/>
            </a:prstGeom>
            <a:gradFill flip="none" rotWithShape="1">
              <a:gsLst>
                <a:gs pos="0">
                  <a:srgbClr val="CCFF33">
                    <a:shade val="30000"/>
                    <a:satMod val="115000"/>
                  </a:srgbClr>
                </a:gs>
                <a:gs pos="50000">
                  <a:srgbClr val="CCFF33">
                    <a:shade val="67500"/>
                    <a:satMod val="115000"/>
                  </a:srgbClr>
                </a:gs>
                <a:gs pos="100000">
                  <a:srgbClr val="CCFF33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38" name="Elipse 37"/>
            <p:cNvSpPr/>
            <p:nvPr/>
          </p:nvSpPr>
          <p:spPr>
            <a:xfrm>
              <a:off x="3214678" y="4286256"/>
              <a:ext cx="2714644" cy="1928826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39" name="Elipse 38"/>
            <p:cNvSpPr/>
            <p:nvPr/>
          </p:nvSpPr>
          <p:spPr>
            <a:xfrm>
              <a:off x="4857752" y="2428868"/>
              <a:ext cx="2714644" cy="1928826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40" name="Elipse 39"/>
            <p:cNvSpPr/>
            <p:nvPr/>
          </p:nvSpPr>
          <p:spPr>
            <a:xfrm>
              <a:off x="1428728" y="2428868"/>
              <a:ext cx="2714644" cy="1928826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34" name="Rectangle 1"/>
            <p:cNvSpPr txBox="1">
              <a:spLocks noChangeArrowheads="1"/>
            </p:cNvSpPr>
            <p:nvPr/>
          </p:nvSpPr>
          <p:spPr bwMode="auto">
            <a:xfrm>
              <a:off x="1643063" y="3087688"/>
              <a:ext cx="2224087" cy="698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Governo Federal</a:t>
              </a:r>
              <a:r>
                <a:rPr lang="pt-BR" sz="28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 </a:t>
              </a:r>
              <a:endParaRPr lang="en-GB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Rectangle 1"/>
            <p:cNvSpPr txBox="1">
              <a:spLocks noChangeArrowheads="1"/>
            </p:cNvSpPr>
            <p:nvPr/>
          </p:nvSpPr>
          <p:spPr bwMode="auto">
            <a:xfrm>
              <a:off x="5143500" y="2928938"/>
              <a:ext cx="2224088" cy="1042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Governos Estaduais e Distrital</a:t>
              </a:r>
              <a:endParaRPr lang="en-GB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9" name="Rectangle 1"/>
            <p:cNvSpPr txBox="1">
              <a:spLocks noChangeArrowheads="1"/>
            </p:cNvSpPr>
            <p:nvPr/>
          </p:nvSpPr>
          <p:spPr bwMode="auto">
            <a:xfrm>
              <a:off x="3500438" y="4945063"/>
              <a:ext cx="2224087" cy="698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Governos Municipais</a:t>
              </a:r>
              <a:endParaRPr lang="en-GB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Elipse 19"/>
            <p:cNvSpPr/>
            <p:nvPr/>
          </p:nvSpPr>
          <p:spPr>
            <a:xfrm>
              <a:off x="3643313" y="3451225"/>
              <a:ext cx="1695450" cy="1158875"/>
            </a:xfrm>
            <a:prstGeom prst="ellipse">
              <a:avLst/>
            </a:prstGeom>
            <a:solidFill>
              <a:srgbClr val="FFFF66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21" name="Rectangle 1"/>
            <p:cNvSpPr txBox="1">
              <a:spLocks noChangeArrowheads="1"/>
            </p:cNvSpPr>
            <p:nvPr/>
          </p:nvSpPr>
          <p:spPr bwMode="auto">
            <a:xfrm>
              <a:off x="3357563" y="3654425"/>
              <a:ext cx="2224087" cy="744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Comissão </a:t>
              </a:r>
              <a:r>
                <a:rPr lang="pt-BR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Intergestores</a:t>
              </a:r>
              <a:r>
                <a:rPr lang="pt-BR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 Tripartite</a:t>
              </a:r>
              <a:r>
                <a:rPr lang="pt-BR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 </a:t>
              </a:r>
              <a:endPara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" name="Rectangle 1"/>
            <p:cNvSpPr txBox="1">
              <a:spLocks noChangeArrowheads="1"/>
            </p:cNvSpPr>
            <p:nvPr/>
          </p:nvSpPr>
          <p:spPr bwMode="auto">
            <a:xfrm>
              <a:off x="3152775" y="1597025"/>
              <a:ext cx="2776538" cy="698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Sistema Nacional de Cultura </a:t>
              </a:r>
              <a:endParaRPr lang="en-GB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2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5" name="Rectangle 1"/>
          <p:cNvSpPr>
            <a:spLocks noGrp="1" noChangeArrowheads="1"/>
          </p:cNvSpPr>
          <p:nvPr>
            <p:ph idx="1"/>
          </p:nvPr>
        </p:nvSpPr>
        <p:spPr>
          <a:xfrm>
            <a:off x="529674" y="476672"/>
            <a:ext cx="7786742" cy="369332"/>
          </a:xfrm>
        </p:spPr>
        <p:txBody>
          <a:bodyPr wrap="square" lIns="0" tIns="0" rIns="0" bIns="0">
            <a:spAutoFit/>
          </a:bodyPr>
          <a:lstStyle/>
          <a:p>
            <a:pPr marL="0" lvl="1" indent="0"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SzPct val="95000"/>
              <a:buNone/>
            </a:pPr>
            <a:r>
              <a:rPr lang="pt-BR" sz="2400" b="1" dirty="0" smtClean="0">
                <a:latin typeface="Corbel" pitchFamily="34" charset="0"/>
              </a:rPr>
              <a:t>Comissão Intergestores Tripartite</a:t>
            </a:r>
            <a:endParaRPr lang="en-GB" sz="2400" b="1" dirty="0" smtClean="0">
              <a:latin typeface="Corbe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1000125"/>
            <a:ext cx="8558213" cy="5643563"/>
          </a:xfrm>
        </p:spPr>
        <p:txBody>
          <a:bodyPr>
            <a:normAutofit fontScale="85000" lnSpcReduction="20000"/>
          </a:bodyPr>
          <a:lstStyle/>
          <a:p>
            <a:pPr marL="360000" indent="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r>
              <a:rPr lang="pt-BR" sz="3300" b="1" spc="-100" dirty="0" smtClean="0"/>
              <a:t>Instância de Negociação e Pactuação</a:t>
            </a:r>
            <a:r>
              <a:rPr lang="pt-BR" sz="4000" b="1" spc="-100" dirty="0" smtClean="0"/>
              <a:t/>
            </a:r>
            <a:br>
              <a:rPr lang="pt-BR" sz="4000" b="1" spc="-100" dirty="0" smtClean="0"/>
            </a:br>
            <a:r>
              <a:rPr lang="pt-BR" sz="4200" b="1" spc="-100" dirty="0" smtClean="0"/>
              <a:t>Comissão Intergestores Tripartite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endParaRPr lang="pt-BR" sz="900" b="1" dirty="0" smtClean="0"/>
          </a:p>
          <a:p>
            <a:pPr marL="411480" fontAlgn="auto">
              <a:lnSpc>
                <a:spcPct val="120000"/>
              </a:lnSpc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2800" dirty="0" smtClean="0"/>
              <a:t>Organizada no âmbito federal e </a:t>
            </a:r>
            <a:r>
              <a:rPr lang="pt-BR" sz="2800" b="1" dirty="0" smtClean="0">
                <a:solidFill>
                  <a:srgbClr val="FFFF00"/>
                </a:solidFill>
              </a:rPr>
              <a:t>composta paritariamente por representantes dos três níveis de governo</a:t>
            </a:r>
            <a:r>
              <a:rPr lang="pt-BR" sz="2800" dirty="0" smtClean="0"/>
              <a:t>: Ministério da Cultura, órgãos de representação do conjunto dos Dirigentes Estaduais de Cultura e órgãos de representação do conjunto dos Dirigentes Municipais de Cultura</a:t>
            </a:r>
          </a:p>
          <a:p>
            <a:pPr marL="411480" fontAlgn="auto">
              <a:lnSpc>
                <a:spcPct val="120000"/>
              </a:lnSpc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2800" dirty="0" smtClean="0"/>
              <a:t>Espaço de articulação entre os gestores dos níveis federal, estaduais e municipais para </a:t>
            </a:r>
            <a:r>
              <a:rPr lang="pt-BR" sz="2800" b="1" dirty="0" smtClean="0">
                <a:solidFill>
                  <a:srgbClr val="FFFF00"/>
                </a:solidFill>
              </a:rPr>
              <a:t>viabilizar a implementação do SNC</a:t>
            </a:r>
            <a:r>
              <a:rPr lang="pt-BR" sz="2800" dirty="0" smtClean="0"/>
              <a:t>, de caráter permanente; </a:t>
            </a:r>
          </a:p>
          <a:p>
            <a:pPr marL="411480" fontAlgn="auto">
              <a:lnSpc>
                <a:spcPct val="120000"/>
              </a:lnSpc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2800" dirty="0" smtClean="0"/>
              <a:t>Instância de negociação e </a:t>
            </a:r>
            <a:r>
              <a:rPr lang="pt-BR" sz="2800" dirty="0" err="1" smtClean="0"/>
              <a:t>pactuação</a:t>
            </a:r>
            <a:r>
              <a:rPr lang="pt-BR" sz="2800" dirty="0" smtClean="0"/>
              <a:t> das ações governamentais no que tange aos </a:t>
            </a:r>
            <a:r>
              <a:rPr lang="pt-BR" sz="2800" b="1" dirty="0" smtClean="0">
                <a:solidFill>
                  <a:srgbClr val="FFFF00"/>
                </a:solidFill>
              </a:rPr>
              <a:t>aspectos operacionais da gestão do SNC</a:t>
            </a:r>
            <a:r>
              <a:rPr lang="pt-BR" sz="2800" dirty="0" smtClean="0"/>
              <a:t>;</a:t>
            </a:r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1000125"/>
            <a:ext cx="8558213" cy="5643563"/>
          </a:xfrm>
        </p:spPr>
        <p:txBody>
          <a:bodyPr>
            <a:normAutofit/>
          </a:bodyPr>
          <a:lstStyle/>
          <a:p>
            <a:pPr marL="360000" indent="0" fontAlgn="auto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None/>
              <a:defRPr/>
            </a:pPr>
            <a:r>
              <a:rPr lang="pt-BR" sz="2800" b="1" spc="-100" dirty="0" smtClean="0"/>
              <a:t>Instância de Negociação e </a:t>
            </a:r>
            <a:r>
              <a:rPr lang="pt-BR" sz="2800" b="1" spc="-100" dirty="0" err="1" smtClean="0"/>
              <a:t>Pactuação</a:t>
            </a:r>
            <a:r>
              <a:rPr lang="pt-BR" sz="3600" b="1" spc="-100" dirty="0" smtClean="0"/>
              <a:t/>
            </a:r>
            <a:br>
              <a:rPr lang="pt-BR" sz="3600" b="1" spc="-100" dirty="0" smtClean="0"/>
            </a:br>
            <a:r>
              <a:rPr lang="pt-BR" sz="3600" b="1" spc="-100" dirty="0" smtClean="0"/>
              <a:t>Comissão </a:t>
            </a:r>
            <a:r>
              <a:rPr lang="pt-BR" sz="3600" b="1" spc="-100" dirty="0" err="1" smtClean="0"/>
              <a:t>Intergestores</a:t>
            </a:r>
            <a:r>
              <a:rPr lang="pt-BR" sz="3600" b="1" spc="-100" dirty="0" smtClean="0"/>
              <a:t> Tripartite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endParaRPr lang="pt-BR" sz="900" b="1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2800" dirty="0" smtClean="0"/>
              <a:t>A CIT deve assistir o Ministério da Cultura na elaboração de propostas para implantação e operacionalização do SNC, </a:t>
            </a:r>
            <a:r>
              <a:rPr lang="pt-BR" sz="2800" b="1" dirty="0" smtClean="0">
                <a:solidFill>
                  <a:srgbClr val="FFFF00"/>
                </a:solidFill>
              </a:rPr>
              <a:t>submetendo-se ao poder deliberativo e fiscalizador do CNPC</a:t>
            </a:r>
            <a:r>
              <a:rPr lang="pt-BR" sz="2800" dirty="0" smtClean="0"/>
              <a:t>.</a:t>
            </a: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grpSp>
        <p:nvGrpSpPr>
          <p:cNvPr id="2" name="Grupo 19"/>
          <p:cNvGrpSpPr>
            <a:grpSpLocks/>
          </p:cNvGrpSpPr>
          <p:nvPr/>
        </p:nvGrpSpPr>
        <p:grpSpPr bwMode="auto">
          <a:xfrm>
            <a:off x="357188" y="1357313"/>
            <a:ext cx="8501062" cy="5286375"/>
            <a:chOff x="357188" y="1357313"/>
            <a:chExt cx="8501062" cy="5286375"/>
          </a:xfrm>
        </p:grpSpPr>
        <p:sp>
          <p:nvSpPr>
            <p:cNvPr id="23" name="Elipse 22"/>
            <p:cNvSpPr/>
            <p:nvPr/>
          </p:nvSpPr>
          <p:spPr>
            <a:xfrm>
              <a:off x="357188" y="1357313"/>
              <a:ext cx="8501062" cy="5286375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 dirty="0"/>
            </a:p>
          </p:txBody>
        </p:sp>
        <p:sp>
          <p:nvSpPr>
            <p:cNvPr id="27" name="Elipse 26"/>
            <p:cNvSpPr/>
            <p:nvPr/>
          </p:nvSpPr>
          <p:spPr>
            <a:xfrm>
              <a:off x="2000250" y="2286000"/>
              <a:ext cx="5000625" cy="3152775"/>
            </a:xfrm>
            <a:prstGeom prst="ellipse">
              <a:avLst/>
            </a:prstGeom>
            <a:gradFill flip="none" rotWithShape="1">
              <a:gsLst>
                <a:gs pos="0">
                  <a:srgbClr val="CCFF33">
                    <a:shade val="30000"/>
                    <a:satMod val="115000"/>
                  </a:srgbClr>
                </a:gs>
                <a:gs pos="50000">
                  <a:srgbClr val="CCFF33">
                    <a:shade val="67500"/>
                    <a:satMod val="115000"/>
                  </a:srgbClr>
                </a:gs>
                <a:gs pos="100000">
                  <a:srgbClr val="CCFF33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44" name="Elipse 43"/>
            <p:cNvSpPr/>
            <p:nvPr/>
          </p:nvSpPr>
          <p:spPr>
            <a:xfrm>
              <a:off x="5072066" y="3071810"/>
              <a:ext cx="2714644" cy="1928826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46" name="Elipse 45"/>
            <p:cNvSpPr/>
            <p:nvPr/>
          </p:nvSpPr>
          <p:spPr>
            <a:xfrm>
              <a:off x="1285852" y="3071810"/>
              <a:ext cx="2714644" cy="1928826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48" name="Elipse 47"/>
            <p:cNvSpPr/>
            <p:nvPr/>
          </p:nvSpPr>
          <p:spPr>
            <a:xfrm>
              <a:off x="3643313" y="3451225"/>
              <a:ext cx="1695450" cy="1158875"/>
            </a:xfrm>
            <a:prstGeom prst="ellipse">
              <a:avLst/>
            </a:prstGeom>
            <a:solidFill>
              <a:srgbClr val="FFFF66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49" name="Rectangle 1"/>
            <p:cNvSpPr txBox="1">
              <a:spLocks noChangeArrowheads="1"/>
            </p:cNvSpPr>
            <p:nvPr/>
          </p:nvSpPr>
          <p:spPr bwMode="auto">
            <a:xfrm>
              <a:off x="3357563" y="3684588"/>
              <a:ext cx="2224087" cy="7445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Comissões </a:t>
              </a:r>
              <a:r>
                <a:rPr lang="pt-BR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Intergestores</a:t>
              </a:r>
              <a:r>
                <a:rPr lang="pt-BR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 </a:t>
              </a:r>
              <a:r>
                <a:rPr lang="pt-BR" sz="2000" b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Bipartites</a:t>
              </a:r>
              <a:r>
                <a:rPr lang="pt-BR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 </a:t>
              </a:r>
              <a:endPara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" name="Rectangle 1"/>
            <p:cNvSpPr txBox="1">
              <a:spLocks noChangeArrowheads="1"/>
            </p:cNvSpPr>
            <p:nvPr/>
          </p:nvSpPr>
          <p:spPr bwMode="auto">
            <a:xfrm>
              <a:off x="3009900" y="2597150"/>
              <a:ext cx="3062288" cy="698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Sistema Estadual de Cultura</a:t>
              </a:r>
              <a:r>
                <a:rPr lang="pt-BR" sz="28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 </a:t>
              </a:r>
              <a:endParaRPr lang="en-GB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1" name="Rectangle 1"/>
            <p:cNvSpPr txBox="1">
              <a:spLocks noChangeArrowheads="1"/>
            </p:cNvSpPr>
            <p:nvPr/>
          </p:nvSpPr>
          <p:spPr bwMode="auto">
            <a:xfrm>
              <a:off x="3152775" y="1597025"/>
              <a:ext cx="2776538" cy="698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Sistema Nacional de Cultura </a:t>
              </a:r>
              <a:endParaRPr lang="en-GB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2" name="Rectangle 1"/>
            <p:cNvSpPr txBox="1">
              <a:spLocks noChangeArrowheads="1"/>
            </p:cNvSpPr>
            <p:nvPr/>
          </p:nvSpPr>
          <p:spPr bwMode="auto">
            <a:xfrm>
              <a:off x="5348288" y="3730625"/>
              <a:ext cx="2224087" cy="698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Governos Municipais</a:t>
              </a:r>
              <a:r>
                <a:rPr lang="pt-BR" sz="28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 </a:t>
              </a:r>
              <a:endParaRPr lang="en-GB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3" name="Rectangle 1"/>
            <p:cNvSpPr txBox="1">
              <a:spLocks noChangeArrowheads="1"/>
            </p:cNvSpPr>
            <p:nvPr/>
          </p:nvSpPr>
          <p:spPr bwMode="auto">
            <a:xfrm>
              <a:off x="1428750" y="3571875"/>
              <a:ext cx="2224088" cy="1042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2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Governos Estaduais e Distrital</a:t>
              </a:r>
              <a:endParaRPr lang="en-GB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1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6" name="Rectangle 1"/>
          <p:cNvSpPr>
            <a:spLocks noGrp="1" noChangeArrowheads="1"/>
          </p:cNvSpPr>
          <p:nvPr>
            <p:ph idx="1"/>
          </p:nvPr>
        </p:nvSpPr>
        <p:spPr>
          <a:xfrm>
            <a:off x="529674" y="476672"/>
            <a:ext cx="7786742" cy="369332"/>
          </a:xfrm>
        </p:spPr>
        <p:txBody>
          <a:bodyPr wrap="square" lIns="0" tIns="0" rIns="0" bIns="0">
            <a:spAutoFit/>
          </a:bodyPr>
          <a:lstStyle/>
          <a:p>
            <a:pPr marL="0" lvl="1" indent="0"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SzPct val="95000"/>
              <a:buNone/>
            </a:pPr>
            <a:r>
              <a:rPr lang="pt-BR" sz="2400" b="1" dirty="0" smtClean="0">
                <a:latin typeface="Corbel" pitchFamily="34" charset="0"/>
              </a:rPr>
              <a:t>Comissão Intergestores Bipartite</a:t>
            </a:r>
            <a:endParaRPr lang="en-GB" sz="2400" b="1" dirty="0" smtClean="0">
              <a:latin typeface="Corbe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1000125"/>
            <a:ext cx="8558213" cy="5643563"/>
          </a:xfrm>
        </p:spPr>
        <p:txBody>
          <a:bodyPr>
            <a:normAutofit fontScale="85000" lnSpcReduction="20000"/>
          </a:bodyPr>
          <a:lstStyle/>
          <a:p>
            <a:pPr marL="360000" indent="0" fontAlgn="auto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r>
              <a:rPr lang="pt-BR" sz="2800" b="1" spc="-100" dirty="0" smtClean="0"/>
              <a:t>Instância de Negociação e </a:t>
            </a:r>
            <a:r>
              <a:rPr lang="pt-BR" sz="2800" b="1" spc="-100" dirty="0" err="1" smtClean="0"/>
              <a:t>Pactuação</a:t>
            </a:r>
            <a:r>
              <a:rPr lang="pt-BR" sz="4000" b="1" spc="-100" dirty="0" smtClean="0"/>
              <a:t/>
            </a:r>
            <a:br>
              <a:rPr lang="pt-BR" sz="4000" b="1" spc="-100" dirty="0" smtClean="0"/>
            </a:br>
            <a:r>
              <a:rPr lang="pt-BR" sz="3600" b="1" spc="-100" dirty="0" smtClean="0"/>
              <a:t>Comissões </a:t>
            </a:r>
            <a:r>
              <a:rPr lang="pt-BR" sz="3600" b="1" spc="-100" dirty="0" err="1" smtClean="0"/>
              <a:t>Intergestores</a:t>
            </a:r>
            <a:r>
              <a:rPr lang="pt-BR" sz="3600" b="1" spc="-100" dirty="0" smtClean="0"/>
              <a:t> </a:t>
            </a:r>
            <a:r>
              <a:rPr lang="pt-BR" sz="3600" b="1" spc="-100" dirty="0" err="1" smtClean="0"/>
              <a:t>Bipartites</a:t>
            </a:r>
            <a:endParaRPr lang="pt-BR" sz="3600" b="1" spc="-100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endParaRPr lang="pt-BR" sz="900" b="1" dirty="0" smtClean="0"/>
          </a:p>
          <a:p>
            <a:pPr marL="411480" fontAlgn="auto">
              <a:lnSpc>
                <a:spcPct val="120000"/>
              </a:lnSpc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2800" dirty="0" smtClean="0"/>
              <a:t>Organizada no âmbito estadual e </a:t>
            </a:r>
            <a:r>
              <a:rPr lang="pt-BR" sz="2800" b="1" dirty="0" smtClean="0">
                <a:solidFill>
                  <a:srgbClr val="FFFF00"/>
                </a:solidFill>
              </a:rPr>
              <a:t>composta paritariamente por representantes dos dois níveis de governo</a:t>
            </a:r>
            <a:r>
              <a:rPr lang="pt-BR" sz="2800" dirty="0" smtClean="0"/>
              <a:t>: Secretaria de Cultura ou equivalente e órgãos de representação do conjunto dos Secretários ou Dirigentes Municipais de Cultura ;</a:t>
            </a:r>
          </a:p>
          <a:p>
            <a:pPr marL="411480" fontAlgn="auto">
              <a:lnSpc>
                <a:spcPct val="120000"/>
              </a:lnSpc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2800" dirty="0" smtClean="0"/>
              <a:t>Espaço de articulação entre o gestor estadual e os gestores municipais para </a:t>
            </a:r>
            <a:r>
              <a:rPr lang="pt-BR" sz="2800" b="1" dirty="0" smtClean="0">
                <a:solidFill>
                  <a:srgbClr val="FFFF00"/>
                </a:solidFill>
              </a:rPr>
              <a:t>viabilizar a implementação do Sistema Estadual de Cultura - SEC</a:t>
            </a:r>
            <a:r>
              <a:rPr lang="pt-BR" sz="2800" dirty="0" smtClean="0"/>
              <a:t>, que integra o SNC;</a:t>
            </a:r>
          </a:p>
          <a:p>
            <a:pPr marL="411480" fontAlgn="auto">
              <a:lnSpc>
                <a:spcPct val="120000"/>
              </a:lnSpc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2800" dirty="0" smtClean="0"/>
              <a:t>Instância de interlocução de gestores para negociação e </a:t>
            </a:r>
            <a:r>
              <a:rPr lang="pt-BR" sz="2800" dirty="0" err="1" smtClean="0"/>
              <a:t>pactuação</a:t>
            </a:r>
            <a:r>
              <a:rPr lang="pt-BR" sz="2800" dirty="0" smtClean="0"/>
              <a:t> das ações governamentais no que tange aos </a:t>
            </a:r>
            <a:r>
              <a:rPr lang="pt-BR" sz="2800" b="1" dirty="0" smtClean="0">
                <a:solidFill>
                  <a:srgbClr val="FFFF00"/>
                </a:solidFill>
              </a:rPr>
              <a:t>aspectos operacionais da gestão do sistema</a:t>
            </a:r>
            <a:r>
              <a:rPr lang="pt-BR" sz="2800" dirty="0" smtClean="0"/>
              <a:t>;</a:t>
            </a:r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1000125"/>
            <a:ext cx="8558213" cy="5643563"/>
          </a:xfrm>
        </p:spPr>
        <p:txBody>
          <a:bodyPr>
            <a:normAutofit/>
          </a:bodyPr>
          <a:lstStyle/>
          <a:p>
            <a:pPr marL="360000" indent="0" fontAlgn="auto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r>
              <a:rPr lang="pt-BR" sz="2800" b="1" spc="-100" dirty="0" smtClean="0"/>
              <a:t>Instância de Negociação e </a:t>
            </a:r>
            <a:r>
              <a:rPr lang="pt-BR" sz="2800" b="1" spc="-100" dirty="0" err="1" smtClean="0"/>
              <a:t>Pactuação</a:t>
            </a:r>
            <a:r>
              <a:rPr lang="pt-BR" sz="4000" b="1" spc="-100" dirty="0" smtClean="0"/>
              <a:t/>
            </a:r>
            <a:br>
              <a:rPr lang="pt-BR" sz="4000" b="1" spc="-100" dirty="0" smtClean="0"/>
            </a:br>
            <a:r>
              <a:rPr lang="pt-BR" sz="3600" b="1" spc="-100" dirty="0" smtClean="0"/>
              <a:t>Comissões </a:t>
            </a:r>
            <a:r>
              <a:rPr lang="pt-BR" sz="3600" b="1" spc="-100" dirty="0" err="1" smtClean="0"/>
              <a:t>Intergestores</a:t>
            </a:r>
            <a:r>
              <a:rPr lang="pt-BR" sz="3600" b="1" spc="-100" dirty="0" smtClean="0"/>
              <a:t> </a:t>
            </a:r>
            <a:r>
              <a:rPr lang="pt-BR" sz="3600" b="1" spc="-100" dirty="0" err="1" smtClean="0"/>
              <a:t>Bipartites</a:t>
            </a:r>
            <a:endParaRPr lang="pt-BR" sz="3600" b="1" spc="-100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110000"/>
              <a:buFont typeface="Wingdings" pitchFamily="2" charset="2"/>
              <a:buNone/>
              <a:defRPr/>
            </a:pPr>
            <a:endParaRPr lang="pt-BR" sz="900" b="1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r>
              <a:rPr lang="pt-BR" sz="2800" dirty="0" smtClean="0"/>
              <a:t>Suas definições e propostas deverão ser referendadas ou aprovadas pelo respectivo </a:t>
            </a:r>
            <a:r>
              <a:rPr lang="pt-BR" sz="2800" b="1" dirty="0" smtClean="0">
                <a:solidFill>
                  <a:srgbClr val="FFFF00"/>
                </a:solidFill>
              </a:rPr>
              <a:t>Conselho Estadual, submetendo-se ao seu poder deliberativo e fiscalizador .</a:t>
            </a:r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  <a:p>
            <a:pPr marL="41148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/>
              <a:buChar char=""/>
              <a:defRPr/>
            </a:pPr>
            <a:endParaRPr lang="pt-BR" sz="2800" dirty="0" smtClean="0"/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pt-BR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" name="Elipse 22"/>
          <p:cNvSpPr/>
          <p:nvPr/>
        </p:nvSpPr>
        <p:spPr>
          <a:xfrm>
            <a:off x="214282" y="1285860"/>
            <a:ext cx="8629650" cy="5424488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 dirty="0"/>
          </a:p>
        </p:txBody>
      </p:sp>
      <p:sp>
        <p:nvSpPr>
          <p:cNvPr id="25" name="Rectangle 1"/>
          <p:cNvSpPr txBox="1">
            <a:spLocks noChangeArrowheads="1"/>
          </p:cNvSpPr>
          <p:nvPr/>
        </p:nvSpPr>
        <p:spPr bwMode="auto">
          <a:xfrm>
            <a:off x="2185942" y="1714488"/>
            <a:ext cx="4810164" cy="353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Sistema Nacional de Cultura</a:t>
            </a:r>
            <a:r>
              <a:rPr lang="pt-B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endParaRPr lang="en-GB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Elipse 39"/>
          <p:cNvSpPr/>
          <p:nvPr/>
        </p:nvSpPr>
        <p:spPr>
          <a:xfrm>
            <a:off x="3686140" y="2071678"/>
            <a:ext cx="1597840" cy="87601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3783781" y="2304754"/>
            <a:ext cx="1295400" cy="370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CNC</a:t>
            </a: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diretrizes </a:t>
            </a:r>
            <a:r>
              <a:rPr lang="pt-BR" sz="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PNC</a:t>
            </a:r>
            <a:endParaRPr lang="en-GB" sz="9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Elipse 26"/>
          <p:cNvSpPr/>
          <p:nvPr/>
        </p:nvSpPr>
        <p:spPr>
          <a:xfrm>
            <a:off x="1528730" y="4838704"/>
            <a:ext cx="2514600" cy="1447800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Rectangle 1"/>
          <p:cNvSpPr txBox="1">
            <a:spLocks noChangeArrowheads="1"/>
          </p:cNvSpPr>
          <p:nvPr/>
        </p:nvSpPr>
        <p:spPr bwMode="auto">
          <a:xfrm>
            <a:off x="1757314" y="5760462"/>
            <a:ext cx="1938368" cy="38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Sistemas Estaduais</a:t>
            </a: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Cultura</a:t>
            </a:r>
            <a:endParaRPr lang="en-GB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Elipse 37"/>
          <p:cNvSpPr/>
          <p:nvPr/>
        </p:nvSpPr>
        <p:spPr>
          <a:xfrm>
            <a:off x="2028129" y="4929198"/>
            <a:ext cx="1443698" cy="78796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53" name="Elipse 39"/>
          <p:cNvSpPr/>
          <p:nvPr/>
        </p:nvSpPr>
        <p:spPr>
          <a:xfrm>
            <a:off x="6222550" y="4071942"/>
            <a:ext cx="1535556" cy="715484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54" name="Rectangle 1"/>
          <p:cNvSpPr txBox="1">
            <a:spLocks noChangeArrowheads="1"/>
          </p:cNvSpPr>
          <p:nvPr/>
        </p:nvSpPr>
        <p:spPr bwMode="auto">
          <a:xfrm>
            <a:off x="6275088" y="4362720"/>
            <a:ext cx="1447800" cy="20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7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CIB</a:t>
            </a:r>
          </a:p>
        </p:txBody>
      </p:sp>
      <p:sp>
        <p:nvSpPr>
          <p:cNvPr id="59" name="Elipse 58"/>
          <p:cNvSpPr/>
          <p:nvPr/>
        </p:nvSpPr>
        <p:spPr>
          <a:xfrm>
            <a:off x="5000628" y="4857760"/>
            <a:ext cx="2514600" cy="1447800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60" name="Elipse 59"/>
          <p:cNvSpPr/>
          <p:nvPr/>
        </p:nvSpPr>
        <p:spPr>
          <a:xfrm>
            <a:off x="5500027" y="4948254"/>
            <a:ext cx="1443698" cy="78796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61" name="Rectangle 1"/>
          <p:cNvSpPr txBox="1">
            <a:spLocks noChangeArrowheads="1"/>
          </p:cNvSpPr>
          <p:nvPr/>
        </p:nvSpPr>
        <p:spPr bwMode="auto">
          <a:xfrm>
            <a:off x="5229212" y="5779518"/>
            <a:ext cx="1938368" cy="38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Sistemas </a:t>
            </a:r>
            <a:r>
              <a:rPr lang="pt-B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Municipais</a:t>
            </a:r>
            <a:endParaRPr lang="pt-B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Cultura</a:t>
            </a:r>
            <a:endParaRPr lang="en-GB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upo 74"/>
          <p:cNvGrpSpPr/>
          <p:nvPr/>
        </p:nvGrpSpPr>
        <p:grpSpPr>
          <a:xfrm>
            <a:off x="6222550" y="3215790"/>
            <a:ext cx="1535556" cy="715484"/>
            <a:chOff x="6643562" y="2285992"/>
            <a:chExt cx="1535556" cy="715484"/>
          </a:xfrm>
        </p:grpSpPr>
        <p:sp>
          <p:nvSpPr>
            <p:cNvPr id="76" name="Elipse 39"/>
            <p:cNvSpPr/>
            <p:nvPr/>
          </p:nvSpPr>
          <p:spPr>
            <a:xfrm>
              <a:off x="6643562" y="2285992"/>
              <a:ext cx="1535556" cy="715484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77" name="Rectangle 1"/>
            <p:cNvSpPr txBox="1">
              <a:spLocks noChangeArrowheads="1"/>
            </p:cNvSpPr>
            <p:nvPr/>
          </p:nvSpPr>
          <p:spPr bwMode="auto">
            <a:xfrm>
              <a:off x="6696100" y="2347473"/>
              <a:ext cx="1447800" cy="479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7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CIT</a:t>
              </a:r>
              <a:endParaRPr lang="pt-BR" sz="1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en-GB" sz="800" b="1" dirty="0" err="1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Pactuação</a:t>
              </a:r>
              <a:r>
                <a:rPr lang="en-GB" sz="8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GB" sz="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 </a:t>
              </a:r>
              <a:r>
                <a:rPr lang="en-GB" sz="800" b="1" dirty="0" err="1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Critérios</a:t>
              </a:r>
              <a:r>
                <a:rPr lang="en-GB" sz="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</a:t>
              </a:r>
            </a:p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en-GB" sz="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GB" sz="800" b="1" dirty="0" err="1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Partilha</a:t>
              </a:r>
              <a:r>
                <a:rPr lang="en-GB" sz="8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GB" sz="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 </a:t>
              </a:r>
              <a:r>
                <a:rPr lang="en-GB" sz="800" b="1" dirty="0" err="1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Transferência</a:t>
              </a:r>
              <a:endParaRPr lang="en-GB" sz="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8" name="Elipse 39"/>
          <p:cNvSpPr/>
          <p:nvPr/>
        </p:nvSpPr>
        <p:spPr>
          <a:xfrm>
            <a:off x="3686140" y="3122636"/>
            <a:ext cx="1597840" cy="87601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79" name="Rectangle 1"/>
          <p:cNvSpPr txBox="1">
            <a:spLocks noChangeArrowheads="1"/>
          </p:cNvSpPr>
          <p:nvPr/>
        </p:nvSpPr>
        <p:spPr bwMode="auto">
          <a:xfrm>
            <a:off x="3819500" y="3446337"/>
            <a:ext cx="1295400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CNPC</a:t>
            </a:r>
            <a:endParaRPr lang="pt-BR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4" name="Line 1077"/>
          <p:cNvSpPr>
            <a:spLocks noChangeShapeType="1"/>
          </p:cNvSpPr>
          <p:nvPr/>
        </p:nvSpPr>
        <p:spPr bwMode="auto">
          <a:xfrm flipH="1">
            <a:off x="3428992" y="5357826"/>
            <a:ext cx="210979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97" name="Line 1077"/>
          <p:cNvSpPr>
            <a:spLocks noChangeShapeType="1"/>
          </p:cNvSpPr>
          <p:nvPr/>
        </p:nvSpPr>
        <p:spPr bwMode="auto">
          <a:xfrm rot="20700000" flipH="1" flipV="1">
            <a:off x="3385227" y="4880843"/>
            <a:ext cx="2945046" cy="4954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68" name="Line 1064"/>
          <p:cNvSpPr>
            <a:spLocks noChangeShapeType="1"/>
          </p:cNvSpPr>
          <p:nvPr/>
        </p:nvSpPr>
        <p:spPr bwMode="auto">
          <a:xfrm rot="16200000">
            <a:off x="6536546" y="4750604"/>
            <a:ext cx="357189" cy="285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9" name="Elipse 26"/>
          <p:cNvSpPr>
            <a:spLocks noChangeArrowheads="1"/>
          </p:cNvSpPr>
          <p:nvPr/>
        </p:nvSpPr>
        <p:spPr bwMode="auto">
          <a:xfrm>
            <a:off x="4071934" y="3643314"/>
            <a:ext cx="1600200" cy="533400"/>
          </a:xfrm>
          <a:prstGeom prst="ellipse">
            <a:avLst/>
          </a:prstGeom>
          <a:noFill/>
          <a:ln w="19050" algn="ctr">
            <a:solidFill>
              <a:schemeClr val="bg1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endParaRPr lang="pt-BR" sz="1400" b="1">
              <a:solidFill>
                <a:schemeClr val="bg1"/>
              </a:solidFill>
            </a:endParaRPr>
          </a:p>
        </p:txBody>
      </p:sp>
      <p:sp>
        <p:nvSpPr>
          <p:cNvPr id="70" name="Rectangle 1"/>
          <p:cNvSpPr txBox="1">
            <a:spLocks noChangeArrowheads="1"/>
          </p:cNvSpPr>
          <p:nvPr/>
        </p:nvSpPr>
        <p:spPr bwMode="auto">
          <a:xfrm>
            <a:off x="4176698" y="3714752"/>
            <a:ext cx="1447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en-GB" sz="900" b="1" dirty="0" err="1" smtClean="0">
                <a:solidFill>
                  <a:schemeClr val="tx1"/>
                </a:solidFill>
              </a:rPr>
              <a:t>Elaboração</a:t>
            </a:r>
            <a:r>
              <a:rPr lang="en-GB" sz="900" b="1" dirty="0" smtClean="0">
                <a:solidFill>
                  <a:schemeClr val="tx1"/>
                </a:solidFill>
              </a:rPr>
              <a:t> do PNC</a:t>
            </a:r>
            <a:endParaRPr lang="en-GB" sz="600" b="1" dirty="0">
              <a:solidFill>
                <a:schemeClr val="tx1"/>
              </a:solidFill>
            </a:endParaRPr>
          </a:p>
          <a:p>
            <a:pPr marL="0" lvl="1" indent="-296863" algn="ctr" defTabSz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MinC</a:t>
            </a:r>
            <a:endParaRPr lang="pt-BR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3" name="Line 1084"/>
          <p:cNvSpPr>
            <a:spLocks noChangeShapeType="1"/>
          </p:cNvSpPr>
          <p:nvPr/>
        </p:nvSpPr>
        <p:spPr bwMode="auto">
          <a:xfrm flipV="1">
            <a:off x="4429124" y="2857496"/>
            <a:ext cx="0" cy="35719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101" name="Line 1077"/>
          <p:cNvSpPr>
            <a:spLocks noChangeShapeType="1"/>
          </p:cNvSpPr>
          <p:nvPr/>
        </p:nvSpPr>
        <p:spPr bwMode="auto">
          <a:xfrm>
            <a:off x="5214942" y="3571876"/>
            <a:ext cx="107157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pt-BR">
              <a:solidFill>
                <a:schemeClr val="bg1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" name="Line 1084"/>
          <p:cNvSpPr>
            <a:spLocks noChangeShapeType="1"/>
          </p:cNvSpPr>
          <p:nvPr/>
        </p:nvSpPr>
        <p:spPr bwMode="auto">
          <a:xfrm flipV="1">
            <a:off x="7000892" y="3857628"/>
            <a:ext cx="0" cy="28575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55" name="Rectangle 1"/>
          <p:cNvSpPr txBox="1">
            <a:spLocks noChangeArrowheads="1"/>
          </p:cNvSpPr>
          <p:nvPr/>
        </p:nvSpPr>
        <p:spPr bwMode="auto">
          <a:xfrm>
            <a:off x="2043066" y="5232287"/>
            <a:ext cx="1362100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CEPC</a:t>
            </a:r>
            <a:endParaRPr lang="pt-BR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Rectangle 1"/>
          <p:cNvSpPr txBox="1">
            <a:spLocks noChangeArrowheads="1"/>
          </p:cNvSpPr>
          <p:nvPr/>
        </p:nvSpPr>
        <p:spPr bwMode="auto">
          <a:xfrm>
            <a:off x="5514964" y="5286388"/>
            <a:ext cx="1362100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CMPC</a:t>
            </a:r>
            <a:endParaRPr lang="pt-BR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Rectangle 1"/>
          <p:cNvSpPr>
            <a:spLocks noGrp="1" noChangeArrowheads="1"/>
          </p:cNvSpPr>
          <p:nvPr>
            <p:ph idx="1"/>
          </p:nvPr>
        </p:nvSpPr>
        <p:spPr>
          <a:xfrm>
            <a:off x="214282" y="762000"/>
            <a:ext cx="8944036" cy="276999"/>
          </a:xfrm>
        </p:spPr>
        <p:txBody>
          <a:bodyPr wrap="square" lIns="0" tIns="0" rIns="0" bIns="0">
            <a:sp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800" b="1" dirty="0" smtClean="0">
                <a:latin typeface="Corbel" pitchFamily="34" charset="0"/>
              </a:rPr>
              <a:t>Relação entre as instâncias colegiadas e as instâncias de negociação e </a:t>
            </a:r>
            <a:r>
              <a:rPr lang="pt-BR" sz="1800" b="1" dirty="0" err="1" smtClean="0">
                <a:latin typeface="Corbel" pitchFamily="34" charset="0"/>
              </a:rPr>
              <a:t>pactuação</a:t>
            </a:r>
            <a:r>
              <a:rPr lang="pt-BR" sz="1800" b="1" dirty="0" smtClean="0">
                <a:latin typeface="Corbel" pitchFamily="34" charset="0"/>
              </a:rPr>
              <a:t> do SNC </a:t>
            </a:r>
            <a:endParaRPr lang="en-GB" sz="1800" b="1" dirty="0" smtClean="0">
              <a:latin typeface="Corbel" pitchFamily="34" charset="0"/>
            </a:endParaRPr>
          </a:p>
        </p:txBody>
      </p:sp>
      <p:sp>
        <p:nvSpPr>
          <p:cNvPr id="39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Elipse 45"/>
          <p:cNvSpPr/>
          <p:nvPr/>
        </p:nvSpPr>
        <p:spPr>
          <a:xfrm>
            <a:off x="214282" y="1285860"/>
            <a:ext cx="8629650" cy="5424488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 dirty="0"/>
          </a:p>
        </p:txBody>
      </p:sp>
      <p:sp>
        <p:nvSpPr>
          <p:cNvPr id="39" name="Elipse 38"/>
          <p:cNvSpPr/>
          <p:nvPr/>
        </p:nvSpPr>
        <p:spPr>
          <a:xfrm>
            <a:off x="1500166" y="1643050"/>
            <a:ext cx="4429156" cy="2928958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3072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pt-BR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" name="Elipse 39"/>
          <p:cNvSpPr/>
          <p:nvPr/>
        </p:nvSpPr>
        <p:spPr>
          <a:xfrm>
            <a:off x="542869" y="4080382"/>
            <a:ext cx="1591476" cy="77737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3" name="Elipse 39"/>
          <p:cNvSpPr/>
          <p:nvPr/>
        </p:nvSpPr>
        <p:spPr>
          <a:xfrm>
            <a:off x="3686140" y="2071678"/>
            <a:ext cx="1597840" cy="87601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3783781" y="2421583"/>
            <a:ext cx="1295400" cy="22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CNC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ectangle 1"/>
          <p:cNvSpPr txBox="1">
            <a:spLocks noChangeArrowheads="1"/>
          </p:cNvSpPr>
          <p:nvPr/>
        </p:nvSpPr>
        <p:spPr bwMode="auto">
          <a:xfrm>
            <a:off x="214282" y="4362456"/>
            <a:ext cx="2209800" cy="260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Instâncias </a:t>
            </a:r>
            <a:r>
              <a:rPr lang="pt-BR" sz="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Colegiadas </a:t>
            </a:r>
            <a:r>
              <a:rPr lang="pt-BR" sz="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</a:t>
            </a: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Sistemas Setoriais</a:t>
            </a:r>
            <a:endParaRPr lang="en-GB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Elipse 26"/>
          <p:cNvSpPr/>
          <p:nvPr/>
        </p:nvSpPr>
        <p:spPr>
          <a:xfrm>
            <a:off x="1528730" y="4838704"/>
            <a:ext cx="2514600" cy="1447800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Rectangle 1"/>
          <p:cNvSpPr txBox="1">
            <a:spLocks noChangeArrowheads="1"/>
          </p:cNvSpPr>
          <p:nvPr/>
        </p:nvSpPr>
        <p:spPr bwMode="auto">
          <a:xfrm>
            <a:off x="1757314" y="5760462"/>
            <a:ext cx="1938368" cy="38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Sistemas Estaduais</a:t>
            </a: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Cultura</a:t>
            </a:r>
            <a:endParaRPr lang="en-GB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Elipse 37"/>
          <p:cNvSpPr/>
          <p:nvPr/>
        </p:nvSpPr>
        <p:spPr>
          <a:xfrm>
            <a:off x="2028129" y="4929198"/>
            <a:ext cx="1443698" cy="78796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59" name="Elipse 58"/>
          <p:cNvSpPr/>
          <p:nvPr/>
        </p:nvSpPr>
        <p:spPr>
          <a:xfrm>
            <a:off x="5000628" y="4857760"/>
            <a:ext cx="2514600" cy="1447800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60" name="Elipse 59"/>
          <p:cNvSpPr/>
          <p:nvPr/>
        </p:nvSpPr>
        <p:spPr>
          <a:xfrm>
            <a:off x="5500027" y="4948254"/>
            <a:ext cx="1443698" cy="78796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61" name="Rectangle 1"/>
          <p:cNvSpPr txBox="1">
            <a:spLocks noChangeArrowheads="1"/>
          </p:cNvSpPr>
          <p:nvPr/>
        </p:nvSpPr>
        <p:spPr bwMode="auto">
          <a:xfrm>
            <a:off x="5229212" y="5779518"/>
            <a:ext cx="1938368" cy="38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Sistemas </a:t>
            </a:r>
            <a:r>
              <a:rPr lang="pt-B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Municipais</a:t>
            </a:r>
            <a:endParaRPr lang="pt-B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Cultura</a:t>
            </a:r>
            <a:endParaRPr lang="en-GB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upo 70"/>
          <p:cNvGrpSpPr/>
          <p:nvPr/>
        </p:nvGrpSpPr>
        <p:grpSpPr>
          <a:xfrm>
            <a:off x="1864832" y="3213582"/>
            <a:ext cx="1535556" cy="715484"/>
            <a:chOff x="6357810" y="2285992"/>
            <a:chExt cx="1535556" cy="715484"/>
          </a:xfrm>
        </p:grpSpPr>
        <p:sp>
          <p:nvSpPr>
            <p:cNvPr id="72" name="Elipse 39"/>
            <p:cNvSpPr/>
            <p:nvPr/>
          </p:nvSpPr>
          <p:spPr>
            <a:xfrm>
              <a:off x="6357810" y="2285992"/>
              <a:ext cx="1535556" cy="715484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73" name="Rectangle 1"/>
            <p:cNvSpPr txBox="1">
              <a:spLocks noChangeArrowheads="1"/>
            </p:cNvSpPr>
            <p:nvPr/>
          </p:nvSpPr>
          <p:spPr bwMode="auto">
            <a:xfrm>
              <a:off x="6410348" y="2551713"/>
              <a:ext cx="1447800" cy="235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8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Colegiados Setoriais</a:t>
              </a:r>
            </a:p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8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do CNPC</a:t>
              </a:r>
              <a:endParaRPr lang="en-GB" sz="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8" name="Elipse 39"/>
          <p:cNvSpPr/>
          <p:nvPr/>
        </p:nvSpPr>
        <p:spPr>
          <a:xfrm>
            <a:off x="3686140" y="3122636"/>
            <a:ext cx="1597840" cy="87601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79" name="Rectangle 1"/>
          <p:cNvSpPr txBox="1">
            <a:spLocks noChangeArrowheads="1"/>
          </p:cNvSpPr>
          <p:nvPr/>
        </p:nvSpPr>
        <p:spPr bwMode="auto">
          <a:xfrm>
            <a:off x="3819500" y="3446337"/>
            <a:ext cx="1295400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CNPC</a:t>
            </a:r>
            <a:endParaRPr lang="pt-BR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4" name="Line 1077"/>
          <p:cNvSpPr>
            <a:spLocks noChangeShapeType="1"/>
          </p:cNvSpPr>
          <p:nvPr/>
        </p:nvSpPr>
        <p:spPr bwMode="auto">
          <a:xfrm flipH="1">
            <a:off x="3428992" y="5357826"/>
            <a:ext cx="214314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6" name="Line 1077"/>
          <p:cNvSpPr>
            <a:spLocks noChangeShapeType="1"/>
          </p:cNvSpPr>
          <p:nvPr/>
        </p:nvSpPr>
        <p:spPr bwMode="auto">
          <a:xfrm>
            <a:off x="3357554" y="3571876"/>
            <a:ext cx="35719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pt-BR">
              <a:solidFill>
                <a:schemeClr val="bg1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0760" name="Line 1064"/>
          <p:cNvSpPr>
            <a:spLocks noChangeShapeType="1"/>
          </p:cNvSpPr>
          <p:nvPr/>
        </p:nvSpPr>
        <p:spPr bwMode="auto">
          <a:xfrm flipH="1" flipV="1">
            <a:off x="1857356" y="4643446"/>
            <a:ext cx="428628" cy="42862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91" name="Line 1084"/>
          <p:cNvSpPr>
            <a:spLocks noChangeShapeType="1"/>
          </p:cNvSpPr>
          <p:nvPr/>
        </p:nvSpPr>
        <p:spPr bwMode="auto">
          <a:xfrm flipV="1">
            <a:off x="4429124" y="2857496"/>
            <a:ext cx="0" cy="35719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57" name="Line 1064"/>
          <p:cNvSpPr>
            <a:spLocks noChangeShapeType="1"/>
          </p:cNvSpPr>
          <p:nvPr/>
        </p:nvSpPr>
        <p:spPr bwMode="auto">
          <a:xfrm rot="16200000">
            <a:off x="1928795" y="3786190"/>
            <a:ext cx="357189" cy="5000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63" name="Line 1084"/>
          <p:cNvSpPr>
            <a:spLocks noChangeShapeType="1"/>
          </p:cNvSpPr>
          <p:nvPr/>
        </p:nvSpPr>
        <p:spPr bwMode="auto">
          <a:xfrm flipV="1">
            <a:off x="2643174" y="3857628"/>
            <a:ext cx="0" cy="114300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42" name="Line 1064"/>
          <p:cNvSpPr>
            <a:spLocks noChangeShapeType="1"/>
          </p:cNvSpPr>
          <p:nvPr/>
        </p:nvSpPr>
        <p:spPr bwMode="auto">
          <a:xfrm rot="16200000">
            <a:off x="3178962" y="2607463"/>
            <a:ext cx="642941" cy="85725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41" name="Rectangle 1"/>
          <p:cNvSpPr>
            <a:spLocks noGrp="1" noChangeArrowheads="1"/>
          </p:cNvSpPr>
          <p:nvPr>
            <p:ph idx="1"/>
          </p:nvPr>
        </p:nvSpPr>
        <p:spPr>
          <a:xfrm>
            <a:off x="214282" y="762000"/>
            <a:ext cx="8944036" cy="276999"/>
          </a:xfrm>
        </p:spPr>
        <p:txBody>
          <a:bodyPr wrap="square" lIns="0" tIns="0" rIns="0" bIns="0">
            <a:sp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800" b="1" dirty="0" smtClean="0">
                <a:latin typeface="Corbel" pitchFamily="34" charset="0"/>
              </a:rPr>
              <a:t>Relação entre os colegiados setoriais no SNC</a:t>
            </a:r>
            <a:endParaRPr lang="en-GB" sz="1800" b="1" dirty="0" smtClean="0">
              <a:latin typeface="Corbel" pitchFamily="34" charset="0"/>
            </a:endParaRPr>
          </a:p>
        </p:txBody>
      </p:sp>
      <p:sp>
        <p:nvSpPr>
          <p:cNvPr id="44" name="Rectangle 1"/>
          <p:cNvSpPr txBox="1">
            <a:spLocks noChangeArrowheads="1"/>
          </p:cNvSpPr>
          <p:nvPr/>
        </p:nvSpPr>
        <p:spPr bwMode="auto">
          <a:xfrm>
            <a:off x="2043066" y="5059692"/>
            <a:ext cx="1362100" cy="51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CEPC</a:t>
            </a:r>
            <a:endParaRPr lang="pt-BR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-296863" algn="ctr" defTabSz="914400"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Colegiados/Fóruns Setoriais</a:t>
            </a:r>
            <a:endParaRPr lang="en-GB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Rectangle 1"/>
          <p:cNvSpPr txBox="1">
            <a:spLocks noChangeArrowheads="1"/>
          </p:cNvSpPr>
          <p:nvPr/>
        </p:nvSpPr>
        <p:spPr bwMode="auto">
          <a:xfrm>
            <a:off x="5514964" y="5059692"/>
            <a:ext cx="1362100" cy="51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CMPC</a:t>
            </a:r>
            <a:endParaRPr lang="pt-BR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-296863" algn="ctr" defTabSz="914400"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Colegiados/Fóruns Setoriais</a:t>
            </a:r>
            <a:endParaRPr lang="en-GB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Rectangle 1"/>
          <p:cNvSpPr txBox="1">
            <a:spLocks noChangeArrowheads="1"/>
          </p:cNvSpPr>
          <p:nvPr/>
        </p:nvSpPr>
        <p:spPr bwMode="auto">
          <a:xfrm>
            <a:off x="2185942" y="1714488"/>
            <a:ext cx="4810164" cy="353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Sistema Nacional de Cultura</a:t>
            </a:r>
            <a:r>
              <a:rPr lang="pt-B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endParaRPr lang="en-GB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3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pt-BR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" name="Elipse 22"/>
          <p:cNvSpPr/>
          <p:nvPr/>
        </p:nvSpPr>
        <p:spPr>
          <a:xfrm>
            <a:off x="214282" y="1285860"/>
            <a:ext cx="8629650" cy="5424488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 dirty="0"/>
          </a:p>
        </p:txBody>
      </p:sp>
      <p:grpSp>
        <p:nvGrpSpPr>
          <p:cNvPr id="2" name="Grupo 57"/>
          <p:cNvGrpSpPr/>
          <p:nvPr/>
        </p:nvGrpSpPr>
        <p:grpSpPr>
          <a:xfrm>
            <a:off x="5000628" y="4857760"/>
            <a:ext cx="2514600" cy="1447800"/>
            <a:chOff x="1700210" y="4267200"/>
            <a:chExt cx="2514600" cy="1447800"/>
          </a:xfrm>
        </p:grpSpPr>
        <p:sp>
          <p:nvSpPr>
            <p:cNvPr id="59" name="Elipse 58"/>
            <p:cNvSpPr/>
            <p:nvPr/>
          </p:nvSpPr>
          <p:spPr>
            <a:xfrm>
              <a:off x="1700210" y="4267200"/>
              <a:ext cx="2514600" cy="1447800"/>
            </a:xfrm>
            <a:prstGeom prst="ellipse">
              <a:avLst/>
            </a:prstGeom>
            <a:gradFill flip="none" rotWithShape="1">
              <a:gsLst>
                <a:gs pos="0">
                  <a:srgbClr val="CCFF33">
                    <a:shade val="30000"/>
                    <a:satMod val="115000"/>
                  </a:srgbClr>
                </a:gs>
                <a:gs pos="50000">
                  <a:srgbClr val="CCFF33">
                    <a:shade val="67500"/>
                    <a:satMod val="115000"/>
                  </a:srgbClr>
                </a:gs>
                <a:gs pos="100000">
                  <a:srgbClr val="CCFF33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60" name="Elipse 59"/>
            <p:cNvSpPr/>
            <p:nvPr/>
          </p:nvSpPr>
          <p:spPr>
            <a:xfrm>
              <a:off x="2199609" y="4357694"/>
              <a:ext cx="1443698" cy="787968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61" name="Rectangle 1"/>
            <p:cNvSpPr txBox="1">
              <a:spLocks noChangeArrowheads="1"/>
            </p:cNvSpPr>
            <p:nvPr/>
          </p:nvSpPr>
          <p:spPr bwMode="auto">
            <a:xfrm>
              <a:off x="1928794" y="5188958"/>
              <a:ext cx="1938368" cy="383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Sistema </a:t>
              </a:r>
              <a:r>
                <a:rPr lang="pt-B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Municipal</a:t>
              </a:r>
              <a:endPara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de Cultura</a:t>
              </a:r>
              <a:endParaRPr lang="en-GB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2" name="Rectangle 1"/>
            <p:cNvSpPr txBox="1">
              <a:spLocks noChangeArrowheads="1"/>
            </p:cNvSpPr>
            <p:nvPr/>
          </p:nvSpPr>
          <p:spPr bwMode="auto">
            <a:xfrm>
              <a:off x="2305032" y="4552952"/>
              <a:ext cx="1181128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9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Instância Colegiada do Sistema Setorial Municipal</a:t>
              </a:r>
              <a:endParaRPr lang="pt-BR" sz="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1" name="Rectangle 1"/>
          <p:cNvSpPr>
            <a:spLocks noGrp="1" noChangeArrowheads="1"/>
          </p:cNvSpPr>
          <p:nvPr>
            <p:ph idx="1"/>
          </p:nvPr>
        </p:nvSpPr>
        <p:spPr>
          <a:xfrm>
            <a:off x="214282" y="762000"/>
            <a:ext cx="8944036" cy="276999"/>
          </a:xfrm>
        </p:spPr>
        <p:txBody>
          <a:bodyPr wrap="square" lIns="0" tIns="0" rIns="0" bIns="0">
            <a:sp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800" b="1" dirty="0" smtClean="0">
                <a:latin typeface="Corbel" pitchFamily="34" charset="0"/>
              </a:rPr>
              <a:t>Relação entre as instâncias colegiadas dos Sistemas Setoriais do SNC</a:t>
            </a:r>
            <a:endParaRPr lang="en-GB" sz="1800" b="1" dirty="0" smtClean="0">
              <a:latin typeface="Corbel" pitchFamily="34" charset="0"/>
            </a:endParaRPr>
          </a:p>
        </p:txBody>
      </p:sp>
      <p:sp>
        <p:nvSpPr>
          <p:cNvPr id="35" name="Elipse 34"/>
          <p:cNvSpPr/>
          <p:nvPr/>
        </p:nvSpPr>
        <p:spPr>
          <a:xfrm>
            <a:off x="1785918" y="1857364"/>
            <a:ext cx="4286280" cy="2838480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3" name="Elipse 39"/>
          <p:cNvSpPr/>
          <p:nvPr/>
        </p:nvSpPr>
        <p:spPr>
          <a:xfrm>
            <a:off x="3686140" y="2071678"/>
            <a:ext cx="1597840" cy="87601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3783781" y="2421583"/>
            <a:ext cx="1295400" cy="22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CNC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Elipse 39"/>
          <p:cNvSpPr/>
          <p:nvPr/>
        </p:nvSpPr>
        <p:spPr>
          <a:xfrm>
            <a:off x="3686140" y="3122636"/>
            <a:ext cx="1597840" cy="87601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79" name="Rectangle 1"/>
          <p:cNvSpPr txBox="1">
            <a:spLocks noChangeArrowheads="1"/>
          </p:cNvSpPr>
          <p:nvPr/>
        </p:nvSpPr>
        <p:spPr bwMode="auto">
          <a:xfrm>
            <a:off x="3819500" y="3446337"/>
            <a:ext cx="1295400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CNPC</a:t>
            </a:r>
            <a:endParaRPr lang="pt-BR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1" name="Line 1084"/>
          <p:cNvSpPr>
            <a:spLocks noChangeShapeType="1"/>
          </p:cNvSpPr>
          <p:nvPr/>
        </p:nvSpPr>
        <p:spPr bwMode="auto">
          <a:xfrm flipV="1">
            <a:off x="4429124" y="2857496"/>
            <a:ext cx="0" cy="35719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7" name="Elipse 26"/>
          <p:cNvSpPr/>
          <p:nvPr/>
        </p:nvSpPr>
        <p:spPr>
          <a:xfrm>
            <a:off x="1528730" y="4838704"/>
            <a:ext cx="2514600" cy="1447800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Rectangle 1"/>
          <p:cNvSpPr txBox="1">
            <a:spLocks noChangeArrowheads="1"/>
          </p:cNvSpPr>
          <p:nvPr/>
        </p:nvSpPr>
        <p:spPr bwMode="auto">
          <a:xfrm>
            <a:off x="1757314" y="5760462"/>
            <a:ext cx="1938368" cy="38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Estadual</a:t>
            </a:r>
            <a:endParaRPr lang="pt-B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Cultura</a:t>
            </a:r>
            <a:endParaRPr lang="en-GB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upo 62"/>
          <p:cNvGrpSpPr/>
          <p:nvPr/>
        </p:nvGrpSpPr>
        <p:grpSpPr>
          <a:xfrm>
            <a:off x="1985294" y="3143248"/>
            <a:ext cx="1486533" cy="2573918"/>
            <a:chOff x="2156774" y="2571744"/>
            <a:chExt cx="1486533" cy="2573918"/>
          </a:xfrm>
        </p:grpSpPr>
        <p:sp>
          <p:nvSpPr>
            <p:cNvPr id="38" name="Elipse 37"/>
            <p:cNvSpPr/>
            <p:nvPr/>
          </p:nvSpPr>
          <p:spPr>
            <a:xfrm>
              <a:off x="2199609" y="4357694"/>
              <a:ext cx="1443698" cy="787968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2" name="Rectangle 1"/>
            <p:cNvSpPr txBox="1">
              <a:spLocks noChangeArrowheads="1"/>
            </p:cNvSpPr>
            <p:nvPr/>
          </p:nvSpPr>
          <p:spPr bwMode="auto">
            <a:xfrm>
              <a:off x="2333596" y="4572008"/>
              <a:ext cx="1124000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9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Instância Colegiada do Sistema Setorial Estadual</a:t>
              </a:r>
              <a:endParaRPr lang="en-GB" sz="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Elipse 38"/>
            <p:cNvSpPr/>
            <p:nvPr/>
          </p:nvSpPr>
          <p:spPr>
            <a:xfrm>
              <a:off x="2156774" y="2571744"/>
              <a:ext cx="1443698" cy="787968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3" name="Rectangle 1"/>
            <p:cNvSpPr txBox="1">
              <a:spLocks noChangeArrowheads="1"/>
            </p:cNvSpPr>
            <p:nvPr/>
          </p:nvSpPr>
          <p:spPr bwMode="auto">
            <a:xfrm>
              <a:off x="2247926" y="2786058"/>
              <a:ext cx="1209670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9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Instância Colegiada do Sistema Setorial Nacional</a:t>
              </a:r>
              <a:endParaRPr lang="en-GB" sz="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94" name="Line 1077"/>
          <p:cNvSpPr>
            <a:spLocks noChangeShapeType="1"/>
          </p:cNvSpPr>
          <p:nvPr/>
        </p:nvSpPr>
        <p:spPr bwMode="auto">
          <a:xfrm flipH="1">
            <a:off x="3428992" y="5357826"/>
            <a:ext cx="214314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3" name="Line 1084"/>
          <p:cNvSpPr>
            <a:spLocks noChangeShapeType="1"/>
          </p:cNvSpPr>
          <p:nvPr/>
        </p:nvSpPr>
        <p:spPr bwMode="auto">
          <a:xfrm flipV="1">
            <a:off x="2714612" y="3857628"/>
            <a:ext cx="0" cy="114300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66" name="Line 1077"/>
          <p:cNvSpPr>
            <a:spLocks noChangeShapeType="1"/>
          </p:cNvSpPr>
          <p:nvPr/>
        </p:nvSpPr>
        <p:spPr bwMode="auto">
          <a:xfrm>
            <a:off x="3357554" y="3571876"/>
            <a:ext cx="35719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pt-BR">
              <a:solidFill>
                <a:schemeClr val="bg1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6" name="Rectangle 1"/>
          <p:cNvSpPr txBox="1">
            <a:spLocks noChangeArrowheads="1"/>
          </p:cNvSpPr>
          <p:nvPr/>
        </p:nvSpPr>
        <p:spPr bwMode="auto">
          <a:xfrm>
            <a:off x="2185942" y="1714488"/>
            <a:ext cx="4810164" cy="353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Sistema Nacional de Cultura</a:t>
            </a:r>
            <a:r>
              <a:rPr lang="pt-B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endParaRPr lang="en-GB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2" name="Line 1064"/>
          <p:cNvSpPr>
            <a:spLocks noChangeShapeType="1"/>
          </p:cNvSpPr>
          <p:nvPr/>
        </p:nvSpPr>
        <p:spPr bwMode="auto">
          <a:xfrm rot="16200000">
            <a:off x="3262305" y="2619369"/>
            <a:ext cx="571504" cy="7620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7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lipse 22"/>
          <p:cNvSpPr/>
          <p:nvPr/>
        </p:nvSpPr>
        <p:spPr>
          <a:xfrm>
            <a:off x="214282" y="1285860"/>
            <a:ext cx="8629650" cy="5424488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 dirty="0"/>
          </a:p>
        </p:txBody>
      </p:sp>
      <p:sp>
        <p:nvSpPr>
          <p:cNvPr id="3072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pt-BR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5" name="Rectangle 1"/>
          <p:cNvSpPr>
            <a:spLocks noGrp="1" noChangeArrowheads="1"/>
          </p:cNvSpPr>
          <p:nvPr>
            <p:ph idx="1"/>
          </p:nvPr>
        </p:nvSpPr>
        <p:spPr>
          <a:xfrm>
            <a:off x="214282" y="762000"/>
            <a:ext cx="7526070" cy="553998"/>
          </a:xfrm>
        </p:spPr>
        <p:txBody>
          <a:bodyPr wrap="square" lIns="0" tIns="0" rIns="0" bIns="0">
            <a:sp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800" b="1" dirty="0" smtClean="0">
                <a:latin typeface="Corbel" pitchFamily="34" charset="0"/>
              </a:rPr>
              <a:t>Relação entre as comissões de incentivo e fomento à cultura e as instâncias colegiadas do SNC </a:t>
            </a:r>
            <a:endParaRPr lang="en-GB" sz="1800" b="1" dirty="0" smtClean="0">
              <a:latin typeface="Corbel" pitchFamily="34" charset="0"/>
            </a:endParaRPr>
          </a:p>
        </p:txBody>
      </p:sp>
      <p:grpSp>
        <p:nvGrpSpPr>
          <p:cNvPr id="2" name="Grupo 48"/>
          <p:cNvGrpSpPr/>
          <p:nvPr/>
        </p:nvGrpSpPr>
        <p:grpSpPr>
          <a:xfrm>
            <a:off x="2714612" y="1857364"/>
            <a:ext cx="3500462" cy="2324112"/>
            <a:chOff x="2714612" y="1857364"/>
            <a:chExt cx="3500462" cy="2324112"/>
          </a:xfrm>
        </p:grpSpPr>
        <p:sp>
          <p:nvSpPr>
            <p:cNvPr id="76" name="Elipse 75"/>
            <p:cNvSpPr/>
            <p:nvPr/>
          </p:nvSpPr>
          <p:spPr>
            <a:xfrm>
              <a:off x="2714612" y="1857364"/>
              <a:ext cx="3500462" cy="2324112"/>
            </a:xfrm>
            <a:prstGeom prst="ellipse">
              <a:avLst/>
            </a:prstGeom>
            <a:gradFill flip="none" rotWithShape="1">
              <a:gsLst>
                <a:gs pos="0">
                  <a:srgbClr val="CCFF33">
                    <a:shade val="30000"/>
                    <a:satMod val="115000"/>
                  </a:srgbClr>
                </a:gs>
                <a:gs pos="50000">
                  <a:srgbClr val="CCFF33">
                    <a:shade val="67500"/>
                    <a:satMod val="115000"/>
                  </a:srgbClr>
                </a:gs>
                <a:gs pos="100000">
                  <a:srgbClr val="CCFF33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83" name="Elipse 39"/>
            <p:cNvSpPr/>
            <p:nvPr/>
          </p:nvSpPr>
          <p:spPr>
            <a:xfrm>
              <a:off x="3757578" y="2071678"/>
              <a:ext cx="1597840" cy="876018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84" name="Rectangle 1"/>
            <p:cNvSpPr txBox="1">
              <a:spLocks noChangeArrowheads="1"/>
            </p:cNvSpPr>
            <p:nvPr/>
          </p:nvSpPr>
          <p:spPr bwMode="auto">
            <a:xfrm>
              <a:off x="3890938" y="2395379"/>
              <a:ext cx="1295400" cy="196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CNPC</a:t>
              </a:r>
              <a:endParaRPr lang="pt-BR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6" name="Elipse 39"/>
            <p:cNvSpPr/>
            <p:nvPr/>
          </p:nvSpPr>
          <p:spPr>
            <a:xfrm>
              <a:off x="2928926" y="3020984"/>
              <a:ext cx="1535556" cy="715484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87" name="Line 1064"/>
            <p:cNvSpPr>
              <a:spLocks noChangeShapeType="1"/>
            </p:cNvSpPr>
            <p:nvPr/>
          </p:nvSpPr>
          <p:spPr bwMode="auto">
            <a:xfrm rot="16200000" flipH="1" flipV="1">
              <a:off x="3786182" y="2806669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pt-BR" dirty="0"/>
            </a:p>
          </p:txBody>
        </p:sp>
        <p:sp>
          <p:nvSpPr>
            <p:cNvPr id="89" name="Rectangle 1"/>
            <p:cNvSpPr txBox="1">
              <a:spLocks noChangeArrowheads="1"/>
            </p:cNvSpPr>
            <p:nvPr/>
          </p:nvSpPr>
          <p:spPr bwMode="auto">
            <a:xfrm>
              <a:off x="2928926" y="3177523"/>
              <a:ext cx="1447800" cy="395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7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CNIC</a:t>
              </a:r>
            </a:p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200" b="1" dirty="0" err="1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CNICs</a:t>
              </a:r>
              <a:r>
                <a:rPr lang="pt-BR" sz="12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Setoriais</a:t>
              </a:r>
            </a:p>
          </p:txBody>
        </p:sp>
        <p:sp>
          <p:nvSpPr>
            <p:cNvPr id="92" name="Elipse 26"/>
            <p:cNvSpPr>
              <a:spLocks noChangeArrowheads="1"/>
            </p:cNvSpPr>
            <p:nvPr/>
          </p:nvSpPr>
          <p:spPr bwMode="auto">
            <a:xfrm>
              <a:off x="4071934" y="2786058"/>
              <a:ext cx="1864152" cy="642942"/>
            </a:xfrm>
            <a:prstGeom prst="ellipse">
              <a:avLst/>
            </a:prstGeom>
            <a:noFill/>
            <a:ln w="19050" algn="ctr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endParaRPr lang="pt-BR" sz="1400" b="1">
                <a:solidFill>
                  <a:schemeClr val="bg1"/>
                </a:solidFill>
              </a:endParaRPr>
            </a:p>
          </p:txBody>
        </p:sp>
        <p:sp>
          <p:nvSpPr>
            <p:cNvPr id="93" name="Rectangle 1"/>
            <p:cNvSpPr txBox="1">
              <a:spLocks noChangeArrowheads="1"/>
            </p:cNvSpPr>
            <p:nvPr/>
          </p:nvSpPr>
          <p:spPr bwMode="auto">
            <a:xfrm>
              <a:off x="4339737" y="2935206"/>
              <a:ext cx="140019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Plano Nacional de Cultura</a:t>
              </a:r>
              <a:endParaRPr lang="pt-B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" name="Rectangle 1"/>
          <p:cNvSpPr txBox="1">
            <a:spLocks noChangeArrowheads="1"/>
          </p:cNvSpPr>
          <p:nvPr/>
        </p:nvSpPr>
        <p:spPr bwMode="auto">
          <a:xfrm>
            <a:off x="2185942" y="1714488"/>
            <a:ext cx="4810164" cy="353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Sistema Nacional de Cultura</a:t>
            </a:r>
            <a:r>
              <a:rPr lang="pt-B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endParaRPr lang="en-GB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grpSp>
        <p:nvGrpSpPr>
          <p:cNvPr id="3" name="Grupo 96"/>
          <p:cNvGrpSpPr/>
          <p:nvPr/>
        </p:nvGrpSpPr>
        <p:grpSpPr>
          <a:xfrm>
            <a:off x="1000100" y="3890970"/>
            <a:ext cx="3500462" cy="2324112"/>
            <a:chOff x="1000100" y="3890970"/>
            <a:chExt cx="3500462" cy="2324112"/>
          </a:xfrm>
        </p:grpSpPr>
        <p:sp>
          <p:nvSpPr>
            <p:cNvPr id="51" name="Elipse 50"/>
            <p:cNvSpPr/>
            <p:nvPr/>
          </p:nvSpPr>
          <p:spPr>
            <a:xfrm>
              <a:off x="1000100" y="3890970"/>
              <a:ext cx="3500462" cy="2324112"/>
            </a:xfrm>
            <a:prstGeom prst="ellipse">
              <a:avLst/>
            </a:prstGeom>
            <a:gradFill flip="none" rotWithShape="1">
              <a:gsLst>
                <a:gs pos="0">
                  <a:srgbClr val="CCFF33">
                    <a:shade val="30000"/>
                    <a:satMod val="115000"/>
                  </a:srgbClr>
                </a:gs>
                <a:gs pos="50000">
                  <a:srgbClr val="CCFF33">
                    <a:shade val="67500"/>
                    <a:satMod val="115000"/>
                  </a:srgbClr>
                </a:gs>
                <a:gs pos="100000">
                  <a:srgbClr val="CCFF33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52" name="Elipse 39"/>
            <p:cNvSpPr/>
            <p:nvPr/>
          </p:nvSpPr>
          <p:spPr>
            <a:xfrm>
              <a:off x="2043066" y="4000504"/>
              <a:ext cx="1597840" cy="876018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55" name="Rectangle 1"/>
            <p:cNvSpPr txBox="1">
              <a:spLocks noChangeArrowheads="1"/>
            </p:cNvSpPr>
            <p:nvPr/>
          </p:nvSpPr>
          <p:spPr bwMode="auto">
            <a:xfrm>
              <a:off x="2176426" y="4324205"/>
              <a:ext cx="1295400" cy="196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CEPC</a:t>
              </a:r>
              <a:endParaRPr lang="pt-BR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7" name="Elipse 39"/>
            <p:cNvSpPr/>
            <p:nvPr/>
          </p:nvSpPr>
          <p:spPr>
            <a:xfrm>
              <a:off x="1214414" y="4949810"/>
              <a:ext cx="1535556" cy="715484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58" name="Line 1064"/>
            <p:cNvSpPr>
              <a:spLocks noChangeShapeType="1"/>
            </p:cNvSpPr>
            <p:nvPr/>
          </p:nvSpPr>
          <p:spPr bwMode="auto">
            <a:xfrm rot="16200000" flipH="1" flipV="1">
              <a:off x="2071670" y="4735495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pt-BR" dirty="0"/>
            </a:p>
          </p:txBody>
        </p:sp>
        <p:sp>
          <p:nvSpPr>
            <p:cNvPr id="62" name="Rectangle 1"/>
            <p:cNvSpPr txBox="1">
              <a:spLocks noChangeArrowheads="1"/>
            </p:cNvSpPr>
            <p:nvPr/>
          </p:nvSpPr>
          <p:spPr bwMode="auto">
            <a:xfrm>
              <a:off x="1214414" y="5241692"/>
              <a:ext cx="1447800" cy="209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7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CEIC</a:t>
              </a:r>
            </a:p>
          </p:txBody>
        </p:sp>
        <p:sp>
          <p:nvSpPr>
            <p:cNvPr id="64" name="Elipse 26"/>
            <p:cNvSpPr>
              <a:spLocks noChangeArrowheads="1"/>
            </p:cNvSpPr>
            <p:nvPr/>
          </p:nvSpPr>
          <p:spPr bwMode="auto">
            <a:xfrm>
              <a:off x="2357422" y="4714884"/>
              <a:ext cx="1864152" cy="642942"/>
            </a:xfrm>
            <a:prstGeom prst="ellipse">
              <a:avLst/>
            </a:prstGeom>
            <a:noFill/>
            <a:ln w="19050" algn="ctr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endParaRPr lang="pt-BR" sz="1400" b="1">
                <a:solidFill>
                  <a:schemeClr val="bg1"/>
                </a:solidFill>
              </a:endParaRPr>
            </a:p>
          </p:txBody>
        </p:sp>
        <p:sp>
          <p:nvSpPr>
            <p:cNvPr id="67" name="Rectangle 1"/>
            <p:cNvSpPr txBox="1">
              <a:spLocks noChangeArrowheads="1"/>
            </p:cNvSpPr>
            <p:nvPr/>
          </p:nvSpPr>
          <p:spPr bwMode="auto">
            <a:xfrm>
              <a:off x="2625225" y="4864032"/>
              <a:ext cx="140019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Plano Estadual de Cultura</a:t>
              </a:r>
              <a:endParaRPr lang="pt-B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4" name="Rectangle 1"/>
            <p:cNvSpPr txBox="1">
              <a:spLocks noChangeArrowheads="1"/>
            </p:cNvSpPr>
            <p:nvPr/>
          </p:nvSpPr>
          <p:spPr bwMode="auto">
            <a:xfrm>
              <a:off x="2133566" y="5643578"/>
              <a:ext cx="1938368" cy="383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Sistema </a:t>
              </a:r>
              <a:r>
                <a:rPr lang="pt-B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Estadual</a:t>
              </a:r>
              <a:endPara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de Cultura</a:t>
              </a:r>
              <a:endParaRPr lang="en-GB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Grupo 97"/>
          <p:cNvGrpSpPr/>
          <p:nvPr/>
        </p:nvGrpSpPr>
        <p:grpSpPr>
          <a:xfrm>
            <a:off x="4572000" y="3857628"/>
            <a:ext cx="3500462" cy="2324112"/>
            <a:chOff x="1000100" y="3890970"/>
            <a:chExt cx="3500462" cy="2324112"/>
          </a:xfrm>
        </p:grpSpPr>
        <p:sp>
          <p:nvSpPr>
            <p:cNvPr id="99" name="Elipse 98"/>
            <p:cNvSpPr/>
            <p:nvPr/>
          </p:nvSpPr>
          <p:spPr>
            <a:xfrm>
              <a:off x="1000100" y="3890970"/>
              <a:ext cx="3500462" cy="2324112"/>
            </a:xfrm>
            <a:prstGeom prst="ellipse">
              <a:avLst/>
            </a:prstGeom>
            <a:gradFill flip="none" rotWithShape="1">
              <a:gsLst>
                <a:gs pos="0">
                  <a:srgbClr val="CCFF33">
                    <a:shade val="30000"/>
                    <a:satMod val="115000"/>
                  </a:srgbClr>
                </a:gs>
                <a:gs pos="50000">
                  <a:srgbClr val="CCFF33">
                    <a:shade val="67500"/>
                    <a:satMod val="115000"/>
                  </a:srgbClr>
                </a:gs>
                <a:gs pos="100000">
                  <a:srgbClr val="CCFF33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00" name="Elipse 39"/>
            <p:cNvSpPr/>
            <p:nvPr/>
          </p:nvSpPr>
          <p:spPr>
            <a:xfrm>
              <a:off x="2043066" y="4000504"/>
              <a:ext cx="1597840" cy="876018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01" name="Rectangle 1"/>
            <p:cNvSpPr txBox="1">
              <a:spLocks noChangeArrowheads="1"/>
            </p:cNvSpPr>
            <p:nvPr/>
          </p:nvSpPr>
          <p:spPr bwMode="auto">
            <a:xfrm>
              <a:off x="2176426" y="4324205"/>
              <a:ext cx="1295400" cy="196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6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CMPC</a:t>
              </a:r>
              <a:endParaRPr lang="pt-BR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" name="Elipse 39"/>
            <p:cNvSpPr/>
            <p:nvPr/>
          </p:nvSpPr>
          <p:spPr>
            <a:xfrm>
              <a:off x="1214414" y="4949810"/>
              <a:ext cx="1535556" cy="715484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03" name="Line 1064"/>
            <p:cNvSpPr>
              <a:spLocks noChangeShapeType="1"/>
            </p:cNvSpPr>
            <p:nvPr/>
          </p:nvSpPr>
          <p:spPr bwMode="auto">
            <a:xfrm rot="16200000" flipH="1" flipV="1">
              <a:off x="2071670" y="4735495"/>
              <a:ext cx="285752" cy="2857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pt-BR" dirty="0"/>
            </a:p>
          </p:txBody>
        </p:sp>
        <p:sp>
          <p:nvSpPr>
            <p:cNvPr id="104" name="Rectangle 1"/>
            <p:cNvSpPr txBox="1">
              <a:spLocks noChangeArrowheads="1"/>
            </p:cNvSpPr>
            <p:nvPr/>
          </p:nvSpPr>
          <p:spPr bwMode="auto">
            <a:xfrm>
              <a:off x="1214414" y="5241692"/>
              <a:ext cx="1447800" cy="209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7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CMIC</a:t>
              </a:r>
            </a:p>
          </p:txBody>
        </p:sp>
        <p:sp>
          <p:nvSpPr>
            <p:cNvPr id="105" name="Elipse 26"/>
            <p:cNvSpPr>
              <a:spLocks noChangeArrowheads="1"/>
            </p:cNvSpPr>
            <p:nvPr/>
          </p:nvSpPr>
          <p:spPr bwMode="auto">
            <a:xfrm>
              <a:off x="2357422" y="4714884"/>
              <a:ext cx="1864152" cy="642942"/>
            </a:xfrm>
            <a:prstGeom prst="ellipse">
              <a:avLst/>
            </a:prstGeom>
            <a:noFill/>
            <a:ln w="19050" algn="ctr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endParaRPr lang="pt-BR" sz="1400" b="1">
                <a:solidFill>
                  <a:schemeClr val="bg1"/>
                </a:solidFill>
              </a:endParaRPr>
            </a:p>
          </p:txBody>
        </p:sp>
        <p:sp>
          <p:nvSpPr>
            <p:cNvPr id="106" name="Rectangle 1"/>
            <p:cNvSpPr txBox="1">
              <a:spLocks noChangeArrowheads="1"/>
            </p:cNvSpPr>
            <p:nvPr/>
          </p:nvSpPr>
          <p:spPr bwMode="auto">
            <a:xfrm>
              <a:off x="2625225" y="4864032"/>
              <a:ext cx="140019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Plano Municipal de Cultura</a:t>
              </a:r>
              <a:endParaRPr lang="pt-B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7" name="Rectangle 1"/>
            <p:cNvSpPr txBox="1">
              <a:spLocks noChangeArrowheads="1"/>
            </p:cNvSpPr>
            <p:nvPr/>
          </p:nvSpPr>
          <p:spPr bwMode="auto">
            <a:xfrm>
              <a:off x="2133566" y="5643578"/>
              <a:ext cx="1938368" cy="383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Sistema </a:t>
              </a:r>
              <a:r>
                <a:rPr lang="pt-BR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Municipal</a:t>
              </a:r>
              <a:endPara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de Cultura</a:t>
              </a:r>
              <a:endParaRPr lang="en-GB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2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4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750"/>
            <a:ext cx="8286750" cy="5401479"/>
          </a:xfrm>
        </p:spPr>
        <p:txBody>
          <a:bodyPr lIns="0" tIns="0" rIns="0" bIns="0">
            <a:spAutoFit/>
          </a:bodyPr>
          <a:lstStyle/>
          <a:p>
            <a:pPr marL="900000" indent="-108000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1.1</a:t>
            </a:r>
            <a:r>
              <a:rPr lang="pt-BR" sz="4000" b="1" dirty="0" smtClean="0">
                <a:solidFill>
                  <a:schemeClr val="accent3"/>
                </a:solidFill>
              </a:rPr>
              <a:t> </a:t>
            </a:r>
            <a:r>
              <a:rPr lang="pt-BR" sz="4000" b="1" dirty="0" smtClean="0">
                <a:solidFill>
                  <a:srgbClr val="FFC000"/>
                </a:solidFill>
              </a:rPr>
              <a:t> </a:t>
            </a:r>
            <a:r>
              <a:rPr lang="pt-BR" sz="3200" b="1" dirty="0" smtClean="0"/>
              <a:t>Papel do Estado na Gestão Pública da Cultura</a:t>
            </a:r>
          </a:p>
          <a:p>
            <a:pPr marL="1440000" lvl="5" indent="-51435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Char char="§"/>
            </a:pPr>
            <a:r>
              <a:rPr lang="pt-BR" sz="2200" dirty="0" smtClean="0"/>
              <a:t>Formular e executar as políticas públicas de cultura</a:t>
            </a:r>
          </a:p>
          <a:p>
            <a:pPr marL="1440000" lvl="5" indent="-51435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Char char="§"/>
            </a:pPr>
            <a:r>
              <a:rPr lang="pt-BR" sz="2200" dirty="0" smtClean="0"/>
              <a:t>Planejar e fomentar as atividades culturais</a:t>
            </a:r>
          </a:p>
          <a:p>
            <a:pPr marL="1440000" lvl="5" indent="-51435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Char char="§"/>
            </a:pPr>
            <a:r>
              <a:rPr lang="pt-BR" sz="2200" dirty="0" smtClean="0"/>
              <a:t>Preservar e valorizar o patrimônio cultural material e imaterial do país</a:t>
            </a:r>
          </a:p>
          <a:p>
            <a:pPr marL="1440000" lvl="5" indent="-51435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Char char="§"/>
            </a:pPr>
            <a:r>
              <a:rPr lang="pt-BR" sz="2200" dirty="0" smtClean="0"/>
              <a:t> Estabelecer marcos regulatórios para a economia da cultura</a:t>
            </a:r>
          </a:p>
          <a:p>
            <a:pPr marL="1440000" lvl="5" indent="-51435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Char char="§"/>
            </a:pPr>
            <a:r>
              <a:rPr lang="pt-BR" sz="2200" dirty="0" smtClean="0"/>
              <a:t>Garantir  o acesso universal aos bens e serviços culturais </a:t>
            </a:r>
          </a:p>
          <a:p>
            <a:pPr marL="1440000" lvl="5" indent="-51435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Char char="§"/>
            </a:pPr>
            <a:r>
              <a:rPr lang="pt-BR" sz="2200" dirty="0" smtClean="0"/>
              <a:t>Proteger e promover a diversidade das expressões culturais</a:t>
            </a:r>
          </a:p>
          <a:p>
            <a:pPr marL="954225" lvl="2" indent="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None/>
            </a:pPr>
            <a:endParaRPr lang="pt-BR" sz="1600" b="1" dirty="0" smtClean="0">
              <a:solidFill>
                <a:srgbClr val="FFFF00"/>
              </a:solidFill>
            </a:endParaRPr>
          </a:p>
          <a:p>
            <a:pPr marL="954225" lvl="2" indent="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None/>
            </a:pPr>
            <a:r>
              <a:rPr lang="pt-BR" sz="1650" b="1" dirty="0" smtClean="0">
                <a:solidFill>
                  <a:srgbClr val="FFFF00"/>
                </a:solidFill>
              </a:rPr>
              <a:t>O Estado deve atuar sempre considerando em primeiro plano o interesse público e o respeito à diversidade cultural (Artigos 215 e 216 da Constituição Federal).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endParaRPr lang="pt-BR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" name="Elipse 22"/>
          <p:cNvSpPr/>
          <p:nvPr/>
        </p:nvSpPr>
        <p:spPr>
          <a:xfrm>
            <a:off x="214282" y="1285860"/>
            <a:ext cx="8629650" cy="5424488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 dirty="0"/>
          </a:p>
        </p:txBody>
      </p:sp>
      <p:sp>
        <p:nvSpPr>
          <p:cNvPr id="40" name="Elipse 39"/>
          <p:cNvSpPr/>
          <p:nvPr/>
        </p:nvSpPr>
        <p:spPr>
          <a:xfrm>
            <a:off x="542869" y="4080382"/>
            <a:ext cx="1591476" cy="77737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25" name="Rectangle 1"/>
          <p:cNvSpPr txBox="1">
            <a:spLocks noChangeArrowheads="1"/>
          </p:cNvSpPr>
          <p:nvPr/>
        </p:nvSpPr>
        <p:spPr bwMode="auto">
          <a:xfrm>
            <a:off x="2185942" y="1714488"/>
            <a:ext cx="4810164" cy="353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 fontAlgn="auto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Sistema Nacional de Cultura</a:t>
            </a:r>
            <a:r>
              <a:rPr lang="pt-B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endParaRPr lang="en-GB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Elipse 39"/>
          <p:cNvSpPr/>
          <p:nvPr/>
        </p:nvSpPr>
        <p:spPr>
          <a:xfrm>
            <a:off x="3686140" y="2071678"/>
            <a:ext cx="1597840" cy="87601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 bwMode="auto">
          <a:xfrm>
            <a:off x="3783781" y="2304754"/>
            <a:ext cx="1295400" cy="370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CNC</a:t>
            </a: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diretrizes </a:t>
            </a:r>
            <a:r>
              <a:rPr lang="pt-BR" sz="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PNC</a:t>
            </a:r>
            <a:endParaRPr lang="en-GB" sz="9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Elipse 26"/>
          <p:cNvSpPr/>
          <p:nvPr/>
        </p:nvSpPr>
        <p:spPr>
          <a:xfrm>
            <a:off x="1528730" y="4838704"/>
            <a:ext cx="2514600" cy="1447800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29" name="Rectangle 1"/>
          <p:cNvSpPr txBox="1">
            <a:spLocks noChangeArrowheads="1"/>
          </p:cNvSpPr>
          <p:nvPr/>
        </p:nvSpPr>
        <p:spPr bwMode="auto">
          <a:xfrm>
            <a:off x="1757314" y="5760462"/>
            <a:ext cx="1938368" cy="38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Sistemas Estaduais</a:t>
            </a: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Cultura</a:t>
            </a:r>
            <a:endParaRPr lang="en-GB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Elipse 37"/>
          <p:cNvSpPr/>
          <p:nvPr/>
        </p:nvSpPr>
        <p:spPr>
          <a:xfrm>
            <a:off x="2028129" y="4929198"/>
            <a:ext cx="1443698" cy="78796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53" name="Elipse 39"/>
          <p:cNvSpPr/>
          <p:nvPr/>
        </p:nvSpPr>
        <p:spPr>
          <a:xfrm>
            <a:off x="6222550" y="4071942"/>
            <a:ext cx="1535556" cy="715484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54" name="Rectangle 1"/>
          <p:cNvSpPr txBox="1">
            <a:spLocks noChangeArrowheads="1"/>
          </p:cNvSpPr>
          <p:nvPr/>
        </p:nvSpPr>
        <p:spPr bwMode="auto">
          <a:xfrm>
            <a:off x="6275088" y="4362720"/>
            <a:ext cx="1447800" cy="20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7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CIB</a:t>
            </a:r>
          </a:p>
        </p:txBody>
      </p:sp>
      <p:sp>
        <p:nvSpPr>
          <p:cNvPr id="59" name="Elipse 58"/>
          <p:cNvSpPr/>
          <p:nvPr/>
        </p:nvSpPr>
        <p:spPr>
          <a:xfrm>
            <a:off x="5000628" y="4857760"/>
            <a:ext cx="2514600" cy="1447800"/>
          </a:xfrm>
          <a:prstGeom prst="ellipse">
            <a:avLst/>
          </a:prstGeom>
          <a:gradFill flip="none" rotWithShape="1">
            <a:gsLst>
              <a:gs pos="0">
                <a:srgbClr val="CCFF33">
                  <a:shade val="30000"/>
                  <a:satMod val="115000"/>
                </a:srgbClr>
              </a:gs>
              <a:gs pos="50000">
                <a:srgbClr val="CCFF33">
                  <a:shade val="67500"/>
                  <a:satMod val="115000"/>
                </a:srgbClr>
              </a:gs>
              <a:gs pos="100000">
                <a:srgbClr val="CCFF33">
                  <a:shade val="100000"/>
                  <a:satMod val="115000"/>
                </a:srgbClr>
              </a:gs>
            </a:gsLst>
            <a:lin ang="5400000" scaled="1"/>
            <a:tileRect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60" name="Elipse 59"/>
          <p:cNvSpPr/>
          <p:nvPr/>
        </p:nvSpPr>
        <p:spPr>
          <a:xfrm>
            <a:off x="5500027" y="4948254"/>
            <a:ext cx="1443698" cy="78796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61" name="Rectangle 1"/>
          <p:cNvSpPr txBox="1">
            <a:spLocks noChangeArrowheads="1"/>
          </p:cNvSpPr>
          <p:nvPr/>
        </p:nvSpPr>
        <p:spPr bwMode="auto">
          <a:xfrm>
            <a:off x="5229212" y="5779518"/>
            <a:ext cx="1938368" cy="38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Sistemas </a:t>
            </a:r>
            <a:r>
              <a:rPr lang="pt-B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Municipais</a:t>
            </a:r>
            <a:endParaRPr lang="pt-B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Cultura</a:t>
            </a:r>
            <a:endParaRPr lang="en-GB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upo 70"/>
          <p:cNvGrpSpPr/>
          <p:nvPr/>
        </p:nvGrpSpPr>
        <p:grpSpPr>
          <a:xfrm>
            <a:off x="1864832" y="3214686"/>
            <a:ext cx="1535556" cy="715484"/>
            <a:chOff x="6357810" y="2285992"/>
            <a:chExt cx="1535556" cy="715484"/>
          </a:xfrm>
        </p:grpSpPr>
        <p:sp>
          <p:nvSpPr>
            <p:cNvPr id="72" name="Elipse 39"/>
            <p:cNvSpPr/>
            <p:nvPr/>
          </p:nvSpPr>
          <p:spPr>
            <a:xfrm>
              <a:off x="6357810" y="2285992"/>
              <a:ext cx="1535556" cy="715484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73" name="Rectangle 1"/>
            <p:cNvSpPr txBox="1">
              <a:spLocks noChangeArrowheads="1"/>
            </p:cNvSpPr>
            <p:nvPr/>
          </p:nvSpPr>
          <p:spPr bwMode="auto">
            <a:xfrm>
              <a:off x="6410348" y="2551713"/>
              <a:ext cx="1447800" cy="235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8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Colegiados Setoriais</a:t>
              </a:r>
            </a:p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8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do CNPC</a:t>
              </a:r>
              <a:endParaRPr lang="en-GB" sz="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Grupo 74"/>
          <p:cNvGrpSpPr/>
          <p:nvPr/>
        </p:nvGrpSpPr>
        <p:grpSpPr>
          <a:xfrm>
            <a:off x="6222550" y="3215790"/>
            <a:ext cx="1535556" cy="715484"/>
            <a:chOff x="6643562" y="2285992"/>
            <a:chExt cx="1535556" cy="715484"/>
          </a:xfrm>
        </p:grpSpPr>
        <p:sp>
          <p:nvSpPr>
            <p:cNvPr id="76" name="Elipse 39"/>
            <p:cNvSpPr/>
            <p:nvPr/>
          </p:nvSpPr>
          <p:spPr>
            <a:xfrm>
              <a:off x="6643562" y="2285992"/>
              <a:ext cx="1535556" cy="715484"/>
            </a:xfrm>
            <a:prstGeom prst="ellipse">
              <a:avLst/>
            </a:prstGeom>
            <a:gradFill>
              <a:gsLst>
                <a:gs pos="0">
                  <a:srgbClr val="82B54F"/>
                </a:gs>
                <a:gs pos="50000">
                  <a:srgbClr val="26410F"/>
                </a:gs>
                <a:gs pos="100000">
                  <a:srgbClr val="156B13"/>
                </a:gs>
              </a:gsLst>
              <a:lin ang="5400000" scaled="0"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l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77" name="Rectangle 1"/>
            <p:cNvSpPr txBox="1">
              <a:spLocks noChangeArrowheads="1"/>
            </p:cNvSpPr>
            <p:nvPr/>
          </p:nvSpPr>
          <p:spPr bwMode="auto">
            <a:xfrm>
              <a:off x="6696100" y="2347473"/>
              <a:ext cx="1447800" cy="479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pt-BR" sz="17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CIT</a:t>
              </a:r>
              <a:endParaRPr lang="pt-BR" sz="1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en-GB" sz="800" b="1" dirty="0" err="1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Pactuação</a:t>
              </a:r>
              <a:r>
                <a:rPr lang="en-GB" sz="8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GB" sz="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 </a:t>
              </a:r>
              <a:r>
                <a:rPr lang="en-GB" sz="800" b="1" dirty="0" err="1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Critérios</a:t>
              </a:r>
              <a:r>
                <a:rPr lang="en-GB" sz="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</a:t>
              </a:r>
            </a:p>
            <a:p>
              <a:pPr marL="0" lvl="1" indent="-296863" algn="ctr" defTabSz="914400">
                <a:lnSpc>
                  <a:spcPct val="80000"/>
                </a:lnSpc>
                <a:spcBef>
                  <a:spcPts val="300"/>
                </a:spcBef>
                <a:buClr>
                  <a:schemeClr val="accent2"/>
                </a:buClr>
                <a:buSzPct val="90000"/>
                <a:buFont typeface="Wingdings" pitchFamily="2" charset="2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</a:pPr>
              <a:r>
                <a:rPr lang="en-GB" sz="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GB" sz="800" b="1" dirty="0" err="1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Partilha</a:t>
              </a:r>
              <a:r>
                <a:rPr lang="en-GB" sz="8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GB" sz="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 </a:t>
              </a:r>
              <a:r>
                <a:rPr lang="en-GB" sz="800" b="1" dirty="0" err="1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Transferência</a:t>
              </a:r>
              <a:endParaRPr lang="en-GB" sz="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8" name="Elipse 39"/>
          <p:cNvSpPr/>
          <p:nvPr/>
        </p:nvSpPr>
        <p:spPr>
          <a:xfrm>
            <a:off x="3686140" y="3122636"/>
            <a:ext cx="1597840" cy="876018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79" name="Rectangle 1"/>
          <p:cNvSpPr txBox="1">
            <a:spLocks noChangeArrowheads="1"/>
          </p:cNvSpPr>
          <p:nvPr/>
        </p:nvSpPr>
        <p:spPr bwMode="auto">
          <a:xfrm>
            <a:off x="3819500" y="3446337"/>
            <a:ext cx="1295400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CNPC</a:t>
            </a:r>
            <a:endParaRPr lang="pt-BR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4" name="Line 1077"/>
          <p:cNvSpPr>
            <a:spLocks noChangeShapeType="1"/>
          </p:cNvSpPr>
          <p:nvPr/>
        </p:nvSpPr>
        <p:spPr bwMode="auto">
          <a:xfrm flipH="1">
            <a:off x="3428992" y="5357826"/>
            <a:ext cx="210979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97" name="Line 1077"/>
          <p:cNvSpPr>
            <a:spLocks noChangeShapeType="1"/>
          </p:cNvSpPr>
          <p:nvPr/>
        </p:nvSpPr>
        <p:spPr bwMode="auto">
          <a:xfrm rot="20700000" flipH="1" flipV="1">
            <a:off x="3385227" y="4880843"/>
            <a:ext cx="2945046" cy="4954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68" name="Line 1064"/>
          <p:cNvSpPr>
            <a:spLocks noChangeShapeType="1"/>
          </p:cNvSpPr>
          <p:nvPr/>
        </p:nvSpPr>
        <p:spPr bwMode="auto">
          <a:xfrm rot="16200000">
            <a:off x="6536546" y="4750604"/>
            <a:ext cx="357189" cy="285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9" name="Elipse 26"/>
          <p:cNvSpPr>
            <a:spLocks noChangeArrowheads="1"/>
          </p:cNvSpPr>
          <p:nvPr/>
        </p:nvSpPr>
        <p:spPr bwMode="auto">
          <a:xfrm>
            <a:off x="4071934" y="3643314"/>
            <a:ext cx="1600200" cy="533400"/>
          </a:xfrm>
          <a:prstGeom prst="ellipse">
            <a:avLst/>
          </a:prstGeom>
          <a:noFill/>
          <a:ln w="19050" algn="ctr">
            <a:solidFill>
              <a:schemeClr val="bg1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endParaRPr lang="pt-BR" sz="1400" b="1">
              <a:solidFill>
                <a:schemeClr val="bg1"/>
              </a:solidFill>
            </a:endParaRPr>
          </a:p>
        </p:txBody>
      </p:sp>
      <p:sp>
        <p:nvSpPr>
          <p:cNvPr id="70" name="Rectangle 1"/>
          <p:cNvSpPr txBox="1">
            <a:spLocks noChangeArrowheads="1"/>
          </p:cNvSpPr>
          <p:nvPr/>
        </p:nvSpPr>
        <p:spPr bwMode="auto">
          <a:xfrm>
            <a:off x="4176698" y="3714752"/>
            <a:ext cx="1447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en-GB" sz="900" b="1" dirty="0" err="1" smtClean="0">
                <a:solidFill>
                  <a:schemeClr val="tx1"/>
                </a:solidFill>
              </a:rPr>
              <a:t>Elaboração</a:t>
            </a:r>
            <a:r>
              <a:rPr lang="en-GB" sz="900" b="1" dirty="0" smtClean="0">
                <a:solidFill>
                  <a:schemeClr val="tx1"/>
                </a:solidFill>
              </a:rPr>
              <a:t> do PNC</a:t>
            </a:r>
            <a:endParaRPr lang="en-GB" sz="600" b="1" dirty="0">
              <a:solidFill>
                <a:schemeClr val="tx1"/>
              </a:solidFill>
            </a:endParaRPr>
          </a:p>
          <a:p>
            <a:pPr marL="0" lvl="1" indent="-296863" algn="ctr" defTabSz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MinC</a:t>
            </a:r>
            <a:endParaRPr lang="pt-BR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" name="Rectangle 1"/>
          <p:cNvSpPr>
            <a:spLocks noGrp="1" noChangeArrowheads="1"/>
          </p:cNvSpPr>
          <p:nvPr>
            <p:ph idx="1"/>
          </p:nvPr>
        </p:nvSpPr>
        <p:spPr>
          <a:xfrm>
            <a:off x="214282" y="762000"/>
            <a:ext cx="8944036" cy="553998"/>
          </a:xfrm>
        </p:spPr>
        <p:txBody>
          <a:bodyPr wrap="square" lIns="0" tIns="0" rIns="0" bIns="0">
            <a:spAutoFit/>
          </a:bodyPr>
          <a:lstStyle/>
          <a:p>
            <a:pPr marL="0" lvl="1" indent="0">
              <a:spcBef>
                <a:spcPts val="0"/>
              </a:spcBef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800" b="1" dirty="0" smtClean="0">
                <a:latin typeface="Corbel" pitchFamily="34" charset="0"/>
              </a:rPr>
              <a:t>Relação entre os colegiados setoriais, as instâncias colegiadas e as instâncias de negociação e </a:t>
            </a:r>
            <a:r>
              <a:rPr lang="pt-BR" sz="1800" b="1" dirty="0" err="1" smtClean="0">
                <a:latin typeface="Corbel" pitchFamily="34" charset="0"/>
              </a:rPr>
              <a:t>pactuação</a:t>
            </a:r>
            <a:r>
              <a:rPr lang="pt-BR" sz="1800" b="1" dirty="0" smtClean="0">
                <a:latin typeface="Corbel" pitchFamily="34" charset="0"/>
              </a:rPr>
              <a:t> do SNC </a:t>
            </a:r>
            <a:endParaRPr lang="en-GB" sz="1800" b="1" dirty="0" smtClean="0">
              <a:latin typeface="Corbel" pitchFamily="34" charset="0"/>
            </a:endParaRPr>
          </a:p>
        </p:txBody>
      </p:sp>
      <p:sp>
        <p:nvSpPr>
          <p:cNvPr id="81" name="Elipse 39"/>
          <p:cNvSpPr/>
          <p:nvPr/>
        </p:nvSpPr>
        <p:spPr>
          <a:xfrm>
            <a:off x="2857488" y="4071942"/>
            <a:ext cx="1535556" cy="715484"/>
          </a:xfrm>
          <a:prstGeom prst="ellipse">
            <a:avLst/>
          </a:prstGeom>
          <a:gradFill>
            <a:gsLst>
              <a:gs pos="0">
                <a:srgbClr val="82B54F"/>
              </a:gs>
              <a:gs pos="50000">
                <a:srgbClr val="26410F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/>
          </a:p>
        </p:txBody>
      </p:sp>
      <p:sp>
        <p:nvSpPr>
          <p:cNvPr id="88" name="Line 1064"/>
          <p:cNvSpPr>
            <a:spLocks noChangeShapeType="1"/>
          </p:cNvSpPr>
          <p:nvPr/>
        </p:nvSpPr>
        <p:spPr bwMode="auto">
          <a:xfrm rot="16200000" flipH="1" flipV="1">
            <a:off x="3714744" y="3857627"/>
            <a:ext cx="285752" cy="28575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85" name="Rectangle 1"/>
          <p:cNvSpPr txBox="1">
            <a:spLocks noChangeArrowheads="1"/>
          </p:cNvSpPr>
          <p:nvPr/>
        </p:nvSpPr>
        <p:spPr bwMode="auto">
          <a:xfrm>
            <a:off x="2767860" y="4293096"/>
            <a:ext cx="1732132" cy="321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PROCULTURA</a:t>
            </a: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CNIC/</a:t>
            </a:r>
            <a:r>
              <a:rPr lang="pt-BR" sz="9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CNICsSetoriais</a:t>
            </a:r>
            <a:endParaRPr lang="pt-BR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Rectangle 1"/>
          <p:cNvSpPr txBox="1">
            <a:spLocks noChangeArrowheads="1"/>
          </p:cNvSpPr>
          <p:nvPr/>
        </p:nvSpPr>
        <p:spPr bwMode="auto">
          <a:xfrm>
            <a:off x="214282" y="4362456"/>
            <a:ext cx="2209800" cy="260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Instâncias </a:t>
            </a:r>
            <a:r>
              <a:rPr lang="pt-BR" sz="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Colegiadas </a:t>
            </a:r>
            <a:r>
              <a:rPr lang="pt-BR" sz="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</a:t>
            </a:r>
          </a:p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Sistemas Setoriais</a:t>
            </a:r>
            <a:endParaRPr lang="en-GB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" name="Line 1077"/>
          <p:cNvSpPr>
            <a:spLocks noChangeShapeType="1"/>
          </p:cNvSpPr>
          <p:nvPr/>
        </p:nvSpPr>
        <p:spPr bwMode="auto">
          <a:xfrm>
            <a:off x="3357554" y="3571876"/>
            <a:ext cx="35719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pt-BR">
              <a:solidFill>
                <a:schemeClr val="bg1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2" name="Line 1064"/>
          <p:cNvSpPr>
            <a:spLocks noChangeShapeType="1"/>
          </p:cNvSpPr>
          <p:nvPr/>
        </p:nvSpPr>
        <p:spPr bwMode="auto">
          <a:xfrm flipH="1" flipV="1">
            <a:off x="1857356" y="4643446"/>
            <a:ext cx="428628" cy="42862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93" name="Line 1084"/>
          <p:cNvSpPr>
            <a:spLocks noChangeShapeType="1"/>
          </p:cNvSpPr>
          <p:nvPr/>
        </p:nvSpPr>
        <p:spPr bwMode="auto">
          <a:xfrm flipV="1">
            <a:off x="4429124" y="2857496"/>
            <a:ext cx="0" cy="35719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98" name="Line 1064"/>
          <p:cNvSpPr>
            <a:spLocks noChangeShapeType="1"/>
          </p:cNvSpPr>
          <p:nvPr/>
        </p:nvSpPr>
        <p:spPr bwMode="auto">
          <a:xfrm rot="16200000">
            <a:off x="1928795" y="3786190"/>
            <a:ext cx="357189" cy="5000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99" name="Line 1084"/>
          <p:cNvSpPr>
            <a:spLocks noChangeShapeType="1"/>
          </p:cNvSpPr>
          <p:nvPr/>
        </p:nvSpPr>
        <p:spPr bwMode="auto">
          <a:xfrm flipV="1">
            <a:off x="2643174" y="3857628"/>
            <a:ext cx="0" cy="114300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100" name="Line 1064"/>
          <p:cNvSpPr>
            <a:spLocks noChangeShapeType="1"/>
          </p:cNvSpPr>
          <p:nvPr/>
        </p:nvSpPr>
        <p:spPr bwMode="auto">
          <a:xfrm rot="16200000">
            <a:off x="3178962" y="2607463"/>
            <a:ext cx="642941" cy="85725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101" name="Line 1077"/>
          <p:cNvSpPr>
            <a:spLocks noChangeShapeType="1"/>
          </p:cNvSpPr>
          <p:nvPr/>
        </p:nvSpPr>
        <p:spPr bwMode="auto">
          <a:xfrm>
            <a:off x="5214942" y="3571876"/>
            <a:ext cx="107157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pt-BR">
              <a:solidFill>
                <a:schemeClr val="bg1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" name="Line 1084"/>
          <p:cNvSpPr>
            <a:spLocks noChangeShapeType="1"/>
          </p:cNvSpPr>
          <p:nvPr/>
        </p:nvSpPr>
        <p:spPr bwMode="auto">
          <a:xfrm flipV="1">
            <a:off x="7000892" y="3857628"/>
            <a:ext cx="0" cy="28575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55" name="Rectangle 1"/>
          <p:cNvSpPr txBox="1">
            <a:spLocks noChangeArrowheads="1"/>
          </p:cNvSpPr>
          <p:nvPr/>
        </p:nvSpPr>
        <p:spPr bwMode="auto">
          <a:xfrm>
            <a:off x="2043066" y="5059692"/>
            <a:ext cx="1362100" cy="51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CEPC</a:t>
            </a:r>
            <a:endParaRPr lang="pt-BR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-296863" algn="ctr" defTabSz="914400"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Colegiados/Fóruns Setoriais</a:t>
            </a:r>
            <a:endParaRPr lang="en-GB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Rectangle 1"/>
          <p:cNvSpPr txBox="1">
            <a:spLocks noChangeArrowheads="1"/>
          </p:cNvSpPr>
          <p:nvPr/>
        </p:nvSpPr>
        <p:spPr bwMode="auto">
          <a:xfrm>
            <a:off x="5514964" y="5059692"/>
            <a:ext cx="1362100" cy="51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indent="-296863" algn="ctr" defTabSz="914400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SzPct val="9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CMPC</a:t>
            </a:r>
            <a:endParaRPr lang="pt-BR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-296863" algn="ctr" defTabSz="914400">
              <a:spcBef>
                <a:spcPts val="3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Colegiados/Fóruns Setoriais</a:t>
            </a:r>
            <a:endParaRPr lang="en-GB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908050"/>
            <a:ext cx="8321675" cy="5262979"/>
          </a:xfrm>
        </p:spPr>
        <p:txBody>
          <a:bodyPr lIns="0" tIns="0" rIns="0" bIns="0">
            <a:spAutoFit/>
          </a:bodyPr>
          <a:lstStyle/>
          <a:p>
            <a:pPr marL="582613" indent="-514350" eaLnBrk="1" hangingPunct="1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rgbClr val="FFC000"/>
                </a:solidFill>
              </a:rPr>
              <a:t>2.7</a:t>
            </a:r>
            <a:r>
              <a:rPr lang="pt-BR" sz="4400" b="1" dirty="0" smtClean="0">
                <a:solidFill>
                  <a:schemeClr val="hlink"/>
                </a:solidFill>
              </a:rPr>
              <a:t>  </a:t>
            </a:r>
            <a:r>
              <a:rPr lang="pt-BR" sz="3200" b="1" dirty="0" smtClean="0"/>
              <a:t>Instrumentos de Gestão do Sistema Nacional de Cultura</a:t>
            </a:r>
          </a:p>
          <a:p>
            <a:pPr marL="582613" indent="-514350" eaLnBrk="1" hangingPunct="1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2200" b="1" dirty="0" smtClean="0"/>
              <a:t>	</a:t>
            </a:r>
            <a:r>
              <a:rPr lang="pt-BR" sz="2200" dirty="0" smtClean="0"/>
              <a:t>Os principais instrumentos de gestão do SNC, nos três níveis governamentais, que se caracterizam como ferramentas de planejamento técnico e financeiro, são:</a:t>
            </a:r>
            <a:endParaRPr lang="pt-BR" sz="2400" dirty="0" smtClean="0"/>
          </a:p>
          <a:p>
            <a:pPr marL="1489075" lvl="3" indent="-900000">
              <a:spcBef>
                <a:spcPct val="0"/>
              </a:spcBef>
              <a:spcAft>
                <a:spcPts val="1200"/>
              </a:spcAft>
              <a:buClr>
                <a:srgbClr val="FFC000"/>
              </a:buClr>
              <a:buNone/>
            </a:pPr>
            <a:r>
              <a:rPr lang="pt-BR" sz="2600" b="1" dirty="0" smtClean="0">
                <a:solidFill>
                  <a:srgbClr val="FFC000"/>
                </a:solidFill>
              </a:rPr>
              <a:t>2.7.1. </a:t>
            </a:r>
            <a:r>
              <a:rPr lang="pt-BR" sz="2800" b="1" dirty="0" smtClean="0"/>
              <a:t>Planos de Cultura</a:t>
            </a:r>
          </a:p>
          <a:p>
            <a:pPr marL="1489075" lvl="3" indent="-900000">
              <a:spcBef>
                <a:spcPct val="0"/>
              </a:spcBef>
              <a:spcAft>
                <a:spcPts val="1200"/>
              </a:spcAft>
              <a:buClr>
                <a:srgbClr val="FFC000"/>
              </a:buClr>
              <a:buNone/>
            </a:pPr>
            <a:r>
              <a:rPr lang="pt-BR" sz="2800" b="1" dirty="0" smtClean="0">
                <a:solidFill>
                  <a:srgbClr val="FFC000"/>
                </a:solidFill>
              </a:rPr>
              <a:t>2.7.2. </a:t>
            </a:r>
            <a:r>
              <a:rPr lang="pt-BR" sz="2800" b="1" dirty="0" smtClean="0"/>
              <a:t>Orçamento da Cultura </a:t>
            </a:r>
          </a:p>
          <a:p>
            <a:pPr marL="1489075" lvl="3" indent="-900000">
              <a:spcBef>
                <a:spcPct val="0"/>
              </a:spcBef>
              <a:spcAft>
                <a:spcPts val="1200"/>
              </a:spcAft>
              <a:buClr>
                <a:srgbClr val="FFC000"/>
              </a:buClr>
              <a:buNone/>
            </a:pPr>
            <a:r>
              <a:rPr lang="pt-BR" sz="2800" b="1" dirty="0" smtClean="0">
                <a:solidFill>
                  <a:srgbClr val="FFC000"/>
                </a:solidFill>
              </a:rPr>
              <a:t>2.7.3. </a:t>
            </a:r>
            <a:r>
              <a:rPr lang="pt-BR" sz="2800" b="1" dirty="0" smtClean="0"/>
              <a:t>Sistema de Informações e Indicadores Culturais</a:t>
            </a:r>
          </a:p>
          <a:p>
            <a:pPr marL="1489075" lvl="3" indent="-900000">
              <a:spcBef>
                <a:spcPct val="0"/>
              </a:spcBef>
              <a:spcAft>
                <a:spcPts val="1200"/>
              </a:spcAft>
              <a:buClr>
                <a:srgbClr val="FFC000"/>
              </a:buClr>
              <a:buNone/>
            </a:pPr>
            <a:r>
              <a:rPr lang="pt-BR" sz="2800" b="1" dirty="0" smtClean="0">
                <a:solidFill>
                  <a:srgbClr val="FFC000"/>
                </a:solidFill>
              </a:rPr>
              <a:t>2.7.4. </a:t>
            </a:r>
            <a:r>
              <a:rPr lang="pt-BR" sz="2800" b="1" dirty="0" smtClean="0"/>
              <a:t>Relatório Anual de Gestão 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765175"/>
            <a:ext cx="8558213" cy="5878513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pt-BR" sz="3200" b="1" dirty="0" smtClean="0">
                <a:solidFill>
                  <a:srgbClr val="FFC000"/>
                </a:solidFill>
              </a:rPr>
              <a:t>2.7.1. </a:t>
            </a:r>
            <a:r>
              <a:rPr lang="pt-BR" sz="4400" b="1" dirty="0" smtClean="0"/>
              <a:t>Planos de Cultura</a:t>
            </a:r>
          </a:p>
          <a:p>
            <a:pPr eaLnBrk="1" hangingPunct="1">
              <a:spcBef>
                <a:spcPct val="0"/>
              </a:spcBef>
              <a:buClr>
                <a:srgbClr val="FFC000"/>
              </a:buClr>
              <a:buSzPct val="110000"/>
              <a:buFont typeface="Wingdings" pitchFamily="2" charset="2"/>
              <a:buNone/>
            </a:pPr>
            <a:endParaRPr lang="pt-BR" sz="900" b="1" dirty="0" smtClean="0"/>
          </a:p>
          <a:p>
            <a:pPr marL="1080000" lvl="2" indent="-432000">
              <a:spcAft>
                <a:spcPts val="1200"/>
              </a:spcAft>
              <a:buClr>
                <a:srgbClr val="FFC000"/>
              </a:buClr>
              <a:buSzPct val="150000"/>
              <a:buFont typeface="Wingdings" pitchFamily="2" charset="2"/>
              <a:buChar char="§"/>
            </a:pPr>
            <a:r>
              <a:rPr lang="pt-BR" sz="2800" dirty="0" smtClean="0"/>
              <a:t>Os Planos de Cultura devem ser construídos com base nas </a:t>
            </a:r>
            <a:r>
              <a:rPr lang="pt-BR" sz="2800" dirty="0" smtClean="0">
                <a:solidFill>
                  <a:srgbClr val="FFFF00"/>
                </a:solidFill>
              </a:rPr>
              <a:t>diretrizes deliberadas pelas Conferências de Cultura e nas estratégias formuladas pelos Conselhos de Política Cultural</a:t>
            </a:r>
            <a:r>
              <a:rPr lang="pt-BR" sz="2800" dirty="0" smtClean="0"/>
              <a:t>.</a:t>
            </a:r>
          </a:p>
          <a:p>
            <a:pPr marL="1080000" lvl="2" indent="-432000">
              <a:spcAft>
                <a:spcPts val="1200"/>
              </a:spcAft>
              <a:buClr>
                <a:srgbClr val="FFC000"/>
              </a:buClr>
              <a:buSzPct val="150000"/>
              <a:buFont typeface="Wingdings" pitchFamily="2" charset="2"/>
              <a:buChar char="§"/>
            </a:pPr>
            <a:r>
              <a:rPr lang="pt-BR" sz="2800" dirty="0" smtClean="0">
                <a:solidFill>
                  <a:srgbClr val="FFFF00"/>
                </a:solidFill>
              </a:rPr>
              <a:t>A elaboração dos Planos de Cultura é de responsabilidade do órgão gestor da política cultural</a:t>
            </a:r>
            <a:r>
              <a:rPr lang="pt-BR" sz="2800" dirty="0" smtClean="0"/>
              <a:t>, que o submete à aprovação do Conselho de Política Cultural, reafirmando o princípio democrático e participativo.</a:t>
            </a: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765175"/>
            <a:ext cx="8558213" cy="5878513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pt-BR" sz="3200" b="1" dirty="0" smtClean="0">
                <a:solidFill>
                  <a:srgbClr val="FFC000"/>
                </a:solidFill>
              </a:rPr>
              <a:t>2.7.1. </a:t>
            </a:r>
            <a:r>
              <a:rPr lang="pt-BR" sz="4400" b="1" dirty="0" smtClean="0"/>
              <a:t>Planos de Cultura</a:t>
            </a:r>
          </a:p>
          <a:p>
            <a:pPr eaLnBrk="1" hangingPunct="1">
              <a:spcBef>
                <a:spcPct val="0"/>
              </a:spcBef>
              <a:buClr>
                <a:srgbClr val="FFC000"/>
              </a:buClr>
              <a:buSzPct val="110000"/>
              <a:buFont typeface="Wingdings" pitchFamily="2" charset="2"/>
              <a:buNone/>
            </a:pPr>
            <a:endParaRPr lang="pt-BR" sz="900" b="1" dirty="0" smtClean="0"/>
          </a:p>
          <a:p>
            <a:pPr marL="1080000" lvl="2" indent="-432000">
              <a:spcAft>
                <a:spcPts val="1200"/>
              </a:spcAft>
              <a:buClr>
                <a:srgbClr val="FFC000"/>
              </a:buClr>
              <a:buSzPct val="150000"/>
              <a:buFont typeface="Wingdings" pitchFamily="2" charset="2"/>
              <a:buChar char="§"/>
            </a:pPr>
            <a:r>
              <a:rPr lang="pt-BR" sz="2800" dirty="0" smtClean="0"/>
              <a:t>Os Planos de Cultura têm por finalidade o planejamento e implementação de </a:t>
            </a:r>
            <a:r>
              <a:rPr lang="pt-BR" sz="2800" dirty="0" smtClean="0">
                <a:solidFill>
                  <a:srgbClr val="FFFF00"/>
                </a:solidFill>
              </a:rPr>
              <a:t>políticas públicas de longo prazo</a:t>
            </a:r>
            <a:r>
              <a:rPr lang="pt-BR" sz="2800" dirty="0" smtClean="0"/>
              <a:t> para a proteção e promoção da diversidade cultural brasileira. </a:t>
            </a:r>
          </a:p>
          <a:p>
            <a:pPr marL="1080000" lvl="2" indent="-432000">
              <a:spcAft>
                <a:spcPts val="1200"/>
              </a:spcAft>
              <a:buClr>
                <a:srgbClr val="FFC000"/>
              </a:buClr>
              <a:buSzPct val="150000"/>
              <a:buFont typeface="Wingdings" pitchFamily="2" charset="2"/>
              <a:buChar char="§"/>
            </a:pPr>
            <a:r>
              <a:rPr lang="pt-BR" sz="2800" dirty="0" smtClean="0"/>
              <a:t>Com a aprovação dos Planos de Cultura Municipais, Estaduais e Nacional pelo Poder Legislativo, nas respectivas esferas, esse processo avança politicamente, ganha estabilidade jurídica e tem assegurado a sua </a:t>
            </a:r>
            <a:r>
              <a:rPr lang="pt-BR" sz="2800" dirty="0" smtClean="0">
                <a:solidFill>
                  <a:srgbClr val="FFFF00"/>
                </a:solidFill>
              </a:rPr>
              <a:t>continuidade enquanto política de Estado</a:t>
            </a:r>
            <a:r>
              <a:rPr lang="pt-BR" sz="2800" dirty="0" smtClean="0"/>
              <a:t>.</a:t>
            </a: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468313" y="548680"/>
            <a:ext cx="8470900" cy="5970865"/>
          </a:xfrm>
        </p:spPr>
        <p:txBody>
          <a:bodyPr lIns="0" tIns="0" rIns="0" bIns="0">
            <a:spAutoFit/>
          </a:bodyPr>
          <a:lstStyle/>
          <a:p>
            <a:pPr marL="401638" indent="-296863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4400" b="1" dirty="0" smtClean="0"/>
              <a:t>Estrutura do Plano</a:t>
            </a:r>
          </a:p>
          <a:p>
            <a:pPr marL="401638" indent="-296863" eaLnBrk="1" hangingPunct="1">
              <a:spcBef>
                <a:spcPct val="0"/>
              </a:spcBef>
              <a:buClr>
                <a:srgbClr val="FFC000"/>
              </a:buClr>
              <a:buSzPct val="110000"/>
              <a:buFont typeface="Wingdings" pitchFamily="2" charset="2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endParaRPr lang="pt-BR" sz="1000" b="1" dirty="0" smtClean="0"/>
          </a:p>
          <a:p>
            <a:pPr marL="730250" lvl="1" indent="-432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2800" dirty="0" smtClean="0">
                <a:solidFill>
                  <a:srgbClr val="FFFF00"/>
                </a:solidFill>
              </a:rPr>
              <a:t>Diagnóstico</a:t>
            </a:r>
            <a:r>
              <a:rPr lang="pt-BR" sz="2800" dirty="0" smtClean="0"/>
              <a:t> do desenvolvimento da cultura;</a:t>
            </a:r>
          </a:p>
          <a:p>
            <a:pPr marL="730250" lvl="1" indent="-432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2800" dirty="0" smtClean="0">
                <a:solidFill>
                  <a:srgbClr val="FFFF00"/>
                </a:solidFill>
              </a:rPr>
              <a:t>Diretrizes e prioridades</a:t>
            </a:r>
            <a:r>
              <a:rPr lang="pt-BR" sz="2800" dirty="0" smtClean="0"/>
              <a:t>;</a:t>
            </a:r>
          </a:p>
          <a:p>
            <a:pPr marL="730250" lvl="1" indent="-432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2800" dirty="0" smtClean="0">
                <a:solidFill>
                  <a:srgbClr val="FFFF00"/>
                </a:solidFill>
              </a:rPr>
              <a:t>Objetivos</a:t>
            </a:r>
            <a:r>
              <a:rPr lang="pt-BR" sz="2800" dirty="0" smtClean="0"/>
              <a:t> gerais e específicos;</a:t>
            </a:r>
          </a:p>
          <a:p>
            <a:pPr marL="730250" lvl="1" indent="-432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2800" dirty="0" smtClean="0">
                <a:solidFill>
                  <a:srgbClr val="FFFF00"/>
                </a:solidFill>
              </a:rPr>
              <a:t>Estratégias, metas e ações</a:t>
            </a:r>
            <a:r>
              <a:rPr lang="pt-BR" sz="2800" dirty="0" smtClean="0"/>
              <a:t>;</a:t>
            </a:r>
          </a:p>
          <a:p>
            <a:pPr marL="730250" lvl="1" indent="-432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2800" dirty="0" smtClean="0">
                <a:solidFill>
                  <a:srgbClr val="FFFF00"/>
                </a:solidFill>
              </a:rPr>
              <a:t>Prazos</a:t>
            </a:r>
            <a:r>
              <a:rPr lang="pt-BR" sz="2800" dirty="0" smtClean="0"/>
              <a:t> de execução;</a:t>
            </a:r>
          </a:p>
          <a:p>
            <a:pPr marL="730250" lvl="1" indent="-432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2800" dirty="0" smtClean="0">
                <a:solidFill>
                  <a:srgbClr val="FFFF00"/>
                </a:solidFill>
              </a:rPr>
              <a:t>Resultados e impactos </a:t>
            </a:r>
            <a:r>
              <a:rPr lang="pt-BR" sz="2800" dirty="0" smtClean="0"/>
              <a:t>esperados;</a:t>
            </a:r>
          </a:p>
          <a:p>
            <a:pPr marL="730250" lvl="1" indent="-432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2800" dirty="0" smtClean="0">
                <a:solidFill>
                  <a:srgbClr val="FFFF00"/>
                </a:solidFill>
              </a:rPr>
              <a:t>Recursos </a:t>
            </a:r>
            <a:r>
              <a:rPr lang="pt-BR" sz="2800" dirty="0" smtClean="0"/>
              <a:t>materiais, humanos e financeiros disponíveis e necessários;</a:t>
            </a:r>
          </a:p>
          <a:p>
            <a:pPr marL="730250" lvl="1" indent="-432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2800" dirty="0" smtClean="0"/>
              <a:t>Mecanismos e fontes de </a:t>
            </a:r>
            <a:r>
              <a:rPr lang="pt-BR" sz="2800" dirty="0" smtClean="0">
                <a:solidFill>
                  <a:srgbClr val="FFFF00"/>
                </a:solidFill>
              </a:rPr>
              <a:t>financiamento</a:t>
            </a:r>
            <a:r>
              <a:rPr lang="pt-BR" sz="2800" dirty="0" smtClean="0"/>
              <a:t>; e</a:t>
            </a:r>
          </a:p>
          <a:p>
            <a:pPr marL="730250" lvl="1" indent="-432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2800" dirty="0" smtClean="0">
                <a:solidFill>
                  <a:srgbClr val="FFFF00"/>
                </a:solidFill>
              </a:rPr>
              <a:t>Indicadores</a:t>
            </a:r>
            <a:r>
              <a:rPr lang="pt-BR" sz="2800" dirty="0" smtClean="0"/>
              <a:t> de monitoramento e avaliação.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1000125"/>
            <a:ext cx="8558213" cy="5643563"/>
          </a:xfrm>
        </p:spPr>
        <p:txBody>
          <a:bodyPr>
            <a:normAutofit/>
          </a:bodyPr>
          <a:lstStyle/>
          <a:p>
            <a:pPr marL="358775" indent="0" eaLnBrk="1" hangingPunct="1">
              <a:buFont typeface="Wingdings" pitchFamily="2" charset="2"/>
              <a:buNone/>
            </a:pPr>
            <a:r>
              <a:rPr lang="pt-BR" sz="4800" b="1" dirty="0" smtClean="0"/>
              <a:t>Plano Nacional de Cultura</a:t>
            </a:r>
            <a:endParaRPr lang="pt-BR" sz="4800" b="1" dirty="0" smtClean="0">
              <a:solidFill>
                <a:srgbClr val="FFFF00"/>
              </a:solidFill>
            </a:endParaRPr>
          </a:p>
          <a:p>
            <a:pPr marL="358775" indent="0" eaLnBrk="1" hangingPunct="1">
              <a:spcBef>
                <a:spcPct val="0"/>
              </a:spcBef>
              <a:buClr>
                <a:srgbClr val="FFC000"/>
              </a:buClr>
              <a:buSzPct val="110000"/>
              <a:buFont typeface="Wingdings" pitchFamily="2" charset="2"/>
              <a:buNone/>
            </a:pPr>
            <a:endParaRPr lang="pt-BR" sz="1000" b="1" dirty="0" smtClean="0"/>
          </a:p>
          <a:p>
            <a:pPr marL="358775" indent="0" eaLnBrk="1" hangingPunct="1">
              <a:spcBef>
                <a:spcPct val="0"/>
              </a:spcBef>
              <a:buClr>
                <a:srgbClr val="FFC000"/>
              </a:buClr>
              <a:buSzPct val="110000"/>
              <a:buFont typeface="Wingdings" pitchFamily="2" charset="2"/>
              <a:buNone/>
            </a:pPr>
            <a:endParaRPr lang="pt-BR" sz="1000" b="1" dirty="0" smtClean="0"/>
          </a:p>
          <a:p>
            <a:pPr marL="906589" lvl="6" indent="-432000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150000"/>
              <a:buFont typeface="Wingdings" pitchFamily="2" charset="2"/>
              <a:buChar char="§"/>
            </a:pPr>
            <a:r>
              <a:rPr lang="pt-BR" sz="2400" dirty="0" smtClean="0"/>
              <a:t> </a:t>
            </a:r>
            <a:r>
              <a:rPr lang="pt-BR" sz="3200" dirty="0" smtClean="0"/>
              <a:t>O Plano Nacional de Cultura, de </a:t>
            </a:r>
            <a:r>
              <a:rPr lang="pt-BR" sz="3200" dirty="0" smtClean="0">
                <a:solidFill>
                  <a:srgbClr val="FFFF00"/>
                </a:solidFill>
              </a:rPr>
              <a:t>duração decenal</a:t>
            </a:r>
            <a:r>
              <a:rPr lang="pt-BR" sz="3200" dirty="0" smtClean="0"/>
              <a:t>, conforme determina o § 3º do Art. 215 da Constituição Federal, é um instrumento de planejamento estratégico que organiza, regula e norteia a </a:t>
            </a:r>
            <a:r>
              <a:rPr lang="pt-BR" sz="3200" dirty="0" smtClean="0">
                <a:solidFill>
                  <a:srgbClr val="FFFF00"/>
                </a:solidFill>
              </a:rPr>
              <a:t>execução da Política Nacional de Cultura </a:t>
            </a:r>
            <a:r>
              <a:rPr lang="pt-BR" sz="3200" dirty="0" smtClean="0"/>
              <a:t>na perspectiva do SNC.</a:t>
            </a:r>
          </a:p>
          <a:p>
            <a:pPr marL="358775" indent="0" eaLnBrk="1" hangingPunct="1">
              <a:spcAft>
                <a:spcPts val="1200"/>
              </a:spcAft>
              <a:buClr>
                <a:srgbClr val="FFC000"/>
              </a:buClr>
              <a:buSzPct val="110000"/>
            </a:pPr>
            <a:endParaRPr lang="pt-BR" sz="2800" b="1" dirty="0" smtClean="0"/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250825" y="928710"/>
            <a:ext cx="8558213" cy="5643562"/>
          </a:xfrm>
        </p:spPr>
        <p:txBody>
          <a:bodyPr>
            <a:normAutofit fontScale="77500" lnSpcReduction="20000"/>
          </a:bodyPr>
          <a:lstStyle/>
          <a:p>
            <a:pPr marL="358775" indent="0" eaLnBrk="1" hangingPunct="1"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</a:pPr>
            <a:r>
              <a:rPr lang="pt-BR" sz="4100" b="1" dirty="0" smtClean="0">
                <a:solidFill>
                  <a:srgbClr val="FEC434"/>
                </a:solidFill>
              </a:rPr>
              <a:t>2.7.2. </a:t>
            </a:r>
            <a:r>
              <a:rPr lang="pt-BR" sz="5700" b="1" dirty="0" smtClean="0"/>
              <a:t>Orçamento da Cultura</a:t>
            </a:r>
          </a:p>
          <a:p>
            <a:pPr marL="358775" indent="0"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sz="2400" dirty="0" smtClean="0"/>
          </a:p>
          <a:p>
            <a:pPr marL="358775" indent="0"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t-BR" sz="3100" dirty="0" smtClean="0"/>
              <a:t>Os instrumentos de planejamento orçamentário público são:</a:t>
            </a:r>
          </a:p>
          <a:p>
            <a:pPr marL="358775" indent="0"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sz="2100" dirty="0" smtClean="0"/>
          </a:p>
          <a:p>
            <a:pPr marL="942975" lvl="2" indent="-432000" eaLnBrk="1" hangingPunct="1">
              <a:lnSpc>
                <a:spcPct val="110000"/>
              </a:lnSpc>
              <a:spcBef>
                <a:spcPct val="0"/>
              </a:spcBef>
              <a:buClr>
                <a:srgbClr val="FFC000"/>
              </a:buClr>
              <a:buSzPct val="110000"/>
              <a:buFont typeface="Wingdings" pitchFamily="2" charset="2"/>
              <a:buChar char="§"/>
            </a:pPr>
            <a:r>
              <a:rPr lang="pt-BR" sz="3200" b="1" dirty="0" smtClean="0">
                <a:solidFill>
                  <a:srgbClr val="FFFF00"/>
                </a:solidFill>
              </a:rPr>
              <a:t>Plano Plurianual (PPA)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sz="2800" b="1" dirty="0" smtClean="0"/>
              <a:t>- </a:t>
            </a:r>
            <a:r>
              <a:rPr lang="pt-BR" sz="2800" dirty="0" smtClean="0"/>
              <a:t>expressa o planejamento das ações governamentais de médio prazo e envolve quatro exercícios financeiros, tendo vigência do segundo ano de um mandato até o primeiro ano do mandato seguinte;</a:t>
            </a:r>
          </a:p>
          <a:p>
            <a:pPr marL="942975" lvl="2" indent="-432000" eaLnBrk="1" hangingPunct="1">
              <a:lnSpc>
                <a:spcPct val="80000"/>
              </a:lnSpc>
              <a:spcBef>
                <a:spcPct val="0"/>
              </a:spcBef>
              <a:buClr>
                <a:srgbClr val="FFC000"/>
              </a:buClr>
              <a:buSzPct val="110000"/>
              <a:buFont typeface="Wingdings" pitchFamily="2" charset="2"/>
              <a:buChar char="§"/>
            </a:pPr>
            <a:endParaRPr lang="pt-BR" dirty="0" smtClean="0"/>
          </a:p>
          <a:p>
            <a:pPr marL="942975" lvl="2" indent="-432000" eaLnBrk="1" hangingPunct="1">
              <a:lnSpc>
                <a:spcPct val="110000"/>
              </a:lnSpc>
              <a:spcBef>
                <a:spcPct val="0"/>
              </a:spcBef>
              <a:buClr>
                <a:srgbClr val="FFC000"/>
              </a:buClr>
              <a:buSzPct val="110000"/>
              <a:buFont typeface="Wingdings" pitchFamily="2" charset="2"/>
              <a:buChar char="§"/>
            </a:pPr>
            <a:r>
              <a:rPr lang="pt-BR" sz="3200" b="1" dirty="0" smtClean="0">
                <a:solidFill>
                  <a:srgbClr val="FFFF00"/>
                </a:solidFill>
              </a:rPr>
              <a:t>Lei de Diretrizes Orçamentárias (LDO) </a:t>
            </a:r>
            <a:r>
              <a:rPr lang="pt-BR" sz="2800" b="1" dirty="0" smtClean="0"/>
              <a:t>-</a:t>
            </a:r>
            <a:r>
              <a:rPr lang="pt-BR" sz="2800" dirty="0" smtClean="0"/>
              <a:t> define as prioridades, metas e estabelece estimativas de receita e limites de despesa a cada ano, orientando a elaboração da Lei Orçamentária Anual; e </a:t>
            </a:r>
          </a:p>
          <a:p>
            <a:pPr marL="942975" lvl="2" indent="-432000" eaLnBrk="1" hangingPunct="1">
              <a:lnSpc>
                <a:spcPct val="80000"/>
              </a:lnSpc>
              <a:spcBef>
                <a:spcPct val="0"/>
              </a:spcBef>
              <a:buClr>
                <a:srgbClr val="FFC000"/>
              </a:buClr>
              <a:buSzPct val="110000"/>
              <a:buFont typeface="Wingdings" pitchFamily="2" charset="2"/>
              <a:buChar char="§"/>
            </a:pPr>
            <a:endParaRPr lang="pt-BR" dirty="0" smtClean="0"/>
          </a:p>
          <a:p>
            <a:pPr marL="942975" lvl="2" indent="-432000" eaLnBrk="1" hangingPunct="1">
              <a:lnSpc>
                <a:spcPct val="120000"/>
              </a:lnSpc>
              <a:spcBef>
                <a:spcPct val="0"/>
              </a:spcBef>
              <a:buClr>
                <a:srgbClr val="FFC000"/>
              </a:buClr>
              <a:buSzPct val="110000"/>
              <a:buFont typeface="Wingdings" pitchFamily="2" charset="2"/>
              <a:buChar char="§"/>
            </a:pPr>
            <a:r>
              <a:rPr lang="pt-BR" sz="3200" b="1" dirty="0" smtClean="0">
                <a:solidFill>
                  <a:srgbClr val="FFFF00"/>
                </a:solidFill>
              </a:rPr>
              <a:t>Lei Orçamentária Anual (LOA) </a:t>
            </a:r>
            <a:r>
              <a:rPr lang="pt-BR" sz="2800" b="1" dirty="0" smtClean="0"/>
              <a:t>-</a:t>
            </a:r>
            <a:r>
              <a:rPr lang="pt-BR" sz="2800" dirty="0" smtClean="0"/>
              <a:t> explicita as prioridades e as possibilidades de gasto em rubricas de receita e despesa para o ano respectivo, identificando os benefícios tributários, financeiros e creditícios.</a:t>
            </a:r>
          </a:p>
          <a:p>
            <a:pPr marL="942975" lvl="2" indent="-432000" eaLnBrk="1" hangingPunct="1">
              <a:lnSpc>
                <a:spcPct val="80000"/>
              </a:lnSpc>
              <a:spcBef>
                <a:spcPct val="0"/>
              </a:spcBef>
              <a:buClr>
                <a:srgbClr val="FFC000"/>
              </a:buClr>
              <a:buSzPct val="110000"/>
              <a:buFont typeface="Wingdings" pitchFamily="2" charset="2"/>
              <a:buChar char="§"/>
            </a:pPr>
            <a:endParaRPr lang="pt-BR" dirty="0" smtClean="0"/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00034" y="1246213"/>
            <a:ext cx="8326466" cy="4462760"/>
          </a:xfrm>
        </p:spPr>
        <p:txBody>
          <a:bodyPr wrap="square" lIns="0" tIns="0" rIns="0" bIns="0">
            <a:spAutoFit/>
          </a:bodyPr>
          <a:lstStyle/>
          <a:p>
            <a:pPr marL="582613" indent="-514350" eaLnBrk="1" hangingPunct="1">
              <a:spcAft>
                <a:spcPts val="1200"/>
              </a:spcAft>
              <a:buClr>
                <a:srgbClr val="FFC000"/>
              </a:buClr>
              <a:buSzPct val="110000"/>
            </a:pPr>
            <a:r>
              <a:rPr lang="pt-BR" sz="3200" dirty="0" smtClean="0"/>
              <a:t>Os instrumentos de planejamento orçamentário deverão contemplar a apresentação dos programas e das ações, em coerência com os Planos de Cultura a serem implementadas pelos entes federados em regime de co-financiamento e de cooperação, </a:t>
            </a:r>
            <a:r>
              <a:rPr lang="pt-BR" sz="3200" dirty="0" smtClean="0">
                <a:solidFill>
                  <a:srgbClr val="FFFF00"/>
                </a:solidFill>
              </a:rPr>
              <a:t>para efetivamente expressarem o conteúdo do Plano Nacional de Cultura e do Sistema Nacional de Cultura</a:t>
            </a:r>
            <a:r>
              <a:rPr lang="pt-BR" sz="3400" dirty="0" smtClean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5" y="1000125"/>
            <a:ext cx="8343900" cy="5643563"/>
          </a:xfrm>
        </p:spPr>
        <p:txBody>
          <a:bodyPr>
            <a:normAutofit/>
          </a:bodyPr>
          <a:lstStyle/>
          <a:p>
            <a:pPr marL="358775" indent="0" eaLnBrk="1" hangingPunct="1">
              <a:spcBef>
                <a:spcPts val="0"/>
              </a:spcBef>
              <a:spcAft>
                <a:spcPts val="1800"/>
              </a:spcAft>
              <a:buClr>
                <a:srgbClr val="FFC000"/>
              </a:buClr>
              <a:buSzPct val="110000"/>
              <a:buFont typeface="Wingdings" pitchFamily="2" charset="2"/>
              <a:buNone/>
            </a:pPr>
            <a:r>
              <a:rPr lang="pt-BR" sz="4000" b="1" dirty="0" smtClean="0"/>
              <a:t>Principais Alocações dos Recursos Orçamentários</a:t>
            </a:r>
          </a:p>
          <a:p>
            <a:pPr marL="942975" lvl="2" indent="-432000" eaLnBrk="1" hangingPunct="1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110000"/>
            </a:pPr>
            <a:r>
              <a:rPr lang="pt-BR" sz="2800" dirty="0" smtClean="0"/>
              <a:t>No </a:t>
            </a:r>
            <a:r>
              <a:rPr lang="pt-BR" sz="2800" dirty="0" smtClean="0">
                <a:solidFill>
                  <a:srgbClr val="FFFF00"/>
                </a:solidFill>
              </a:rPr>
              <a:t>orçamento do órgão gestor </a:t>
            </a:r>
            <a:r>
              <a:rPr lang="pt-BR" sz="2800" dirty="0" smtClean="0"/>
              <a:t>da política cultural na referida esfera de governo – destinados principalmente às atividades de gestão.</a:t>
            </a:r>
          </a:p>
          <a:p>
            <a:pPr marL="942975" lvl="2" indent="-432000" eaLnBrk="1" hangingPunct="1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110000"/>
            </a:pPr>
            <a:r>
              <a:rPr lang="pt-BR" sz="2800" dirty="0" smtClean="0"/>
              <a:t>Nos </a:t>
            </a:r>
            <a:r>
              <a:rPr lang="pt-BR" sz="2800" dirty="0" smtClean="0">
                <a:solidFill>
                  <a:srgbClr val="FFFF00"/>
                </a:solidFill>
              </a:rPr>
              <a:t>Fundos de Cultura</a:t>
            </a:r>
            <a:r>
              <a:rPr lang="pt-BR" sz="2800" dirty="0" smtClean="0"/>
              <a:t> (constituídos como unidades orçamentárias) - destinados aos serviços, programas, projetos e ações das políticas públicas de cultura;</a:t>
            </a: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250825" y="900599"/>
            <a:ext cx="8713788" cy="5724644"/>
          </a:xfrm>
        </p:spPr>
        <p:txBody>
          <a:bodyPr lIns="0" tIns="0" rIns="0" bIns="0">
            <a:spAutoFit/>
          </a:bodyPr>
          <a:lstStyle/>
          <a:p>
            <a:pPr marL="1079500" lvl="1" indent="-514350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pt-BR" sz="3200" b="1" dirty="0" smtClean="0"/>
              <a:t>Política de Financiamento Público da Cultura</a:t>
            </a:r>
            <a:endParaRPr lang="pt-BR" sz="3200" dirty="0" smtClean="0"/>
          </a:p>
          <a:p>
            <a:pPr marL="1079500" lvl="1" indent="-514350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pt-BR" sz="2400" dirty="0" smtClean="0"/>
              <a:t>Estruturada, na esfera federal, por três instrumentos:</a:t>
            </a:r>
          </a:p>
          <a:p>
            <a:pPr marL="1079500" lvl="1" indent="-514350">
              <a:spcBef>
                <a:spcPts val="0"/>
              </a:spcBef>
              <a:spcAft>
                <a:spcPts val="1200"/>
              </a:spcAft>
              <a:buClr>
                <a:srgbClr val="FEC434"/>
              </a:buClr>
              <a:buSzPct val="120000"/>
              <a:buFont typeface="Wingdings" pitchFamily="2" charset="2"/>
              <a:buChar char="§"/>
            </a:pPr>
            <a:r>
              <a:rPr lang="pt-BR" sz="2300" dirty="0" smtClean="0">
                <a:solidFill>
                  <a:srgbClr val="FFFF00"/>
                </a:solidFill>
              </a:rPr>
              <a:t>Orçamento do Ministério da Cultura </a:t>
            </a:r>
            <a:r>
              <a:rPr lang="pt-BR" sz="2300" dirty="0" smtClean="0"/>
              <a:t>e suas instituições vinculadas;</a:t>
            </a:r>
          </a:p>
          <a:p>
            <a:pPr marL="1079500" lvl="1" indent="-514350">
              <a:spcBef>
                <a:spcPts val="0"/>
              </a:spcBef>
              <a:spcAft>
                <a:spcPts val="1200"/>
              </a:spcAft>
              <a:buClr>
                <a:srgbClr val="FEC434"/>
              </a:buClr>
              <a:buSzPct val="120000"/>
              <a:buFont typeface="Wingdings" pitchFamily="2" charset="2"/>
              <a:buChar char="§"/>
            </a:pPr>
            <a:r>
              <a:rPr lang="pt-BR" sz="2300" dirty="0" smtClean="0">
                <a:solidFill>
                  <a:srgbClr val="FFFF00"/>
                </a:solidFill>
              </a:rPr>
              <a:t>Lei nº 8.313/1991 (Lei </a:t>
            </a:r>
            <a:r>
              <a:rPr lang="pt-BR" sz="2300" dirty="0" err="1" smtClean="0">
                <a:solidFill>
                  <a:srgbClr val="FFFF00"/>
                </a:solidFill>
              </a:rPr>
              <a:t>Rouanet</a:t>
            </a:r>
            <a:r>
              <a:rPr lang="pt-BR" sz="2300" dirty="0" smtClean="0">
                <a:solidFill>
                  <a:srgbClr val="FFFF00"/>
                </a:solidFill>
              </a:rPr>
              <a:t>) </a:t>
            </a:r>
            <a:r>
              <a:rPr lang="pt-BR" sz="2300" dirty="0" smtClean="0"/>
              <a:t>- institui o Programa Nacional de Incentivo à Cultura (PRONAC) - estabelece três mecanismos destinados ao fomento e incentivo a projetos culturais: </a:t>
            </a:r>
            <a:r>
              <a:rPr lang="pt-BR" sz="2300" dirty="0" smtClean="0">
                <a:solidFill>
                  <a:srgbClr val="FFFF00"/>
                </a:solidFill>
              </a:rPr>
              <a:t>Fundo Nacional de Cultura (FNC), a renúncia fiscal (Mecenato) e os Fundos de Investimento nas Artes (</a:t>
            </a:r>
            <a:r>
              <a:rPr lang="pt-BR" sz="2300" dirty="0" err="1" smtClean="0">
                <a:solidFill>
                  <a:srgbClr val="FFFF00"/>
                </a:solidFill>
              </a:rPr>
              <a:t>Ficarts</a:t>
            </a:r>
            <a:r>
              <a:rPr lang="pt-BR" sz="2300" dirty="0" smtClean="0">
                <a:solidFill>
                  <a:srgbClr val="FFFF00"/>
                </a:solidFill>
              </a:rPr>
              <a:t>);</a:t>
            </a:r>
          </a:p>
          <a:p>
            <a:pPr marL="1079500" lvl="1" indent="-514350">
              <a:spcBef>
                <a:spcPts val="0"/>
              </a:spcBef>
              <a:spcAft>
                <a:spcPts val="1200"/>
              </a:spcAft>
              <a:buClr>
                <a:srgbClr val="FEC434"/>
              </a:buClr>
              <a:buSzPct val="120000"/>
              <a:buFont typeface="Wingdings" pitchFamily="2" charset="2"/>
              <a:buChar char="§"/>
            </a:pPr>
            <a:r>
              <a:rPr lang="pt-BR" sz="2300" dirty="0" smtClean="0">
                <a:solidFill>
                  <a:srgbClr val="FFFF00"/>
                </a:solidFill>
              </a:rPr>
              <a:t>Lei nº 11.437 </a:t>
            </a:r>
            <a:r>
              <a:rPr lang="pt-BR" sz="2300" dirty="0" smtClean="0"/>
              <a:t>- estabelece dois mecanismos destinados ao financiamento de programas e projetos voltados para o desenvolvimento das atividades audiovisuais: o </a:t>
            </a:r>
            <a:r>
              <a:rPr lang="pt-BR" sz="2300" dirty="0" smtClean="0">
                <a:solidFill>
                  <a:srgbClr val="FFFF00"/>
                </a:solidFill>
              </a:rPr>
              <a:t>Fundo Setorial do Audiovisual e os Fundos de Financiamento da Indústria Cinematográfica Nacional – FUNCINES</a:t>
            </a:r>
            <a:r>
              <a:rPr lang="pt-BR" sz="2300" dirty="0" smtClean="0"/>
              <a:t>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357158" y="1174750"/>
            <a:ext cx="8572500" cy="5247590"/>
          </a:xfrm>
        </p:spPr>
        <p:txBody>
          <a:bodyPr wrap="square" lIns="0" tIns="0" rIns="0" bIns="0">
            <a:spAutoFit/>
          </a:bodyPr>
          <a:lstStyle/>
          <a:p>
            <a:pPr marL="900000" lvl="1" indent="-900000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4400" b="1" dirty="0" smtClean="0">
                <a:solidFill>
                  <a:schemeClr val="accent3"/>
                </a:solidFill>
              </a:rPr>
              <a:t>1.2</a:t>
            </a:r>
            <a:r>
              <a:rPr lang="pt-BR" sz="4000" b="1" dirty="0" smtClean="0">
                <a:solidFill>
                  <a:srgbClr val="FFC000"/>
                </a:solidFill>
              </a:rPr>
              <a:t>  </a:t>
            </a:r>
            <a:r>
              <a:rPr lang="pt-BR" sz="3200" b="1" dirty="0" smtClean="0"/>
              <a:t>Os Direitos Culturais como Plataforma de Sustentação da Política Nacional de Cultura</a:t>
            </a:r>
          </a:p>
          <a:p>
            <a:pPr marL="1870153" lvl="5" indent="-900000">
              <a:spcBef>
                <a:spcPct val="0"/>
              </a:spcBef>
              <a:spcAft>
                <a:spcPts val="1800"/>
              </a:spcAft>
              <a:buSzPct val="150000"/>
              <a:buFont typeface="Consolas" pitchFamily="49" charset="0"/>
              <a:buNone/>
            </a:pPr>
            <a:r>
              <a:rPr lang="pt-BR" sz="2400" dirty="0" smtClean="0"/>
              <a:t>De acordo com a ONU/</a:t>
            </a:r>
            <a:r>
              <a:rPr lang="pt-BR" sz="2400" dirty="0" err="1" smtClean="0"/>
              <a:t>Unesco</a:t>
            </a:r>
            <a:r>
              <a:rPr lang="pt-BR" sz="2400" dirty="0" smtClean="0"/>
              <a:t>, são direitos culturais:</a:t>
            </a:r>
          </a:p>
          <a:p>
            <a:pPr marL="1440000" lvl="1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Direito à identidade e à diversidade cultural</a:t>
            </a:r>
          </a:p>
          <a:p>
            <a:pPr marL="1440000" lvl="1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Direito à participação na vida cultural</a:t>
            </a:r>
          </a:p>
          <a:p>
            <a:pPr marL="1980000" lvl="5" indent="-51435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Char char="§"/>
            </a:pPr>
            <a:r>
              <a:rPr lang="pt-BR" sz="2000" dirty="0" smtClean="0"/>
              <a:t>Livre criação e expressão</a:t>
            </a:r>
          </a:p>
          <a:p>
            <a:pPr marL="1980000" lvl="5" indent="-51435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Char char="§"/>
            </a:pPr>
            <a:r>
              <a:rPr lang="pt-BR" sz="2000" dirty="0" smtClean="0"/>
              <a:t>Livre acesso </a:t>
            </a:r>
          </a:p>
          <a:p>
            <a:pPr marL="1980000" lvl="5" indent="-51435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Char char="§"/>
            </a:pPr>
            <a:r>
              <a:rPr lang="pt-BR" sz="2000" dirty="0" smtClean="0"/>
              <a:t>Livre difusão </a:t>
            </a:r>
          </a:p>
          <a:p>
            <a:pPr marL="1980000" lvl="5" indent="-514350">
              <a:spcBef>
                <a:spcPct val="0"/>
              </a:spcBef>
              <a:spcAft>
                <a:spcPts val="600"/>
              </a:spcAft>
              <a:buSzPct val="120000"/>
              <a:buFont typeface="Wingdings" pitchFamily="2" charset="2"/>
              <a:buChar char="§"/>
            </a:pPr>
            <a:r>
              <a:rPr lang="pt-BR" sz="2000" dirty="0" smtClean="0"/>
              <a:t>Livre participação nas decisões de política cultural</a:t>
            </a:r>
          </a:p>
          <a:p>
            <a:pPr marL="1440000" lvl="1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Direito autoral</a:t>
            </a:r>
          </a:p>
          <a:p>
            <a:pPr marL="1440000" lvl="1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Direito ao intercâmbio cultural nacional e internacional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>
          <a:xfrm>
            <a:off x="371474" y="1500213"/>
            <a:ext cx="8415367" cy="5643563"/>
          </a:xfrm>
        </p:spPr>
        <p:txBody>
          <a:bodyPr>
            <a:normAutofit/>
          </a:bodyPr>
          <a:lstStyle/>
          <a:p>
            <a:pPr marL="742950" lvl="1">
              <a:buClr>
                <a:srgbClr val="FFFF00"/>
              </a:buClr>
              <a:buFont typeface="Wingdings" pitchFamily="2" charset="2"/>
              <a:buChar char="§"/>
            </a:pPr>
            <a:r>
              <a:rPr lang="pt-BR" sz="2800" dirty="0" smtClean="0"/>
              <a:t>Os recursos investidos através da Lei </a:t>
            </a:r>
            <a:r>
              <a:rPr lang="pt-BR" sz="2800" dirty="0" err="1" smtClean="0"/>
              <a:t>Rouanet</a:t>
            </a:r>
            <a:r>
              <a:rPr lang="pt-BR" sz="2800" dirty="0" smtClean="0"/>
              <a:t> corresponderam ao montante de R$ 691 milhões no ano de 2005, </a:t>
            </a:r>
            <a:r>
              <a:rPr lang="pt-BR" sz="2800" dirty="0" smtClean="0">
                <a:solidFill>
                  <a:srgbClr val="FFFF00"/>
                </a:solidFill>
              </a:rPr>
              <a:t>superiores ao próprio orçamento do Ministério da Cultura</a:t>
            </a:r>
            <a:r>
              <a:rPr lang="pt-BR" sz="2800" dirty="0" smtClean="0"/>
              <a:t> - R$ 523 milhões, no ano de 2005.</a:t>
            </a:r>
          </a:p>
          <a:p>
            <a:pPr marL="742950" lvl="1">
              <a:buClr>
                <a:srgbClr val="FFFF00"/>
              </a:buClr>
              <a:buFont typeface="Wingdings" pitchFamily="2" charset="2"/>
              <a:buChar char="§"/>
            </a:pPr>
            <a:r>
              <a:rPr lang="pt-BR" sz="2800" dirty="0" smtClean="0"/>
              <a:t>Para o fortalecimento da lógica sistêmica, fundamental é o </a:t>
            </a:r>
            <a:r>
              <a:rPr lang="pt-BR" sz="2800" dirty="0" smtClean="0">
                <a:solidFill>
                  <a:srgbClr val="FFFF00"/>
                </a:solidFill>
              </a:rPr>
              <a:t>fortalecimento do Fundo Nacional de Cultura</a:t>
            </a:r>
            <a:r>
              <a:rPr lang="pt-BR" sz="2800" dirty="0" smtClean="0"/>
              <a:t> enquanto instrumento republicano e federalista de distribuição de recursos orçamentários.</a:t>
            </a: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750"/>
            <a:ext cx="8286750" cy="5047536"/>
          </a:xfrm>
        </p:spPr>
        <p:txBody>
          <a:bodyPr lIns="0" tIns="0" rIns="0" bIns="0">
            <a:spAutoFit/>
          </a:bodyPr>
          <a:lstStyle/>
          <a:p>
            <a:pPr marL="582613" lvl="1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pt-BR" sz="3600" b="1" dirty="0" smtClean="0"/>
              <a:t>Mecanismos de Financiamento das Políticas Públicas de Cultura</a:t>
            </a:r>
            <a:endParaRPr lang="pt-BR" sz="2800" b="1" dirty="0" smtClean="0"/>
          </a:p>
          <a:p>
            <a:pPr marL="1103313" lvl="3" indent="-514350">
              <a:spcBef>
                <a:spcPts val="0"/>
              </a:spcBef>
              <a:spcAft>
                <a:spcPts val="1800"/>
              </a:spcAft>
              <a:buClr>
                <a:srgbClr val="FEC434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Proposta de </a:t>
            </a:r>
            <a:r>
              <a:rPr lang="pt-BR" sz="2400" dirty="0" smtClean="0">
                <a:solidFill>
                  <a:srgbClr val="FFFF00"/>
                </a:solidFill>
              </a:rPr>
              <a:t>reforma da Lei Rouanet </a:t>
            </a:r>
            <a:r>
              <a:rPr lang="pt-BR" sz="2400" dirty="0" smtClean="0"/>
              <a:t>por meio da instituição do </a:t>
            </a:r>
            <a:r>
              <a:rPr lang="pt-BR" sz="2400" dirty="0" smtClean="0">
                <a:solidFill>
                  <a:srgbClr val="FFFF00"/>
                </a:solidFill>
              </a:rPr>
              <a:t>Programa Nacional de Fomento e Incentivo à Cultura - PROCULTURA:</a:t>
            </a:r>
          </a:p>
          <a:p>
            <a:pPr marL="1512000" lvl="2" indent="-432000">
              <a:spcBef>
                <a:spcPts val="0"/>
              </a:spcBef>
              <a:spcAft>
                <a:spcPts val="1200"/>
              </a:spcAft>
              <a:buClr>
                <a:srgbClr val="FEC434"/>
              </a:buClr>
              <a:buSzPct val="120000"/>
              <a:buFont typeface="Wingdings" pitchFamily="2" charset="2"/>
              <a:buChar char="§"/>
            </a:pPr>
            <a:r>
              <a:rPr lang="pt-BR" dirty="0" smtClean="0">
                <a:solidFill>
                  <a:srgbClr val="FFFF00"/>
                </a:solidFill>
              </a:rPr>
              <a:t>Fortalecimento do Fundo Nacional de Cultura </a:t>
            </a:r>
            <a:r>
              <a:rPr lang="pt-BR" dirty="0" smtClean="0"/>
              <a:t>– como principal mecanismo de financiamento do SNC e das políticas públicas de cultura.</a:t>
            </a:r>
          </a:p>
          <a:p>
            <a:pPr marL="1512000" lvl="2" indent="-432000">
              <a:spcBef>
                <a:spcPts val="0"/>
              </a:spcBef>
              <a:spcAft>
                <a:spcPts val="1200"/>
              </a:spcAft>
              <a:buClr>
                <a:srgbClr val="FEC434"/>
              </a:buClr>
              <a:buSzPct val="120000"/>
              <a:buFont typeface="Wingdings" pitchFamily="2" charset="2"/>
              <a:buChar char="§"/>
            </a:pPr>
            <a:r>
              <a:rPr lang="pt-BR" dirty="0" smtClean="0"/>
              <a:t>Manutenção e </a:t>
            </a:r>
            <a:r>
              <a:rPr lang="pt-BR" dirty="0" smtClean="0">
                <a:solidFill>
                  <a:srgbClr val="FFFF00"/>
                </a:solidFill>
              </a:rPr>
              <a:t>aperfeiçoamento dos mecanismos de renúncia fiscal (mecenato</a:t>
            </a:r>
            <a:r>
              <a:rPr lang="pt-BR" dirty="0" smtClean="0"/>
              <a:t>) e dos fundos de investimento nas artes; e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750"/>
            <a:ext cx="8286750" cy="4733604"/>
          </a:xfrm>
        </p:spPr>
        <p:txBody>
          <a:bodyPr lIns="0" tIns="0" rIns="0" bIns="0">
            <a:spAutoFit/>
          </a:bodyPr>
          <a:lstStyle/>
          <a:p>
            <a:pPr marL="582613" lvl="1" indent="0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pt-BR" sz="3600" b="1" dirty="0" smtClean="0"/>
              <a:t>Mecanismos de Financiamento das Políticas Públicas de Cultura</a:t>
            </a:r>
            <a:endParaRPr lang="pt-BR" sz="3600" dirty="0" smtClean="0"/>
          </a:p>
          <a:p>
            <a:pPr marL="1103313" lvl="3" indent="-514350">
              <a:buClr>
                <a:srgbClr val="FFC000"/>
              </a:buClr>
              <a:buSzPct val="150000"/>
              <a:buFont typeface="Wingdings" pitchFamily="2" charset="2"/>
              <a:buChar char="§"/>
            </a:pPr>
            <a:r>
              <a:rPr lang="pt-BR" sz="2400" dirty="0" smtClean="0"/>
              <a:t>O </a:t>
            </a:r>
            <a:r>
              <a:rPr lang="pt-BR" sz="2400" dirty="0" smtClean="0">
                <a:solidFill>
                  <a:srgbClr val="FFFF00"/>
                </a:solidFill>
              </a:rPr>
              <a:t>PROCULTURA prevê o fortalecimento do FNC </a:t>
            </a:r>
            <a:r>
              <a:rPr lang="pt-BR" sz="2400" dirty="0" smtClean="0"/>
              <a:t>através da criação de seus Fundos Setoriais, da gestão paritária e do aporte de recursos dos Fundos de Investimentos Regionais ao FNC.</a:t>
            </a:r>
          </a:p>
          <a:p>
            <a:pPr marL="1103313" lvl="3" indent="-514350">
              <a:buClr>
                <a:srgbClr val="FFC000"/>
              </a:buClr>
              <a:buSzPct val="150000"/>
              <a:buFont typeface="Wingdings" pitchFamily="2" charset="2"/>
              <a:buChar char="§"/>
            </a:pPr>
            <a:r>
              <a:rPr lang="pt-BR" sz="2400" dirty="0" smtClean="0"/>
              <a:t>SNC - gestão das receitas do FNC - estabelecimento de </a:t>
            </a:r>
            <a:r>
              <a:rPr lang="pt-BR" sz="2400" dirty="0" smtClean="0">
                <a:solidFill>
                  <a:srgbClr val="FFFF00"/>
                </a:solidFill>
              </a:rPr>
              <a:t>critérios públicos e transparentes de repartição de receitas </a:t>
            </a:r>
            <a:r>
              <a:rPr lang="pt-BR" sz="2400" dirty="0" smtClean="0"/>
              <a:t>que atenda ao princípio federativo: distribuição mediante transferências vinculadas (obrigatórias) ou voluntárias.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611188" y="765175"/>
            <a:ext cx="8286750" cy="5684633"/>
          </a:xfrm>
        </p:spPr>
        <p:txBody>
          <a:bodyPr lIns="0" tIns="0" rIns="0" bIns="0">
            <a:spAutoFit/>
          </a:bodyPr>
          <a:lstStyle/>
          <a:p>
            <a:pPr marL="582613" indent="-514350" eaLnBrk="1" hangingPunct="1">
              <a:spcBef>
                <a:spcPct val="0"/>
              </a:spcBef>
              <a:spcAft>
                <a:spcPts val="1800"/>
              </a:spcAft>
              <a:buClr>
                <a:srgbClr val="FEB80A"/>
              </a:buClr>
              <a:buSzPct val="150000"/>
              <a:buFont typeface="Consolas" pitchFamily="49" charset="0"/>
              <a:buNone/>
            </a:pPr>
            <a:r>
              <a:rPr lang="pt-BR" sz="3200" b="1" dirty="0" smtClean="0">
                <a:solidFill>
                  <a:srgbClr val="FEC434"/>
                </a:solidFill>
              </a:rPr>
              <a:t>2.7.3.</a:t>
            </a:r>
            <a:r>
              <a:rPr lang="pt-BR" sz="3200" b="1" dirty="0" smtClean="0"/>
              <a:t> </a:t>
            </a:r>
            <a:r>
              <a:rPr lang="pt-BR" sz="4000" b="1" dirty="0" smtClean="0"/>
              <a:t>Sistemas de Informações e 			Indicadores Culturais</a:t>
            </a:r>
          </a:p>
          <a:p>
            <a:pPr marL="1431925" lvl="3" indent="-514350" eaLnBrk="1" hangingPunct="1">
              <a:spcAft>
                <a:spcPts val="12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Informações sobre o campo da Cultura são fundamentais para </a:t>
            </a:r>
            <a:r>
              <a:rPr lang="pt-BR" sz="2400" dirty="0" smtClean="0">
                <a:solidFill>
                  <a:srgbClr val="FFFF00"/>
                </a:solidFill>
              </a:rPr>
              <a:t>subsidiar o planejamento e a tomada de decisão</a:t>
            </a:r>
            <a:endParaRPr lang="pt-BR" sz="2400" dirty="0" smtClean="0"/>
          </a:p>
          <a:p>
            <a:pPr marL="1431925" lvl="3" indent="-514350" eaLnBrk="1" hangingPunct="1">
              <a:spcAft>
                <a:spcPts val="12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O Ministério da Cultura, por meio da Secretaria de Políticas Culturais, está desenvolvendo o </a:t>
            </a:r>
            <a:r>
              <a:rPr lang="pt-BR" sz="2400" dirty="0" smtClean="0">
                <a:solidFill>
                  <a:srgbClr val="FFFF00"/>
                </a:solidFill>
              </a:rPr>
              <a:t>Sistema Nacional de Informações e Indicadores Culturais</a:t>
            </a:r>
          </a:p>
          <a:p>
            <a:pPr marL="1431925" lvl="3" indent="-514350" eaLnBrk="1" hangingPunct="1">
              <a:spcAft>
                <a:spcPts val="12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Tem por finalidade </a:t>
            </a:r>
            <a:r>
              <a:rPr lang="pt-BR" sz="2400" dirty="0" smtClean="0">
                <a:solidFill>
                  <a:srgbClr val="FFFF00"/>
                </a:solidFill>
              </a:rPr>
              <a:t>integrar os cadastros culturais e os indicadores a serem coletados pelos municípios, os estados e o governo federal</a:t>
            </a:r>
            <a:r>
              <a:rPr lang="pt-BR" sz="2400" dirty="0" smtClean="0"/>
              <a:t>, para gerar informações e estatísticas da realidade cultural brasileira</a:t>
            </a:r>
            <a:endParaRPr lang="pt-BR" sz="2400" b="1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750"/>
            <a:ext cx="8072438" cy="4644861"/>
          </a:xfrm>
        </p:spPr>
        <p:txBody>
          <a:bodyPr lIns="0" tIns="0" rIns="0" bIns="0">
            <a:spAutoFit/>
          </a:bodyPr>
          <a:lstStyle/>
          <a:p>
            <a:pPr marL="582613" indent="-514350" eaLnBrk="1" hangingPunct="1">
              <a:spcAft>
                <a:spcPts val="1200"/>
              </a:spcAft>
              <a:buClr>
                <a:srgbClr val="FFC000"/>
              </a:buClr>
              <a:buSzPct val="110000"/>
            </a:pPr>
            <a:r>
              <a:rPr lang="pt-BR" sz="2600" dirty="0" smtClean="0"/>
              <a:t>O sistema de informações sobre cultura no Brasil tem a finalidade de ser </a:t>
            </a:r>
            <a:r>
              <a:rPr lang="pt-BR" sz="2600" dirty="0" smtClean="0">
                <a:solidFill>
                  <a:srgbClr val="FFFF00"/>
                </a:solidFill>
              </a:rPr>
              <a:t>fonte de dados e indicadores para a formulação e reformulação de políticas</a:t>
            </a:r>
            <a:r>
              <a:rPr lang="pt-BR" sz="2600" dirty="0" smtClean="0"/>
              <a:t> em diferentes esferas da gestão pública.</a:t>
            </a:r>
          </a:p>
          <a:p>
            <a:pPr marL="582613" indent="-514350" eaLnBrk="1" hangingPunct="1">
              <a:spcAft>
                <a:spcPts val="1200"/>
              </a:spcAft>
              <a:buClr>
                <a:srgbClr val="FFC000"/>
              </a:buClr>
              <a:buSzPct val="110000"/>
            </a:pPr>
            <a:r>
              <a:rPr lang="pt-BR" sz="2600" dirty="0" smtClean="0"/>
              <a:t>A gestão da informação a partir dos dados e análises qualitativas e quantitativas fornecidos pelo Sistema de Indicadores e Informações Culturais tem como um de seus objetivos produzir condições - </a:t>
            </a:r>
            <a:r>
              <a:rPr lang="pt-BR" sz="2600" dirty="0" smtClean="0">
                <a:solidFill>
                  <a:srgbClr val="FFFF00"/>
                </a:solidFill>
              </a:rPr>
              <a:t>informações gerenciais </a:t>
            </a:r>
            <a:r>
              <a:rPr lang="pt-BR" sz="2600" dirty="0" smtClean="0"/>
              <a:t>- para as operações de gestão, monitoramento e avaliação das políticas implementadas pelo SNC. 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214422"/>
            <a:ext cx="8075613" cy="5044971"/>
          </a:xfrm>
        </p:spPr>
        <p:txBody>
          <a:bodyPr lIns="0" tIns="0" rIns="0" bIns="0">
            <a:spAutoFit/>
          </a:bodyPr>
          <a:lstStyle/>
          <a:p>
            <a:pPr marL="401638" indent="-296863" eaLnBrk="1" hangingPunct="1">
              <a:spcAft>
                <a:spcPts val="1200"/>
              </a:spcAft>
              <a:buClr>
                <a:srgbClr val="FFC000"/>
              </a:buClr>
              <a:buSzPct val="11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2600" dirty="0" smtClean="0"/>
              <a:t>Há um grande desafio na gestão da informação no campo da cultura - </a:t>
            </a:r>
            <a:r>
              <a:rPr lang="pt-BR" sz="2600" dirty="0" smtClean="0">
                <a:solidFill>
                  <a:srgbClr val="FFFF00"/>
                </a:solidFill>
              </a:rPr>
              <a:t>estabelecer uma base de dados comum</a:t>
            </a:r>
            <a:r>
              <a:rPr lang="pt-BR" sz="2600" dirty="0" smtClean="0"/>
              <a:t> e uma estruturação para os sistemas de informação já existentes em alguns estados e municípios, que possibilite a comunicação entre eles.</a:t>
            </a:r>
          </a:p>
          <a:p>
            <a:pPr marL="401638" indent="-296863" eaLnBrk="1" hangingPunct="1">
              <a:spcAft>
                <a:spcPts val="1200"/>
              </a:spcAft>
              <a:buClr>
                <a:srgbClr val="FFC000"/>
              </a:buClr>
              <a:buSzPct val="110000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</a:pPr>
            <a:r>
              <a:rPr lang="pt-BR" sz="2600" dirty="0" smtClean="0"/>
              <a:t>Cabe ao Ministério da Cultura, no processo de implementação do SNC, coordenar um processo de reestruturação desses sistemas locais a partir de um </a:t>
            </a:r>
            <a:r>
              <a:rPr lang="pt-BR" sz="2600" dirty="0" smtClean="0">
                <a:solidFill>
                  <a:srgbClr val="FFFF00"/>
                </a:solidFill>
              </a:rPr>
              <a:t>modelo nacional</a:t>
            </a:r>
            <a:r>
              <a:rPr lang="pt-BR" sz="2600" dirty="0" smtClean="0"/>
              <a:t>, construído conjuntamente com os Estados e Municípios que já constituíram seus sistemas. Em seguida disseminar esse sistema para os demais Estados e Municípios.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395288" y="1024840"/>
            <a:ext cx="8320116" cy="5404556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pt-BR" sz="3200" b="1" dirty="0" smtClean="0">
                <a:solidFill>
                  <a:srgbClr val="FEC434"/>
                </a:solidFill>
              </a:rPr>
              <a:t>2.7.4.</a:t>
            </a:r>
            <a:r>
              <a:rPr lang="pt-BR" sz="2200" b="1" dirty="0" smtClean="0">
                <a:solidFill>
                  <a:srgbClr val="FFFF00"/>
                </a:solidFill>
              </a:rPr>
              <a:t> </a:t>
            </a:r>
            <a:r>
              <a:rPr lang="pt-BR" sz="4000" b="1" dirty="0" smtClean="0"/>
              <a:t>Relatório Anual de Gestão</a:t>
            </a:r>
          </a:p>
          <a:p>
            <a:pPr marL="1166813" lvl="2" indent="-432000" eaLnBrk="1" hangingPunct="1">
              <a:spcAft>
                <a:spcPts val="1200"/>
              </a:spcAft>
              <a:buClr>
                <a:srgbClr val="FFC000"/>
              </a:buClr>
              <a:buSzPct val="150000"/>
              <a:buFont typeface="Wingdings" pitchFamily="2" charset="2"/>
              <a:buChar char="§"/>
            </a:pPr>
            <a:r>
              <a:rPr lang="pt-BR" sz="2200" dirty="0" smtClean="0"/>
              <a:t>Deverá avaliar o </a:t>
            </a:r>
            <a:r>
              <a:rPr lang="pt-BR" sz="2200" dirty="0" smtClean="0">
                <a:solidFill>
                  <a:srgbClr val="FFFF00"/>
                </a:solidFill>
              </a:rPr>
              <a:t>cumprimento das realizações, dos resultados ou dos produtos</a:t>
            </a:r>
            <a:r>
              <a:rPr lang="pt-BR" sz="2200" dirty="0" smtClean="0"/>
              <a:t>, obtidos em função das metas prioritárias, estabelecidas no Plano Nacional de Cultura consolidado em um Plano de Ação Anual; bem como da aplicação dos recursos em cada esfera de governo em cada exercício anual. </a:t>
            </a:r>
          </a:p>
          <a:p>
            <a:pPr marL="1166813" lvl="2" indent="-432000" eaLnBrk="1" hangingPunct="1">
              <a:spcAft>
                <a:spcPts val="1200"/>
              </a:spcAft>
              <a:buClr>
                <a:srgbClr val="FFC000"/>
              </a:buClr>
              <a:buSzPct val="150000"/>
              <a:buFont typeface="Wingdings" pitchFamily="2" charset="2"/>
              <a:buChar char="§"/>
            </a:pPr>
            <a:r>
              <a:rPr lang="pt-BR" sz="2200" dirty="0" smtClean="0"/>
              <a:t>Destina-se a sintetizar e divulgar informações sobre os resultados obtidos e sobre a </a:t>
            </a:r>
            <a:r>
              <a:rPr lang="pt-BR" sz="2200" dirty="0" smtClean="0">
                <a:solidFill>
                  <a:srgbClr val="FFFF00"/>
                </a:solidFill>
              </a:rPr>
              <a:t>probidade dos gestores do SNC </a:t>
            </a:r>
            <a:r>
              <a:rPr lang="pt-BR" sz="2200" dirty="0" smtClean="0"/>
              <a:t>às instâncias formais do SNC, ao Poder Legislativo, ao Ministério Público e à sociedade como um todo. </a:t>
            </a:r>
          </a:p>
          <a:p>
            <a:pPr marL="1166813" lvl="2" indent="-432000">
              <a:buClr>
                <a:srgbClr val="FFC000"/>
              </a:buClr>
              <a:buSzPct val="150000"/>
              <a:buFont typeface="Wingdings" pitchFamily="2" charset="2"/>
              <a:buChar char="§"/>
            </a:pPr>
            <a:r>
              <a:rPr lang="pt-BR" sz="2200" dirty="0" smtClean="0"/>
              <a:t>Sua </a:t>
            </a:r>
            <a:r>
              <a:rPr lang="pt-BR" sz="2200" dirty="0" smtClean="0">
                <a:solidFill>
                  <a:srgbClr val="FFFF00"/>
                </a:solidFill>
              </a:rPr>
              <a:t>elaboração compete ao respectivo gestor do SNC</a:t>
            </a:r>
            <a:r>
              <a:rPr lang="pt-BR" sz="2200" dirty="0" smtClean="0"/>
              <a:t>, mas deve ser obrigatoriamente referendado pelos respectivos Conselhos de Política Cultural.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000108"/>
            <a:ext cx="8072466" cy="5678478"/>
          </a:xfrm>
        </p:spPr>
        <p:txBody>
          <a:bodyPr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2.8 </a:t>
            </a:r>
            <a:r>
              <a:rPr lang="pt-BR" sz="3200" b="1" dirty="0" smtClean="0"/>
              <a:t> Recursos Financeiros do Sistema Nacional de Cultura</a:t>
            </a:r>
          </a:p>
          <a:p>
            <a:pPr marL="1137150" lvl="1" indent="-5715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800" b="1" dirty="0" smtClean="0"/>
              <a:t>Política de Financiamento Público da Cultura</a:t>
            </a:r>
            <a:endParaRPr lang="pt-BR" sz="2400" b="1" dirty="0" smtClean="0"/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400" b="1" dirty="0" smtClean="0"/>
              <a:t>Fontes de Financiamento do SNC</a:t>
            </a:r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400" b="1" dirty="0" smtClean="0"/>
              <a:t>Mecanismos de Financiamento das Políticas Públicas de Cultura</a:t>
            </a:r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400" b="1" dirty="0" smtClean="0"/>
              <a:t>Critérios de Partilha e de Transferência de Recursos da União para Estados e Municípios no SNC</a:t>
            </a:r>
          </a:p>
          <a:p>
            <a:pPr marL="1137150" lvl="1" indent="-5715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800" b="1" dirty="0" smtClean="0"/>
              <a:t>Recursos do Orçamento</a:t>
            </a:r>
            <a:endParaRPr lang="pt-BR" sz="2400" b="1" dirty="0" smtClean="0"/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400" b="1" dirty="0" smtClean="0"/>
              <a:t>Orçamento Público da Cultura no Brasil</a:t>
            </a:r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400" b="1" dirty="0" smtClean="0"/>
              <a:t>Orçamento da Cultura do Governo Federal</a:t>
            </a:r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750"/>
            <a:ext cx="8072438" cy="368300"/>
          </a:xfrm>
        </p:spPr>
        <p:txBody>
          <a:bodyPr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Font typeface="Wingdings"/>
              <a:buNone/>
              <a:defRPr/>
            </a:pPr>
            <a:r>
              <a:rPr lang="pt-BR" sz="2400" b="1" dirty="0" smtClean="0"/>
              <a:t>Orçamento Público da Cultura no Brasil</a:t>
            </a:r>
          </a:p>
        </p:txBody>
      </p:sp>
      <p:graphicFrame>
        <p:nvGraphicFramePr>
          <p:cNvPr id="12" name="Gráfico 11"/>
          <p:cNvGraphicFramePr>
            <a:graphicFrameLocks/>
          </p:cNvGraphicFramePr>
          <p:nvPr/>
        </p:nvGraphicFramePr>
        <p:xfrm>
          <a:off x="1357290" y="2071678"/>
          <a:ext cx="6341720" cy="4572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8072466" cy="369332"/>
          </a:xfrm>
        </p:spPr>
        <p:txBody>
          <a:bodyPr wrap="square" lIns="0" tIns="0" rIns="0" bIns="0">
            <a:spAutoFit/>
          </a:bodyPr>
          <a:lstStyle/>
          <a:p>
            <a:pPr marL="582613" indent="-514350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</a:pPr>
            <a:r>
              <a:rPr lang="pt-BR" sz="2400" b="1" dirty="0" smtClean="0"/>
              <a:t>Orçamento Público da Cultura no Brasil</a:t>
            </a:r>
          </a:p>
        </p:txBody>
      </p:sp>
      <p:graphicFrame>
        <p:nvGraphicFramePr>
          <p:cNvPr id="11" name="Gráfico 10"/>
          <p:cNvGraphicFramePr>
            <a:graphicFrameLocks/>
          </p:cNvGraphicFramePr>
          <p:nvPr/>
        </p:nvGraphicFramePr>
        <p:xfrm>
          <a:off x="1500166" y="2000240"/>
          <a:ext cx="6500858" cy="4500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6"/>
          <p:cNvSpPr>
            <a:spLocks noChangeArrowheads="1"/>
          </p:cNvSpPr>
          <p:nvPr/>
        </p:nvSpPr>
        <p:spPr bwMode="auto">
          <a:xfrm>
            <a:off x="0" y="-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28674" name="AutoShape 6"/>
          <p:cNvSpPr>
            <a:spLocks noChangeArrowheads="1"/>
          </p:cNvSpPr>
          <p:nvPr/>
        </p:nvSpPr>
        <p:spPr bwMode="auto">
          <a:xfrm>
            <a:off x="5894388" y="112713"/>
            <a:ext cx="1257300" cy="736600"/>
          </a:xfrm>
          <a:prstGeom prst="roundRect">
            <a:avLst>
              <a:gd name="adj" fmla="val 25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28675" name="AutoShape 8"/>
          <p:cNvSpPr>
            <a:spLocks noChangeArrowheads="1"/>
          </p:cNvSpPr>
          <p:nvPr/>
        </p:nvSpPr>
        <p:spPr bwMode="auto">
          <a:xfrm>
            <a:off x="5894388" y="112713"/>
            <a:ext cx="1250950" cy="728662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28676" name="AutoShape 10"/>
          <p:cNvSpPr>
            <a:spLocks noChangeArrowheads="1"/>
          </p:cNvSpPr>
          <p:nvPr/>
        </p:nvSpPr>
        <p:spPr bwMode="auto">
          <a:xfrm>
            <a:off x="5894388" y="112713"/>
            <a:ext cx="1246187" cy="723900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28677" name="AutoShape 12"/>
          <p:cNvSpPr>
            <a:spLocks noChangeArrowheads="1"/>
          </p:cNvSpPr>
          <p:nvPr/>
        </p:nvSpPr>
        <p:spPr bwMode="auto">
          <a:xfrm>
            <a:off x="5894388" y="112713"/>
            <a:ext cx="1241425" cy="720725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28681" name="Rectangle 1"/>
          <p:cNvSpPr>
            <a:spLocks noGrp="1" noChangeArrowheads="1"/>
          </p:cNvSpPr>
          <p:nvPr>
            <p:ph idx="1"/>
          </p:nvPr>
        </p:nvSpPr>
        <p:spPr>
          <a:xfrm>
            <a:off x="-209550" y="900113"/>
            <a:ext cx="9353550" cy="629724"/>
          </a:xfrm>
        </p:spPr>
        <p:txBody>
          <a:bodyPr wrap="square" lIns="0" tIns="0" rIns="0" bIns="0">
            <a:spAutoFit/>
          </a:bodyPr>
          <a:lstStyle/>
          <a:p>
            <a:pPr marL="358775" lvl="1" indent="0" algn="ctr">
              <a:lnSpc>
                <a:spcPct val="93000"/>
              </a:lnSpc>
              <a:spcBef>
                <a:spcPts val="800"/>
              </a:spcBef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pt-BR" sz="4400" b="1" dirty="0" smtClean="0">
                <a:solidFill>
                  <a:schemeClr val="accent3"/>
                </a:solidFill>
              </a:rPr>
              <a:t>1.3</a:t>
            </a:r>
            <a:r>
              <a:rPr lang="pt-BR" sz="4400" b="1" dirty="0" smtClean="0">
                <a:solidFill>
                  <a:srgbClr val="FFC000"/>
                </a:solidFill>
              </a:rPr>
              <a:t> </a:t>
            </a:r>
            <a:r>
              <a:rPr lang="pt-BR" sz="3200" b="1" dirty="0" smtClean="0"/>
              <a:t>Fundamento da Política Nacional de Cultura</a:t>
            </a:r>
            <a:endParaRPr lang="en-GB" sz="3200" b="1" dirty="0" smtClean="0"/>
          </a:p>
        </p:txBody>
      </p:sp>
      <p:grpSp>
        <p:nvGrpSpPr>
          <p:cNvPr id="28682" name="Grupo 20"/>
          <p:cNvGrpSpPr>
            <a:grpSpLocks/>
          </p:cNvGrpSpPr>
          <p:nvPr/>
        </p:nvGrpSpPr>
        <p:grpSpPr bwMode="auto">
          <a:xfrm>
            <a:off x="357188" y="1500188"/>
            <a:ext cx="8501062" cy="5072062"/>
            <a:chOff x="357188" y="1500174"/>
            <a:chExt cx="8501062" cy="5072076"/>
          </a:xfrm>
        </p:grpSpPr>
        <p:sp>
          <p:nvSpPr>
            <p:cNvPr id="23" name="Elipse 22"/>
            <p:cNvSpPr>
              <a:spLocks noChangeArrowheads="1"/>
            </p:cNvSpPr>
            <p:nvPr/>
          </p:nvSpPr>
          <p:spPr bwMode="auto">
            <a:xfrm>
              <a:off x="357188" y="1500174"/>
              <a:ext cx="8501062" cy="5072076"/>
            </a:xfrm>
            <a:prstGeom prst="ellipse">
              <a:avLst/>
            </a:prstGeom>
            <a:solidFill>
              <a:srgbClr val="478017"/>
            </a:solidFill>
            <a:ln w="19050" algn="ctr">
              <a:solidFill>
                <a:srgbClr val="5C9929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456" name="Text Box 26"/>
            <p:cNvSpPr txBox="1">
              <a:spLocks noChangeArrowheads="1"/>
            </p:cNvSpPr>
            <p:nvPr/>
          </p:nvSpPr>
          <p:spPr bwMode="auto">
            <a:xfrm>
              <a:off x="2212975" y="1785925"/>
              <a:ext cx="4573588" cy="1016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>
                <a:spcBef>
                  <a:spcPct val="50000"/>
                </a:spcBef>
                <a:defRPr/>
              </a:pPr>
              <a:r>
                <a:rPr lang="pt-BR" sz="3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Tridimensionalidade da Cultura</a:t>
              </a:r>
            </a:p>
          </p:txBody>
        </p:sp>
        <p:sp>
          <p:nvSpPr>
            <p:cNvPr id="30" name="Elipse 29"/>
            <p:cNvSpPr/>
            <p:nvPr/>
          </p:nvSpPr>
          <p:spPr>
            <a:xfrm>
              <a:off x="3857620" y="2786058"/>
              <a:ext cx="4080862" cy="2224634"/>
            </a:xfrm>
            <a:prstGeom prst="ellipse">
              <a:avLst/>
            </a:prstGeom>
            <a:gradFill flip="none" rotWithShape="1">
              <a:gsLst>
                <a:gs pos="48000">
                  <a:srgbClr val="FF3300">
                    <a:alpha val="71000"/>
                  </a:srgbClr>
                </a:gs>
                <a:gs pos="32000">
                  <a:srgbClr val="FF0000">
                    <a:alpha val="65000"/>
                  </a:srgbClr>
                </a:gs>
                <a:gs pos="100000">
                  <a:srgbClr val="FF0000"/>
                </a:gs>
              </a:gsLst>
              <a:path path="circle">
                <a:fillToRect l="100000" b="100000"/>
              </a:path>
              <a:tileRect t="-100000" r="-100000"/>
            </a:gra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19" name="Rectangle 1"/>
            <p:cNvSpPr txBox="1">
              <a:spLocks noChangeArrowheads="1"/>
            </p:cNvSpPr>
            <p:nvPr/>
          </p:nvSpPr>
          <p:spPr bwMode="auto">
            <a:xfrm>
              <a:off x="4776788" y="3743317"/>
              <a:ext cx="2652712" cy="504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3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Cidadã</a:t>
              </a:r>
              <a:r>
                <a:rPr lang="pt-BR" sz="4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 </a:t>
              </a:r>
              <a:endParaRPr lang="en-GB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" name="Elipse 30"/>
            <p:cNvSpPr/>
            <p:nvPr/>
          </p:nvSpPr>
          <p:spPr>
            <a:xfrm>
              <a:off x="2562225" y="4143368"/>
              <a:ext cx="4081463" cy="2224094"/>
            </a:xfrm>
            <a:prstGeom prst="ellipse">
              <a:avLst/>
            </a:prstGeom>
            <a:gradFill flip="none" rotWithShape="1">
              <a:gsLst>
                <a:gs pos="72000">
                  <a:schemeClr val="accent3"/>
                </a:gs>
                <a:gs pos="50000">
                  <a:srgbClr val="FEC434"/>
                </a:gs>
                <a:gs pos="33000">
                  <a:srgbClr val="FFFF00"/>
                </a:gs>
              </a:gsLst>
              <a:lin ang="16200000" scaled="1"/>
              <a:tileRect/>
            </a:gra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pt-BR"/>
            </a:p>
          </p:txBody>
        </p:sp>
        <p:sp>
          <p:nvSpPr>
            <p:cNvPr id="44" name="Rectangle 1"/>
            <p:cNvSpPr txBox="1">
              <a:spLocks noChangeArrowheads="1"/>
            </p:cNvSpPr>
            <p:nvPr/>
          </p:nvSpPr>
          <p:spPr bwMode="auto">
            <a:xfrm>
              <a:off x="2884488" y="5030784"/>
              <a:ext cx="3375025" cy="492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3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Econômica</a:t>
              </a:r>
              <a:r>
                <a:rPr lang="pt-BR" sz="4000" dirty="0">
                  <a:latin typeface="+mn-lt"/>
                  <a:ea typeface="+mn-ea"/>
                  <a:cs typeface="+mn-cs"/>
                </a:rPr>
                <a:t> </a:t>
              </a:r>
              <a:endParaRPr lang="en-GB" sz="4000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7" name="Elipse 26"/>
            <p:cNvSpPr/>
            <p:nvPr/>
          </p:nvSpPr>
          <p:spPr>
            <a:xfrm>
              <a:off x="1205518" y="2786058"/>
              <a:ext cx="4080862" cy="2224634"/>
            </a:xfrm>
            <a:prstGeom prst="ellipse">
              <a:avLst/>
            </a:prstGeom>
            <a:gradFill flip="none" rotWithShape="1">
              <a:gsLst>
                <a:gs pos="22000">
                  <a:schemeClr val="tx2">
                    <a:lumMod val="25000"/>
                    <a:alpha val="85000"/>
                  </a:schemeClr>
                </a:gs>
                <a:gs pos="50000">
                  <a:schemeClr val="tx2">
                    <a:lumMod val="25000"/>
                    <a:alpha val="80000"/>
                  </a:schemeClr>
                </a:gs>
                <a:gs pos="100000">
                  <a:schemeClr val="tx2">
                    <a:lumMod val="50000"/>
                    <a:alpha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54000"/>
                </a:lnSpc>
                <a:buClr>
                  <a:srgbClr val="000000"/>
                </a:buClr>
                <a:buSzPct val="100000"/>
                <a:defRPr/>
              </a:pPr>
              <a:endParaRPr lang="pt-BR"/>
            </a:p>
          </p:txBody>
        </p:sp>
        <p:sp>
          <p:nvSpPr>
            <p:cNvPr id="25" name="Rectangle 1"/>
            <p:cNvSpPr txBox="1">
              <a:spLocks noChangeArrowheads="1"/>
            </p:cNvSpPr>
            <p:nvPr/>
          </p:nvSpPr>
          <p:spPr bwMode="auto">
            <a:xfrm>
              <a:off x="1928813" y="3724267"/>
              <a:ext cx="2652712" cy="455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3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Simbólica</a:t>
              </a:r>
              <a:r>
                <a:rPr lang="pt-BR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 </a:t>
              </a:r>
              <a:endPara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"/>
            <p:cNvSpPr txBox="1">
              <a:spLocks noChangeArrowheads="1"/>
            </p:cNvSpPr>
            <p:nvPr/>
          </p:nvSpPr>
          <p:spPr bwMode="auto">
            <a:xfrm>
              <a:off x="2892425" y="4248144"/>
              <a:ext cx="3509963" cy="681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lvl="1" indent="-296863" algn="ctr" defTabSz="914400" fontAlgn="auto">
                <a:lnSpc>
                  <a:spcPct val="8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2"/>
                </a:buClr>
                <a:buSzPct val="90000"/>
                <a:buFont typeface="Wingdings"/>
                <a:buNone/>
                <a:tabLst>
                  <a:tab pos="519113" algn="l"/>
                  <a:tab pos="968375" algn="l"/>
                  <a:tab pos="1417638" algn="l"/>
                  <a:tab pos="1866900" algn="l"/>
                  <a:tab pos="2316163" algn="l"/>
                  <a:tab pos="2765425" algn="l"/>
                  <a:tab pos="3214688" algn="l"/>
                  <a:tab pos="3663950" algn="l"/>
                  <a:tab pos="4113213" algn="l"/>
                  <a:tab pos="4562475" algn="l"/>
                  <a:tab pos="5011738" algn="l"/>
                  <a:tab pos="5461000" algn="l"/>
                  <a:tab pos="5910263" algn="l"/>
                  <a:tab pos="6359525" algn="l"/>
                  <a:tab pos="6808788" algn="l"/>
                  <a:tab pos="7259638" algn="l"/>
                  <a:tab pos="7707313" algn="l"/>
                  <a:tab pos="8156575" algn="l"/>
                  <a:tab pos="8605838" algn="l"/>
                  <a:tab pos="9055100" algn="l"/>
                </a:tabLst>
                <a:defRPr/>
              </a:pPr>
              <a:r>
                <a:rPr lang="pt-BR" sz="5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+mn-ea"/>
                  <a:cs typeface="+mn-cs"/>
                </a:rPr>
                <a:t>Cultura</a:t>
              </a:r>
              <a:endParaRPr lang="en-GB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1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750"/>
            <a:ext cx="8072438" cy="368300"/>
          </a:xfrm>
        </p:spPr>
        <p:txBody>
          <a:bodyPr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Font typeface="Wingdings"/>
              <a:buNone/>
              <a:defRPr/>
            </a:pPr>
            <a:r>
              <a:rPr lang="pt-BR" sz="2400" b="1" dirty="0" smtClean="0"/>
              <a:t>Orçamento da Cultura do Governo Federal</a:t>
            </a:r>
          </a:p>
        </p:txBody>
      </p:sp>
      <p:graphicFrame>
        <p:nvGraphicFramePr>
          <p:cNvPr id="11" name="Gráfico 10"/>
          <p:cNvGraphicFramePr/>
          <p:nvPr/>
        </p:nvGraphicFramePr>
        <p:xfrm>
          <a:off x="857224" y="1785926"/>
          <a:ext cx="7301886" cy="4857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488950" y="1009082"/>
            <a:ext cx="8072466" cy="5663089"/>
          </a:xfrm>
        </p:spPr>
        <p:txBody>
          <a:bodyPr lIns="0" tIns="0" rIns="0" bIns="0">
            <a:spAutoFit/>
          </a:bodyPr>
          <a:lstStyle/>
          <a:p>
            <a:pPr marL="582613" lvl="1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2.9</a:t>
            </a:r>
            <a:r>
              <a:rPr lang="pt-BR" sz="3200" b="1" dirty="0" smtClean="0"/>
              <a:t> Política Nacional de Formação na Área da Cultura</a:t>
            </a:r>
          </a:p>
          <a:p>
            <a:pPr marL="1137150" lvl="1" indent="-5715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400" b="1" dirty="0" smtClean="0"/>
              <a:t>Linhas Básicas da Política Nacional de Formação na Área da Cultura</a:t>
            </a:r>
          </a:p>
          <a:p>
            <a:pPr marL="1137150" lvl="1" indent="-5715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400" b="1" dirty="0" smtClean="0"/>
              <a:t>Mapeamento e Avaliação das Instituições Formadoras em Política e Gestão Culturais no Brasil</a:t>
            </a:r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200" b="1" dirty="0" smtClean="0"/>
              <a:t>Mapeamento e avaliação das Instituições Formadoras</a:t>
            </a:r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200" b="1" dirty="0" smtClean="0"/>
              <a:t>Criação da Rede de Instituições de Formação na Área da Cultura</a:t>
            </a:r>
          </a:p>
          <a:p>
            <a:pPr marL="1137150" lvl="1" indent="-5715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400" b="1" smtClean="0"/>
              <a:t>Programa Nacional de </a:t>
            </a:r>
            <a:r>
              <a:rPr lang="pt-BR" sz="2400" b="1" dirty="0" smtClean="0"/>
              <a:t>Formação na Área da Cultura</a:t>
            </a:r>
          </a:p>
          <a:p>
            <a:pPr marL="1728000" lvl="6" indent="-5400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200" b="1" dirty="0" smtClean="0"/>
              <a:t>Formação e Qualificação em Política e Gestão Culturais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928670"/>
            <a:ext cx="8072438" cy="4154984"/>
          </a:xfrm>
        </p:spPr>
        <p:txBody>
          <a:bodyPr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2.10</a:t>
            </a:r>
            <a:r>
              <a:rPr lang="pt-BR" sz="3200" b="1" dirty="0" smtClean="0"/>
              <a:t>    Estratégia de Implementação do SNC</a:t>
            </a:r>
            <a:endParaRPr lang="pt-BR" sz="2800" b="1" dirty="0" smtClean="0"/>
          </a:p>
          <a:p>
            <a:pPr marL="1393182" lvl="2" indent="-5715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800" b="1" dirty="0" smtClean="0"/>
              <a:t>O Processo de Implementação do SNC</a:t>
            </a:r>
          </a:p>
          <a:p>
            <a:pPr marL="1393182" lvl="2" indent="-5715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800" b="1" dirty="0" smtClean="0"/>
              <a:t>Estratégia para Institucionalização e Implementação do SNC</a:t>
            </a:r>
          </a:p>
          <a:p>
            <a:pPr marL="1393182" lvl="2" indent="-5715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800" b="1" dirty="0" smtClean="0"/>
              <a:t>Programa de Fortalecimento Institucional e Gestão Cultural</a:t>
            </a:r>
          </a:p>
          <a:p>
            <a:pPr marL="1393182" lvl="2" indent="-5715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800" b="1" dirty="0" smtClean="0"/>
              <a:t>Institucionalização do Sistema Nacional de Cultura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928670"/>
            <a:ext cx="8072466" cy="5392245"/>
          </a:xfrm>
        </p:spPr>
        <p:txBody>
          <a:bodyPr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2.10</a:t>
            </a:r>
            <a:r>
              <a:rPr lang="pt-BR" sz="3200" b="1" dirty="0" smtClean="0"/>
              <a:t>    Estratégia de Implementação do SNC</a:t>
            </a:r>
            <a:endParaRPr lang="pt-BR" sz="2800" b="1" dirty="0" smtClean="0"/>
          </a:p>
          <a:p>
            <a:pPr marL="1393182" lvl="2" indent="-5715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  <a:defRPr/>
            </a:pPr>
            <a:r>
              <a:rPr lang="pt-BR" sz="2800" b="1" dirty="0" smtClean="0"/>
              <a:t>Institucionalização do Sistema Nacional de Cultura</a:t>
            </a:r>
          </a:p>
          <a:p>
            <a:pPr lvl="5">
              <a:defRPr/>
            </a:pPr>
            <a:r>
              <a:rPr lang="pt-BR" dirty="0" smtClean="0"/>
              <a:t>Acordo de Cooperação Federativa do SNC</a:t>
            </a:r>
            <a:endParaRPr lang="pt-BR" b="1" dirty="0" smtClean="0"/>
          </a:p>
          <a:p>
            <a:pPr lvl="5">
              <a:defRPr/>
            </a:pPr>
            <a:r>
              <a:rPr lang="pt-BR" dirty="0" smtClean="0"/>
              <a:t>PEC Nº 416/2005, que institui o Sistema Nacional de Cultura</a:t>
            </a:r>
            <a:endParaRPr lang="pt-BR" b="1" dirty="0" smtClean="0"/>
          </a:p>
          <a:p>
            <a:pPr lvl="5">
              <a:defRPr/>
            </a:pPr>
            <a:r>
              <a:rPr lang="pt-BR" dirty="0" smtClean="0"/>
              <a:t>PEC Nº 150/2003, para destinação de recursos à cultura</a:t>
            </a:r>
            <a:endParaRPr lang="pt-BR" b="1" dirty="0" smtClean="0"/>
          </a:p>
          <a:p>
            <a:pPr lvl="5">
              <a:defRPr/>
            </a:pPr>
            <a:r>
              <a:rPr lang="pt-BR" dirty="0" smtClean="0"/>
              <a:t>PEC Nº 049/2007, para inserção da cultura no rol dos direitos sociais</a:t>
            </a:r>
            <a:endParaRPr lang="pt-BR" b="1" dirty="0" smtClean="0"/>
          </a:p>
          <a:p>
            <a:pPr lvl="5">
              <a:defRPr/>
            </a:pPr>
            <a:r>
              <a:rPr lang="pt-BR" dirty="0" smtClean="0"/>
              <a:t>Projeto de Lei Nº 6.722/2010 que institui o PROCULTURA</a:t>
            </a:r>
            <a:endParaRPr lang="pt-BR" b="1" dirty="0" smtClean="0"/>
          </a:p>
          <a:p>
            <a:pPr lvl="5">
              <a:defRPr/>
            </a:pPr>
            <a:r>
              <a:rPr lang="pt-BR" dirty="0" smtClean="0"/>
              <a:t>Projeto de Lei de Regulamentação do Sistema Nacional de Cultura</a:t>
            </a:r>
          </a:p>
          <a:p>
            <a:pPr lvl="5">
              <a:defRPr/>
            </a:pPr>
            <a:r>
              <a:rPr lang="pt-BR" dirty="0" smtClean="0"/>
              <a:t>Lei Nº 12.343/2010, que Institui o Plano Nacional de Cultura</a:t>
            </a:r>
            <a:endParaRPr lang="pt-BR" b="1" dirty="0" smtClean="0"/>
          </a:p>
          <a:p>
            <a:pPr lvl="5">
              <a:defRPr/>
            </a:pPr>
            <a:r>
              <a:rPr lang="pt-BR" dirty="0" smtClean="0"/>
              <a:t>Decreto Nº 5.520 de 24 de Agosto de 2005, que Institui o Sistema Federal de Cultura e o Conselho Nacional de Política Cultural</a:t>
            </a:r>
          </a:p>
          <a:p>
            <a:pPr lvl="5">
              <a:defRPr/>
            </a:pPr>
            <a:r>
              <a:rPr lang="pt-BR" dirty="0" smtClean="0"/>
              <a:t>Projetos de Lei de constituição dos Sistemas de Cultura dos Municípios , Estados e Distrito Federal.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8072466" cy="5170646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2.10</a:t>
            </a:r>
            <a:r>
              <a:rPr lang="pt-BR" sz="3200" b="1" dirty="0" smtClean="0"/>
              <a:t>    Estratégia de Implementação do SNC</a:t>
            </a:r>
            <a:endParaRPr lang="pt-BR" sz="2800" b="1" dirty="0" smtClean="0"/>
          </a:p>
          <a:p>
            <a:pPr marL="1393182" lvl="2" indent="-57150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800" b="1" dirty="0" smtClean="0"/>
              <a:t>Estratégia de Institucionalização e Implementação do SNC</a:t>
            </a:r>
          </a:p>
          <a:p>
            <a:pPr marL="1888001" lvl="3" indent="-540000"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SzPct val="120000"/>
              <a:buFont typeface="Wingdings" pitchFamily="2" charset="2"/>
              <a:buChar char="§"/>
            </a:pPr>
            <a:r>
              <a:rPr lang="pt-BR" sz="2400" dirty="0" smtClean="0"/>
              <a:t>O processo de implementação do Sistema Nacional de Cultura deve ter como características determinantes a </a:t>
            </a:r>
            <a:r>
              <a:rPr lang="pt-BR" sz="2400" b="1" dirty="0" smtClean="0">
                <a:solidFill>
                  <a:srgbClr val="FFFF00"/>
                </a:solidFill>
              </a:rPr>
              <a:t>progressividade e a continuidade</a:t>
            </a:r>
            <a:r>
              <a:rPr lang="pt-BR" sz="2400" dirty="0" smtClean="0"/>
              <a:t>. Assim sendo, como o foram os demais sistemas, os seus componentes e as suas instâncias de articulação, </a:t>
            </a:r>
            <a:r>
              <a:rPr lang="pt-BR" sz="2400" dirty="0" err="1" smtClean="0"/>
              <a:t>pactuação</a:t>
            </a:r>
            <a:r>
              <a:rPr lang="pt-BR" sz="2400" dirty="0" smtClean="0"/>
              <a:t> e deliberação serão implementados gradualmente e seguindo ritmos diferentes nos diversos Estados e Municípios do país. 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8072466" cy="4216539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2.10</a:t>
            </a:r>
            <a:r>
              <a:rPr lang="pt-BR" sz="3200" b="1" dirty="0" smtClean="0"/>
              <a:t>    Estratégia de Implementação do SNC</a:t>
            </a:r>
            <a:endParaRPr lang="pt-BR" sz="2800" b="1" dirty="0" smtClean="0"/>
          </a:p>
          <a:p>
            <a:pPr marL="1393182" lvl="2" indent="-57150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800" b="1" dirty="0" smtClean="0"/>
              <a:t>Estratégia de Institucionalização e Implementação do SNC</a:t>
            </a:r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/>
            </a:pPr>
            <a:r>
              <a:rPr lang="pt-BR" sz="2200" dirty="0" smtClean="0"/>
              <a:t>Consolidação, partir deste documento, de uma </a:t>
            </a:r>
            <a:r>
              <a:rPr lang="pt-BR" sz="2200" b="1" dirty="0" smtClean="0">
                <a:solidFill>
                  <a:srgbClr val="FFFF00"/>
                </a:solidFill>
              </a:rPr>
              <a:t>proposta de estruturação do Sistema Nacional de Cultura, pactuada entre os três entes federados </a:t>
            </a:r>
            <a:r>
              <a:rPr lang="pt-BR" sz="2200" b="1" dirty="0" smtClean="0"/>
              <a:t>- </a:t>
            </a:r>
            <a:r>
              <a:rPr lang="pt-BR" sz="2200" dirty="0" smtClean="0"/>
              <a:t>através do Ministério da Cultura e dos Fóruns de Secretários Estaduais e dos Secretários das Capitais - a ser submetida à analise e aprovação do Conselho Nacional de Política Cultural.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8072466" cy="6432530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2.10</a:t>
            </a:r>
            <a:r>
              <a:rPr lang="pt-BR" sz="3200" b="1" dirty="0" smtClean="0"/>
              <a:t>    Estratégia de Implementação do SNC</a:t>
            </a:r>
            <a:endParaRPr lang="pt-BR" sz="2800" b="1" dirty="0" smtClean="0"/>
          </a:p>
          <a:p>
            <a:pPr marL="1393182" lvl="2" indent="-57150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800" b="1" dirty="0" smtClean="0"/>
              <a:t>Estratégia de Institucionalização e Implementação do SNC</a:t>
            </a:r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2"/>
            </a:pPr>
            <a:r>
              <a:rPr lang="pt-BR" sz="2200" dirty="0" smtClean="0"/>
              <a:t>Retomada do processo de institucionalização com a assinatura do </a:t>
            </a:r>
            <a:r>
              <a:rPr lang="pt-BR" sz="2200" b="1" dirty="0" smtClean="0">
                <a:solidFill>
                  <a:srgbClr val="FFFF00"/>
                </a:solidFill>
              </a:rPr>
              <a:t>Acordo de Cooperação Federativa</a:t>
            </a:r>
            <a:r>
              <a:rPr lang="pt-BR" sz="2200" b="1" dirty="0" smtClean="0"/>
              <a:t>, </a:t>
            </a:r>
            <a:r>
              <a:rPr lang="pt-BR" sz="2200" dirty="0" smtClean="0"/>
              <a:t>entre os entes federados, para implementação do Sistema Nacional de Cultura</a:t>
            </a:r>
            <a:r>
              <a:rPr lang="pt-BR" sz="2200" b="1" dirty="0" smtClean="0"/>
              <a:t>.</a:t>
            </a:r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2"/>
            </a:pPr>
            <a:r>
              <a:rPr lang="pt-BR" sz="2200" dirty="0" smtClean="0"/>
              <a:t>Promoção do fortalecimento institucional do Sistema Nacional de Cultura através da </a:t>
            </a:r>
            <a:r>
              <a:rPr lang="pt-BR" sz="2200" b="1" dirty="0" smtClean="0">
                <a:solidFill>
                  <a:srgbClr val="FFFF00"/>
                </a:solidFill>
              </a:rPr>
              <a:t>capacitação dos gestores públicos e conselheiros de cultura</a:t>
            </a:r>
            <a:r>
              <a:rPr lang="pt-BR" sz="2200" dirty="0" smtClean="0"/>
              <a:t>, com a realização dos Seminários do Sistema Nacional de Cultura e dos Cursos de Formação em Gestão Cultural.</a:t>
            </a:r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2"/>
            </a:pPr>
            <a:endParaRPr lang="pt-BR" sz="2400" b="1" dirty="0" smtClean="0"/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2"/>
            </a:pPr>
            <a:endParaRPr lang="pt-BR" sz="2400" dirty="0" smtClean="0"/>
          </a:p>
        </p:txBody>
      </p:sp>
      <p:sp>
        <p:nvSpPr>
          <p:cNvPr id="36866" name="AutoShape 6"/>
          <p:cNvSpPr>
            <a:spLocks noChangeArrowheads="1"/>
          </p:cNvSpPr>
          <p:nvPr/>
        </p:nvSpPr>
        <p:spPr bwMode="auto">
          <a:xfrm>
            <a:off x="5894388" y="112713"/>
            <a:ext cx="1257300" cy="736600"/>
          </a:xfrm>
          <a:prstGeom prst="roundRect">
            <a:avLst>
              <a:gd name="adj" fmla="val 25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36867" name="AutoShape 8"/>
          <p:cNvSpPr>
            <a:spLocks noChangeArrowheads="1"/>
          </p:cNvSpPr>
          <p:nvPr/>
        </p:nvSpPr>
        <p:spPr bwMode="auto">
          <a:xfrm>
            <a:off x="5894388" y="112713"/>
            <a:ext cx="1250950" cy="728662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54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pt-BR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7858152" cy="5386090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2.10</a:t>
            </a:r>
            <a:r>
              <a:rPr lang="pt-BR" sz="3200" b="1" dirty="0" smtClean="0"/>
              <a:t>  Estratégia de Implementação do SNC</a:t>
            </a:r>
            <a:endParaRPr lang="pt-BR" sz="2800" b="1" dirty="0" smtClean="0"/>
          </a:p>
          <a:p>
            <a:pPr marL="1393182" lvl="2" indent="-57150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800" b="1" dirty="0" smtClean="0"/>
              <a:t>Estratégia de Institucionalização e Implementação do SNC</a:t>
            </a:r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4"/>
            </a:pPr>
            <a:r>
              <a:rPr lang="pt-BR" sz="2200" dirty="0" smtClean="0"/>
              <a:t>Implementação do </a:t>
            </a:r>
            <a:r>
              <a:rPr lang="pt-BR" sz="2200" b="1" dirty="0" smtClean="0">
                <a:solidFill>
                  <a:srgbClr val="FFFF00"/>
                </a:solidFill>
              </a:rPr>
              <a:t>Sistema Nacional de Informações e Indicadores Culturais</a:t>
            </a:r>
            <a:r>
              <a:rPr lang="pt-BR" sz="2200" dirty="0" smtClean="0"/>
              <a:t>, numa ação articulada do </a:t>
            </a:r>
            <a:r>
              <a:rPr lang="pt-BR" sz="2200" dirty="0" err="1" smtClean="0"/>
              <a:t>MinC</a:t>
            </a:r>
            <a:r>
              <a:rPr lang="pt-BR" sz="2200" dirty="0" smtClean="0"/>
              <a:t> com os Estados e Municípios.</a:t>
            </a:r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4"/>
            </a:pPr>
            <a:r>
              <a:rPr lang="pt-BR" sz="2200" dirty="0" smtClean="0"/>
              <a:t>Elaboração, a partir da estrutura pactuada entre os entes federados e aprovada pelo Conselho Nacional de Política Cultural, de </a:t>
            </a:r>
            <a:r>
              <a:rPr lang="pt-BR" sz="2200" b="1" dirty="0" smtClean="0">
                <a:solidFill>
                  <a:srgbClr val="FFFF00"/>
                </a:solidFill>
              </a:rPr>
              <a:t>substitutivo à PEC 416/2005</a:t>
            </a:r>
            <a:r>
              <a:rPr lang="pt-BR" sz="2200" dirty="0" smtClean="0"/>
              <a:t>, que institui o Sistema Nacional de Cultura, encaminhando-a ao relator da Comissão Especial do Congresso Nacional que aprecia a matéria.</a:t>
            </a:r>
            <a:endParaRPr lang="pt-BR" sz="2400" b="1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8072466" cy="3877985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2.10</a:t>
            </a:r>
            <a:r>
              <a:rPr lang="pt-BR" sz="3200" b="1" dirty="0" smtClean="0"/>
              <a:t>    Estratégia de Implementação do SNC</a:t>
            </a:r>
            <a:endParaRPr lang="pt-BR" sz="2800" b="1" dirty="0" smtClean="0"/>
          </a:p>
          <a:p>
            <a:pPr marL="1393182" lvl="2" indent="-57150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800" b="1" dirty="0" smtClean="0"/>
              <a:t>Estratégia de Institucionalização e Implementação do SNC</a:t>
            </a:r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6"/>
            </a:pPr>
            <a:r>
              <a:rPr lang="pt-BR" sz="2200" dirty="0" smtClean="0"/>
              <a:t>Elaboração e encaminhamento ao Congresso Nacional do </a:t>
            </a:r>
            <a:r>
              <a:rPr lang="pt-BR" sz="2200" b="1" dirty="0" smtClean="0">
                <a:solidFill>
                  <a:srgbClr val="FFFF00"/>
                </a:solidFill>
              </a:rPr>
              <a:t>Projeto de Lei que normatiza o Sistema Nacional de Cultura</a:t>
            </a:r>
            <a:r>
              <a:rPr lang="pt-BR" sz="2200" dirty="0" smtClean="0"/>
              <a:t>, definindo o seu perfil, constituição, funcionamento, mecanismos de </a:t>
            </a:r>
            <a:r>
              <a:rPr lang="pt-BR" sz="2200" dirty="0" err="1" smtClean="0"/>
              <a:t>interrelação</a:t>
            </a:r>
            <a:r>
              <a:rPr lang="pt-BR" sz="2200" dirty="0" smtClean="0"/>
              <a:t> entre os seus componentes e instâncias de articulação, pactuação e deliberação.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8072466" cy="5570756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2.10</a:t>
            </a:r>
            <a:r>
              <a:rPr lang="pt-BR" sz="3200" b="1" dirty="0" smtClean="0"/>
              <a:t>    Estratégia de Implementação do SNC</a:t>
            </a:r>
            <a:endParaRPr lang="pt-BR" sz="2800" b="1" dirty="0" smtClean="0"/>
          </a:p>
          <a:p>
            <a:pPr marL="1393182" lvl="2" indent="-57150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800" b="1" dirty="0" smtClean="0"/>
              <a:t>Estratégia de Institucionalização e Implementação do SNC</a:t>
            </a:r>
            <a:endParaRPr lang="pt-BR" sz="2400" dirty="0" smtClean="0"/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7"/>
            </a:pPr>
            <a:r>
              <a:rPr lang="pt-BR" sz="2200" b="1" dirty="0" smtClean="0">
                <a:solidFill>
                  <a:srgbClr val="FFFF00"/>
                </a:solidFill>
              </a:rPr>
              <a:t>Substituição do Decreto Nº 5.520 de 24 de Agosto de 2005</a:t>
            </a:r>
            <a:r>
              <a:rPr lang="pt-BR" sz="2200" b="1" dirty="0" smtClean="0"/>
              <a:t>, </a:t>
            </a:r>
            <a:r>
              <a:rPr lang="pt-BR" sz="2200" dirty="0" smtClean="0"/>
              <a:t>que Institui o Sistema Federal de Cultura e dispõe sobre a composição e funcionamento do Conselho Nacional de Política Cultural, compatibilizando-o com a estrutura proposta para o Sistema Nacional de Cultura.</a:t>
            </a:r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7"/>
            </a:pPr>
            <a:r>
              <a:rPr lang="pt-BR" sz="2200" dirty="0" smtClean="0"/>
              <a:t>Articulação no Congresso Nacional para </a:t>
            </a:r>
            <a:r>
              <a:rPr lang="pt-BR" sz="2200" b="1" dirty="0" smtClean="0">
                <a:solidFill>
                  <a:srgbClr val="FFFF00"/>
                </a:solidFill>
              </a:rPr>
              <a:t>aprovação da PEC 150/2003</a:t>
            </a:r>
            <a:r>
              <a:rPr lang="pt-BR" sz="2200" dirty="0" smtClean="0"/>
              <a:t>, para destinação de recursos à cultura.</a:t>
            </a:r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7"/>
            </a:pPr>
            <a:endParaRPr lang="pt-BR" sz="2400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2451738"/>
            <a:ext cx="8075613" cy="1477328"/>
          </a:xfrm>
        </p:spPr>
        <p:txBody>
          <a:bodyPr lIns="0" tIns="0" rIns="0" bIns="0">
            <a:spAutoFit/>
          </a:bodyPr>
          <a:lstStyle/>
          <a:p>
            <a:pPr marL="1188000" indent="-144000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9600" b="1" dirty="0" smtClean="0">
                <a:solidFill>
                  <a:schemeClr val="accent3"/>
                </a:solidFill>
              </a:rPr>
              <a:t>2.</a:t>
            </a:r>
            <a:r>
              <a:rPr lang="pt-BR" sz="9600" b="1" dirty="0" smtClean="0"/>
              <a:t> </a:t>
            </a:r>
            <a:r>
              <a:rPr lang="pt-BR" sz="4200" b="1" dirty="0" smtClean="0"/>
              <a:t>Sistema Nacional de Cultura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8072466" cy="5078313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2.10</a:t>
            </a:r>
            <a:r>
              <a:rPr lang="pt-BR" sz="3200" b="1" dirty="0" smtClean="0"/>
              <a:t>    Estratégia de Implementação do SNC</a:t>
            </a:r>
            <a:endParaRPr lang="pt-BR" sz="2800" b="1" dirty="0" smtClean="0"/>
          </a:p>
          <a:p>
            <a:pPr marL="1393182" lvl="2" indent="-57150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800" b="1" dirty="0" smtClean="0"/>
              <a:t>Estratégia de Institucionalização e Implementação do SNC</a:t>
            </a:r>
            <a:endParaRPr lang="pt-BR" sz="2400" dirty="0" smtClean="0"/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9"/>
            </a:pPr>
            <a:r>
              <a:rPr lang="pt-BR" sz="2200" dirty="0" smtClean="0"/>
              <a:t>Articulação no Congresso Nacional para </a:t>
            </a:r>
            <a:r>
              <a:rPr lang="pt-BR" sz="2200" b="1" dirty="0" smtClean="0">
                <a:solidFill>
                  <a:srgbClr val="FFFF00"/>
                </a:solidFill>
              </a:rPr>
              <a:t>aprovação da PEC 236/2008</a:t>
            </a:r>
            <a:r>
              <a:rPr lang="pt-BR" sz="2200" dirty="0" smtClean="0"/>
              <a:t>, para inserção da cultura no rol dos direitos sociais no Art. 6º da Constituição Federal.</a:t>
            </a:r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9"/>
            </a:pPr>
            <a:r>
              <a:rPr lang="pt-BR" sz="2200" dirty="0" smtClean="0"/>
              <a:t>Compatibilização do substitutivo do </a:t>
            </a:r>
            <a:r>
              <a:rPr lang="pt-BR" sz="2200" b="1" dirty="0" smtClean="0">
                <a:solidFill>
                  <a:srgbClr val="FFFF00"/>
                </a:solidFill>
              </a:rPr>
              <a:t>Projeto de Lei Nº 6.835 </a:t>
            </a:r>
            <a:r>
              <a:rPr lang="pt-BR" sz="2200" dirty="0" smtClean="0"/>
              <a:t>que Institui o Plano Nacional de Cultura com a estrutura proposta para o Sistema Nacional de Cultura e articulação no Congresso Nacional para sua aprovação</a:t>
            </a:r>
            <a:r>
              <a:rPr lang="pt-BR" sz="2400" dirty="0" smtClean="0"/>
              <a:t>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174182"/>
            <a:ext cx="8072466" cy="5416868"/>
          </a:xfrm>
        </p:spPr>
        <p:txBody>
          <a:bodyPr wrap="square" lIns="0" tIns="0" rIns="0" bIns="0">
            <a:spAutoFit/>
          </a:bodyPr>
          <a:lstStyle/>
          <a:p>
            <a:pPr marL="582613" indent="-51435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4400" b="1" dirty="0" smtClean="0">
                <a:solidFill>
                  <a:srgbClr val="FFC000"/>
                </a:solidFill>
              </a:rPr>
              <a:t>2.10</a:t>
            </a:r>
            <a:r>
              <a:rPr lang="pt-BR" sz="3200" b="1" dirty="0" smtClean="0"/>
              <a:t>    Estratégia de Implementação do SNC</a:t>
            </a:r>
            <a:endParaRPr lang="pt-BR" sz="2800" b="1" dirty="0" smtClean="0"/>
          </a:p>
          <a:p>
            <a:pPr marL="1393182" lvl="2" indent="-571500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SzPct val="120000"/>
              <a:buFont typeface="Wingdings" pitchFamily="2" charset="2"/>
              <a:buChar char="§"/>
            </a:pPr>
            <a:r>
              <a:rPr lang="pt-BR" sz="2800" b="1" dirty="0" smtClean="0"/>
              <a:t>Estratégia de Institucionalização e Implementação do SNC</a:t>
            </a:r>
            <a:endParaRPr lang="pt-BR" sz="2400" dirty="0" smtClean="0"/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11"/>
            </a:pPr>
            <a:r>
              <a:rPr lang="pt-BR" sz="2200" dirty="0" smtClean="0"/>
              <a:t>Compatibilização do Projeto de Lei que institui o </a:t>
            </a:r>
            <a:r>
              <a:rPr lang="pt-BR" sz="2200" b="1" dirty="0" smtClean="0">
                <a:solidFill>
                  <a:srgbClr val="FFFF00"/>
                </a:solidFill>
              </a:rPr>
              <a:t>Programa de Fomento e Incentivo à Cultura – PROFIC </a:t>
            </a:r>
            <a:r>
              <a:rPr lang="pt-BR" sz="2200" dirty="0" smtClean="0"/>
              <a:t>com a proposta para o Sistema Nacional de Cultura e articulação no Congresso Nacional para sua aprovação.</a:t>
            </a:r>
          </a:p>
          <a:p>
            <a:pPr marL="2108664" lvl="4" indent="-720000">
              <a:spcBef>
                <a:spcPts val="0"/>
              </a:spcBef>
              <a:spcAft>
                <a:spcPts val="1200"/>
              </a:spcAft>
              <a:buSzPct val="120000"/>
              <a:buFont typeface="+mj-lt"/>
              <a:buAutoNum type="arabicPeriod" startAt="11"/>
            </a:pPr>
            <a:r>
              <a:rPr lang="pt-BR" sz="2200" dirty="0" smtClean="0"/>
              <a:t>Elaboração e Aprovação de </a:t>
            </a:r>
            <a:r>
              <a:rPr lang="pt-BR" sz="2200" b="1" dirty="0" smtClean="0">
                <a:solidFill>
                  <a:srgbClr val="FFFF00"/>
                </a:solidFill>
              </a:rPr>
              <a:t>Projetos de Lei de Criação ou Reestruturação dos Sistemas de Cultura, dos Órgãos Gestores, dos Conselhos de Política Cultural, dos Fundos e Planos de Cultura</a:t>
            </a:r>
            <a:r>
              <a:rPr lang="pt-BR" sz="2200" b="1" dirty="0" smtClean="0"/>
              <a:t> </a:t>
            </a:r>
            <a:r>
              <a:rPr lang="pt-BR" sz="2200" dirty="0" smtClean="0"/>
              <a:t>dos Estados, do Distrito Federal e dos Municípios</a:t>
            </a:r>
            <a:r>
              <a:rPr lang="pt-BR" sz="2400" dirty="0" smtClean="0"/>
              <a:t>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2000240"/>
            <a:ext cx="8075613" cy="3031599"/>
          </a:xfrm>
        </p:spPr>
        <p:txBody>
          <a:bodyPr lIns="0" tIns="0" rIns="0" bIns="0">
            <a:spAutoFit/>
          </a:bodyPr>
          <a:lstStyle/>
          <a:p>
            <a:pPr marL="1188000" indent="-144000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r>
              <a:rPr lang="pt-BR" sz="9600" b="1" dirty="0" smtClean="0">
                <a:solidFill>
                  <a:schemeClr val="accent3"/>
                </a:solidFill>
              </a:rPr>
              <a:t>3.</a:t>
            </a:r>
            <a:r>
              <a:rPr lang="pt-BR" sz="9600" b="1" dirty="0" smtClean="0"/>
              <a:t> </a:t>
            </a:r>
            <a:r>
              <a:rPr lang="pt-BR" sz="4400" b="1" dirty="0" smtClean="0"/>
              <a:t>Acordo de Cooperação Federativa do SNC</a:t>
            </a:r>
            <a:endParaRPr lang="en-GB" sz="4000" b="1" dirty="0" smtClean="0"/>
          </a:p>
          <a:p>
            <a:pPr marL="1188000" indent="-1440000" fontAlgn="auto">
              <a:spcBef>
                <a:spcPts val="0"/>
              </a:spcBef>
              <a:spcAft>
                <a:spcPts val="1800"/>
              </a:spcAft>
              <a:buClr>
                <a:schemeClr val="accent3"/>
              </a:buClr>
              <a:buSzPct val="150000"/>
              <a:buNone/>
              <a:defRPr/>
            </a:pPr>
            <a:endParaRPr lang="pt-BR" sz="4200" b="1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1392238"/>
            <a:ext cx="8075613" cy="4485330"/>
          </a:xfrm>
        </p:spPr>
        <p:txBody>
          <a:bodyPr lIns="0" tIns="0" rIns="0" bIns="0">
            <a:spAutoFit/>
          </a:bodyPr>
          <a:lstStyle/>
          <a:p>
            <a:pPr marL="730822" lvl="1" indent="-296863" eaLnBrk="1" fontAlgn="auto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en-GB" sz="4000" b="1" dirty="0" err="1" smtClean="0"/>
              <a:t>Acordo</a:t>
            </a:r>
            <a:r>
              <a:rPr lang="en-GB" sz="4000" b="1" dirty="0" smtClean="0"/>
              <a:t> de </a:t>
            </a:r>
            <a:r>
              <a:rPr lang="en-GB" sz="4000" b="1" dirty="0" err="1" smtClean="0"/>
              <a:t>Cooperação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Federativa</a:t>
            </a:r>
            <a:endParaRPr lang="en-GB" sz="4000" b="1" dirty="0" smtClean="0"/>
          </a:p>
          <a:p>
            <a:pPr marL="401638" indent="-296863" eaLnBrk="1" fontAlgn="auto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b="1" dirty="0" smtClean="0"/>
          </a:p>
          <a:p>
            <a:pPr marL="401638" indent="-296863" eaLnBrk="1" fontAlgn="auto" hangingPunct="1">
              <a:lnSpc>
                <a:spcPct val="90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b="1" dirty="0" smtClean="0"/>
          </a:p>
          <a:p>
            <a:pPr marL="360000" indent="-36000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pt-BR" dirty="0" smtClean="0"/>
              <a:t>Firmado entre a União, por intermédio do Ministério da Cultura – </a:t>
            </a:r>
            <a:r>
              <a:rPr lang="pt-BR" dirty="0" err="1" smtClean="0"/>
              <a:t>MinC</a:t>
            </a:r>
            <a:r>
              <a:rPr lang="pt-BR" dirty="0" smtClean="0"/>
              <a:t> e os Estados, o Distrito Federal e os Municípios, tendo por objeto </a:t>
            </a:r>
            <a:r>
              <a:rPr lang="pt-BR" b="1" dirty="0" smtClean="0">
                <a:solidFill>
                  <a:srgbClr val="FFFF00"/>
                </a:solidFill>
              </a:rPr>
              <a:t>estabelecer as condições e orientar a instrumentalização necessária para o desenvolvimento do Sistema Nacional de Cultura – SNC</a:t>
            </a:r>
            <a:r>
              <a:rPr lang="pt-BR" dirty="0" smtClean="0"/>
              <a:t>, com implementação coordenada e/ou conjunta de programas, projetos e ações.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6830331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 Ministério da Cultura</a:t>
            </a:r>
            <a:endParaRPr lang="en-GB" sz="36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Coordenar e </a:t>
            </a:r>
            <a:r>
              <a:rPr lang="pt-BR" sz="2600" dirty="0" smtClean="0">
                <a:solidFill>
                  <a:srgbClr val="FFFF00"/>
                </a:solidFill>
              </a:rPr>
              <a:t>desenvolver o Sistema Nacional de Cultura </a:t>
            </a:r>
            <a:r>
              <a:rPr lang="pt-BR" sz="2600" dirty="0" smtClean="0"/>
              <a:t>– SNC;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 </a:t>
            </a:r>
            <a:r>
              <a:rPr lang="pt-BR" sz="2600" dirty="0" smtClean="0">
                <a:solidFill>
                  <a:srgbClr val="FFFF00"/>
                </a:solidFill>
              </a:rPr>
              <a:t>condições de natureza legal, administrativa, participativa e orçamentária </a:t>
            </a:r>
            <a:r>
              <a:rPr lang="pt-BR" sz="2600" dirty="0" smtClean="0"/>
              <a:t>para o desenvolvimento do Sistema Nacional de Cultura;</a:t>
            </a:r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Apoiar a criação, a implementação e o desenvolvimento dos </a:t>
            </a:r>
            <a:r>
              <a:rPr lang="pt-BR" sz="2600" dirty="0" smtClean="0">
                <a:solidFill>
                  <a:srgbClr val="FFFF00"/>
                </a:solidFill>
              </a:rPr>
              <a:t>Sistemas Estaduais, Municipais e Distrital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Elaborar , em conjunto com a sociedade, institucionalizar e implementar o </a:t>
            </a:r>
            <a:r>
              <a:rPr lang="pt-BR" sz="2600" dirty="0" smtClean="0">
                <a:solidFill>
                  <a:srgbClr val="FFFF00"/>
                </a:solidFill>
              </a:rPr>
              <a:t>Plano Nacional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pt-BR" sz="2600" dirty="0" smtClean="0"/>
          </a:p>
          <a:p>
            <a:pPr marL="360000" indent="-360000" eaLnBrk="1" fontAlgn="auto" hangingPunct="1">
              <a:spcAft>
                <a:spcPts val="120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2600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5142690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 Ministério da Cultura</a:t>
            </a:r>
            <a:endParaRPr lang="en-GB" sz="36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Manter ativo e fortalecer o </a:t>
            </a:r>
            <a:r>
              <a:rPr lang="pt-BR" sz="2600" dirty="0" smtClean="0">
                <a:solidFill>
                  <a:srgbClr val="FFFF00"/>
                </a:solidFill>
              </a:rPr>
              <a:t>Conselho Nacional de Política Cultural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Realizar, pelo menos a cada quatro anos, as </a:t>
            </a:r>
            <a:r>
              <a:rPr lang="pt-BR" sz="2600" dirty="0" smtClean="0">
                <a:solidFill>
                  <a:srgbClr val="FFFF00"/>
                </a:solidFill>
              </a:rPr>
              <a:t>Conferências Nacionais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Apoiar a realização das </a:t>
            </a:r>
            <a:r>
              <a:rPr lang="pt-BR" sz="2600" dirty="0" smtClean="0">
                <a:solidFill>
                  <a:srgbClr val="FFFF00"/>
                </a:solidFill>
              </a:rPr>
              <a:t>conferências estaduais, municipais e distrital de Cultura</a:t>
            </a:r>
            <a:r>
              <a:rPr lang="pt-BR" sz="2600" dirty="0" smtClean="0"/>
              <a:t>;</a:t>
            </a:r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 e implementar a </a:t>
            </a:r>
            <a:r>
              <a:rPr lang="pt-BR" sz="2600" dirty="0" smtClean="0">
                <a:solidFill>
                  <a:srgbClr val="FFFF00"/>
                </a:solidFill>
              </a:rPr>
              <a:t>Comissão </a:t>
            </a:r>
            <a:r>
              <a:rPr lang="pt-BR" sz="2600" dirty="0" err="1" smtClean="0">
                <a:solidFill>
                  <a:srgbClr val="FFFF00"/>
                </a:solidFill>
              </a:rPr>
              <a:t>Intergestores</a:t>
            </a:r>
            <a:r>
              <a:rPr lang="pt-BR" sz="2600" dirty="0" smtClean="0">
                <a:solidFill>
                  <a:srgbClr val="FFFF00"/>
                </a:solidFill>
              </a:rPr>
              <a:t> Tripartite </a:t>
            </a:r>
            <a:r>
              <a:rPr lang="pt-BR" sz="2600" dirty="0" smtClean="0"/>
              <a:t>para operacionalização do Sistema Nacional de Cultura;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4899033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 Ministério da Cultura</a:t>
            </a:r>
            <a:endParaRPr lang="en-GB" sz="36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Implantar e coordenar o </a:t>
            </a:r>
            <a:r>
              <a:rPr lang="pt-BR" sz="2600" dirty="0" smtClean="0">
                <a:solidFill>
                  <a:srgbClr val="FFFF00"/>
                </a:solidFill>
              </a:rPr>
              <a:t>Sistema Nacional de Informações e Indicadores Culturais</a:t>
            </a:r>
            <a:r>
              <a:rPr lang="pt-BR" sz="2600" dirty="0" smtClean="0"/>
              <a:t>;</a:t>
            </a:r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 o </a:t>
            </a:r>
            <a:r>
              <a:rPr lang="pt-BR" sz="2600" dirty="0" smtClean="0">
                <a:solidFill>
                  <a:srgbClr val="FFFF00"/>
                </a:solidFill>
              </a:rPr>
              <a:t>Sistema Nacional de Financiamento à Cultura</a:t>
            </a:r>
            <a:r>
              <a:rPr lang="pt-BR" sz="2600" dirty="0" smtClean="0"/>
              <a:t>, aprimorando, articulando e fortalecendo os diversos mecanismos de financiamento da cultura, em especial, o </a:t>
            </a:r>
            <a:r>
              <a:rPr lang="pt-BR" sz="2600" dirty="0" smtClean="0">
                <a:solidFill>
                  <a:srgbClr val="FFFF00"/>
                </a:solidFill>
              </a:rPr>
              <a:t>Fundo Nacional de Cultura</a:t>
            </a:r>
            <a:r>
              <a:rPr lang="pt-BR" sz="2600" dirty="0" smtClean="0"/>
              <a:t>, no âmbito da União;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>
                <a:solidFill>
                  <a:srgbClr val="FFFF00"/>
                </a:solidFill>
              </a:rPr>
              <a:t>Compartilhar recursos </a:t>
            </a:r>
            <a:r>
              <a:rPr lang="pt-BR" sz="2600" dirty="0" smtClean="0"/>
              <a:t>para a execução de programas, projetos e ações culturais, no âmbito do SNC;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2" y="1000125"/>
            <a:ext cx="8643937" cy="5542799"/>
          </a:xfrm>
        </p:spPr>
        <p:txBody>
          <a:bodyPr wrap="square"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 Ministério da Cultura</a:t>
            </a:r>
            <a:endParaRPr lang="en-GB" sz="36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>
                <a:solidFill>
                  <a:srgbClr val="FFFF00"/>
                </a:solidFill>
              </a:rPr>
              <a:t>Acompanhar a execução </a:t>
            </a:r>
            <a:r>
              <a:rPr lang="pt-BR" sz="2600" dirty="0" smtClean="0"/>
              <a:t>de programas e projetos culturais, no âmbito do SNC;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Fomentar e regulamentar a constituição de </a:t>
            </a:r>
            <a:r>
              <a:rPr lang="pt-BR" sz="2600" dirty="0" smtClean="0">
                <a:solidFill>
                  <a:srgbClr val="FFFF00"/>
                </a:solidFill>
              </a:rPr>
              <a:t>sistemas setoriais nacionais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Fomentar, no que couber, a </a:t>
            </a:r>
            <a:r>
              <a:rPr lang="pt-BR" sz="2600" dirty="0" smtClean="0">
                <a:solidFill>
                  <a:srgbClr val="FFFF00"/>
                </a:solidFill>
              </a:rPr>
              <a:t>integração/</a:t>
            </a:r>
            <a:r>
              <a:rPr lang="pt-BR" sz="2600" dirty="0" err="1" smtClean="0">
                <a:solidFill>
                  <a:srgbClr val="FFFF00"/>
                </a:solidFill>
              </a:rPr>
              <a:t>consorciamento</a:t>
            </a:r>
            <a:r>
              <a:rPr lang="pt-BR" sz="2600" dirty="0" smtClean="0"/>
              <a:t> de Estados e Municípios para a promoção de metas culturais;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Designar  formalmente um </a:t>
            </a:r>
            <a:r>
              <a:rPr lang="pt-BR" sz="2600" dirty="0" smtClean="0">
                <a:solidFill>
                  <a:srgbClr val="FFFF00"/>
                </a:solidFill>
              </a:rPr>
              <a:t>responsável pelo acompanhamento</a:t>
            </a:r>
            <a:r>
              <a:rPr lang="pt-BR" sz="2600" dirty="0" smtClean="0"/>
              <a:t> dos compromissos decorrentes do pactuado neste Acordo e em seus Planos de Trabalhos.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5142690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00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dos Estados</a:t>
            </a:r>
            <a:endParaRPr lang="en-GB" sz="3600" dirty="0" smtClean="0"/>
          </a:p>
          <a:p>
            <a:pPr marL="730800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Criar, coordenar e desenvolver o </a:t>
            </a:r>
            <a:r>
              <a:rPr lang="pt-BR" sz="2600" dirty="0" smtClean="0">
                <a:solidFill>
                  <a:srgbClr val="FFFF00"/>
                </a:solidFill>
              </a:rPr>
              <a:t>Sistema Estadual de Cultura</a:t>
            </a:r>
            <a:r>
              <a:rPr lang="pt-BR" sz="2600" dirty="0" smtClean="0"/>
              <a:t> – SEC;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Integrar-se ao </a:t>
            </a:r>
            <a:r>
              <a:rPr lang="pt-BR" sz="2600" dirty="0" smtClean="0">
                <a:solidFill>
                  <a:srgbClr val="FFFF00"/>
                </a:solidFill>
              </a:rPr>
              <a:t>Sistema Nacional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 </a:t>
            </a:r>
            <a:r>
              <a:rPr lang="pt-BR" sz="2600" dirty="0" smtClean="0">
                <a:solidFill>
                  <a:srgbClr val="FFFF00"/>
                </a:solidFill>
              </a:rPr>
              <a:t>condições de natureza legal, administrativa, participativa e orçamentária </a:t>
            </a:r>
            <a:r>
              <a:rPr lang="pt-BR" sz="2600" dirty="0" smtClean="0"/>
              <a:t>para sua integração ao Sistema Nacional de Cultura;</a:t>
            </a:r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 e implementar a </a:t>
            </a:r>
            <a:r>
              <a:rPr lang="pt-BR" sz="2600" dirty="0" smtClean="0">
                <a:solidFill>
                  <a:srgbClr val="FFFF00"/>
                </a:solidFill>
              </a:rPr>
              <a:t>Comissão </a:t>
            </a:r>
            <a:r>
              <a:rPr lang="pt-BR" sz="2600" dirty="0" err="1" smtClean="0">
                <a:solidFill>
                  <a:srgbClr val="FFFF00"/>
                </a:solidFill>
              </a:rPr>
              <a:t>Intergestores</a:t>
            </a:r>
            <a:r>
              <a:rPr lang="pt-BR" sz="2600" dirty="0" smtClean="0">
                <a:solidFill>
                  <a:srgbClr val="FFFF00"/>
                </a:solidFill>
              </a:rPr>
              <a:t> </a:t>
            </a:r>
            <a:r>
              <a:rPr lang="pt-BR" sz="2600" dirty="0" err="1" smtClean="0">
                <a:solidFill>
                  <a:srgbClr val="FFFF00"/>
                </a:solidFill>
              </a:rPr>
              <a:t>Bipartite</a:t>
            </a:r>
            <a:r>
              <a:rPr lang="pt-BR" sz="2600" dirty="0" smtClean="0">
                <a:solidFill>
                  <a:srgbClr val="FFFF00"/>
                </a:solidFill>
              </a:rPr>
              <a:t> </a:t>
            </a:r>
            <a:r>
              <a:rPr lang="pt-BR" sz="2600" dirty="0" smtClean="0"/>
              <a:t>para operacionalização do Sistema Estadual de Cultura;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4899033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00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dos Estados</a:t>
            </a:r>
            <a:endParaRPr lang="en-GB" sz="3600" dirty="0" smtClean="0"/>
          </a:p>
          <a:p>
            <a:pPr marL="730800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Apoiar a criação, implementação e desenvolvimento dos </a:t>
            </a:r>
            <a:r>
              <a:rPr lang="pt-BR" sz="2600" dirty="0" smtClean="0">
                <a:solidFill>
                  <a:srgbClr val="FFFF00"/>
                </a:solidFill>
              </a:rPr>
              <a:t>Sistemas Municipais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Elaborar , em conjunto com a sociedade, institucionalizar e implementar o </a:t>
            </a:r>
            <a:r>
              <a:rPr lang="pt-BR" sz="2600" dirty="0" smtClean="0">
                <a:solidFill>
                  <a:srgbClr val="FFFF00"/>
                </a:solidFill>
              </a:rPr>
              <a:t>Plano Estadual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 e implantar ou reestruturar o </a:t>
            </a:r>
            <a:r>
              <a:rPr lang="pt-BR" sz="2600" dirty="0" smtClean="0">
                <a:solidFill>
                  <a:srgbClr val="FFFF00"/>
                </a:solidFill>
              </a:rPr>
              <a:t>Conselho Estadual de Política Cultural</a:t>
            </a:r>
            <a:r>
              <a:rPr lang="pt-BR" sz="2600" dirty="0" smtClean="0"/>
              <a:t>, garantindo o seu funcionamento e a composição de, no mínimo, </a:t>
            </a:r>
            <a:r>
              <a:rPr lang="pt-BR" sz="2600" dirty="0" smtClean="0">
                <a:solidFill>
                  <a:srgbClr val="FFFF00"/>
                </a:solidFill>
              </a:rPr>
              <a:t>50% de representantes da Sociedade Civil, eleitos democraticamente</a:t>
            </a:r>
            <a:r>
              <a:rPr lang="pt-BR" sz="2600" dirty="0" smtClean="0"/>
              <a:t>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idx="1"/>
          </p:nvPr>
        </p:nvSpPr>
        <p:spPr>
          <a:xfrm>
            <a:off x="571500" y="928670"/>
            <a:ext cx="8215313" cy="5678478"/>
          </a:xfrm>
        </p:spPr>
        <p:txBody>
          <a:bodyPr lIns="0" tIns="0" rIns="0" bIns="0">
            <a:spAutoFit/>
          </a:bodyPr>
          <a:lstStyle/>
          <a:p>
            <a:pPr marL="582613" indent="-514350">
              <a:spcBef>
                <a:spcPct val="0"/>
              </a:spcBef>
              <a:spcAft>
                <a:spcPts val="600"/>
              </a:spcAft>
              <a:buClr>
                <a:srgbClr val="FEB80A"/>
              </a:buClr>
              <a:buSzPct val="150000"/>
              <a:buNone/>
            </a:pPr>
            <a:r>
              <a:rPr lang="pt-BR" sz="4800" b="1" dirty="0" smtClean="0">
                <a:solidFill>
                  <a:schemeClr val="accent3"/>
                </a:solidFill>
              </a:rPr>
              <a:t>2.</a:t>
            </a:r>
            <a:r>
              <a:rPr lang="pt-BR" sz="3200" b="1" dirty="0" smtClean="0"/>
              <a:t>Sistema Nacional de Cultura</a:t>
            </a:r>
            <a:endParaRPr lang="pt-BR" sz="2800" b="1" dirty="0" smtClean="0"/>
          </a:p>
          <a:p>
            <a:pPr marL="1136650" lvl="1" indent="-571500">
              <a:spcBef>
                <a:spcPct val="0"/>
              </a:spcBef>
              <a:spcAft>
                <a:spcPts val="0"/>
              </a:spcAft>
              <a:buClr>
                <a:srgbClr val="FEB80A"/>
              </a:buClr>
              <a:buSzPct val="120000"/>
              <a:buNone/>
            </a:pPr>
            <a:r>
              <a:rPr lang="pt-BR" sz="2800" b="1" dirty="0" smtClean="0">
                <a:solidFill>
                  <a:schemeClr val="accent3"/>
                </a:solidFill>
              </a:rPr>
              <a:t>2.1</a:t>
            </a:r>
            <a:r>
              <a:rPr lang="pt-BR" sz="2800" b="1" dirty="0" smtClean="0"/>
              <a:t> </a:t>
            </a:r>
            <a:r>
              <a:rPr lang="pt-BR" sz="2300" b="1" dirty="0" smtClean="0"/>
              <a:t>    Histórico</a:t>
            </a:r>
            <a:r>
              <a:rPr lang="pt-BR" sz="2400" b="1" dirty="0" smtClean="0"/>
              <a:t> do Processo de Construção do SNC</a:t>
            </a:r>
            <a:endParaRPr lang="pt-BR" sz="2300" b="1" dirty="0" smtClean="0"/>
          </a:p>
          <a:p>
            <a:pPr marL="1136650" lvl="1" indent="-571500">
              <a:spcBef>
                <a:spcPct val="0"/>
              </a:spcBef>
              <a:spcAft>
                <a:spcPts val="0"/>
              </a:spcAft>
              <a:buClr>
                <a:srgbClr val="FEB80A"/>
              </a:buClr>
              <a:buSzPct val="120000"/>
              <a:buNone/>
            </a:pPr>
            <a:r>
              <a:rPr lang="pt-BR" sz="2800" b="1" dirty="0" smtClean="0">
                <a:solidFill>
                  <a:schemeClr val="accent3"/>
                </a:solidFill>
              </a:rPr>
              <a:t>2.2</a:t>
            </a:r>
            <a:r>
              <a:rPr lang="pt-BR" sz="3200" b="1" dirty="0" smtClean="0">
                <a:solidFill>
                  <a:schemeClr val="accent3"/>
                </a:solidFill>
              </a:rPr>
              <a:t>   </a:t>
            </a:r>
            <a:r>
              <a:rPr lang="pt-BR" sz="2400" b="1" dirty="0" smtClean="0">
                <a:solidFill>
                  <a:schemeClr val="accent3"/>
                </a:solidFill>
              </a:rPr>
              <a:t> </a:t>
            </a:r>
            <a:r>
              <a:rPr lang="pt-BR" sz="2300" b="1" dirty="0" smtClean="0"/>
              <a:t>Conceito</a:t>
            </a:r>
          </a:p>
          <a:p>
            <a:pPr marL="1136650" lvl="1" indent="-571500">
              <a:spcBef>
                <a:spcPct val="0"/>
              </a:spcBef>
              <a:spcAft>
                <a:spcPts val="0"/>
              </a:spcAft>
              <a:buClr>
                <a:srgbClr val="FEB80A"/>
              </a:buClr>
              <a:buSzPct val="120000"/>
              <a:buNone/>
            </a:pPr>
            <a:r>
              <a:rPr lang="pt-BR" sz="2800" b="1" dirty="0" smtClean="0">
                <a:solidFill>
                  <a:schemeClr val="accent3"/>
                </a:solidFill>
              </a:rPr>
              <a:t>2.3</a:t>
            </a:r>
            <a:r>
              <a:rPr lang="pt-BR" sz="3200" b="1" dirty="0" smtClean="0">
                <a:solidFill>
                  <a:schemeClr val="accent3"/>
                </a:solidFill>
              </a:rPr>
              <a:t>    </a:t>
            </a:r>
            <a:r>
              <a:rPr lang="pt-BR" sz="2300" b="1" dirty="0" smtClean="0"/>
              <a:t>Princípios </a:t>
            </a:r>
          </a:p>
          <a:p>
            <a:pPr marL="1136650" lvl="1" indent="-571500">
              <a:spcBef>
                <a:spcPct val="0"/>
              </a:spcBef>
              <a:spcAft>
                <a:spcPts val="0"/>
              </a:spcAft>
              <a:buClr>
                <a:srgbClr val="FEB80A"/>
              </a:buClr>
              <a:buSzPct val="120000"/>
              <a:buNone/>
            </a:pPr>
            <a:r>
              <a:rPr lang="pt-BR" sz="2800" b="1" dirty="0" smtClean="0">
                <a:solidFill>
                  <a:schemeClr val="accent3"/>
                </a:solidFill>
              </a:rPr>
              <a:t>2.4</a:t>
            </a:r>
            <a:r>
              <a:rPr lang="pt-BR" sz="3200" b="1" dirty="0" smtClean="0">
                <a:solidFill>
                  <a:schemeClr val="accent3"/>
                </a:solidFill>
              </a:rPr>
              <a:t>    </a:t>
            </a:r>
            <a:r>
              <a:rPr lang="pt-BR" sz="2300" b="1" dirty="0" smtClean="0"/>
              <a:t>Objetivos</a:t>
            </a:r>
          </a:p>
          <a:p>
            <a:pPr marL="1136650" lvl="1" indent="-571500">
              <a:spcBef>
                <a:spcPct val="0"/>
              </a:spcBef>
              <a:spcAft>
                <a:spcPts val="0"/>
              </a:spcAft>
              <a:buClr>
                <a:srgbClr val="FEB80A"/>
              </a:buClr>
              <a:buSzPct val="120000"/>
              <a:buNone/>
            </a:pPr>
            <a:r>
              <a:rPr lang="pt-BR" sz="2800" b="1" dirty="0" smtClean="0">
                <a:solidFill>
                  <a:schemeClr val="accent3"/>
                </a:solidFill>
              </a:rPr>
              <a:t>2.5</a:t>
            </a:r>
            <a:r>
              <a:rPr lang="pt-BR" sz="3200" b="1" dirty="0" smtClean="0">
                <a:solidFill>
                  <a:schemeClr val="accent3"/>
                </a:solidFill>
              </a:rPr>
              <a:t>    </a:t>
            </a:r>
            <a:r>
              <a:rPr lang="pt-BR" sz="2300" b="1" dirty="0" smtClean="0"/>
              <a:t>Estrutura</a:t>
            </a:r>
          </a:p>
          <a:p>
            <a:pPr marL="1136650" lvl="1" indent="-571500">
              <a:spcBef>
                <a:spcPct val="0"/>
              </a:spcBef>
              <a:spcAft>
                <a:spcPts val="0"/>
              </a:spcAft>
              <a:buClr>
                <a:srgbClr val="FEB80A"/>
              </a:buClr>
              <a:buSzPct val="120000"/>
              <a:buNone/>
            </a:pPr>
            <a:r>
              <a:rPr lang="pt-BR" sz="2800" b="1" dirty="0" smtClean="0">
                <a:solidFill>
                  <a:schemeClr val="accent3"/>
                </a:solidFill>
              </a:rPr>
              <a:t>2.6</a:t>
            </a:r>
            <a:r>
              <a:rPr lang="pt-BR" sz="3200" b="1" dirty="0" smtClean="0">
                <a:solidFill>
                  <a:schemeClr val="accent3"/>
                </a:solidFill>
              </a:rPr>
              <a:t>    </a:t>
            </a:r>
            <a:r>
              <a:rPr lang="pt-BR" sz="2300" b="1" dirty="0" err="1" smtClean="0"/>
              <a:t>Interrelações</a:t>
            </a:r>
            <a:r>
              <a:rPr lang="pt-BR" sz="2300" b="1" dirty="0" smtClean="0"/>
              <a:t> entre os Elementos do Sistema</a:t>
            </a:r>
          </a:p>
          <a:p>
            <a:pPr marL="1136650" lvl="1" indent="-571500">
              <a:spcBef>
                <a:spcPct val="0"/>
              </a:spcBef>
              <a:spcAft>
                <a:spcPts val="0"/>
              </a:spcAft>
              <a:buClr>
                <a:srgbClr val="FEB80A"/>
              </a:buClr>
              <a:buSzPct val="120000"/>
              <a:buNone/>
            </a:pPr>
            <a:r>
              <a:rPr lang="pt-BR" sz="2800" b="1" dirty="0" smtClean="0">
                <a:solidFill>
                  <a:schemeClr val="accent3"/>
                </a:solidFill>
              </a:rPr>
              <a:t>2.7</a:t>
            </a:r>
            <a:r>
              <a:rPr lang="pt-BR" sz="3200" b="1" dirty="0" smtClean="0">
                <a:solidFill>
                  <a:schemeClr val="accent3"/>
                </a:solidFill>
              </a:rPr>
              <a:t>    </a:t>
            </a:r>
            <a:r>
              <a:rPr lang="pt-BR" sz="2300" b="1" dirty="0" smtClean="0"/>
              <a:t>Instrumentos de Gestão</a:t>
            </a:r>
          </a:p>
          <a:p>
            <a:pPr marL="1136650" lvl="1" indent="-571500">
              <a:spcBef>
                <a:spcPct val="0"/>
              </a:spcBef>
              <a:spcAft>
                <a:spcPts val="0"/>
              </a:spcAft>
              <a:buClr>
                <a:srgbClr val="FEB80A"/>
              </a:buClr>
              <a:buSzPct val="120000"/>
              <a:buNone/>
            </a:pPr>
            <a:r>
              <a:rPr lang="pt-BR" sz="2800" b="1" dirty="0" smtClean="0">
                <a:solidFill>
                  <a:schemeClr val="accent3"/>
                </a:solidFill>
              </a:rPr>
              <a:t>2.8</a:t>
            </a:r>
            <a:r>
              <a:rPr lang="pt-BR" sz="3200" b="1" dirty="0" smtClean="0">
                <a:solidFill>
                  <a:schemeClr val="accent3"/>
                </a:solidFill>
              </a:rPr>
              <a:t>    </a:t>
            </a:r>
            <a:r>
              <a:rPr lang="pt-BR" sz="2300" b="1" dirty="0" smtClean="0"/>
              <a:t>Recursos Financeiros</a:t>
            </a:r>
          </a:p>
          <a:p>
            <a:pPr marL="1136650" lvl="1" indent="-571500">
              <a:spcBef>
                <a:spcPct val="0"/>
              </a:spcBef>
              <a:spcAft>
                <a:spcPts val="0"/>
              </a:spcAft>
              <a:buClr>
                <a:srgbClr val="FEB80A"/>
              </a:buClr>
              <a:buSzPct val="120000"/>
              <a:buNone/>
            </a:pPr>
            <a:r>
              <a:rPr lang="pt-BR" sz="2800" b="1" dirty="0" smtClean="0">
                <a:solidFill>
                  <a:schemeClr val="accent3"/>
                </a:solidFill>
              </a:rPr>
              <a:t>2.9</a:t>
            </a:r>
            <a:r>
              <a:rPr lang="pt-BR" sz="2400" b="1" dirty="0" smtClean="0">
                <a:solidFill>
                  <a:schemeClr val="accent3"/>
                </a:solidFill>
              </a:rPr>
              <a:t>     </a:t>
            </a:r>
            <a:r>
              <a:rPr lang="pt-BR" sz="2300" b="1" dirty="0" smtClean="0"/>
              <a:t>Política Nacional de Formação na Área da Cultura</a:t>
            </a:r>
          </a:p>
          <a:p>
            <a:pPr marL="1136650" lvl="1" indent="-571500">
              <a:spcBef>
                <a:spcPct val="0"/>
              </a:spcBef>
              <a:spcAft>
                <a:spcPts val="0"/>
              </a:spcAft>
              <a:buClr>
                <a:srgbClr val="FEB80A"/>
              </a:buClr>
              <a:buSzPct val="120000"/>
              <a:buNone/>
            </a:pPr>
            <a:r>
              <a:rPr lang="pt-BR" sz="2800" b="1" dirty="0" smtClean="0">
                <a:solidFill>
                  <a:schemeClr val="accent3"/>
                </a:solidFill>
              </a:rPr>
              <a:t>2.10</a:t>
            </a:r>
            <a:r>
              <a:rPr lang="pt-BR" sz="3200" b="1" dirty="0" smtClean="0">
                <a:solidFill>
                  <a:schemeClr val="accent3"/>
                </a:solidFill>
              </a:rPr>
              <a:t> </a:t>
            </a:r>
            <a:r>
              <a:rPr lang="pt-BR" sz="2400" b="1" dirty="0" smtClean="0">
                <a:solidFill>
                  <a:schemeClr val="accent3"/>
                </a:solidFill>
              </a:rPr>
              <a:t> </a:t>
            </a:r>
            <a:r>
              <a:rPr lang="pt-BR" sz="2300" b="1" dirty="0" smtClean="0"/>
              <a:t>Estratégia de Implementação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4939814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00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dos Estados</a:t>
            </a:r>
            <a:endParaRPr lang="en-GB" sz="3600" dirty="0" smtClean="0"/>
          </a:p>
          <a:p>
            <a:pPr marL="0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pt-BR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 e implantar, manter ou reestruturar o </a:t>
            </a:r>
            <a:r>
              <a:rPr lang="pt-BR" sz="2600" dirty="0" smtClean="0">
                <a:solidFill>
                  <a:srgbClr val="FFFF00"/>
                </a:solidFill>
              </a:rPr>
              <a:t>Sistema Estadual de Financiamento à Cultura</a:t>
            </a:r>
            <a:r>
              <a:rPr lang="pt-BR" sz="2600" dirty="0" smtClean="0"/>
              <a:t>, aprimorando, articulando e fortalecendo os diversos mecanismos de financiamento da cultura, em especial, o </a:t>
            </a:r>
            <a:r>
              <a:rPr lang="pt-BR" sz="2600" dirty="0" smtClean="0">
                <a:solidFill>
                  <a:srgbClr val="FFFF00"/>
                </a:solidFill>
              </a:rPr>
              <a:t>Fundo Estadual de Cultura</a:t>
            </a:r>
            <a:r>
              <a:rPr lang="pt-BR" sz="2600" dirty="0" smtClean="0"/>
              <a:t>, garantindo recursos para o seu funcionamento;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Apoiar a realização das </a:t>
            </a:r>
            <a:r>
              <a:rPr lang="pt-BR" sz="2600" dirty="0" smtClean="0">
                <a:solidFill>
                  <a:srgbClr val="FFFF00"/>
                </a:solidFill>
              </a:rPr>
              <a:t>Conferências Municipais de Cultura e realizar as Conferências Estaduais de Cultura</a:t>
            </a:r>
            <a:r>
              <a:rPr lang="pt-BR" sz="2600" dirty="0" smtClean="0"/>
              <a:t>, previamente às Conferências Nacionais, seguindo o calendário estabelecido pelo Ministério da Cultura;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5629746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00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dos Estados</a:t>
            </a:r>
            <a:endParaRPr lang="en-GB" sz="3600" dirty="0" smtClean="0"/>
          </a:p>
          <a:p>
            <a:pPr marL="0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pt-BR" sz="1000" dirty="0" smtClean="0"/>
          </a:p>
          <a:p>
            <a:pPr marL="0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pt-BR" sz="1000" dirty="0" smtClean="0"/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Apoiar a realização e participar das </a:t>
            </a:r>
            <a:r>
              <a:rPr lang="pt-BR" sz="2600" dirty="0" smtClean="0">
                <a:solidFill>
                  <a:srgbClr val="FFFF00"/>
                </a:solidFill>
              </a:rPr>
              <a:t>Conferências Nacionais de Cultura</a:t>
            </a:r>
            <a:r>
              <a:rPr lang="pt-BR" sz="2600" dirty="0" smtClean="0"/>
              <a:t>;</a:t>
            </a:r>
            <a:endParaRPr lang="pt-BR" sz="2600" dirty="0" smtClean="0">
              <a:solidFill>
                <a:srgbClr val="FFFF00"/>
              </a:solidFill>
            </a:endParaRP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>
                <a:solidFill>
                  <a:srgbClr val="FFFF00"/>
                </a:solidFill>
              </a:rPr>
              <a:t>Compartilhar recursos </a:t>
            </a:r>
            <a:r>
              <a:rPr lang="pt-BR" sz="2600" dirty="0" smtClean="0"/>
              <a:t>para a execução de programas, de projetos e de ações culturais no âmbito do SNC;</a:t>
            </a:r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>
                <a:solidFill>
                  <a:srgbClr val="FFFF00"/>
                </a:solidFill>
              </a:rPr>
              <a:t>Compartilhar informações </a:t>
            </a:r>
            <a:r>
              <a:rPr lang="pt-BR" sz="2600" dirty="0" smtClean="0"/>
              <a:t>por meio do Sistema Nacional de Informações e Indicadores Culturais disponibilizado pela União; 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Implantar e regulamentar as normas específicas locais dos </a:t>
            </a:r>
            <a:r>
              <a:rPr lang="pt-BR" sz="2600" dirty="0" smtClean="0">
                <a:solidFill>
                  <a:srgbClr val="FFFF00"/>
                </a:solidFill>
              </a:rPr>
              <a:t>sistemas setoriais de cultura</a:t>
            </a:r>
            <a:r>
              <a:rPr lang="pt-BR" sz="2600" dirty="0" smtClean="0"/>
              <a:t>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5016758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00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dos Estados</a:t>
            </a:r>
            <a:endParaRPr lang="en-GB" sz="3600" dirty="0" smtClean="0"/>
          </a:p>
          <a:p>
            <a:pPr marL="0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pt-BR" sz="1000" b="1" dirty="0" smtClean="0"/>
          </a:p>
          <a:p>
            <a:pPr marL="0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pt-BR" sz="1000" dirty="0" smtClean="0"/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Fomentar a participação social por meio da criação de </a:t>
            </a:r>
            <a:r>
              <a:rPr lang="pt-BR" sz="2600" dirty="0" smtClean="0">
                <a:solidFill>
                  <a:srgbClr val="FFFF00"/>
                </a:solidFill>
              </a:rPr>
              <a:t>Fóruns Estaduais de Cultura</a:t>
            </a:r>
            <a:r>
              <a:rPr lang="pt-BR" sz="2600" dirty="0" smtClean="0"/>
              <a:t>;</a:t>
            </a:r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Promover a integração com Municípios e a União, para a promoção de metas culturais conjuntas, inclusive por meio de </a:t>
            </a:r>
            <a:r>
              <a:rPr lang="pt-BR" sz="2600" dirty="0" smtClean="0">
                <a:solidFill>
                  <a:srgbClr val="FFFF00"/>
                </a:solidFill>
              </a:rPr>
              <a:t>consórcios públicos</a:t>
            </a:r>
            <a:r>
              <a:rPr lang="pt-BR" sz="2600" dirty="0" smtClean="0"/>
              <a:t>;</a:t>
            </a:r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Designar formalmente </a:t>
            </a:r>
            <a:r>
              <a:rPr lang="pt-BR" sz="2600" dirty="0" smtClean="0">
                <a:solidFill>
                  <a:srgbClr val="FFFF00"/>
                </a:solidFill>
              </a:rPr>
              <a:t>responsável pelo acompanhamento </a:t>
            </a:r>
            <a:r>
              <a:rPr lang="pt-BR" sz="2600" dirty="0" smtClean="0"/>
              <a:t>dos compromissos  decorrentes deste Acordo e </a:t>
            </a:r>
            <a:r>
              <a:rPr lang="pt-BR" sz="2600" smtClean="0"/>
              <a:t>de seu Plano </a:t>
            </a:r>
            <a:r>
              <a:rPr lang="pt-BR" sz="2600" dirty="0" smtClean="0"/>
              <a:t>de Trabalho</a:t>
            </a:r>
            <a:r>
              <a:rPr lang="pt-BR" sz="2800" dirty="0" smtClean="0"/>
              <a:t>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5786456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dos Municípios</a:t>
            </a:r>
            <a:endParaRPr lang="en-GB" sz="36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Criar, coordenar e desenvolver o </a:t>
            </a:r>
            <a:r>
              <a:rPr lang="pt-BR" sz="2600" dirty="0" smtClean="0">
                <a:solidFill>
                  <a:srgbClr val="FFFF00"/>
                </a:solidFill>
              </a:rPr>
              <a:t>Sistema Municipal de Cultura</a:t>
            </a:r>
            <a:r>
              <a:rPr lang="pt-BR" sz="2600" dirty="0" smtClean="0"/>
              <a:t> – SMC;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Integrar-se ao </a:t>
            </a:r>
            <a:r>
              <a:rPr lang="pt-BR" sz="2600" dirty="0" smtClean="0">
                <a:solidFill>
                  <a:srgbClr val="FFFF00"/>
                </a:solidFill>
              </a:rPr>
              <a:t>Sistema Nacional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 </a:t>
            </a:r>
            <a:r>
              <a:rPr lang="pt-BR" sz="2600" dirty="0" smtClean="0">
                <a:solidFill>
                  <a:srgbClr val="FFFF00"/>
                </a:solidFill>
              </a:rPr>
              <a:t>condições de natureza legal, administrativa, participativa e orçamentária </a:t>
            </a:r>
            <a:r>
              <a:rPr lang="pt-BR" sz="2600" dirty="0" smtClean="0"/>
              <a:t>para sua integração ao Sistema Nacional de Cultura;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Integrar-se ao </a:t>
            </a:r>
            <a:r>
              <a:rPr lang="pt-BR" sz="2600" dirty="0" smtClean="0">
                <a:solidFill>
                  <a:srgbClr val="FFFF00"/>
                </a:solidFill>
              </a:rPr>
              <a:t>Sistema Estadual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Elaborar, em conjunto com a sociedade, institucionalizar e implementar o </a:t>
            </a:r>
            <a:r>
              <a:rPr lang="pt-BR" sz="2600" dirty="0" smtClean="0">
                <a:solidFill>
                  <a:srgbClr val="FFFF00"/>
                </a:solidFill>
              </a:rPr>
              <a:t>Plano Municipal de Cultura</a:t>
            </a:r>
            <a:r>
              <a:rPr lang="pt-BR" sz="2600" dirty="0" smtClean="0"/>
              <a:t>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5055487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dos Municípios</a:t>
            </a:r>
            <a:endParaRPr lang="en-GB" sz="36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 e implantar ou reestruturar o </a:t>
            </a:r>
            <a:r>
              <a:rPr lang="pt-BR" sz="2600" dirty="0" smtClean="0">
                <a:solidFill>
                  <a:srgbClr val="FFFF00"/>
                </a:solidFill>
              </a:rPr>
              <a:t>Conselho Municipal de Política Cultural</a:t>
            </a:r>
            <a:r>
              <a:rPr lang="pt-BR" sz="2600" dirty="0" smtClean="0"/>
              <a:t>, garantindo o funcionamento e a composição de, no mínimo, </a:t>
            </a:r>
            <a:r>
              <a:rPr lang="pt-BR" sz="2600" dirty="0" smtClean="0">
                <a:solidFill>
                  <a:srgbClr val="FFFF00"/>
                </a:solidFill>
              </a:rPr>
              <a:t>50% de representantes da Sociedade Civil, eleitos democraticamente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Criar e implantar, manter ou reestruturar o </a:t>
            </a:r>
            <a:r>
              <a:rPr lang="pt-BR" sz="2600" dirty="0" smtClean="0">
                <a:solidFill>
                  <a:srgbClr val="FFFF00"/>
                </a:solidFill>
              </a:rPr>
              <a:t>Sistema Municipal de Financiamento à Cultura</a:t>
            </a:r>
            <a:r>
              <a:rPr lang="pt-BR" sz="2600" dirty="0" smtClean="0"/>
              <a:t>, aprimorando, articulando e fortalecendo os diversos mecanismos de financiamento da cultura, em especial, o </a:t>
            </a:r>
            <a:r>
              <a:rPr lang="pt-BR" sz="2600" dirty="0" smtClean="0">
                <a:solidFill>
                  <a:srgbClr val="FFFF00"/>
                </a:solidFill>
              </a:rPr>
              <a:t>Fundo Municipal de Cultura</a:t>
            </a:r>
            <a:r>
              <a:rPr lang="pt-BR" sz="2600" dirty="0" smtClean="0"/>
              <a:t>, garantindo recursos para o seu funcionamento;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4498924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dos Municípios</a:t>
            </a:r>
            <a:endParaRPr lang="en-GB" sz="36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Realizar as </a:t>
            </a:r>
            <a:r>
              <a:rPr lang="pt-BR" sz="2600" dirty="0" smtClean="0">
                <a:solidFill>
                  <a:srgbClr val="FFFF00"/>
                </a:solidFill>
              </a:rPr>
              <a:t>Conferências Municipais de Cultura</a:t>
            </a:r>
            <a:r>
              <a:rPr lang="pt-BR" sz="2600" dirty="0" smtClean="0"/>
              <a:t>, previamente às Conferências Estaduais e Nacionais, seguindo o calendário estabelecido pelo </a:t>
            </a:r>
            <a:r>
              <a:rPr lang="pt-BR" sz="2600" dirty="0" err="1" smtClean="0"/>
              <a:t>MinC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Apoiar a realização e participar das </a:t>
            </a:r>
            <a:r>
              <a:rPr lang="pt-BR" sz="2600" dirty="0" smtClean="0">
                <a:solidFill>
                  <a:srgbClr val="FFFF00"/>
                </a:solidFill>
              </a:rPr>
              <a:t>Conferências Estaduais e Nacionais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>
                <a:solidFill>
                  <a:srgbClr val="FFFF00"/>
                </a:solidFill>
              </a:rPr>
              <a:t>Compartilhar recursos </a:t>
            </a:r>
            <a:r>
              <a:rPr lang="pt-BR" sz="2600" dirty="0" smtClean="0"/>
              <a:t>para a execução de ações, programas e projetos culturais no âmbito do SNC;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4498924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dos Municípios</a:t>
            </a:r>
            <a:endParaRPr lang="en-GB" sz="36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>
                <a:solidFill>
                  <a:srgbClr val="FFFF00"/>
                </a:solidFill>
              </a:rPr>
              <a:t>Compartilhar informações </a:t>
            </a:r>
            <a:r>
              <a:rPr lang="pt-BR" sz="2600" dirty="0" smtClean="0"/>
              <a:t>por meio do Sistema Nacional de Informações e Indicadores Culturais disponibilizado pela União; 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Implantar e regulamentar as normas específicas locais dos </a:t>
            </a:r>
            <a:r>
              <a:rPr lang="pt-BR" sz="2600" dirty="0" smtClean="0">
                <a:solidFill>
                  <a:srgbClr val="FFFF00"/>
                </a:solidFill>
              </a:rPr>
              <a:t>sistemas setoriais de cultura</a:t>
            </a:r>
            <a:r>
              <a:rPr lang="pt-BR" sz="2600" dirty="0" smtClean="0"/>
              <a:t>;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Fomentar a participação social por meio da criação de </a:t>
            </a:r>
            <a:r>
              <a:rPr lang="pt-BR" sz="2600" dirty="0" smtClean="0">
                <a:solidFill>
                  <a:srgbClr val="FFFF00"/>
                </a:solidFill>
              </a:rPr>
              <a:t>Fóruns Municipais de Cultura</a:t>
            </a:r>
            <a:r>
              <a:rPr lang="pt-BR" sz="2600" dirty="0" smtClean="0"/>
              <a:t>;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3855158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3600" b="1" dirty="0" smtClean="0"/>
              <a:t>Obrigações dos Municípios</a:t>
            </a:r>
            <a:endParaRPr lang="en-GB" sz="36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Promover a integração com outros Municípios, com o Estado e a União, para a promoção de metas culturais conjuntas, inclusive por meio de </a:t>
            </a:r>
            <a:r>
              <a:rPr lang="pt-BR" sz="2600" dirty="0" smtClean="0">
                <a:solidFill>
                  <a:srgbClr val="FFFF00"/>
                </a:solidFill>
              </a:rPr>
              <a:t>consórcios públicos</a:t>
            </a:r>
            <a:r>
              <a:rPr lang="pt-BR" sz="2600" dirty="0" smtClean="0"/>
              <a:t>;</a:t>
            </a:r>
          </a:p>
          <a:p>
            <a:pPr marL="360000" lvl="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600" dirty="0" smtClean="0"/>
              <a:t>Designar formalmente </a:t>
            </a:r>
            <a:r>
              <a:rPr lang="pt-BR" sz="2600" dirty="0" smtClean="0">
                <a:solidFill>
                  <a:srgbClr val="FFFF00"/>
                </a:solidFill>
              </a:rPr>
              <a:t>responsável pelo acompanhamento </a:t>
            </a:r>
            <a:r>
              <a:rPr lang="pt-BR" sz="2600" dirty="0" smtClean="0"/>
              <a:t>dos compromissos  decorrentes deste Acordo e de seus Planos de Trabalho.</a:t>
            </a:r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5372100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4000" b="1" dirty="0" smtClean="0"/>
              <a:t>Plano de Trabalho</a:t>
            </a:r>
            <a:endParaRPr lang="en-GB" sz="4000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dirty="0" smtClean="0"/>
              <a:t>Os compromissos assumidos a serem desenvolvidos, em decorrência da assinatura do Acordo de Cooperação, serão detalhados num Plano de Trabalho, onde constará a relação de </a:t>
            </a:r>
            <a:r>
              <a:rPr lang="pt-BR" sz="2800" dirty="0" smtClean="0">
                <a:solidFill>
                  <a:srgbClr val="FFFF00"/>
                </a:solidFill>
              </a:rPr>
              <a:t>atividades, o cronograma de execução e metas</a:t>
            </a:r>
            <a:r>
              <a:rPr lang="pt-BR" sz="2800" dirty="0" smtClean="0"/>
              <a:t> a serem atingidas. </a:t>
            </a:r>
          </a:p>
          <a:p>
            <a:pPr marL="360000" indent="-360000" eaLnBrk="1" fontAlgn="auto" hangingPunct="1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dirty="0" smtClean="0"/>
              <a:t>A elaboração do Plano de Trabalho deverá ser realizada em </a:t>
            </a:r>
            <a:r>
              <a:rPr lang="pt-BR" sz="2800" dirty="0" smtClean="0">
                <a:solidFill>
                  <a:srgbClr val="FFFF00"/>
                </a:solidFill>
              </a:rPr>
              <a:t>comum acordo entre as partes</a:t>
            </a:r>
            <a:r>
              <a:rPr lang="pt-BR" sz="2800" dirty="0" smtClean="0"/>
              <a:t>, a partir da publicação do Acordo de Cooperação no Diário Oficial da União.</a:t>
            </a:r>
            <a:endParaRPr lang="pt-BR" sz="2600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439150" cy="3405291"/>
          </a:xfrm>
        </p:spPr>
        <p:txBody>
          <a:bodyPr lIns="0" tIns="0" rIns="0" bIns="0">
            <a:spAutoFit/>
          </a:bodyPr>
          <a:lstStyle/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3400" b="1" dirty="0" smtClean="0">
              <a:latin typeface="Verdana" pitchFamily="32" charset="0"/>
            </a:endParaRPr>
          </a:p>
          <a:p>
            <a:pPr marL="730822" lvl="1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None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4000" b="1" dirty="0" smtClean="0"/>
              <a:t>Implementação de Programas </a:t>
            </a:r>
            <a:endParaRPr lang="en-GB" sz="4000" b="1" dirty="0" smtClean="0"/>
          </a:p>
          <a:p>
            <a:pPr marL="401638" indent="-296863" eaLnBrk="1" fontAlgn="auto" hangingPunct="1">
              <a:lnSpc>
                <a:spcPct val="65000"/>
              </a:lnSpc>
              <a:spcBef>
                <a:spcPts val="750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900" dirty="0" smtClean="0"/>
          </a:p>
          <a:p>
            <a:pPr marL="401638" indent="-296863" algn="just" eaLnBrk="1" fontAlgn="auto" hangingPunct="1">
              <a:lnSpc>
                <a:spcPct val="65000"/>
              </a:lnSpc>
              <a:spcBef>
                <a:spcPts val="225"/>
              </a:spcBef>
              <a:spcAft>
                <a:spcPts val="0"/>
              </a:spcAft>
              <a:buFont typeface="Wingdings"/>
              <a:buChar char="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endParaRPr lang="en-GB" sz="1000" b="1" dirty="0" smtClean="0"/>
          </a:p>
          <a:p>
            <a:pPr marL="360000" indent="-360000" fontAlgn="auto">
              <a:spcAft>
                <a:spcPts val="1200"/>
              </a:spcAft>
              <a:buClr>
                <a:srgbClr val="FFC000"/>
              </a:buClr>
              <a:buSzPct val="110000"/>
              <a:buFont typeface="Wingdings" pitchFamily="2" charset="2"/>
              <a:buChar char="§"/>
              <a:tabLst>
                <a:tab pos="519113" algn="l"/>
                <a:tab pos="968375" algn="l"/>
                <a:tab pos="1417638" algn="l"/>
                <a:tab pos="1866900" algn="l"/>
                <a:tab pos="2316163" algn="l"/>
                <a:tab pos="2765425" algn="l"/>
                <a:tab pos="3214688" algn="l"/>
                <a:tab pos="3663950" algn="l"/>
                <a:tab pos="4113213" algn="l"/>
                <a:tab pos="4562475" algn="l"/>
                <a:tab pos="5011738" algn="l"/>
                <a:tab pos="5461000" algn="l"/>
                <a:tab pos="5910263" algn="l"/>
                <a:tab pos="6359525" algn="l"/>
                <a:tab pos="6808788" algn="l"/>
                <a:tab pos="7259638" algn="l"/>
                <a:tab pos="7707313" algn="l"/>
                <a:tab pos="8156575" algn="l"/>
                <a:tab pos="8605838" algn="l"/>
                <a:tab pos="9055100" algn="l"/>
              </a:tabLst>
              <a:defRPr/>
            </a:pPr>
            <a:r>
              <a:rPr lang="pt-BR" sz="2800" dirty="0" smtClean="0"/>
              <a:t>A implementação coordenada e/ou conjunta de programas, projetos e ações, negociada entre as partes, </a:t>
            </a:r>
            <a:r>
              <a:rPr lang="pt-BR" sz="2800" dirty="0" smtClean="0">
                <a:solidFill>
                  <a:srgbClr val="FFFF00"/>
                </a:solidFill>
              </a:rPr>
              <a:t>será formalizada em instrumentos específicos</a:t>
            </a:r>
            <a:r>
              <a:rPr lang="pt-BR" sz="2800" dirty="0" smtClean="0"/>
              <a:t>, os quais serão parte integrante do Acordo de Cooperação Federativa, independente de transcrição.</a:t>
            </a:r>
            <a:endParaRPr lang="pt-BR" sz="2600" dirty="0" smtClean="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>
            <a:off x="6786563" y="230188"/>
            <a:ext cx="804862" cy="382587"/>
          </a:xfrm>
          <a:prstGeom prst="roundRect">
            <a:avLst>
              <a:gd name="adj" fmla="val 26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81720" tIns="42480" rIns="81720" bIns="42480" anchor="ctr">
            <a:spAutoFit/>
          </a:bodyPr>
          <a:lstStyle/>
          <a:p>
            <a:pPr algn="ctr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Ministério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</a:p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 err="1">
                <a:solidFill>
                  <a:srgbClr val="FFFFFF"/>
                </a:solidFill>
              </a:rPr>
              <a:t>da</a:t>
            </a:r>
            <a:r>
              <a:rPr lang="en-GB" sz="1000" b="1" dirty="0">
                <a:solidFill>
                  <a:srgbClr val="FFFFFF"/>
                </a:solidFill>
              </a:rPr>
              <a:t> </a:t>
            </a:r>
            <a:r>
              <a:rPr lang="en-GB" sz="1000" b="1" dirty="0" err="1">
                <a:solidFill>
                  <a:srgbClr val="FFFFFF"/>
                </a:solidFill>
              </a:rPr>
              <a:t>Cultura</a:t>
            </a:r>
            <a:endParaRPr lang="en-GB" sz="1000" b="1" dirty="0">
              <a:solidFill>
                <a:srgbClr val="FFFFFF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85750"/>
            <a:ext cx="684212" cy="31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ô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ô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ô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9247632</TotalTime>
  <Words>7196</Words>
  <Application>Microsoft Office PowerPoint</Application>
  <PresentationFormat>Apresentação na tela (4:3)</PresentationFormat>
  <Paragraphs>1273</Paragraphs>
  <Slides>118</Slides>
  <Notes>104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118</vt:i4>
      </vt:variant>
    </vt:vector>
  </HeadingPairs>
  <TitlesOfParts>
    <vt:vector size="130" baseType="lpstr">
      <vt:lpstr>Arial Unicode MS</vt:lpstr>
      <vt:lpstr>Arial</vt:lpstr>
      <vt:lpstr>Calibri</vt:lpstr>
      <vt:lpstr>Consolas</vt:lpstr>
      <vt:lpstr>Corbel</vt:lpstr>
      <vt:lpstr>Libre Semi Sans SSi</vt:lpstr>
      <vt:lpstr>Times New Roman</vt:lpstr>
      <vt:lpstr>Verdana</vt:lpstr>
      <vt:lpstr>Wingdings</vt:lpstr>
      <vt:lpstr>Wingdings 2</vt:lpstr>
      <vt:lpstr>Wingdings 3</vt:lpstr>
      <vt:lpstr>Metrô</vt:lpstr>
      <vt:lpstr>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minc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PEIXE</dc:creator>
  <cp:lastModifiedBy>Nara Pessoa</cp:lastModifiedBy>
  <cp:revision>1076</cp:revision>
  <dcterms:modified xsi:type="dcterms:W3CDTF">2013-09-17T02:07:04Z</dcterms:modified>
</cp:coreProperties>
</file>