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70" r:id="rId4"/>
    <p:sldId id="268" r:id="rId5"/>
    <p:sldId id="271" r:id="rId6"/>
    <p:sldId id="269" r:id="rId7"/>
    <p:sldId id="272" r:id="rId8"/>
    <p:sldId id="273" r:id="rId9"/>
    <p:sldId id="265" r:id="rId10"/>
    <p:sldId id="257" r:id="rId11"/>
    <p:sldId id="264" r:id="rId12"/>
    <p:sldId id="276" r:id="rId13"/>
    <p:sldId id="258" r:id="rId14"/>
    <p:sldId id="259" r:id="rId15"/>
    <p:sldId id="261" r:id="rId16"/>
    <p:sldId id="262" r:id="rId17"/>
    <p:sldId id="275" r:id="rId18"/>
    <p:sldId id="277" r:id="rId19"/>
    <p:sldId id="278" r:id="rId20"/>
    <p:sldId id="280" r:id="rId21"/>
    <p:sldId id="279" r:id="rId2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2650E"/>
    <a:srgbClr val="EE46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8" name="Títu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t-BR" smtClean="0"/>
              <a:t>Clique para editar o estilo do título mestre</a:t>
            </a:r>
            <a:endParaRPr kumimoji="0" lang="en-US"/>
          </a:p>
        </p:txBody>
      </p:sp>
      <p:sp>
        <p:nvSpPr>
          <p:cNvPr id="28" name="Espaço Reservado para Data 27"/>
          <p:cNvSpPr>
            <a:spLocks noGrp="1"/>
          </p:cNvSpPr>
          <p:nvPr>
            <p:ph type="dt" sz="half" idx="10"/>
          </p:nvPr>
        </p:nvSpPr>
        <p:spPr/>
        <p:txBody>
          <a:bodyPr/>
          <a:lstStyle/>
          <a:p>
            <a:fld id="{CE9926DE-E1FC-45B0-B990-A215A541F603}" type="datetimeFigureOut">
              <a:rPr lang="pt-BR" smtClean="0"/>
              <a:pPr/>
              <a:t>12/03/2013</a:t>
            </a:fld>
            <a:endParaRPr lang="pt-BR"/>
          </a:p>
        </p:txBody>
      </p:sp>
      <p:sp>
        <p:nvSpPr>
          <p:cNvPr id="17" name="Espaço Reservado para Rodapé 16"/>
          <p:cNvSpPr>
            <a:spLocks noGrp="1"/>
          </p:cNvSpPr>
          <p:nvPr>
            <p:ph type="ftr" sz="quarter" idx="11"/>
          </p:nvPr>
        </p:nvSpPr>
        <p:spPr/>
        <p:txBody>
          <a:bodyPr/>
          <a:lstStyle/>
          <a:p>
            <a:endParaRPr lang="pt-BR"/>
          </a:p>
        </p:txBody>
      </p:sp>
      <p:sp>
        <p:nvSpPr>
          <p:cNvPr id="29" name="Espaço Reservado para Número de Slide 28"/>
          <p:cNvSpPr>
            <a:spLocks noGrp="1"/>
          </p:cNvSpPr>
          <p:nvPr>
            <p:ph type="sldNum" sz="quarter" idx="12"/>
          </p:nvPr>
        </p:nvSpPr>
        <p:spPr/>
        <p:txBody>
          <a:bodyPr/>
          <a:lstStyle/>
          <a:p>
            <a:fld id="{087FEE84-F239-45AA-8DC6-E22ADDBBA94B}" type="slidenum">
              <a:rPr lang="pt-BR" smtClean="0"/>
              <a:pPr/>
              <a:t>‹nº›</a:t>
            </a:fld>
            <a:endParaRPr lang="pt-BR"/>
          </a:p>
        </p:txBody>
      </p:sp>
      <p:sp>
        <p:nvSpPr>
          <p:cNvPr id="9" name="Subtítu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CE9926DE-E1FC-45B0-B990-A215A541F603}" type="datetimeFigureOut">
              <a:rPr lang="pt-BR" smtClean="0"/>
              <a:pPr/>
              <a:t>12/03/2013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87FEE84-F239-45AA-8DC6-E22ADDBBA94B}"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CE9926DE-E1FC-45B0-B990-A215A541F603}" type="datetimeFigureOut">
              <a:rPr lang="pt-BR" smtClean="0"/>
              <a:pPr/>
              <a:t>12/03/2013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87FEE84-F239-45AA-8DC6-E22ADDBBA94B}"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CE9926DE-E1FC-45B0-B990-A215A541F603}" type="datetimeFigureOut">
              <a:rPr lang="pt-BR" smtClean="0"/>
              <a:pPr/>
              <a:t>12/03/2013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87FEE84-F239-45AA-8DC6-E22ADDBBA94B}"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3">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CE9926DE-E1FC-45B0-B990-A215A541F603}" type="datetimeFigureOut">
              <a:rPr lang="pt-BR" smtClean="0"/>
              <a:pPr/>
              <a:t>12/03/2013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7924800" y="6416675"/>
            <a:ext cx="762000" cy="365125"/>
          </a:xfrm>
        </p:spPr>
        <p:txBody>
          <a:bodyPr/>
          <a:lstStyle/>
          <a:p>
            <a:fld id="{087FEE84-F239-45AA-8DC6-E22ADDBBA94B}"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CE9926DE-E1FC-45B0-B990-A215A541F603}" type="datetimeFigureOut">
              <a:rPr lang="pt-BR" smtClean="0"/>
              <a:pPr/>
              <a:t>12/03/2013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87FEE84-F239-45AA-8DC6-E22ADDBBA94B}"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CE9926DE-E1FC-45B0-B990-A215A541F603}" type="datetimeFigureOut">
              <a:rPr lang="pt-BR" smtClean="0"/>
              <a:pPr/>
              <a:t>12/03/2013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87FEE84-F239-45AA-8DC6-E22ADDBBA94B}"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CE9926DE-E1FC-45B0-B990-A215A541F603}" type="datetimeFigureOut">
              <a:rPr lang="pt-BR" smtClean="0"/>
              <a:pPr/>
              <a:t>12/03/2013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87FEE84-F239-45AA-8DC6-E22ADDBBA94B}"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E9926DE-E1FC-45B0-B990-A215A541F603}" type="datetimeFigureOut">
              <a:rPr lang="pt-BR" smtClean="0"/>
              <a:pPr/>
              <a:t>12/03/2013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87FEE84-F239-45AA-8DC6-E22ADDBBA94B}"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CE9926DE-E1FC-45B0-B990-A215A541F603}" type="datetimeFigureOut">
              <a:rPr lang="pt-BR" smtClean="0"/>
              <a:pPr/>
              <a:t>12/03/2013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87FEE84-F239-45AA-8DC6-E22ADDBBA94B}"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t-BR" smtClean="0">
                <a:solidFill>
                  <a:schemeClr val="lt1"/>
                </a:solidFill>
                <a:latin typeface="+mn-lt"/>
                <a:ea typeface="+mn-ea"/>
                <a:cs typeface="+mn-cs"/>
              </a:rPr>
              <a:t>Clique no ícone para adicionar uma imagem</a:t>
            </a:r>
            <a:endParaRPr kumimoji="0" lang="en-US" dirty="0">
              <a:solidFill>
                <a:schemeClr val="lt1"/>
              </a:solidFill>
              <a:latin typeface="+mn-lt"/>
              <a:ea typeface="+mn-ea"/>
              <a:cs typeface="+mn-cs"/>
            </a:endParaRPr>
          </a:p>
        </p:txBody>
      </p:sp>
      <p:sp>
        <p:nvSpPr>
          <p:cNvPr id="4" name="Espaço Reservado para Tex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CE9926DE-E1FC-45B0-B990-A215A541F603}" type="datetimeFigureOut">
              <a:rPr lang="pt-BR" smtClean="0"/>
              <a:pPr/>
              <a:t>12/03/2013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87FEE84-F239-45AA-8DC6-E22ADDBBA94B}"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E9926DE-E1FC-45B0-B990-A215A541F603}" type="datetimeFigureOut">
              <a:rPr lang="pt-BR" smtClean="0"/>
              <a:pPr/>
              <a:t>12/03/2013</a:t>
            </a:fld>
            <a:endParaRPr lang="pt-BR"/>
          </a:p>
        </p:txBody>
      </p:sp>
      <p:sp>
        <p:nvSpPr>
          <p:cNvPr id="3" name="Espaço Reservado para Rodapé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t-BR"/>
          </a:p>
        </p:txBody>
      </p:sp>
      <p:sp>
        <p:nvSpPr>
          <p:cNvPr id="23" name="Espaço Reservado para Número de Slid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87FEE84-F239-45AA-8DC6-E22ADDBBA94B}"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5576" y="1628800"/>
            <a:ext cx="7452320" cy="1036712"/>
          </a:xfrm>
        </p:spPr>
        <p:txBody>
          <a:bodyPr/>
          <a:lstStyle/>
          <a:p>
            <a:r>
              <a:rPr lang="pt-BR" dirty="0" smtClean="0">
                <a:solidFill>
                  <a:srgbClr val="FFC000"/>
                </a:solidFill>
              </a:rPr>
              <a:t>Cultura de Massa</a:t>
            </a:r>
            <a:endParaRPr lang="pt-BR" dirty="0">
              <a:solidFill>
                <a:srgbClr val="FFC000"/>
              </a:solidFill>
            </a:endParaRPr>
          </a:p>
        </p:txBody>
      </p:sp>
      <p:sp>
        <p:nvSpPr>
          <p:cNvPr id="3" name="Subtítulo 2"/>
          <p:cNvSpPr>
            <a:spLocks noGrp="1"/>
          </p:cNvSpPr>
          <p:nvPr>
            <p:ph type="subTitle" idx="1"/>
          </p:nvPr>
        </p:nvSpPr>
        <p:spPr>
          <a:xfrm>
            <a:off x="0" y="404664"/>
            <a:ext cx="8388424" cy="1179512"/>
          </a:xfrm>
        </p:spPr>
        <p:txBody>
          <a:bodyPr>
            <a:normAutofit fontScale="62500" lnSpcReduction="20000"/>
          </a:bodyPr>
          <a:lstStyle/>
          <a:p>
            <a:pPr algn="l"/>
            <a:r>
              <a:rPr lang="pt-BR" dirty="0" smtClean="0"/>
              <a:t>Instituto Federal de Educação, Ciência e Tecnologia do </a:t>
            </a:r>
            <a:r>
              <a:rPr lang="pt-BR" dirty="0" err="1" smtClean="0"/>
              <a:t>RioGrande</a:t>
            </a:r>
            <a:r>
              <a:rPr lang="pt-BR" dirty="0" smtClean="0"/>
              <a:t> do Norte</a:t>
            </a:r>
          </a:p>
          <a:p>
            <a:pPr algn="l"/>
            <a:r>
              <a:rPr lang="pt-BR" dirty="0" err="1" smtClean="0"/>
              <a:t>Câmpus</a:t>
            </a:r>
            <a:r>
              <a:rPr lang="pt-BR" dirty="0" smtClean="0"/>
              <a:t> </a:t>
            </a:r>
            <a:r>
              <a:rPr lang="pt-BR" dirty="0" err="1" smtClean="0"/>
              <a:t>Apodi</a:t>
            </a:r>
            <a:r>
              <a:rPr lang="pt-BR" dirty="0" smtClean="0"/>
              <a:t> – Disciplina: Arte</a:t>
            </a:r>
          </a:p>
          <a:p>
            <a:pPr algn="l"/>
            <a:r>
              <a:rPr lang="pt-BR" dirty="0" smtClean="0"/>
              <a:t>Professor: Nilton Xavier</a:t>
            </a:r>
            <a:endParaRPr lang="pt-BR" dirty="0"/>
          </a:p>
        </p:txBody>
      </p:sp>
      <p:sp>
        <p:nvSpPr>
          <p:cNvPr id="18434" name="AutoShape 2" descr="data:image/jpeg;base64,/9j/4AAQSkZJRgABAQAAAQABAAD/2wCEAAkGBhMSERAUEBASFRMVFBcTFBMVEhIXFRcXFBUVFRYWFRIXGyYeFxojGhUUHy8gIycpLCwsFh4yNTAqNSYvLCkBCQoKDgwOFw8PGikkHyAsLCwsKiwsKSwpKSksKSwpLCktKSkpKSwsKSwsLCkpLCkpLCwsKSksLCkpLCwsKSwsLP/AABEIAKcBLgMBIgACEQEDEQH/xAAcAAEAAgIDAQAAAAAAAAAAAAAABQYEBwEDCAL/xAA7EAACAQIEBAUCAgkEAgMAAAABAgADEQQSITEFBkFRBxMiYXGBkTKhI0JScpKxwdHwFGLh8TOiJFNj/8QAGQEBAAMBAQAAAAAAAAAAAAAAAAEDBAIF/8QAJREBAQACAgICAQQDAAAAAAAAAAECEQMhEjEEIkETMnGRUbHw/9oADAMBAAIRAxEAPwDeMREBERAREQEREBERAREQEREBERAREQEREBE669dUVnY2VQWY9gBcmVnGeIOGRHcuAKY9YuCwewIpBRu2tjbY6dyAtUg+aOcMPgVQ4h8pfNlUC7EILmw99FF+rCao5l8asS9lwirS3zNlDNr0F7jQdbf2mu+KcVr4uo1XEVWqHbMx3PYAaADsJG06W/m3xMbE4xKlIvTpUwAqX3FwxzgGxBYA2OnpE2Lwrxew5oU3xLKtRiECre7WC5nt+qmYkDvlvoDp58QDUsdAfuR/MTk1gTfoB17/ANesD1pwnjtPEUadVCQlQ2TNoW7WEkZ5Xw/M1SnUpeXWqswK2RXZbsDZRodfT6R8ib+5c5rU0T/qmp0mVggU1Mzk6qMx3ZyQ2gHbvJQtUTBwnG6FVilKvSdxuqupI6agGZ0BERAREQEREBERAREQEREBERAREQEREBERAREQEREBERAThmtOZAc3cZGFppWYjKpIIJte40t3NwNr6XgU3xS50qLSalQJRGUZ6liCwYC4QkaABl1HVulppLHcc2CE5QNbkks2xY/SwHYX7yZ585lOJfMAwTM2S5bUaaC/awlPSkW2BMgZVPGmxF9TvOt8YbZRsP8ALz5GEYf9idDKRvA5qVifjtPqi2oHS+vx1nVPpGsZIy0qEvmU2IYEHtaZlXiTAHIzaX9VzfXRjf329/pIgMZ309dDtv8AloIFx8PuM/6fEU61W2VToDe7EdFHXW35T0pwvitLEU1qUHDodmG3uL9xPHpYg3BNvfrLnyZ4l4nBVBlbzKRsGoudLd0OYZW95A9NxIflnmaljaQqUsw2zKylSCRt2PyCZMSQiIgIiICIiAiIgIiICIiAiIgIiICIiAiIgIiICIiAlV8SCBgazMFKhdQWUanYrmI9Q9td7S1TS3jhzCzVKeFXRF/SNpYltR9rE/OsijUWMPmMSRuSfn59590WC/qg2M+G1On+CZlHBaAnuBb6E/0nLvTI4dwOpiHsqkk3IsDrb+kzzyLVAu9N1/eVlP0Ev3hjwoAhyNvSP+B9ptgUFYaqD8zNlyZb1GjxxxkuUeaE8Oq1X/xIW+39Z14nwsxyXIoMbdOs9P0sKq7KBPp6IttJmeetq7ePfUeOsbwx6ZIZSpHQixGtiLTHVep0E9L88cjUcRSqsqAVMrMCBu1ri/yQJ5+xvLlcMyrSbQkHQ9JbhyzL2jLj/OKKercS4+FvC6VfFBKoo1AQf0FT0s5AvZH0u1rkAMLkbW1FKamVNiLHtb+k2H4PMDxGlRYAq6VNNPVoHytfcAoGHVSCQRLlLd/JvLqYNaiUS/kuRUQPuL6EMTqHGxB6BeoN7LOvDrZQCb20udz2J952QEREBERAREQEREBERAREQEREBERAREQEREBERAREQE8vc+8XOJx+LqnbzWpr+7TORfyW/wBZ6cxVXKjtcCyk3bYWG5Paee+LeF1byWqYXFUMW661adL8YvqSupza30Nj/KcZZSdV3jhle5FNwmFufnT7yfo4HQjf03+q5jMLh+HYKQ4KldwQQQQbG4OoItNh+G3BFrNUq1FuikZQep/tv+Urzy1NrcMe+1s5G4GadCmz3F1BCkWOvVvc726XlvptI7EYrKCbE+wlY4hxLiLEmilJEGwuWqH5JGUH2H3mSXdX5YXJf1nFQzV9fxQxWEZUxuCNjoHVj6vcE+n6XEsHB/ErDYrIozI7GwVrb3AAuO95dZfFm8LtZK5uDILEYFNfSL77dZMuZG402mPNu4OumivEngqU8TmUWBvt33mDyDiDS4hhagFwlRM2uuUsFYjv6SfuZJeKdU+ah9zM7wq5XOKSrU2yVO25yLk1t0JYz0eG/SMnyZJyV6JE5nAnMvZiIiAiIgIiICIiAiIgIiICIiAiIgIiICIiAiIgIiIGJxAXWx21JHe2w+9phVsGiqhTIrIwLGwF7/iH1vMziQ9II6H/AD+UgcZwSkVepWAdgxelm1Ca5gyjo3v0tMfLdZVt4ZvGd/n+1D8XeDCm9OvSGtZsjKP2gpJb6gflLbyRww0MHRRhZiuZh7nXWdfMjL52DVgCbsRm1FxkubfF5OYdtviUZZ2zS6YflkPT00lB49zhi8NUb/4jeWCBmVgdD+sWytYD4+82Ph1vPnFcOVtdb9wbGTjj+dK/1NfWtPPzvVxNIu+HPkPUakC6gozC2gcAEbjUr7aSxcu8kpUNKuq5RcMV+D/e0sNXkqi5OZQQTqCBY31OknsJQFNQq7CT1vrp3lyax1uW/wAMLimPWiCXIFhvNYY7xWprVdXUmncAEWuBrdj36aSX8YnfJRK58uZs4QXY2W4sLi+xmtxRwTsU1dha/wCHqL+iojFWPSxIN7iTjhLu2I8tSSXVffiFi0rUkq03DKW6e4M3J4Q8vDDcOpZltUqk1Xuetso+NBNPcK5J8/GYTD0iTSq1FqMO1On6qhN/9tx8sBPS6KAAALDsJr4pJj0yc2VuXb6iIlqkiIgIiICIiAiIgIiICIiAiIgIiICIiAiIgIiICIiBjcTrqlGq73yojObC5sgLGw+BITAcRo4qir0mWrRYXuGsR8jcEHcSV49VC4XEs34Vo1CfgIxOk1Ly5wXE4fC4R6DFanlh2HQ+YM2Vh1sGH1mX5EnVa/jS5WxL8x1WXG0FH6tLIov1vdbn3yDX2lm4biQyqR2HW/SUTNVauXr28whbqL2VRsQPofvJ/gWIymw2JJB6W9vrm+LTJZ1G7XtdMO0zhtIjA0rMWufVbdiRoLCwOg+kzsXiVQDMwHye+0sxvTDyY/bT7esNZ8AMekisbj1em3k1Bn3U2JFxrrbpKs+L4hTdnOOVgNThxQQqBvbzdGtb6xv/ACsx4bZ0nObuFeYi5t1bMP5f1mveM8lsVqZdA+rZAouRsSCND7iStXxNFWoKTKwPVrekdLFpN1a11vObbjemrHCXHxy7SXh5yutCklap6qzJkDdkvfQd2IBPwJcZj4BLUqY7Io/ITIno4zUeRld0iInTkiIgIiICIiAiIgIiICIiAiIgIiICIiAiIgIiICIiBWPEPhlbEYQUaH4alWmlfUAiiW/SEX+Bt0mVh6KjSwtaw+OkkeJVbLbufyH+CR9MzD8i/bTZwT62qBzPVCYt7kKCq6+1jp97feduGraqoFib36gGwYDT3t/D7zA8Q8OSS6i5UG47rr/3MPlXiYqBAzWI3Ftb5VW5PtpKp+3bZ6y02vw5rKoPQD8hKrzpjcUxvh6AqorDNc5dAR99ffvM3B465CK9+nvfXvJ6kPSBacyq7jML5KBR5qr29XD3AFhdV8xvVoBZTvcTFxXMGHbNmR0YCzCzKyjWws3a5tLbxqqlIepAOzi4IPcEbGUzmEpiEcVDTdyBlquCKgtsM67j3t1ls8a2YS2bxkv+/wDv6VTiOBpecHUsUZv1rXUgA7jfrNi8KQ1Xo0x+sVv+7ux+wM17y9wSt5bmsVtcooBub7Egf5vNtcg8P9TVCNKaimvydT9hb7zrxmWcjJnl4YZZetrqJzETc8oiIgIiICIiAiIgIiICIiAiIgIiICIiAiIgIiICY3EOI06FNqteoqU1F2ZjYDoPkk6Abmd1WqFUsxAUAkkmwAAuST0FpoXxG55ONcrTzf6ZG/RqNM5vbzW+dbDoPcmwbOoeLPDGcp/qspBt66VZR/EVtLPguIU6yh6NRKiHZkZWH3Bnkr0muBUNr1FzkbougY29gSfpPSHD8DToUlp4VciAaZdCf9xbdm9ze8q5OSYLeLivIk+IV8zmx0XT69ZE4fi487yagysQTTPR7fiA7MBrbt8SP4Fxt2xdfC1ktURM4IHpdLgBwOlwwv0vf4kjxPh4LI+W7U2zofexH8iZ5+dtu69LHGSeCt81oQxNjNbcSxTUKhqUjl1sQNtt7fM3Nj6S1VAPX7yjc0cqrkZhI48pLqrM8blj06+WOeEDL5i2a1s4AsTudL9uvt7zY3BuYUrBdrnMGt0sL/3+xnm+q7U2IF7DY227GTPB+aqlO1n1ub3I6rl7aaTTeKe4x+e+sm++K0UcZW6iULjHAFRj5dxrcjcSOw/iUApZyGZrWVNbAaW+LDQe/vp28PxOOxx/RYdgjnL5jr5aC/UsdSP3R1lX6eW+mjHlmOPbnhjPUqJRoLmdiQB79WYjZQDqenzYTcnB+Frh6SU11tqx/aY/ib7yK5V5apYGnlU56ja1KpABb/aB+qg6D6m5JMnBiBea8MJg8/l5byfw7onAM5l6giIgIiICIiAiIgIiICIiAiIgIiICInDMBqdu8DmJAcT55wdDRqwdv2Kdnb7jQfUiVvGeLqaihh2Y/wD6OAf4EDX+8DYc4vNIcZ8S8fUJVWakNf8AxUiPpdgWv9ZW8XxzEVbPXxFZiBcZnfSx0IBNhvpbqR7yRdvFnncPmwdB/QNMQw/WYHSkD2Fte5sOhmuqeGzAZjlT9sjQagHX2J1+DMSvV0ao+ijYDqdLASw8kciYjiVOpiTiFpLdqdJCGIYAWYFRst7C/cHSRbJO0yW+m1afKeDeh5Iw1GwGjeWha/7ee1yTve8+uWarqtShVXK9B/LB1yshUNTZSemU29isieSDVwuXBYsg1FUmmwLEMinozAbA7dviXF6YJBnm5V6WpH2lIXvYXta9tbb2v2jFJpOVn22oiK96u0FWw5U6SL44ganr17yzVaf2/lI+sgB7g6Ee4lNjbjntpXmPDJmCUxmdjYKozMxPQKNSfYS18l+EoXLX4ggJ/EmG3t2NYjf9zbuTtNhYPB0gfMSmgbUZwihv4gLyK5o5xp4SkzN+K2i9e1/i+nvL5ndaijLDeW66uZeNph0yhVHRVCjT4AEzuF4bEMKTYgLSVQp8oElyVA/EdkF9bC5+JoTinM1TGVmNRtDcBOw+epmwOAeMyE0qOMplTlCnEK2YE7Bnp2uL9SCfiaOPh13Wbm+Tv64em1Hxk+6OLkStcOoZGDKdQykFT8MNDO6i8uY1goYi8ywZD4V5K0jpJg7IiJ0EREBERAREQEREBERAREQERKrztzmuEXy6RU4lx6QbFaY/+yr+yNDa+hsb6AwO3mrnJMLdEytVy5mzGyU11s1QjXW2ijU+w1mquN84NiDerVq1B+qlglPUXHoBIGnXeQvFuIMXKEkvmNSszE5nZr7k9tNPja1pHYVtB8D/ANSRqJKEkOIk3CoiAWt6czC42zNtt2nW+Ne2tR7XtYEL26KBMSjrmPW40+8+hU019zb3sP8AiByXYm5dvku1+vUmY2LxAC56rEJfS34mPQL+evuZ84zFhFVmufTbLa5bU7+2khatKriHzPpfYW0A7AQljcQ4g1Zr7KPwqNgP7+82F4S86nDsuFraU3cmm9/ws/6p9idvc+8rWF4Wqqb62IH3H/M6MThwAbaXtp/m05yx8pqusM7hdx6YeglQqzKuZNVawuLixsdxcG07TTy6jX2mufDbng1lFDEN+mQelidaijr7sOv0M2PSfTeedljZdVv3uSz05XUDsfyM5RtwZ8eZlYZhoTv0+s7MlnPuP6yNoroqm15FYwZlMnK6XUj2kKEIOv1lWbTwWWVj4HEBaTMx9Ki5+k0lztzAa2IqEgEFdjqQbgjL+6qhfq3ebe5yq+ThHymwYj+ev5XnnjiuID1ajDYtp9pq+Nj7rP8ALz6kn5Yq1CDcb3vOyu93J2ubzqUXIneNWm55yX4Vja1Ng1F6iG9/Q5T72Ov1m1OXPEkHJTxqFGNh5y2yG/V1v6fcrcfE1XQwgAW4uTMylVOqtdl2tf1DTcHf/Ou0D0Lw/j+GYgLisOT2Fanf7XlloHSeVK2GUWtUDdQLEn7C/wCZ+0lOD8SehVAo16tKoLElHIHw6DQ/Hq66E6FoenImuuV/F6i+Wljv0NYek1NPJYjqSPwfX0+82FRrK6hkYMpFwykEEdwRoYH3ERAREQEREBERAREQEREDD4vxJcPQrVnvlpozkDc5Rew+dp5u4nxerVxJrs36ZznN7EDW+XXQqFAFvYREmIY1tTrqLm9zfKCAde4Nx7gz5pjQ9gW/mTEQl20Brte49va28+qwOU/G8RJCmoZbHtf6af3M66QG3zb77mIkD5rHUgf5Yf8AcxKzXHtecRAxBimpVFqU2KuhzKw6EHT6e039yJzUuNwy1ACDfK666MLXAPUag/WImfnk8dtPx7d2LUVuLNqDOKbW0J20v7RExVfO+nbvI2rT1PzESMvTri92KX4qcPergX8s2NMF7bXUD1j5y3mgMt9JzE2fG/bVPy53j/D7SnZhMzh2Hub22ERNTGk6Y2v3E78Otmb7XiIHDEAux2prm23PTSdeCp2QuSb6OzX1uxuLdze84iBIV8WLL6SHACtYgD6nr0tYaDQ7Ayz+G/iBUw2JpYd9cPWqCll9RyO5yq63J0zEAjTQ36REIb8iIkJIiICIi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8436" name="AutoShape 4" descr="data:image/jpeg;base64,/9j/4AAQSkZJRgABAQAAAQABAAD/2wCEAAkGBhMSERAUEBASFRMVFBcTFBMVEhIXFRcXFBUVFRYWFRIXGyYeFxojGhUUHy8gIycpLCwsFh4yNTAqNSYvLCkBCQoKDgwOFw8PGikkHyAsLCwsKiwsKSwpKSksKSwpLCktKSkpKSwsKSwsLCkpLCkpLCwsKSksLCkpLCwsKSwsLP/AABEIAKcBLgMBIgACEQEDEQH/xAAcAAEAAgIDAQAAAAAAAAAAAAAABQYEBwEDCAL/xAA7EAACAQIEBAUCAgkEAgMAAAABAgADEQQSITEFBkFRBxMiYXGBkTKhI0JScpKxwdHwFGLh8TOiJFNj/8QAGQEBAAMBAQAAAAAAAAAAAAAAAAEDBAIF/8QAJREBAQACAgICAQQDAAAAAAAAAAECEQMhEjEEIkETMnGRUbHw/9oADAMBAAIRAxEAPwDeMREBERAREQEREBERAREQEREBERAREQEREBE669dUVnY2VQWY9gBcmVnGeIOGRHcuAKY9YuCwewIpBRu2tjbY6dyAtUg+aOcMPgVQ4h8pfNlUC7EILmw99FF+rCao5l8asS9lwirS3zNlDNr0F7jQdbf2mu+KcVr4uo1XEVWqHbMx3PYAaADsJG06W/m3xMbE4xKlIvTpUwAqX3FwxzgGxBYA2OnpE2Lwrxew5oU3xLKtRiECre7WC5nt+qmYkDvlvoDp58QDUsdAfuR/MTk1gTfoB17/ANesD1pwnjtPEUadVCQlQ2TNoW7WEkZ5Xw/M1SnUpeXWqswK2RXZbsDZRodfT6R8ib+5c5rU0T/qmp0mVggU1Mzk6qMx3ZyQ2gHbvJQtUTBwnG6FVilKvSdxuqupI6agGZ0BERAREQEREBERAREQEREBERAREQEREBERAREQEREBERAThmtOZAc3cZGFppWYjKpIIJte40t3NwNr6XgU3xS50qLSalQJRGUZ6liCwYC4QkaABl1HVulppLHcc2CE5QNbkks2xY/SwHYX7yZ585lOJfMAwTM2S5bUaaC/awlPSkW2BMgZVPGmxF9TvOt8YbZRsP8ALz5GEYf9idDKRvA5qVifjtPqi2oHS+vx1nVPpGsZIy0qEvmU2IYEHtaZlXiTAHIzaX9VzfXRjf329/pIgMZ309dDtv8AloIFx8PuM/6fEU61W2VToDe7EdFHXW35T0pwvitLEU1qUHDodmG3uL9xPHpYg3BNvfrLnyZ4l4nBVBlbzKRsGoudLd0OYZW95A9NxIflnmaljaQqUsw2zKylSCRt2PyCZMSQiIgIiICIiAiIgIiICIiAiIgIiICIiAiIgIiICIiAlV8SCBgazMFKhdQWUanYrmI9Q9td7S1TS3jhzCzVKeFXRF/SNpYltR9rE/OsijUWMPmMSRuSfn59590WC/qg2M+G1On+CZlHBaAnuBb6E/0nLvTI4dwOpiHsqkk3IsDrb+kzzyLVAu9N1/eVlP0Ev3hjwoAhyNvSP+B9ptgUFYaqD8zNlyZb1GjxxxkuUeaE8Oq1X/xIW+39Z14nwsxyXIoMbdOs9P0sKq7KBPp6IttJmeetq7ePfUeOsbwx6ZIZSpHQixGtiLTHVep0E9L88cjUcRSqsqAVMrMCBu1ri/yQJ5+xvLlcMyrSbQkHQ9JbhyzL2jLj/OKKercS4+FvC6VfFBKoo1AQf0FT0s5AvZH0u1rkAMLkbW1FKamVNiLHtb+k2H4PMDxGlRYAq6VNNPVoHytfcAoGHVSCQRLlLd/JvLqYNaiUS/kuRUQPuL6EMTqHGxB6BeoN7LOvDrZQCb20udz2J952QEREBERAREQEREBERAREQEREBERAREQEREBERAREQE8vc+8XOJx+LqnbzWpr+7TORfyW/wBZ6cxVXKjtcCyk3bYWG5Paee+LeF1byWqYXFUMW661adL8YvqSupza30Nj/KcZZSdV3jhle5FNwmFufnT7yfo4HQjf03+q5jMLh+HYKQ4KldwQQQQbG4OoItNh+G3BFrNUq1FuikZQep/tv+Urzy1NrcMe+1s5G4GadCmz3F1BCkWOvVvc726XlvptI7EYrKCbE+wlY4hxLiLEmilJEGwuWqH5JGUH2H3mSXdX5YXJf1nFQzV9fxQxWEZUxuCNjoHVj6vcE+n6XEsHB/ErDYrIozI7GwVrb3AAuO95dZfFm8LtZK5uDILEYFNfSL77dZMuZG402mPNu4OumivEngqU8TmUWBvt33mDyDiDS4hhagFwlRM2uuUsFYjv6SfuZJeKdU+ah9zM7wq5XOKSrU2yVO25yLk1t0JYz0eG/SMnyZJyV6JE5nAnMvZiIiAiIgIiICIiAiIgIiICIiAiIgIiICIiAiIgIiIGJxAXWx21JHe2w+9phVsGiqhTIrIwLGwF7/iH1vMziQ9II6H/AD+UgcZwSkVepWAdgxelm1Ca5gyjo3v0tMfLdZVt4ZvGd/n+1D8XeDCm9OvSGtZsjKP2gpJb6gflLbyRww0MHRRhZiuZh7nXWdfMjL52DVgCbsRm1FxkubfF5OYdtviUZZ2zS6YflkPT00lB49zhi8NUb/4jeWCBmVgdD+sWytYD4+82Ph1vPnFcOVtdb9wbGTjj+dK/1NfWtPPzvVxNIu+HPkPUakC6gozC2gcAEbjUr7aSxcu8kpUNKuq5RcMV+D/e0sNXkqi5OZQQTqCBY31OknsJQFNQq7CT1vrp3lyax1uW/wAMLimPWiCXIFhvNYY7xWprVdXUmncAEWuBrdj36aSX8YnfJRK58uZs4QXY2W4sLi+xmtxRwTsU1dha/wCHqL+iojFWPSxIN7iTjhLu2I8tSSXVffiFi0rUkq03DKW6e4M3J4Q8vDDcOpZltUqk1Xuetso+NBNPcK5J8/GYTD0iTSq1FqMO1On6qhN/9tx8sBPS6KAAALDsJr4pJj0yc2VuXb6iIlqkiIgIiICIiAiIgIiICIiAiIgIiICIiAiIgIiICIiBjcTrqlGq73yojObC5sgLGw+BITAcRo4qir0mWrRYXuGsR8jcEHcSV49VC4XEs34Vo1CfgIxOk1Ly5wXE4fC4R6DFanlh2HQ+YM2Vh1sGH1mX5EnVa/jS5WxL8x1WXG0FH6tLIov1vdbn3yDX2lm4biQyqR2HW/SUTNVauXr28whbqL2VRsQPofvJ/gWIymw2JJB6W9vrm+LTJZ1G7XtdMO0zhtIjA0rMWufVbdiRoLCwOg+kzsXiVQDMwHye+0sxvTDyY/bT7esNZ8AMekisbj1em3k1Bn3U2JFxrrbpKs+L4hTdnOOVgNThxQQqBvbzdGtb6xv/ACsx4bZ0nObuFeYi5t1bMP5f1mveM8lsVqZdA+rZAouRsSCND7iStXxNFWoKTKwPVrekdLFpN1a11vObbjemrHCXHxy7SXh5yutCklap6qzJkDdkvfQd2IBPwJcZj4BLUqY7Io/ITIno4zUeRld0iInTkiIgIiICIiAiIgIiICIiAiIgIiICIiAiIgIiICIiBWPEPhlbEYQUaH4alWmlfUAiiW/SEX+Bt0mVh6KjSwtaw+OkkeJVbLbufyH+CR9MzD8i/bTZwT62qBzPVCYt7kKCq6+1jp97feduGraqoFib36gGwYDT3t/D7zA8Q8OSS6i5UG47rr/3MPlXiYqBAzWI3Ftb5VW5PtpKp+3bZ6y02vw5rKoPQD8hKrzpjcUxvh6AqorDNc5dAR99ffvM3B465CK9+nvfXvJ6kPSBacyq7jML5KBR5qr29XD3AFhdV8xvVoBZTvcTFxXMGHbNmR0YCzCzKyjWws3a5tLbxqqlIepAOzi4IPcEbGUzmEpiEcVDTdyBlquCKgtsM67j3t1ls8a2YS2bxkv+/wDv6VTiOBpecHUsUZv1rXUgA7jfrNi8KQ1Xo0x+sVv+7ux+wM17y9wSt5bmsVtcooBub7Egf5vNtcg8P9TVCNKaimvydT9hb7zrxmWcjJnl4YZZetrqJzETc8oiIgIiICIiAiIgIiICIiAiIgIiICIiAiIgIiICY3EOI06FNqteoqU1F2ZjYDoPkk6Abmd1WqFUsxAUAkkmwAAuST0FpoXxG55ONcrTzf6ZG/RqNM5vbzW+dbDoPcmwbOoeLPDGcp/qspBt66VZR/EVtLPguIU6yh6NRKiHZkZWH3Bnkr0muBUNr1FzkbougY29gSfpPSHD8DToUlp4VciAaZdCf9xbdm9ze8q5OSYLeLivIk+IV8zmx0XT69ZE4fi487yagysQTTPR7fiA7MBrbt8SP4Fxt2xdfC1ktURM4IHpdLgBwOlwwv0vf4kjxPh4LI+W7U2zofexH8iZ5+dtu69LHGSeCt81oQxNjNbcSxTUKhqUjl1sQNtt7fM3Nj6S1VAPX7yjc0cqrkZhI48pLqrM8blj06+WOeEDL5i2a1s4AsTudL9uvt7zY3BuYUrBdrnMGt0sL/3+xnm+q7U2IF7DY227GTPB+aqlO1n1ub3I6rl7aaTTeKe4x+e+sm++K0UcZW6iULjHAFRj5dxrcjcSOw/iUApZyGZrWVNbAaW+LDQe/vp28PxOOxx/RYdgjnL5jr5aC/UsdSP3R1lX6eW+mjHlmOPbnhjPUqJRoLmdiQB79WYjZQDqenzYTcnB+Frh6SU11tqx/aY/ib7yK5V5apYGnlU56ja1KpABb/aB+qg6D6m5JMnBiBea8MJg8/l5byfw7onAM5l6giIgIiICIiAiIgIiICIiAiIgIiICInDMBqdu8DmJAcT55wdDRqwdv2Kdnb7jQfUiVvGeLqaihh2Y/wD6OAf4EDX+8DYc4vNIcZ8S8fUJVWakNf8AxUiPpdgWv9ZW8XxzEVbPXxFZiBcZnfSx0IBNhvpbqR7yRdvFnncPmwdB/QNMQw/WYHSkD2Fte5sOhmuqeGzAZjlT9sjQagHX2J1+DMSvV0ao+ijYDqdLASw8kciYjiVOpiTiFpLdqdJCGIYAWYFRst7C/cHSRbJO0yW+m1afKeDeh5Iw1GwGjeWha/7ee1yTve8+uWarqtShVXK9B/LB1yshUNTZSemU29isieSDVwuXBYsg1FUmmwLEMinozAbA7dviXF6YJBnm5V6WpH2lIXvYXta9tbb2v2jFJpOVn22oiK96u0FWw5U6SL44ganr17yzVaf2/lI+sgB7g6Ee4lNjbjntpXmPDJmCUxmdjYKozMxPQKNSfYS18l+EoXLX4ggJ/EmG3t2NYjf9zbuTtNhYPB0gfMSmgbUZwihv4gLyK5o5xp4SkzN+K2i9e1/i+nvL5ndaijLDeW66uZeNph0yhVHRVCjT4AEzuF4bEMKTYgLSVQp8oElyVA/EdkF9bC5+JoTinM1TGVmNRtDcBOw+epmwOAeMyE0qOMplTlCnEK2YE7Bnp2uL9SCfiaOPh13Wbm+Tv64em1Hxk+6OLkStcOoZGDKdQykFT8MNDO6i8uY1goYi8ywZD4V5K0jpJg7IiJ0EREBERAREQEREBERAREQERKrztzmuEXy6RU4lx6QbFaY/+yr+yNDa+hsb6AwO3mrnJMLdEytVy5mzGyU11s1QjXW2ijU+w1mquN84NiDerVq1B+qlglPUXHoBIGnXeQvFuIMXKEkvmNSszE5nZr7k9tNPja1pHYVtB8D/ANSRqJKEkOIk3CoiAWt6czC42zNtt2nW+Ne2tR7XtYEL26KBMSjrmPW40+8+hU019zb3sP8AiByXYm5dvku1+vUmY2LxAC56rEJfS34mPQL+evuZ84zFhFVmufTbLa5bU7+2khatKriHzPpfYW0A7AQljcQ4g1Zr7KPwqNgP7+82F4S86nDsuFraU3cmm9/ws/6p9idvc+8rWF4Wqqb62IH3H/M6MThwAbaXtp/m05yx8pqusM7hdx6YeglQqzKuZNVawuLixsdxcG07TTy6jX2mufDbng1lFDEN+mQelidaijr7sOv0M2PSfTeedljZdVv3uSz05XUDsfyM5RtwZ8eZlYZhoTv0+s7MlnPuP6yNoroqm15FYwZlMnK6XUj2kKEIOv1lWbTwWWVj4HEBaTMx9Ki5+k0lztzAa2IqEgEFdjqQbgjL+6qhfq3ebe5yq+ThHymwYj+ev5XnnjiuID1ajDYtp9pq+Nj7rP8ALz6kn5Yq1CDcb3vOyu93J2ubzqUXIneNWm55yX4Vja1Ng1F6iG9/Q5T72Ov1m1OXPEkHJTxqFGNh5y2yG/V1v6fcrcfE1XQwgAW4uTMylVOqtdl2tf1DTcHf/Ou0D0Lw/j+GYgLisOT2Fanf7XlloHSeVK2GUWtUDdQLEn7C/wCZ+0lOD8SehVAo16tKoLElHIHw6DQ/Hq66E6FoenImuuV/F6i+Wljv0NYek1NPJYjqSPwfX0+82FRrK6hkYMpFwykEEdwRoYH3ERAREQEREBERAREQEREDD4vxJcPQrVnvlpozkDc5Rew+dp5u4nxerVxJrs36ZznN7EDW+XXQqFAFvYREmIY1tTrqLm9zfKCAde4Nx7gz5pjQ9gW/mTEQl20Brte49va28+qwOU/G8RJCmoZbHtf6af3M66QG3zb77mIkD5rHUgf5Yf8AcxKzXHtecRAxBimpVFqU2KuhzKw6EHT6e039yJzUuNwy1ACDfK666MLXAPUag/WImfnk8dtPx7d2LUVuLNqDOKbW0J20v7RExVfO+nbvI2rT1PzESMvTri92KX4qcPergX8s2NMF7bXUD1j5y3mgMt9JzE2fG/bVPy53j/D7SnZhMzh2Hub22ERNTGk6Y2v3E78Otmb7XiIHDEAux2prm23PTSdeCp2QuSb6OzX1uxuLdze84iBIV8WLL6SHACtYgD6nr0tYaDQ7Ayz+G/iBUw2JpYd9cPWqCll9RyO5yq63J0zEAjTQ36REIb8iIkJIiICIi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8438" name="AutoShape 6" descr="data:image/jpeg;base64,/9j/4AAQSkZJRgABAQAAAQABAAD/2wCEAAkGBhQSERUUExQWFRUWGRsXFxcXGRwdHBwXGBofGBcYGBoYGyYeFxojGhUXIC8gIycpLC0sFh8xNTAqNSYrLCkBCQoKDgwOGg8PGikcHBwqKSwsKSkpLCwpKSwpLCwpLCksLCwpLCkpKSksKSwsLCkpKSwpKSkpLCwsKSwpKSwpKf/AABEIAMIBBAMBIgACEQEDEQH/xAAcAAACAgMBAQAAAAAAAAAAAAAEBQMGAAECBwj/xABBEAACAQIEAwYDBgMHBAIDAAABAhEAAwQSITEFQVEGEyJhcYEykaFCUrHB0fAHFCMVJDNicoLhkqKy8RZTQ3PC/8QAGgEAAwEBAQEAAAAAAAAAAAAAAAECAwQFBv/EACoRAAICAgIBAwMDBQAAAAAAAAABAhEDIRIxEwRBUSJhcTKRoRQjM0KB/9oADAMBAAIRAxEAPwCi2LAOVlMHRiPIbkdak4gijEAqcttolugO7+3TyrgObfhMggEKfJgZgjnqCPeocNxBrim2/wAQPhaOQGx94Pua5lTOYXX7jpd+IhlJ1HIz+/nQx1JPvFG4iyc2Zt4Ob1X/AIiubVmYI20BHmR+FaplnNrDGfD++tM+6OUsAT59D0I6GgMJiSjAnYHXy5Uc3Fe7YwJtt9nfw8oPIgz9Kl9iZqw4a6q3bgRAZaBnUGBqEBhiRp9JipLwRGItsWWSobLlzLyMaxIpUHIOu5n61NYuMI9Z/X2pOJb2gsWVLbkT1MjrvTK1ee0I0AYEaRqsjn7D5UOcTbKjOCreWq+oG/WjLoVXytmICALEakDwtryn6UtvsItvRbOyWKsOvd4g3I07tVYRmBJOp+A+KBsCSdadYfjP93Ku7OwMZHYERrEGDGhjU7tPKqlhTmCZUi4AEdVUZSjqFRzH2zmgnyHMmpeF2DdvKrvkQEkMeg0AA2Ov41zuNs6Iv2Ld2WxK5LounwsQrIDlOmodTOvnMb0y4W7K3gDDU/FqBJMb+UVH2dazbxty2+WQIRjqSScwzE6BoOXSNoq7d9b3zLrvqOn6ULEpK2y+TWjm1buEDMwHXKP1qRMKAZ1J6k1z/P2/vr865/tO394e1dP9tdsz+oKisihP7Ut9foaz+018z7Vflh8i4sLisihP7Q6K1Z/On7hpeaA+LC4rIoT+af7laN67yUUeZff9g4sMisoIvd6KK0e9+8opPMvhhxDqyKX9253uitfynW79eu9R5/t/KDiHXEBGtA4nBryfJ6EDbfQ6Vr+RTm5Pv7Vg4TaPOazcuXsv3GtGrFnKZN4sOYOWNBrtt/zXONtZ/huCQZA0nXz9Kl/sa10+tC8T4H4QbWhXXLyP/NKUJOPQab2BYhFMsynSQOUch9QaCtKCdNaPR+9GS4crDY9Y5EbzXF7hJAYqwJGpEcvL5VzxT6E40Rpw4EToPet0KcSObtPltWUfV8knz1iMfyK+E+e0TMH32NQrc8JjroeelQYtwXYjQEkj0mpLVyDl5n/3XelStGVBnEr6MgYaMwAYf5gfi9xQGEchgoO8TXWIHiIrVqwSZ96tMQy4lZCsjRCsMrkbetAITlCnYNp7700t4gOjoSPEsgH7ymdPMg/SgLDwysdhB9xrSEjtEUKSRJnKB0O5J9qnv4dpKAbaUOlwkMdNw3uZmj0xWZiwBJJkgcp/KlJ/A2zrh/Cy+YOyJ3alvEYJEgBVHMkkekk7Cr92O7MWcVYu5myXUK92SdCBEj56eWYVS8MAxzN5yRoZIMA+UxPkDVt7NdrbWETu7ltmBJOZT4uQOh0I8I5g1zZZyr6FbNcdN70WbD/w/wC8uBkZTaa3lY7MrCZBAnUH20HWj07L4EtZtG6rXEEHKR4gpkgjWJ1nXlXHZn+I2FZjbC3AXMiQNdNeeh0pE/FLVjEi8UAgts33hHIRzqXz4pqO3/B0RUbdui53uC4bvwcpkjNp1XQj5Qf9ppiLFkbW6pXEf4iC0qMLKsHnKRc6R/k86Un+KN7/AOq1/wBx/wD6rBY87/1SC4L3PTkybi0B6mozxOyDE2p6TJry7Fdtr10guLZ5jwn6AtFat9rb5EAqB5Ivy1FbLDkFyiespjgfhCHyET8q7GNPQfKvIl7SXxBDwfIKPwFSvx++0ZrtzpGY1Xiye0hco/B64MaelE2rsia8YHFLpOrMfVj+tP8As9xRwrjM245npWuOOSL27Ik4tHoN6+fs1CXY8zQnALxdWzEmCIn0puoArnlCTl9UilJJaQtd4+83oPzqIl50t6dSx/CKbPdA/wCK5F+okscfcObFqhv/AK2HoR+dTfyxo1r0UDj8eq5Zk89DA96zn40g8jJP5XSpLNiNTXCXpUFByEeldXFIHhOx/YmkqW0hc2EIutdhtaXreYjxZR9fbzoi1cgDWfOt8edLRHZxjOFi4ZkqfLn86HtWXF0ggaLIf73KG+tMGvRXIuSN6rJkxy67KUmL37P2zr4h5A/rWqNNuedbrHy/Yk+ScbhCmWSpzKH8JB0YSAY2InUcqhW3EHXrRIRCCSWzfZAUQdRuc0jnsDsOunJUxBEEcv1869HkZnAUDzJ1rq2AT1NaY8qlwKZUuNGogA+tMlnMSs85M1Eug/D9+lasuRJPOumYZhG1OgO7anQDmfr0owXzbbOmh0Gv4GuTZgmNhH6g04uKvgYAFYViN9wFMj10+VZvsls1hsoUMWPiBzLtrvtzH75Vl0ZmUzKgakn4R0HWiXW2WXOVNp5ObNrbfvPhmRpl+hmo2sgB1JtLeWSvw5SsiND4QYn1FbQgrsaRx2ZxZXF2yATrMDnoat3abE28QZKG0ecZI/8AOqbwzHW7eMFzQWw5OkxEHbnE/SrD2o4xhcQQbRNqeWViParLsD49ZFuzYVQQsuQxYGZyknw7UNZuAoDsfvem9a4gA1i0loXHCFmLFSPig6eWlTYLHILgYZnQhAbQBlcpWSJ0EZTBG+b1pDNi4RcAyttzBk+cdKJ1zHKrTtl6H06+VDJi1ytZLO4YsVbKZViV0g6kHJqOsb85rlwuttCrkpBRhHiVAFMmYBBXfWPlQxk2GuHuyCukTPOBzjePOuzafTKJggHUEgnWG18OgO/Q9K5bvC4u92Q5VogjJzDEmejfD5jrRSFluNcS1pcGZwWBXKZBVSOeYnfUZRSEbdyYYxAnxT4dCAdRzkjTzFP+yGAa410E6BBcBU6HN8MHoY+hqvWrborKEBtMMxlt8x0IYDQjJG3I9au/Yux3WEZzHjbSDPgRQF19Wb3mmkBHgOOsj93bzAswWDG+3MedN8fxe5ausgeQI3A6Ug4RD8QU/dzP8hp9SKm45d/vDf7f/EVDxxfaFZYcB2gd3CFVMztpsCfyplfxKqfGCNQAQDBJMASPON6qHBMRF9CTG++2qka1aTBCh9Qzfd33ZZ05RNeX6pKM6RaCrgVwfLqDyP8AwaiN8SyskKIhtCDtpprOu1L7XEWa05dNc7KIOhXNlnfQQfXbrQ93iWVbfdAKBJ1MEKAd1YTqATJmuS9jsJu4opeCMyKrRGp0VJ25CdPkfKsucWUu6G4JOgAUzBAkgieWvvReKsd4ACDO5IIEgbqT0aSIqs8Z4dcQ3byEWpiEJBmYzDcgFiOuoFX7CZZMVglYAo5tmIDL0Oug25b11fvooCEwIEa7rtoRSzD94BqCUdYhSDl1PjgbSI19fKicfblLahcymRqSIEbHfQgkEnSJqQCv5zMMgzaiVbrHInkfWpyQOZmBpOv/ALpfiMknSMhCgkHLqYjSIPKfPnFcYfFOqkuFMyCqwJglQAskk6Ae9RLQxmG6mD5n66EVlRtilGhiQNQZ08tAaypsDybtl2JxOJvgYewllEk3GA7u2Gn4yza3DlgyogTA2JPn+E4abt4pnBGY5rupWJOa4SdY0J11PrXtvba2btm4lo95dIVMkNkRGMF4mM0GAT7Doh/s1cPgO6OHZlzqGTVWv3SAVFwiWIHiOUEaAdNe/HnajXYNHk2JwDLlYiA65l81kqD5aqd+lCMx25TNes9pP4f3Tg7uNxFzNiIQm2gAVEkLlgdFgQIAg6nevLrmH/Gu6E77IaIFtg79YH6mpLWHJPpJn6/lRmDwzNngRlEkx5xqTtvRWGwHeo7I3iQA5I8REgNAG4Eg+xqnJ3SIbIcLezM6kRnXKNBuB4Z6bDXzoi1YbuFbNorZT1BbkesxPselFjgs2jdJHhYIwmCCVJJM8gYreNwuW1mXZxJB5Mp+hgH2NS5dJkvsS4nEOjQNPMDfznp5U44WUvozXPDctKTmA3UjIpIHNHZNQNiegpXcsdN+VFYRmtpcPNlye7MDp5wpPtXUlSLMdRKB3TMohjrqcxOpC/dIE+VGcTJQuM2YMwuW51yqQw0OxEEfDp4B0pCbOuulNcI5NmG1VG08s4Mx5f059yaBgC3GzTJkc51+dP7ttLmGDsSjM0Ow2zIJDEafEtzl9pPOld3DyZGnWiLwPdrbB5lyPYBZ9pP+6igCsPxO2cR3jFtSZldIYFTsZmDvEzyp32avJYxIt3VZrWW5BGv+IFIcRplhF+ftVMNoAwTrV17K4+2oQXkLKRetyu6ghHDegYt/1GkMO4PdtWbjIyvct3EuRcA+EkrECZkZQDz1Fa4S9u2t20yu9p7crdEaNnOsTI6RPKo+C3bVlnRle7au23/qAfC2YbCZ0gA89dq3wq9btrdtMjPae3Iu6SGzNynzIifs+dICTCYq2lq7ZZCbTKhS6CJmW1joZbTllqz4O6qYG2E+HKSPdjrVQsXba2rtpkJtFUZLoIJnxTp0MnTll86briAMHaCnQKQPQE00JhHZC9OLf/8AWfqy11x+5/eH/wBv/iKW9h8R/fGHW230ZTU/aa/GJf8A2/8AiKG9AkHcKvKGlpy5XnKASfCRoDuf0qz2WcWLbOTbKyII5EFRMzB0B101qk8M4r3LC5DNB1CiSRz09J+dWfhfaK1dd5Y9y7KlovuXKnWG3EqRA0BXzryPVp87LQBYwlwYthcYwhhATqQdVM7GVUfKOVNcd2eW+FuKxDA6qT4cynZgfhE7gdTQ6C6cUSiZhbGRg7gEsvwsNNJAXTXejMHfdSxPdtnLXAiOAQhMHcDMRBblBMedcnbsEMMPdJlYCzIBG0oMp9BIO/Qda4uYoEhGCk5spX5AGMv3SZPLaaT4XGXLboTbKWVMB+8JBVoVQ2aJJaTP+YU7Y5XzlrUOYUmQTO3+owFHmB5U3Yxfgmm9nU3O7CgCVhQnhhBpmzSflvvpFxnCpcGR7ht5XJ0kALyBLaTOunIT6E4nFvbS3GVvFBLBjMDNmLD4BlG5zbChL3GheyFrJNtYdmYRAI8JAOvxDUdINFiDcBadge+u50OZcpA+EH4mymJgQRtrU2L4bmClDtqvhkT1HQkRrW+6tlu8V8rFOTDLG402iTPL6mpns+PMDPLUnkCCBrAJMcuRqWMntqSAdD6jmNDtpW6HS8yyFIIB5xvuRt51lHH7DOMTwkIO8Ru7uaMZ1UnTMCPOIkUXafMAWUHTbTSR05cxvQONx4tKsxmZwuVzJIctl31mFYgabRNdnAsrh7KKFgQG0y6+KF+zK9Om1dKXvFUM449gBicJctDNbLLoDGhB8IiYMlQN+dePdqOArZIOXKyoqlf8y7k9T5+Ve4YZyQRdNs+Sg8t5zdJqgfxJ4UDdUggB1nbmND7nSuzC1dfJEii2+Cr3dom4UtXWTvSNgGcAeZiTM9KKscDs271+ybiqQHey+njgiJMwAYPyPWicOUtWlt3ZNsXEJyjXKW1iRuJmg8JhrC3L6XHbu2VjZYbKcy6MY8vwrsUUiCNrSNhc4cd+l094saEAAkr97SRp0oftHaRUV7F3+m9tMwjVWOXccgNdT+dTlLbYZVzMMRbu/Fr/AFFAUgJ56R7ihO0Vu21tblksG7pBcQ8icsk8ssgddxTpCE2MBtFgRBVsq6mGUfanny1867vCApIBUoGVxOjkjMp115zOvhGtLbmMYHwkgeW59T+VOOF5b1ty8LctKWDx8Snw+McyrshnoTMwKpDBDlaP3+FEpcBRkQjMBnE8yugUciQrXG+msUNdsSVDMmYCG8QGYySJ5TECTFFcTHdm4hOYZla0CNVWG08gQV0Ghyj1LsRHauDvEnRfDnYCQDpng7aGakW6V0aC+Y6rBldNTl851360stY24rSGaR5/ltHlT24i3LGdD3TuwBiQua2JaI+EMHRo2lW2EQhgxYGCfmY/H9Kedk+KouJy3LZe13bqYEEFoJuR6qBHQCkmGKNicxZILE6abg6iRlmTO4FOeymM7jE5LqG6At1XkEFQ2XbNqYKzH+ahgOOCvass6lGu2biOO80BVsy7CdxAn1rXDL9m2l20UZ7T2wVu6SGzN9mfURP2a54Xfs2zcUI1y1cR/HIlXzDSJ0gRz51Dw10tpcTuy9pkBFyRIbM06ctyI/yzrNIGZhsTa7m7aKE2oQpcBGadZkbQcx05RU+ExANkouyGBrMqQCCfXU0Jgwi2bqFf6RCslwEE6zMj56co86i4Xibdi82aWtlUiJOYQYJyjwmeVAmNezWHa3iUunQElfZtJ9JqTtWs4t/Rf/EVze7T2mmAwPLwPoeXLlQ/EeJC/cNwTqBuCNQI5+lEqrQRuxz2Rx62rwdzCqrZj0EeutWPAtaxBvZLaMqg92s/EyTmeZlJZioPOJ2Aqu9iHP8AMaCZtsCJ6x+cfPypvxQBAzWWPeuGsoSFzhg3iLZhLqcsZzqI5zI8j1X6/wDhoF8A4ibl+5P3tGAaYVgoUggTAkE9Zp3dsSPGkl5UwZgGZ1gEKdZ8qoHZ/Fk3D3+YsStuRvbKGAx5fECxkGd/OvQcVicrKWAykhSZghmIgb7QSf8Ag1y1sIijFXkv4a21tu7WQykSVAtkaQN/EAdB9kxtQGK7UAYdCgzHObaZlgGRkzK56MCdYJESBSLEcfxNrGXLd5QwQkBVIGYEQmYLPhK5WIimnBsVav2DbuhVDO9xVz/CuYkm5JU5ddDuZpzTQ2ix3sVbt4dHZlS2QF1HgMjwzI8IkHXaGG9BLcZnuwGezkLKpIOckbCfEFXYEdGpD2gu9/dtJbAKJmbxHMGIAGYhSS2sjUDY7U4wWJDJhu8Qm4GMi3agAQ0CBAy8tNJU9KGtWKw7CYG3GdLfds58UTyliGOy6wPpHSbE3GZSQSlw6gn7KnwgwRuZ9JHONY+OYjLLKdmCuGOUaqSsHbw/EROvOif7QQ2xLaOmh2/p7F9tPi1HkKyYzjiOLUNGW62g1WQPyk1lEW8UwACwVgZTqdI8p86ykM8axvFroxIvB5ZD4WInb4T4pk9JkinFr+JeKa5oRojmORIXQnyEEx9arWNGpqPhCTfA6pcH/Ya9OONNFtUeicN/iNKoWZjdCkMhUZDAnRhJk6D1WTUnGcEMdYu4ruhoYsq2hKqPHmI3JaY9Ko2Bw/8AUHoa9J4tihYwSJtlQD3Ik/UmtMOOsr+EhSrx37lCw2Fsrh1xDWBPeqAo3KK4V9eUlo/2mo0GHS7f8DNZuKzW9fgJ2yjN44CGaY8TDdyi2/iUWQv+surnTn4mOlIv5i85voFMiTcXKZUrzGu0XDIOmg02rvZgbtJa/lBadSLiXM6XARqqhTkfxQmsdYnyqLtRka2txbZt3LdpUuKCCpghTcmdQY2jn5a9txG5FvESe7P9LNlMeJFWCJ0Yf5Y2nc0H2gv3RbFq6Svg7xPCdVYhiB5ayPTzpDK89gRI3ovBsbSu3MoV/wCsgD5CT7CocUhtswiIaFIJhl11mdeWvnUjrESAUKBg8/bJEg+8gjfSrsQrNoz+tN8O5eyA2vdtAPMK8mJ+6CpPlmND3LYaP3/7opf8N1SCwh8vksrGm5i45I6R0IoEC3LHi8NFXiRZFsbFix9AoUexJPyFc2Ya8qaKGKgydiQJB1jRiRr71sPHxrlfMwI11AywddjuOnhosYv7jXpFXXstxHK9m49sXPBdsXAd+7VUZG82XNA8gByqrm2Gaefl+lO+zt24bwFk/wCHbuO8CZz5UZfMRlE+vUUBZYuCW1s3LiC1mtXVK+I+LNchlKiIUCAPFHOo+D3ktW7ts2i1q6ixP+IGzmGGmX7cQDOk0JwzGXbi3Mh8KwzLl+FkhVK+UH51xZuvcw+YM2WyqicviWHLRI0Kyk7c/KpAZ4MKlm7Za3msuAAwnOrIddMuuYvHh00pt2U4KBaxTQFBCW7R3MKgfNtuc6/Wqzd43cOa8p8LL4xl3LgZw3I6gREVdeF4oLw+2fvKW2j4iYEeS5R7U0JsrXBrty5i0tM2maW0Hwr4m5dAR71x2mb+93Y0E7e00V2RXNi7r/dtn5swH4T86Xdp2/vl31H4CiXQ49kWG4g1sjKYLyhMcmUgx0Mc6r68VvG9rdcxK7nYAwPbKPlTm0qnKWfJGoMEgkcjlBIHnHKlVwIjyod/ETKQQZmeWm/OK53FPbRYfwDtPiC/dtcLAAuMwDGVBKySJIBJMHma5udqMRiEy3b5cIGKzoZyRMjfQH69a67OIO9ChL0ZWMsFgHLB2WQTtvWsDwsSYwt/4SPEdCGBB2t9DWfjjdpAS9luKtYe4wjxKBIIJEEbNEjWKumC7TXLlq5PxufiAiCAApWOhUaz9daoOHwirnU2WskqJN25yzA7FRqcp2k+VMOGcXWymQPaiZ1Nwx5aIKxlguVlKqLcuI7q2vdwczTiIA+FjlVCTsW8fnqBNYuFZy1zM/hIOh0RdQq/6QAAPQ9TVXw/HS7ZXPhJDAJ8Jg7kHWdNtNqsmLwQ774gM1s6a6jKd9Nqz8NPZUUibieLfu0XMxBgHNrOuYfguvOgbNtmKqWaCw5naRI98o+VMcLwpr1lUtkSznKdgNN9RyjpRWH7PtZZVYlirLJOsyRt5a1z5cEnJSj0dMHBLfYXYDKIVmA30NZTL+UrKrxsnR5hiez4uAlH1gwCsa9ND9aWdiMK13iNq0wC/HM9MjVe7HAnua2WUkawDrU3ZHsjd/nP5m5b7sITE7klSGyx9mTOteq8XGdLaf8AByxk5K2MLvYoLGW2AeUTy3qtducfFvL5V6jxDitmwua9cS2swCxAk9B1PpXifbTilu67i24YS0EHcTRiwrH07/ITlyDMUrOoFskOWt5CNw2dcsfSluHxWKbF32VYvItwXkgQy+HMTrJ+fKpbVw3cOniyki0JmIPeKszy1G9RLg8U2MuqWy37S3DmkAOoClgBsx1/DpWxmgSzi7wwZcLOHe6srA8D5VAyDkQNjHIVB2nuXltW7V+SBYBtuQMxtiCFLfdPl0G9TWlvjCPeUmGuBbtudc2VdQu66HQjb2oTtL31uzbtuxa0bQZDIMLoVBI5SdusUwK7jbwMhdQCSCRBymIUx01+ZqHCuMy5hKggkdROoHtTCzgZtg1EuHXwhQc2uby10+lRZdEj3UKjxkkFp8MZ1PwbbEH9mlZvRyqa2skiubuG5narokZcNxFoBC+2Y94pWcykCIPIgydxUOLeY2YiQWAjNrI0gbCBtQarA96dWeHyo9KT0CF2Hu6gNJWRInlOo+VWnsq9w4ljh2zFEuMSEjNaJUBGECY3/A9EBw6QsfH9odDO1NexSXhi3bDkhrdt2YATKaAgjmNR8qSdjaodcJxtyXu2fCMjLdt5fCfEPFvOvzEVrhHErgS+9uO6ZAr2ivhnM+uhnkTM/a8q3wrGXm7y9akBbbC5bCjLGf4oHU69dN4rjhuJuLau3rYPdlFV7ZXwg5n106wT/uPSmQQ2eKMtq4wANp8sWysBSBBgjXn786s97Fj+UtQIHdpA6So0qqjFlbTsNbT5SLZXRSFBIBHqPWmNzG5sNbI0GUCOkaR9KaEw7sM83L58k/FqU9p3/vl71H4Ciuwt6L90dUB+R/5pf2kf++3/APV+Qol0OPZvBcJbEsltQSSeW/ypRiLVzD3G1nKSrexggwdRIq3/AMPb6jFoWurbCgmWiGiJWSfDpz8qszdicKL5xBxdsqzlwr5ChkzBJfxDWoVlPs897HW3fG2wpZgwaNz9kmD5il/DMc3elPETluaSeVtj+X0p/irY4TirV/C37eItkfZIOUkQVaCYkGQfXzB12ts4W3Zt4nDq9u5ic2Ui4GAUjLeBG6nxlY0jWppJj7KRicQXadaktWiTpUOHOuwPrTjh5QkkwvRdTy1/CpmnGNjjt0c8OfI6MRIVgSPIHUV7Za4feZc4IiJGg26CvEre/lNe89g8b3uAskmSAUP+0x+EVweoxym1xk1+Doi+K6sh4dh7nepmblmG3mOXPWrDcwYZpInb6ailxwklV2yt9DqKbrWXoHKcGp29iyvaaMFkdBWV3WV7PGPwY2yi8E7GoHS+pNskSyroDOx8tzIGh6cjYsbi0tiDBCgli2sADz6D8K3wl2Ni2QB8PX2nbfSocVwwMrKRIYFTryIg7+RrRJGcpvr4PBe0vaJ8Zfa6QFB0RV0CqOQjmeZpZZOvU6VnE8A1i9ctmZRmX/pMA13wvCvdcBVZiNTlGwGpOnIAH5UB2cjFmSNeYI5H9micfxJrdwGSz5QVaTIDASJn1HvSxicxjTfnPPSiu1eIRsU/dsHtqERDEeFUUD30M+c0qA3Y4q3ikxmMtE+Lkc3XT8aP41gSmGtMrB7L255+BhpsftBgR5zVfsSfhE6a/rRHF7rZsrDKFgRtrAk+5B9qNA7CbOK7klHHhkgGZkD7Q6g9a3f4gjQtv4nIWToBJifrS7iGMDHw6gElSQAQDEKY3Aj60Phbi51zDwyM0dJ1+lTxHYyTAZVDQwkupmPCUE684PLb3rg31O5qVsSmXcMRmDeCM6kf0+WhUny5b0qz1Qhnh8H3pQCQHYqpiRmAB115zpRuA4kFUK0jeJ3gGNR7UHw024XOwyliLgMzEDKyx0P4VBxBxI2LwcxUyDqcpE+UUmrDobX8Uk+GCzGABzJ0FGdjMLeGIa5ZZg6JczADXQqrAg7r4h8uVVbDFSwnQSJPlzp/w/iRt4i2wulLhJTMrZlyMRBaZ3BMg9Ad6EhssHB8bfZrt61K5LbLdthRkILb5Ry5+vOswOOvC3evW/8ACKIty1kBQavGg/0k9fGar+D4/i1xNw2m18VthlGUqDqCogbiaY4HGY5S5C21W4uV1dra2yqkxCkjLBJ18zTSsno7XGOLdx97b5TkKiFIUSBl5RA/HWpuEk3lKKJIOgiNGAIEeUx7VPwbh2Idbhe7hhYJGeDnVcoiFFoHLpE6xRQ4KbEvZxVu5mBdclpiSoABFvK4DQFGgM1XFiYbw3hf8u6t1OVj1zflMVWe0bf3u9/q/IUfwvtHav3BZa9cDsYBNqFnkP8AGJBJGmlKu0Nt0utdcZ7THW5b1HQyD8J02J96JK+gjrsCuXyuRtQA4BI/zAinq43KJFx/r9KHXh+GuYZmGJCK2k3EOlweJVOQ+EnXXUUqx2KhgARpzU6Ejcg9KmqB7G3EMeXwzqzFids06QDqJG+1VS5iWfKCSQJIHQmJIHKYFNjiiyMpM6Trr6/lSCz8VSNBKWm15a86b8PshWnvVn0PuPrRmAR1UEN4oUkEK0qyFzAZTEAfU9K4xN+LoRbNh8yhvhCxI1BKEAR1qq0KyBsOqyQ867AHb1mvWv4QYzNhrqfcuT7Mv6qa8v4nbHhAsrZMQwDMQTOp8RMRrtVl/hhxN7d+8qkEMgnpKtuPTMfnWE4K7Noy1R6/jMIXGjZeum9TYe1lUA6xSIcbueXyrocZueXyrKOKEZuaW2VbaosE1lIf7bueVZW/IVEPZu8WwieMBoYfUxp6VG+IuAlO8zcp/IVVU7XYGzIV3PTKAfqTWJ2/tDW1hr9w9TAH0Boxyyu+UaXsZzjG7ssmL7FYbEib1sFiIzjRhzGvPXrXlXbPPgLj4S0O7DLNwqNXUnQZt8pA1A9DXoGC7XY+6YtYAgdXJA/7gtQcV4DjMZes3MRh7QNqcpVwd9QGBPigiQK2UN2TzpUebLgLdjDsWBfENAjL4bKnU5jt3kR6TyNLO6Vz4hJPPnXrWJ/hKLoJOJuAsczAxBY7kxM0oxv8Gr6ibdxH8jp+OlUvuKvgrnZfg9vvBGgg5idToJCjzJAHvVb7S3ZueIRc+1vpOuWD5kn5Vez2ZvYZQXRlYBi+bRfi8ORvhJy6xNB4/DWMWIuaXIhXHxDyP3h5Vz2oy2dfHyQTXa9igphZUGo7lpQFic2ubpvpHlFMsdhGw1xrVz/ad5HJh5H9aCLBmCjdiBrtqY1+danNtEdlMxIolcgMRPUn8qkOB7tQ3iBJZSCNiupnyIOnvUN62UJYjwk6GNNYP5ikxpWHpcVvCyDL9R56UJi+HlWI36HqORrlcVzAP5UT38gTpO34ae4pgwB8FlVWzAlp8I3EGNacdmsLaa7bN0gDvDOadgFMDL5k60te2AZ5nl1plwnBB7Vxu9RSmYqp1LTAYL/m0+oqJyUFbNMcPJJLoXcYVVuFkJCuSwEkkSTInnrUvC+FXMXeCIpMas0TCjc+vQczXHEF8K+rD8P1NG4Hi9tUyulzUQxtXCgeNBnXYmNJ51aW9mcnWkGY3tJirdxbGHc2lSFS1ZIIBPJmA/qXJ+I6iSY2q2YJLWGtG5jnBa4Q2RBl/qD7dsL9vqwgH6lX2Z4tgbKNffCRDBE8WZiSJYjNGwI1/wAw60n4qVxOJe4udkYwi6kx0XmF8ula8qM2myw4zCWbrrd7jvTIZb+HYKWgyO8tsRDCNSPpSXiGFxi3bt20rortmIzKdOcqCZ1pTiLb2gTaa5aO5UMQCOo86n4TxoWxnuXXNxtF3ZVH3mXMJPlU3Y6oGxnEP6LIX7x3ZWYgEBQkwBIEkluQ5UvxBKlf9I3/ACp1huyd7EuzW7lq7IZ/AQDprlKNBTn5UPdwRDEP8QnwjWAokxGkAAmdqljQFgsQxYLyM/hTHgvD0OrGJdkJ5roMh8pJPyiouGoGbNEBQZPL5+lQ8JvIGcsQD4WE7EZpYesEaetJAyw2LRBTxMDaiU+4CWBYA6nRQNdNaKWzbRmLAsXEK8DVCFYPr4YzBRGkZooNRZbNlKk6Omo1tnLnUzuRJ0boakvYqzYRiFJV8vdFSJC/GdTyDACK0IBeM4xmM3JVs0MOYy+GPWFq2fwvvWy13wwQjQR5smWfSD8zVD4jjzdGdt2YsfU6n8auf8KbctfnaEIPnOo+o+VZPs0R6FmHP9zvWxFdnCjzrRtDzqaLOSKyuxbFZRQWd2OFWE+GxaX0Rf0o+2Y209KXYni9u22Qks//ANaAs/8A0rqB5mBXK4nEv8NtLQ63Tmb/AKLZj/vruOIbhqG4nxE2rRZRnYkKij7TsYVZ5CTJPIAmhV4Zcb/ExNw+VsLbH0Bb/uqLF8Hto1q4AxZbi+Jndj4gU+0x5sKmitBNrBtlzYi+7HmEY27Y8lCEMRPViT9KEv8AHMFaMNeAI63mn5G5moq7h1e6A6l1VQQs82JBJE6wB9T1plhsNZXwqiL5ZAv0gVk5boutWVv/AOY4Q6LiF9Df/EXMwpPjuz2FxBz2yFfebeUgnz7rT/s96Y9pexJv3u9XKwOndsAIgbLIiKitfw6wwQm/YFo6ZXsuVYdZK6fSplxZUW10VDtZwIi141DsnwNE5hzUefOPpVCzWuaivVcZwvFWSVwmIGOtRrZu/HETCvsxjl9Kr2H4bg8Vek2yt1TF3DuSrab5TIzH6+m1ZSfjjfaNL5Mp2a2Z0Ovmae4VEvWgh22069faK9Ftfw14fftf07QSftqzSIOujE68tRT/AIB2LwuEH9FACd2JLN8zsPIRWWOTzw5U4/k2g/G/k8PXsViGIChSDzmPcj9KH4lwLurjIzGU09R1A6c6+l7dsfpUOO4PYvj+rat3I0GdQSB0B3FdEU12RKn0fMOIwPdsBmObQ+h5A9DXNrihtvOVSQSdOp3205V9D43+GvD7qkHDqpP2kLKR5715L2h/hu+EulSM6Eyj5olfPow5j9aojoqeIxveRMKBMASd95+QrmwyBvEGZeYUhSfcgx8qk4phRbuZQuWAJGYnXXr6UIakBhjeJ99lRUFu2ghVmdzLEk7k/kKsGFwEYQsJDM6qGDAQqspuKeYzhjrz7ojWTVVw+9X/ALL4jIfgDd4vdkssgQ11lK7y0tr0gU1tkiLEW5VwRrb1jy2YfX6VVzagkdCR9a9g4v2as2sJeuoZJDlSPEGGfLII0jWvHr7eLlufxoY0McPwa5lzr4BElhIIBmBpqSY286Ns4G/dtM9q0Lq2gC53YA84ME7GYnakxx10rkzsVMabDTQfjRPC8ddsXM6NlJEGCRImYJ5ikIHvcQusMvwg6EChLtkj/mjbagbsPT/1Rti+mkWg7DqTz8gR9ZoGIgDXYuGnt/g9+42YWlURECANPSnHZvs7cS6HuLbZYIykZgZHQiKQFSsEk16//D7hTWrTPBGdoUEagL16mSflXNjgOHf4sNa9lj8DVpwxCAKAAANunlVATGfKtia5D12ppDM7vzrVcs46/L/3WUFBWDwKWhltqFHOOZ6k7sfMzRiWiakt2gKlFdLZxHAsVBi7OZGU6ab9CNQfnHyowCosRhQ3xCR05H16ipsdA2Cuhsj6eIQfIn/kEe9Hvhp5mOh1HyNLxbAdkOzjMv4NHoYP+7youzjxl8RAZdGHn1jodD71nOKezSLa0SpYy7chp+zt86R43DPaz3A6gvJcMfCI2yKefMmT6U/S9NKONYshTCl4+IAAmPOToD1rCf0K7NE70VK7gi7h1uW7cayrsDr/AJSN9d/M0m4/2dt3o+MXw0C6szMwBv8AejWTHlRXEbzJcAEAknwawB8t/KiUunKCwIHXcT85n51xzm5tODr7FRikKOD9qb+BvLbxQgtEPsl1eWbTwv8A5onqOvpGG7R2XXMsk811lTvDaRMefz3rzTtHhy9sxbV1O+s+hHMMKRcB7QXsIRmlrc5Q5Bjr3bGPWDy32kUpTzeN8KUik1dM9uXjij/8bfMfrXQ40n3HHy/WqNg+0PeQQWAmDIEDrIqz4dwY9Jrxf6/1vkUNW/ajoljUVY1scXtsYzQeQYRP5TQXHMIuLtPa8JJPhb7p6+tBcQsDlv8Avao8JxZLeYu4EMd+ep5c69j0fqsspyxZ1UkQ4WrR8/cWvsLzh1IdSVKnkVMEfSgjiZ5VcO2uFbFY6/dVAilgI65QFzHzaJPrSZezNw8q9K0YgWHert2T4f311XF3I1sSBMShYF8p6gKdP8wPKq0nZe/yA+dNOG8AxC75R011/ChPZJde2faBbXD7eFQKCAPCsGLa6oDHMkA+3nXlVjDuSFOk67fnyFeiYLssG1uE3PRTH79aM/8AjttQPCR65Z/Wm3Y0tFBTs67DQ5uoAP4nSpbfY9ifE8eROtXxOEodIP8AuA28pFELwtQPL2/SlTCyl2eylsHdWPmf0pxhOFkGERRHuPoKsiYJV2A+XWiEwhjUfvzp8SbENjBXAYOWPTf3mj7NsgbD5fhTHuP3H/FdCzy1B22ppARYe9rOUdBR1vEabTUTWY8I+gqZLfr+/WgAhLoNdSOUVoLWifL9+1AzvJPP61laFuspjLCorsLXFupRWjOZI2FrZXStiugKlspIXY+2YDASyHMAOY2Ye6k+8VjICVYBWDwJPp4T7zHuKNYQf3ypckKXtEwFGYeSMTB/2kMPYUm01RST7GIw5A8PyMke06igMbdCMrsrZhoQuoIIg7xNJuKfxAS2kW4e4JB+6CNCfPaaqeI7dYh5KNlkaxufPxbegrkySVHTGFjrtVftd4lyzkkqc0mACDHiHWPwpcmMtsshsrHQxr6kkg5RrHtyqvtjSZzQSdd/xrkYgqQScv76iuOk3bNfFSLJiOzN0jvSrZRBBO/qANRy1NKOJ4DQ27moYajlJ5+T6b1c+CdqBdspZZiXMLIjxdACfh005mmzcEVpDqpkfBO4B2k689/OqWutr7mbhR4v2cvth8U1n4yIygx4l3iTs0bHyjnp6dgcWGUMp0O35gjkdIjka8/7e8JaxcTEond5HgrJOXmok8pn51Y+D4wQLq627gDOv4so6jmOYHUa08GPJljnj2ik2tMstoFnMgiP15fSqFxTAPYPeNqru0MPvElipHIj5aVYMP2xDXrlrD2Lt7u9GYMqoNY0Ltr+cUv7UPcxCCbN2wqv3hJUOohMpJNosR1nLyrOHp5vPPI1p1RccsYurB7WFVoOkneiVwAAkqT7frFS8KU9wGQh1Ey9shgPWNR7iubl0nXKT716UY6VnNJptmlsdAB76/QaV0uF6mK2rbCKknblVk0YmFXXTf8AfOpFwaAzkWeRgT867RuQPz686kttHMe+n406JOrdnyqdLWmwFDodddutTLc9J8qdATW7R8vauxb/AH/7rnLmG5/fvUqiOnpQBtkjWJrjw+/SZqVnjU/hXK3AfKkM3E1sL0JrIFY5Cj9/iTTA7DciY9a0AOR+p+lcK/r9I+lctd+ftSGSiev7+dZUfeVlAyy2qnFZWVTMESLWzWVlSykDYtvw/SvK+NYt/wCZu+NtVIOp1GZND1HlWqysfc6I9CW6PA3+oVFWVlcsztxm1PhPv+Naw5mzrr6+tZWViGXphdjTLHWvaGP9O0ecpr671lZWuPpnPP2Kh/FtB/JXNB8I/wDNapfYpz/KrqdGMeWorKyrw9S/JL9iy9lLQGJx8AD+ouw/1UV2v0wbxpLIPadvSsrK7I9fsc8/1FT7KMRi9DErrHPxDfrvTvH6Bo0g/ma3WVc/0muH/IirNi3zN4236mi7WJY7sx9zWVlc0T6PJFcehzwvXNOsbT7VOTqaysroj0eB6lfUd5dP350Th/zH51lZVI5hhYQEnSurwgisrKj3K9iaK5WsrKYjAaiuHWsrKaEd2htXVxRWVlIoENZWVl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8440" name="AutoShape 8" descr="data:image/jpeg;base64,/9j/4AAQSkZJRgABAQAAAQABAAD/2wCEAAkGBhQSERUUExQWFRUWGRsXFxcXGRwdHBwXGBofGBcYGBoYGyYeFxojGhUXIC8gIycpLC0sFh8xNTAqNSYrLCkBCQoKDgwOGg8PGikcHBwqKSwsKSkpLCwpKSwpLCwpLCksLCwpLCkpKSksKSwsLCkpKSwpKSkpLCwsKSwpKSwpKf/AABEIAMIBBAMBIgACEQEDEQH/xAAcAAACAgMBAQAAAAAAAAAAAAAEBQMGAAECBwj/xABBEAACAQIEAwYDBgMHBAIDAAABAhEAAwQSITEFQVEGEyJhcYEykaFCUrHB0fAHFCMVJDNicoLhkqKy8RZTQ3PC/8QAGgEAAwEBAQEAAAAAAAAAAAAAAAECAwQFBv/EACoRAAICAgIBAwMDBQAAAAAAAAABAhEDIRIxEwRBUSJhcTKRoRQjM0KB/9oADAMBAAIRAxEAPwCi2LAOVlMHRiPIbkdak4gijEAqcttolugO7+3TyrgObfhMggEKfJgZgjnqCPeocNxBrim2/wAQPhaOQGx94Pua5lTOYXX7jpd+IhlJ1HIz+/nQx1JPvFG4iyc2Zt4Ob1X/AIiubVmYI20BHmR+FaplnNrDGfD++tM+6OUsAT59D0I6GgMJiSjAnYHXy5Uc3Fe7YwJtt9nfw8oPIgz9Kl9iZqw4a6q3bgRAZaBnUGBqEBhiRp9JipLwRGItsWWSobLlzLyMaxIpUHIOu5n61NYuMI9Z/X2pOJb2gsWVLbkT1MjrvTK1ee0I0AYEaRqsjn7D5UOcTbKjOCreWq+oG/WjLoVXytmICALEakDwtryn6UtvsItvRbOyWKsOvd4g3I07tVYRmBJOp+A+KBsCSdadYfjP93Ku7OwMZHYERrEGDGhjU7tPKqlhTmCZUi4AEdVUZSjqFRzH2zmgnyHMmpeF2DdvKrvkQEkMeg0AA2Ov41zuNs6Iv2Ld2WxK5LounwsQrIDlOmodTOvnMb0y4W7K3gDDU/FqBJMb+UVH2dazbxty2+WQIRjqSScwzE6BoOXSNoq7d9b3zLrvqOn6ULEpK2y+TWjm1buEDMwHXKP1qRMKAZ1J6k1z/P2/vr865/tO394e1dP9tdsz+oKisihP7Ut9foaz+018z7Vflh8i4sLisihP7Q6K1Z/On7hpeaA+LC4rIoT+af7laN67yUUeZff9g4sMisoIvd6KK0e9+8opPMvhhxDqyKX9253uitfynW79eu9R5/t/KDiHXEBGtA4nBryfJ6EDbfQ6Vr+RTm5Pv7Vg4TaPOazcuXsv3GtGrFnKZN4sOYOWNBrtt/zXONtZ/huCQZA0nXz9Kl/sa10+tC8T4H4QbWhXXLyP/NKUJOPQab2BYhFMsynSQOUch9QaCtKCdNaPR+9GS4crDY9Y5EbzXF7hJAYqwJGpEcvL5VzxT6E40Rpw4EToPet0KcSObtPltWUfV8knz1iMfyK+E+e0TMH32NQrc8JjroeelQYtwXYjQEkj0mpLVyDl5n/3XelStGVBnEr6MgYaMwAYf5gfi9xQGEchgoO8TXWIHiIrVqwSZ96tMQy4lZCsjRCsMrkbetAITlCnYNp7700t4gOjoSPEsgH7ymdPMg/SgLDwysdhB9xrSEjtEUKSRJnKB0O5J9qnv4dpKAbaUOlwkMdNw3uZmj0xWZiwBJJkgcp/KlJ/A2zrh/Cy+YOyJ3alvEYJEgBVHMkkekk7Cr92O7MWcVYu5myXUK92SdCBEj56eWYVS8MAxzN5yRoZIMA+UxPkDVt7NdrbWETu7ltmBJOZT4uQOh0I8I5g1zZZyr6FbNcdN70WbD/w/wC8uBkZTaa3lY7MrCZBAnUH20HWj07L4EtZtG6rXEEHKR4gpkgjWJ1nXlXHZn+I2FZjbC3AXMiQNdNeeh0pE/FLVjEi8UAgts33hHIRzqXz4pqO3/B0RUbdui53uC4bvwcpkjNp1XQj5Qf9ppiLFkbW6pXEf4iC0qMLKsHnKRc6R/k86Un+KN7/AOq1/wBx/wD6rBY87/1SC4L3PTkybi0B6mozxOyDE2p6TJry7Fdtr10guLZ5jwn6AtFat9rb5EAqB5Ivy1FbLDkFyiespjgfhCHyET8q7GNPQfKvIl7SXxBDwfIKPwFSvx++0ZrtzpGY1Xiye0hco/B64MaelE2rsia8YHFLpOrMfVj+tP8As9xRwrjM245npWuOOSL27Ik4tHoN6+fs1CXY8zQnALxdWzEmCIn0puoArnlCTl9UilJJaQtd4+83oPzqIl50t6dSx/CKbPdA/wCK5F+okscfcObFqhv/AK2HoR+dTfyxo1r0UDj8eq5Zk89DA96zn40g8jJP5XSpLNiNTXCXpUFByEeldXFIHhOx/YmkqW0hc2EIutdhtaXreYjxZR9fbzoi1cgDWfOt8edLRHZxjOFi4ZkqfLn86HtWXF0ggaLIf73KG+tMGvRXIuSN6rJkxy67KUmL37P2zr4h5A/rWqNNuedbrHy/Yk+ScbhCmWSpzKH8JB0YSAY2InUcqhW3EHXrRIRCCSWzfZAUQdRuc0jnsDsOunJUxBEEcv1869HkZnAUDzJ1rq2AT1NaY8qlwKZUuNGogA+tMlnMSs85M1Eug/D9+lasuRJPOumYZhG1OgO7anQDmfr0owXzbbOmh0Gv4GuTZgmNhH6g04uKvgYAFYViN9wFMj10+VZvsls1hsoUMWPiBzLtrvtzH75Vl0ZmUzKgakn4R0HWiXW2WXOVNp5ObNrbfvPhmRpl+hmo2sgB1JtLeWSvw5SsiND4QYn1FbQgrsaRx2ZxZXF2yATrMDnoat3abE28QZKG0ecZI/8AOqbwzHW7eMFzQWw5OkxEHbnE/SrD2o4xhcQQbRNqeWViParLsD49ZFuzYVQQsuQxYGZyknw7UNZuAoDsfvem9a4gA1i0loXHCFmLFSPig6eWlTYLHILgYZnQhAbQBlcpWSJ0EZTBG+b1pDNi4RcAyttzBk+cdKJ1zHKrTtl6H06+VDJi1ytZLO4YsVbKZViV0g6kHJqOsb85rlwuttCrkpBRhHiVAFMmYBBXfWPlQxk2GuHuyCukTPOBzjePOuzafTKJggHUEgnWG18OgO/Q9K5bvC4u92Q5VogjJzDEmejfD5jrRSFluNcS1pcGZwWBXKZBVSOeYnfUZRSEbdyYYxAnxT4dCAdRzkjTzFP+yGAa410E6BBcBU6HN8MHoY+hqvWrborKEBtMMxlt8x0IYDQjJG3I9au/Yux3WEZzHjbSDPgRQF19Wb3mmkBHgOOsj93bzAswWDG+3MedN8fxe5ausgeQI3A6Ug4RD8QU/dzP8hp9SKm45d/vDf7f/EVDxxfaFZYcB2gd3CFVMztpsCfyplfxKqfGCNQAQDBJMASPON6qHBMRF9CTG++2qka1aTBCh9Qzfd33ZZ05RNeX6pKM6RaCrgVwfLqDyP8AwaiN8SyskKIhtCDtpprOu1L7XEWa05dNc7KIOhXNlnfQQfXbrQ93iWVbfdAKBJ1MEKAd1YTqATJmuS9jsJu4opeCMyKrRGp0VJ25CdPkfKsucWUu6G4JOgAUzBAkgieWvvReKsd4ACDO5IIEgbqT0aSIqs8Z4dcQ3byEWpiEJBmYzDcgFiOuoFX7CZZMVglYAo5tmIDL0Oug25b11fvooCEwIEa7rtoRSzD94BqCUdYhSDl1PjgbSI19fKicfblLahcymRqSIEbHfQgkEnSJqQCv5zMMgzaiVbrHInkfWpyQOZmBpOv/ALpfiMknSMhCgkHLqYjSIPKfPnFcYfFOqkuFMyCqwJglQAskk6Ae9RLQxmG6mD5n66EVlRtilGhiQNQZ08tAaypsDybtl2JxOJvgYewllEk3GA7u2Gn4yza3DlgyogTA2JPn+E4abt4pnBGY5rupWJOa4SdY0J11PrXtvba2btm4lo95dIVMkNkRGMF4mM0GAT7Doh/s1cPgO6OHZlzqGTVWv3SAVFwiWIHiOUEaAdNe/HnajXYNHk2JwDLlYiA65l81kqD5aqd+lCMx25TNes9pP4f3Tg7uNxFzNiIQm2gAVEkLlgdFgQIAg6nevLrmH/Gu6E77IaIFtg79YH6mpLWHJPpJn6/lRmDwzNngRlEkx5xqTtvRWGwHeo7I3iQA5I8REgNAG4Eg+xqnJ3SIbIcLezM6kRnXKNBuB4Z6bDXzoi1YbuFbNorZT1BbkesxPselFjgs2jdJHhYIwmCCVJJM8gYreNwuW1mXZxJB5Mp+hgH2NS5dJkvsS4nEOjQNPMDfznp5U44WUvozXPDctKTmA3UjIpIHNHZNQNiegpXcsdN+VFYRmtpcPNlye7MDp5wpPtXUlSLMdRKB3TMohjrqcxOpC/dIE+VGcTJQuM2YMwuW51yqQw0OxEEfDp4B0pCbOuulNcI5NmG1VG08s4Mx5f059yaBgC3GzTJkc51+dP7ttLmGDsSjM0Ow2zIJDEafEtzl9pPOld3DyZGnWiLwPdrbB5lyPYBZ9pP+6igCsPxO2cR3jFtSZldIYFTsZmDvEzyp32avJYxIt3VZrWW5BGv+IFIcRplhF+ftVMNoAwTrV17K4+2oQXkLKRetyu6ghHDegYt/1GkMO4PdtWbjIyvct3EuRcA+EkrECZkZQDz1Fa4S9u2t20yu9p7crdEaNnOsTI6RPKo+C3bVlnRle7au23/qAfC2YbCZ0gA89dq3wq9btrdtMjPae3Iu6SGzNynzIifs+dICTCYq2lq7ZZCbTKhS6CJmW1joZbTllqz4O6qYG2E+HKSPdjrVQsXba2rtpkJtFUZLoIJnxTp0MnTll86briAMHaCnQKQPQE00JhHZC9OLf/8AWfqy11x+5/eH/wBv/iKW9h8R/fGHW230ZTU/aa/GJf8A2/8AiKG9AkHcKvKGlpy5XnKASfCRoDuf0qz2WcWLbOTbKyII5EFRMzB0B101qk8M4r3LC5DNB1CiSRz09J+dWfhfaK1dd5Y9y7KlovuXKnWG3EqRA0BXzryPVp87LQBYwlwYthcYwhhATqQdVM7GVUfKOVNcd2eW+FuKxDA6qT4cynZgfhE7gdTQ6C6cUSiZhbGRg7gEsvwsNNJAXTXejMHfdSxPdtnLXAiOAQhMHcDMRBblBMedcnbsEMMPdJlYCzIBG0oMp9BIO/Qda4uYoEhGCk5spX5AGMv3SZPLaaT4XGXLboTbKWVMB+8JBVoVQ2aJJaTP+YU7Y5XzlrUOYUmQTO3+owFHmB5U3Yxfgmm9nU3O7CgCVhQnhhBpmzSflvvpFxnCpcGR7ht5XJ0kALyBLaTOunIT6E4nFvbS3GVvFBLBjMDNmLD4BlG5zbChL3GheyFrJNtYdmYRAI8JAOvxDUdINFiDcBadge+u50OZcpA+EH4mymJgQRtrU2L4bmClDtqvhkT1HQkRrW+6tlu8V8rFOTDLG402iTPL6mpns+PMDPLUnkCCBrAJMcuRqWMntqSAdD6jmNDtpW6HS8yyFIIB5xvuRt51lHH7DOMTwkIO8Ru7uaMZ1UnTMCPOIkUXafMAWUHTbTSR05cxvQONx4tKsxmZwuVzJIctl31mFYgabRNdnAsrh7KKFgQG0y6+KF+zK9Om1dKXvFUM449gBicJctDNbLLoDGhB8IiYMlQN+dePdqOArZIOXKyoqlf8y7k9T5+Ve4YZyQRdNs+Sg8t5zdJqgfxJ4UDdUggB1nbmND7nSuzC1dfJEii2+Cr3dom4UtXWTvSNgGcAeZiTM9KKscDs271+ybiqQHey+njgiJMwAYPyPWicOUtWlt3ZNsXEJyjXKW1iRuJmg8JhrC3L6XHbu2VjZYbKcy6MY8vwrsUUiCNrSNhc4cd+l094saEAAkr97SRp0oftHaRUV7F3+m9tMwjVWOXccgNdT+dTlLbYZVzMMRbu/Fr/AFFAUgJ56R7ihO0Vu21tblksG7pBcQ8icsk8ssgddxTpCE2MBtFgRBVsq6mGUfanny1867vCApIBUoGVxOjkjMp115zOvhGtLbmMYHwkgeW59T+VOOF5b1ty8LctKWDx8Snw+McyrshnoTMwKpDBDlaP3+FEpcBRkQjMBnE8yugUciQrXG+msUNdsSVDMmYCG8QGYySJ5TECTFFcTHdm4hOYZla0CNVWG08gQV0Ghyj1LsRHauDvEnRfDnYCQDpng7aGakW6V0aC+Y6rBldNTl851360stY24rSGaR5/ltHlT24i3LGdD3TuwBiQua2JaI+EMHRo2lW2EQhgxYGCfmY/H9Kedk+KouJy3LZe13bqYEEFoJuR6qBHQCkmGKNicxZILE6abg6iRlmTO4FOeymM7jE5LqG6At1XkEFQ2XbNqYKzH+ahgOOCvass6lGu2biOO80BVsy7CdxAn1rXDL9m2l20UZ7T2wVu6SGzN9mfURP2a54Xfs2zcUI1y1cR/HIlXzDSJ0gRz51Dw10tpcTuy9pkBFyRIbM06ctyI/yzrNIGZhsTa7m7aKE2oQpcBGadZkbQcx05RU+ExANkouyGBrMqQCCfXU0Jgwi2bqFf6RCslwEE6zMj56co86i4Xibdi82aWtlUiJOYQYJyjwmeVAmNezWHa3iUunQElfZtJ9JqTtWs4t/Rf/EVze7T2mmAwPLwPoeXLlQ/EeJC/cNwTqBuCNQI5+lEqrQRuxz2Rx62rwdzCqrZj0EeutWPAtaxBvZLaMqg92s/EyTmeZlJZioPOJ2Aqu9iHP8AMaCZtsCJ6x+cfPypvxQBAzWWPeuGsoSFzhg3iLZhLqcsZzqI5zI8j1X6/wDhoF8A4ibl+5P3tGAaYVgoUggTAkE9Zp3dsSPGkl5UwZgGZ1gEKdZ8qoHZ/Fk3D3+YsStuRvbKGAx5fECxkGd/OvQcVicrKWAykhSZghmIgb7QSf8Ag1y1sIijFXkv4a21tu7WQykSVAtkaQN/EAdB9kxtQGK7UAYdCgzHObaZlgGRkzK56MCdYJESBSLEcfxNrGXLd5QwQkBVIGYEQmYLPhK5WIimnBsVav2DbuhVDO9xVz/CuYkm5JU5ddDuZpzTQ2ix3sVbt4dHZlS2QF1HgMjwzI8IkHXaGG9BLcZnuwGezkLKpIOckbCfEFXYEdGpD2gu9/dtJbAKJmbxHMGIAGYhSS2sjUDY7U4wWJDJhu8Qm4GMi3agAQ0CBAy8tNJU9KGtWKw7CYG3GdLfds58UTyliGOy6wPpHSbE3GZSQSlw6gn7KnwgwRuZ9JHONY+OYjLLKdmCuGOUaqSsHbw/EROvOif7QQ2xLaOmh2/p7F9tPi1HkKyYzjiOLUNGW62g1WQPyk1lEW8UwACwVgZTqdI8p86ykM8axvFroxIvB5ZD4WInb4T4pk9JkinFr+JeKa5oRojmORIXQnyEEx9arWNGpqPhCTfA6pcH/Ya9OONNFtUeicN/iNKoWZjdCkMhUZDAnRhJk6D1WTUnGcEMdYu4ruhoYsq2hKqPHmI3JaY9Ko2Bw/8AUHoa9J4tihYwSJtlQD3Ik/UmtMOOsr+EhSrx37lCw2Fsrh1xDWBPeqAo3KK4V9eUlo/2mo0GHS7f8DNZuKzW9fgJ2yjN44CGaY8TDdyi2/iUWQv+surnTn4mOlIv5i85voFMiTcXKZUrzGu0XDIOmg02rvZgbtJa/lBadSLiXM6XARqqhTkfxQmsdYnyqLtRka2txbZt3LdpUuKCCpghTcmdQY2jn5a9txG5FvESe7P9LNlMeJFWCJ0Yf5Y2nc0H2gv3RbFq6Svg7xPCdVYhiB5ayPTzpDK89gRI3ovBsbSu3MoV/wCsgD5CT7CocUhtswiIaFIJhl11mdeWvnUjrESAUKBg8/bJEg+8gjfSrsQrNoz+tN8O5eyA2vdtAPMK8mJ+6CpPlmND3LYaP3/7opf8N1SCwh8vksrGm5i45I6R0IoEC3LHi8NFXiRZFsbFix9AoUexJPyFc2Ya8qaKGKgydiQJB1jRiRr71sPHxrlfMwI11AywddjuOnhosYv7jXpFXXstxHK9m49sXPBdsXAd+7VUZG82XNA8gByqrm2Gaefl+lO+zt24bwFk/wCHbuO8CZz5UZfMRlE+vUUBZYuCW1s3LiC1mtXVK+I+LNchlKiIUCAPFHOo+D3ktW7ts2i1q6ixP+IGzmGGmX7cQDOk0JwzGXbi3Mh8KwzLl+FkhVK+UH51xZuvcw+YM2WyqicviWHLRI0Kyk7c/KpAZ4MKlm7Za3msuAAwnOrIddMuuYvHh00pt2U4KBaxTQFBCW7R3MKgfNtuc6/Wqzd43cOa8p8LL4xl3LgZw3I6gREVdeF4oLw+2fvKW2j4iYEeS5R7U0JsrXBrty5i0tM2maW0Hwr4m5dAR71x2mb+93Y0E7e00V2RXNi7r/dtn5swH4T86Xdp2/vl31H4CiXQ49kWG4g1sjKYLyhMcmUgx0Mc6r68VvG9rdcxK7nYAwPbKPlTm0qnKWfJGoMEgkcjlBIHnHKlVwIjyod/ETKQQZmeWm/OK53FPbRYfwDtPiC/dtcLAAuMwDGVBKySJIBJMHma5udqMRiEy3b5cIGKzoZyRMjfQH69a67OIO9ChL0ZWMsFgHLB2WQTtvWsDwsSYwt/4SPEdCGBB2t9DWfjjdpAS9luKtYe4wjxKBIIJEEbNEjWKumC7TXLlq5PxufiAiCAApWOhUaz9daoOHwirnU2WskqJN25yzA7FRqcp2k+VMOGcXWymQPaiZ1Nwx5aIKxlguVlKqLcuI7q2vdwczTiIA+FjlVCTsW8fnqBNYuFZy1zM/hIOh0RdQq/6QAAPQ9TVXw/HS7ZXPhJDAJ8Jg7kHWdNtNqsmLwQ774gM1s6a6jKd9Nqz8NPZUUibieLfu0XMxBgHNrOuYfguvOgbNtmKqWaCw5naRI98o+VMcLwpr1lUtkSznKdgNN9RyjpRWH7PtZZVYlirLJOsyRt5a1z5cEnJSj0dMHBLfYXYDKIVmA30NZTL+UrKrxsnR5hiez4uAlH1gwCsa9ND9aWdiMK13iNq0wC/HM9MjVe7HAnua2WUkawDrU3ZHsjd/nP5m5b7sITE7klSGyx9mTOteq8XGdLaf8AByxk5K2MLvYoLGW2AeUTy3qtducfFvL5V6jxDitmwua9cS2swCxAk9B1PpXifbTilu67i24YS0EHcTRiwrH07/ITlyDMUrOoFskOWt5CNw2dcsfSluHxWKbF32VYvItwXkgQy+HMTrJ+fKpbVw3cOniyki0JmIPeKszy1G9RLg8U2MuqWy37S3DmkAOoClgBsx1/DpWxmgSzi7wwZcLOHe6srA8D5VAyDkQNjHIVB2nuXltW7V+SBYBtuQMxtiCFLfdPl0G9TWlvjCPeUmGuBbtudc2VdQu66HQjb2oTtL31uzbtuxa0bQZDIMLoVBI5SdusUwK7jbwMhdQCSCRBymIUx01+ZqHCuMy5hKggkdROoHtTCzgZtg1EuHXwhQc2uby10+lRZdEj3UKjxkkFp8MZ1PwbbEH9mlZvRyqa2skiubuG5narokZcNxFoBC+2Y94pWcykCIPIgydxUOLeY2YiQWAjNrI0gbCBtQarA96dWeHyo9KT0CF2Hu6gNJWRInlOo+VWnsq9w4ljh2zFEuMSEjNaJUBGECY3/A9EBw6QsfH9odDO1NexSXhi3bDkhrdt2YATKaAgjmNR8qSdjaodcJxtyXu2fCMjLdt5fCfEPFvOvzEVrhHErgS+9uO6ZAr2ivhnM+uhnkTM/a8q3wrGXm7y9akBbbC5bCjLGf4oHU69dN4rjhuJuLau3rYPdlFV7ZXwg5n106wT/uPSmQQ2eKMtq4wANp8sWysBSBBgjXn786s97Fj+UtQIHdpA6So0qqjFlbTsNbT5SLZXRSFBIBHqPWmNzG5sNbI0GUCOkaR9KaEw7sM83L58k/FqU9p3/vl71H4Ciuwt6L90dUB+R/5pf2kf++3/APV+Qol0OPZvBcJbEsltQSSeW/ypRiLVzD3G1nKSrexggwdRIq3/AMPb6jFoWurbCgmWiGiJWSfDpz8qszdicKL5xBxdsqzlwr5ChkzBJfxDWoVlPs897HW3fG2wpZgwaNz9kmD5il/DMc3elPETluaSeVtj+X0p/irY4TirV/C37eItkfZIOUkQVaCYkGQfXzB12ts4W3Zt4nDq9u5ic2Ui4GAUjLeBG6nxlY0jWppJj7KRicQXadaktWiTpUOHOuwPrTjh5QkkwvRdTy1/CpmnGNjjt0c8OfI6MRIVgSPIHUV7Za4feZc4IiJGg26CvEre/lNe89g8b3uAskmSAUP+0x+EVweoxym1xk1+Doi+K6sh4dh7nepmblmG3mOXPWrDcwYZpInb6ailxwklV2yt9DqKbrWXoHKcGp29iyvaaMFkdBWV3WV7PGPwY2yi8E7GoHS+pNskSyroDOx8tzIGh6cjYsbi0tiDBCgli2sADz6D8K3wl2Ni2QB8PX2nbfSocVwwMrKRIYFTryIg7+RrRJGcpvr4PBe0vaJ8Zfa6QFB0RV0CqOQjmeZpZZOvU6VnE8A1i9ctmZRmX/pMA13wvCvdcBVZiNTlGwGpOnIAH5UB2cjFmSNeYI5H9micfxJrdwGSz5QVaTIDASJn1HvSxicxjTfnPPSiu1eIRsU/dsHtqERDEeFUUD30M+c0qA3Y4q3ikxmMtE+Lkc3XT8aP41gSmGtMrB7L255+BhpsftBgR5zVfsSfhE6a/rRHF7rZsrDKFgRtrAk+5B9qNA7CbOK7klHHhkgGZkD7Q6g9a3f4gjQtv4nIWToBJifrS7iGMDHw6gElSQAQDEKY3Aj60Phbi51zDwyM0dJ1+lTxHYyTAZVDQwkupmPCUE684PLb3rg31O5qVsSmXcMRmDeCM6kf0+WhUny5b0qz1Qhnh8H3pQCQHYqpiRmAB115zpRuA4kFUK0jeJ3gGNR7UHw024XOwyliLgMzEDKyx0P4VBxBxI2LwcxUyDqcpE+UUmrDobX8Uk+GCzGABzJ0FGdjMLeGIa5ZZg6JczADXQqrAg7r4h8uVVbDFSwnQSJPlzp/w/iRt4i2wulLhJTMrZlyMRBaZ3BMg9Ad6EhssHB8bfZrt61K5LbLdthRkILb5Ry5+vOswOOvC3evW/8ACKIty1kBQavGg/0k9fGar+D4/i1xNw2m18VthlGUqDqCogbiaY4HGY5S5C21W4uV1dra2yqkxCkjLBJ18zTSsno7XGOLdx97b5TkKiFIUSBl5RA/HWpuEk3lKKJIOgiNGAIEeUx7VPwbh2Idbhe7hhYJGeDnVcoiFFoHLpE6xRQ4KbEvZxVu5mBdclpiSoABFvK4DQFGgM1XFiYbw3hf8u6t1OVj1zflMVWe0bf3u9/q/IUfwvtHav3BZa9cDsYBNqFnkP8AGJBJGmlKu0Nt0utdcZ7THW5b1HQyD8J02J96JK+gjrsCuXyuRtQA4BI/zAinq43KJFx/r9KHXh+GuYZmGJCK2k3EOlweJVOQ+EnXXUUqx2KhgARpzU6Ejcg9KmqB7G3EMeXwzqzFids06QDqJG+1VS5iWfKCSQJIHQmJIHKYFNjiiyMpM6Trr6/lSCz8VSNBKWm15a86b8PshWnvVn0PuPrRmAR1UEN4oUkEK0qyFzAZTEAfU9K4xN+LoRbNh8yhvhCxI1BKEAR1qq0KyBsOqyQ867AHb1mvWv4QYzNhrqfcuT7Mv6qa8v4nbHhAsrZMQwDMQTOp8RMRrtVl/hhxN7d+8qkEMgnpKtuPTMfnWE4K7Noy1R6/jMIXGjZeum9TYe1lUA6xSIcbueXyrocZueXyrKOKEZuaW2VbaosE1lIf7bueVZW/IVEPZu8WwieMBoYfUxp6VG+IuAlO8zcp/IVVU7XYGzIV3PTKAfqTWJ2/tDW1hr9w9TAH0Boxyyu+UaXsZzjG7ssmL7FYbEib1sFiIzjRhzGvPXrXlXbPPgLj4S0O7DLNwqNXUnQZt8pA1A9DXoGC7XY+6YtYAgdXJA/7gtQcV4DjMZes3MRh7QNqcpVwd9QGBPigiQK2UN2TzpUebLgLdjDsWBfENAjL4bKnU5jt3kR6TyNLO6Vz4hJPPnXrWJ/hKLoJOJuAsczAxBY7kxM0oxv8Gr6ibdxH8jp+OlUvuKvgrnZfg9vvBGgg5idToJCjzJAHvVb7S3ZueIRc+1vpOuWD5kn5Vez2ZvYZQXRlYBi+bRfi8ORvhJy6xNB4/DWMWIuaXIhXHxDyP3h5Vz2oy2dfHyQTXa9igphZUGo7lpQFic2ubpvpHlFMsdhGw1xrVz/ad5HJh5H9aCLBmCjdiBrtqY1+danNtEdlMxIolcgMRPUn8qkOB7tQ3iBJZSCNiupnyIOnvUN62UJYjwk6GNNYP5ikxpWHpcVvCyDL9R56UJi+HlWI36HqORrlcVzAP5UT38gTpO34ae4pgwB8FlVWzAlp8I3EGNacdmsLaa7bN0gDvDOadgFMDL5k60te2AZ5nl1plwnBB7Vxu9RSmYqp1LTAYL/m0+oqJyUFbNMcPJJLoXcYVVuFkJCuSwEkkSTInnrUvC+FXMXeCIpMas0TCjc+vQczXHEF8K+rD8P1NG4Hi9tUyulzUQxtXCgeNBnXYmNJ51aW9mcnWkGY3tJirdxbGHc2lSFS1ZIIBPJmA/qXJ+I6iSY2q2YJLWGtG5jnBa4Q2RBl/qD7dsL9vqwgH6lX2Z4tgbKNffCRDBE8WZiSJYjNGwI1/wAw60n4qVxOJe4udkYwi6kx0XmF8ula8qM2myw4zCWbrrd7jvTIZb+HYKWgyO8tsRDCNSPpSXiGFxi3bt20rortmIzKdOcqCZ1pTiLb2gTaa5aO5UMQCOo86n4TxoWxnuXXNxtF3ZVH3mXMJPlU3Y6oGxnEP6LIX7x3ZWYgEBQkwBIEkluQ5UvxBKlf9I3/ACp1huyd7EuzW7lq7IZ/AQDprlKNBTn5UPdwRDEP8QnwjWAokxGkAAmdqljQFgsQxYLyM/hTHgvD0OrGJdkJ5roMh8pJPyiouGoGbNEBQZPL5+lQ8JvIGcsQD4WE7EZpYesEaetJAyw2LRBTxMDaiU+4CWBYA6nRQNdNaKWzbRmLAsXEK8DVCFYPr4YzBRGkZooNRZbNlKk6Omo1tnLnUzuRJ0boakvYqzYRiFJV8vdFSJC/GdTyDACK0IBeM4xmM3JVs0MOYy+GPWFq2fwvvWy13wwQjQR5smWfSD8zVD4jjzdGdt2YsfU6n8auf8KbctfnaEIPnOo+o+VZPs0R6FmHP9zvWxFdnCjzrRtDzqaLOSKyuxbFZRQWd2OFWE+GxaX0Rf0o+2Y209KXYni9u22Qks//ANaAs/8A0rqB5mBXK4nEv8NtLQ63Tmb/AKLZj/vruOIbhqG4nxE2rRZRnYkKij7TsYVZ5CTJPIAmhV4Zcb/ExNw+VsLbH0Bb/uqLF8Hto1q4AxZbi+Jndj4gU+0x5sKmitBNrBtlzYi+7HmEY27Y8lCEMRPViT9KEv8AHMFaMNeAI63mn5G5moq7h1e6A6l1VQQs82JBJE6wB9T1plhsNZXwqiL5ZAv0gVk5boutWVv/AOY4Q6LiF9Df/EXMwpPjuz2FxBz2yFfebeUgnz7rT/s96Y9pexJv3u9XKwOndsAIgbLIiKitfw6wwQm/YFo6ZXsuVYdZK6fSplxZUW10VDtZwIi141DsnwNE5hzUefOPpVCzWuaivVcZwvFWSVwmIGOtRrZu/HETCvsxjl9Kr2H4bg8Vek2yt1TF3DuSrab5TIzH6+m1ZSfjjfaNL5Mp2a2Z0Ovmae4VEvWgh22069faK9Ftfw14fftf07QSftqzSIOujE68tRT/AIB2LwuEH9FACd2JLN8zsPIRWWOTzw5U4/k2g/G/k8PXsViGIChSDzmPcj9KH4lwLurjIzGU09R1A6c6+l7dsfpUOO4PYvj+rat3I0GdQSB0B3FdEU12RKn0fMOIwPdsBmObQ+h5A9DXNrihtvOVSQSdOp3205V9D43+GvD7qkHDqpP2kLKR5715L2h/hu+EulSM6Eyj5olfPow5j9aojoqeIxveRMKBMASd95+QrmwyBvEGZeYUhSfcgx8qk4phRbuZQuWAJGYnXXr6UIakBhjeJ99lRUFu2ghVmdzLEk7k/kKsGFwEYQsJDM6qGDAQqspuKeYzhjrz7ojWTVVw+9X/ALL4jIfgDd4vdkssgQ11lK7y0tr0gU1tkiLEW5VwRrb1jy2YfX6VVzagkdCR9a9g4v2as2sJeuoZJDlSPEGGfLII0jWvHr7eLlufxoY0McPwa5lzr4BElhIIBmBpqSY286Ns4G/dtM9q0Lq2gC53YA84ME7GYnakxx10rkzsVMabDTQfjRPC8ddsXM6NlJEGCRImYJ5ikIHvcQusMvwg6EChLtkj/mjbagbsPT/1Rti+mkWg7DqTz8gR9ZoGIgDXYuGnt/g9+42YWlURECANPSnHZvs7cS6HuLbZYIykZgZHQiKQFSsEk16//D7hTWrTPBGdoUEagL16mSflXNjgOHf4sNa9lj8DVpwxCAKAAANunlVATGfKtia5D12ppDM7vzrVcs46/L/3WUFBWDwKWhltqFHOOZ6k7sfMzRiWiakt2gKlFdLZxHAsVBi7OZGU6ab9CNQfnHyowCosRhQ3xCR05H16ipsdA2Cuhsj6eIQfIn/kEe9Hvhp5mOh1HyNLxbAdkOzjMv4NHoYP+7youzjxl8RAZdGHn1jodD71nOKezSLa0SpYy7chp+zt86R43DPaz3A6gvJcMfCI2yKefMmT6U/S9NKONYshTCl4+IAAmPOToD1rCf0K7NE70VK7gi7h1uW7cayrsDr/AJSN9d/M0m4/2dt3o+MXw0C6szMwBv8AejWTHlRXEbzJcAEAknwawB8t/KiUunKCwIHXcT85n51xzm5tODr7FRikKOD9qb+BvLbxQgtEPsl1eWbTwv8A5onqOvpGG7R2XXMsk811lTvDaRMefz3rzTtHhy9sxbV1O+s+hHMMKRcB7QXsIRmlrc5Q5Bjr3bGPWDy32kUpTzeN8KUik1dM9uXjij/8bfMfrXQ40n3HHy/WqNg+0PeQQWAmDIEDrIqz4dwY9Jrxf6/1vkUNW/ajoljUVY1scXtsYzQeQYRP5TQXHMIuLtPa8JJPhb7p6+tBcQsDlv8Avao8JxZLeYu4EMd+ep5c69j0fqsspyxZ1UkQ4WrR8/cWvsLzh1IdSVKnkVMEfSgjiZ5VcO2uFbFY6/dVAilgI65QFzHzaJPrSZezNw8q9K0YgWHert2T4f311XF3I1sSBMShYF8p6gKdP8wPKq0nZe/yA+dNOG8AxC75R011/ChPZJde2faBbXD7eFQKCAPCsGLa6oDHMkA+3nXlVjDuSFOk67fnyFeiYLssG1uE3PRTH79aM/8AjttQPCR65Z/Wm3Y0tFBTs67DQ5uoAP4nSpbfY9ifE8eROtXxOEodIP8AuA28pFELwtQPL2/SlTCyl2eylsHdWPmf0pxhOFkGERRHuPoKsiYJV2A+XWiEwhjUfvzp8SbENjBXAYOWPTf3mj7NsgbD5fhTHuP3H/FdCzy1B22ppARYe9rOUdBR1vEabTUTWY8I+gqZLfr+/WgAhLoNdSOUVoLWifL9+1AzvJPP61laFuspjLCorsLXFupRWjOZI2FrZXStiugKlspIXY+2YDASyHMAOY2Ye6k+8VjICVYBWDwJPp4T7zHuKNYQf3ypckKXtEwFGYeSMTB/2kMPYUm01RST7GIw5A8PyMke06igMbdCMrsrZhoQuoIIg7xNJuKfxAS2kW4e4JB+6CNCfPaaqeI7dYh5KNlkaxufPxbegrkySVHTGFjrtVftd4lyzkkqc0mACDHiHWPwpcmMtsshsrHQxr6kkg5RrHtyqvtjSZzQSdd/xrkYgqQScv76iuOk3bNfFSLJiOzN0jvSrZRBBO/qANRy1NKOJ4DQ27moYajlJ5+T6b1c+CdqBdspZZiXMLIjxdACfh005mmzcEVpDqpkfBO4B2k689/OqWutr7mbhR4v2cvth8U1n4yIygx4l3iTs0bHyjnp6dgcWGUMp0O35gjkdIjka8/7e8JaxcTEond5HgrJOXmok8pn51Y+D4wQLq627gDOv4so6jmOYHUa08GPJljnj2ik2tMstoFnMgiP15fSqFxTAPYPeNqru0MPvElipHIj5aVYMP2xDXrlrD2Lt7u9GYMqoNY0Ltr+cUv7UPcxCCbN2wqv3hJUOohMpJNosR1nLyrOHp5vPPI1p1RccsYurB7WFVoOkneiVwAAkqT7frFS8KU9wGQh1Ey9shgPWNR7iubl0nXKT716UY6VnNJptmlsdAB76/QaV0uF6mK2rbCKknblVk0YmFXXTf8AfOpFwaAzkWeRgT867RuQPz686kttHMe+n406JOrdnyqdLWmwFDodddutTLc9J8qdATW7R8vauxb/AH/7rnLmG5/fvUqiOnpQBtkjWJrjw+/SZqVnjU/hXK3AfKkM3E1sL0JrIFY5Cj9/iTTA7DciY9a0AOR+p+lcK/r9I+lctd+ftSGSiev7+dZUfeVlAyy2qnFZWVTMESLWzWVlSykDYtvw/SvK+NYt/wCZu+NtVIOp1GZND1HlWqysfc6I9CW6PA3+oVFWVlcsztxm1PhPv+Naw5mzrr6+tZWViGXphdjTLHWvaGP9O0ecpr671lZWuPpnPP2Kh/FtB/JXNB8I/wDNapfYpz/KrqdGMeWorKyrw9S/JL9iy9lLQGJx8AD+ouw/1UV2v0wbxpLIPadvSsrK7I9fsc8/1FT7KMRi9DErrHPxDfrvTvH6Bo0g/ma3WVc/0muH/IirNi3zN4236mi7WJY7sx9zWVlc0T6PJFcehzwvXNOsbT7VOTqaysroj0eB6lfUd5dP350Th/zH51lZVI5hhYQEnSurwgisrKj3K9iaK5WsrKYjAaiuHWsrKaEd2htXVxRWVlIoENZWVl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8442" name="AutoShape 10" descr="data:image/jpeg;base64,/9j/4AAQSkZJRgABAQAAAQABAAD/2wCEAAkGBhQQERUUExQVFBUVGBkXGBgYGBcYGBcbHBgXGBcYFRcXHyYeFx4lGhoVHy8gJCcpLCwsFx4xNTAqNScrLCkBCQoKDgwOGg8PGiwkHCUqKSwpKTUsKSwpLCktLCwpLCkpLCksKSwsKSksLCwsKSkpKSwpLCksKSksLCksKSksKf/AABEIAMIBAwMBIgACEQEDEQH/xAAcAAABBQEBAQAAAAAAAAAAAAAAAwQFBgcCAQj/xABDEAABAwIEAwQHBQYFAwUAAAABAgMRACEEBRIxBhNBIlFhcQcyUoGRodEUI0KxwRYzU2JyshWS4fDxJEOCNESDorP/xAAZAQADAQEBAAAAAAAAAAAAAAAAAQIDBAX/xAAsEQACAgICAQMCBgIDAAAAAAAAAQIRAyESMUETIlEE8GFxgaGxwZHxIzJC/9oADAMBAAIRAxEAPwDDaKKKACiiigAooooAKKKKACiiigAooooAKKKKACiiigAooooAKKKKACiiigAooooAKKKKACiiigAooooAK9FeV6KALlkHCrb+HQ4qZVqm56KUOh8KKneDsvWrBNEKIB12/wDkX4V5QBmFFPooAoAY17U5lKZc9xpww8EOKUQIBMW+FS2NKytxQRVqTnSrzF97VH4hUnamm2NqiEoqUKa6SmqokiaKm0tjupVLFFCbICirQMBafAdO8mlsLg+0LeO1PiLkioxRFXbkbW28q9dwuoCw3PTypUHJFIiiKuycCO4fAV0Mv8B8KKFzKPFeVd3MD4D4U1Xg/D5Ug5FSr2KsjmH8KQU1TofIgaKmS3XPLoodkRRUporkoooZG0VIFNeFNIBjFEU9iiKAGUV5T6KIoAZRQBT2KIoAuHDLjowrelcDtQNE/jV1opDJWTyEdpQ3sP6jRQBVzU3lPDRfb1hYTJIiCdqg6tnDudNNMhK1QZPQ9T4VnlbUfaXCr2K4LhFTap5gPuNePcHrUTDibmdjUojiVj2/kfpTzD49LiStGpSUkAqCVEAnYG1cfPL3RrUCtfsO5/ER8DR+xDvto+f0qyDN25iT/lVP5V21nDRIAVc2Agz8Ip+pmDjAq/7DPe0j4n6V0ngd72kfE/StQyzhPEP3CClJ6r7I+BvUnh+EUoK+asnQQDpsNgdz50PNlirYcIvoyJrgh/vR/mP0qUwXo9xK/VSD5Gf0rYslYYIPLbIAJGogGSJBgyZpTgNwFt0AyQuD5id60w55zlTM54oozVn0b4nTBR0HymlmvRpiUmeX0P5Vtde12cmYcEYkPRxif4dLt+jfER+7+YrZqKLYcEZCn0av+x8xXQ9HD/sfMVrlFDYvTRkLno2f9j5imOI9GeJ6NH5VtlFTsfBHzzjPR5ixth3D5JJqLe9H+O6YV7/Ia+mYrlZgUWyuKPmA+j3Hn/2j/wDkNQ2Nyd1hwtOtrQ4N0qF73FvKvq5vEFSgPPrvWPcfsznvmyP7FVmsjqyuJmZyR3Tr5awmY1aTE7xMRTZzCkV9J+jzDJOFWkgEFwyCJB7KehpDiP0U4TFAlA5C+9AlPvQbD3RWkMicbZMotOkfNC01wRV74s9FuLwQU5AeZTcuN30jvWk3T8xVHIppp7QxOK8rsiuadAeV7FFFIDyKK6AoigDR+Ecq14NpWqJ1/wD6KHfXlccKKP2Ru6vxbFXtq7rUUAZzXSFEU6x2WraNxI6H691NSiknYDgOT3fCnWBx+gwRY+Yj4U0wZgnxFdFIMxNqAJzCkTIVPvV+gp5lOMSnENHTcOIvJ9oVWW34p5lT/wB+1/Wjv9oVMlpjXZsL3prCFEEJkW9RXfv69GK48cSnnEJUh0arI8AIuruFZ/mCMGXFBbipk/8AavubTqqw4ltJy9IQSoC6R10gxMT415+WSajdnVBU2S2B9K2tYbACZIA7KQLmI3tU7wRmQSMQUqj70hcpkSJv4D1fjWMZdglB5vsGdaVathAImZsK03gtxIOM1RAxZI7RSfVNknvPjTmli3Fkr3dlpzT0hpwzim1pJKSRYpiO/wDOnOTekBvFK0ITCrkhRGwEyI37vCazzjfD6sTrbRrQLGJi0dk9Um4N++m/A7ak4klQ0DS4BJvdtVk+0QPlWqyf8fK9mfD3Uagv0hYUL0FwzMHs2Hma5zjjtvDuaCnUd7ERBAIMx41T8bmWVLd7WoKmDAhPxmKb8WYBasQlxpvnISlKSBJA7IhKouDEHyilHN7knYOBfMm45axJUANJSkqMmbAXIgXpRvjrDKWEBZkmNoE+dZ5wTh1NOqW6nSjQ4CD17MkJHWIvTpjMsuW9Ha1EwOyEpmbXmiWX3NKyVB0XHNOPW8O4UFOopMGDHu2rvL+OmnkLX6vLEqG5iQARaCL1RuKMteViXXENc1CpEi8K2Nh1FKcGMfZ0uuYkaW+XcESTC0yY7pIFTLN7LvY1B8tloZ9IzDriW21rCiQLpTB+VQudelP7O4puFKKSQqFpCQZNh2L2i/nTLCZ3lZeHJQvmqUAklMAEmJF/d76hOJuGn1PvuNs81DhsoXKSDCoG4Mgi4rPnc6k3VfJfHWi68PcffbNtaSASoBSSoAEXA0QoQfdBqL42ylr7SMRzFl4IAE6SnSQQLQOhNRvAuVrYKlOIACkeqpJJOlYv/KCdQB6wel6f8arH2mwIBbQQCIjfp0rFz4zqL/ey4xvsVyDir7FhiTKyt0gJsNkok7G0H5ipvLuPw+h1RBb5SFOKHZJgRcWvuf8AZqn4bKVPsJ0DUUOOEgb3Q1t37UtkeXlvnLdBS2GlBY/EUgpKwAfdSeb2tWynBdjrM/SG3jcJi2m9QUWHTKkgAgJkxBrC1GtbGaYJ1nEDDpdSv7O9GoICSNB1eqO6skUK7/pPK347OfIjgmvCa6iuSK7DM8oor2KAPRXRHWuQKUQKAL9wqlH2RuUye1eP51V7TPIcQE4dAvbV/cqigdHb7AUhQIkRVLxqYIHgKvRUlaCUGY6VSMzVKvcPyrmwWm0bZKfQYBnUT4RSDvZUfA1IZCPX9360wxv7xf8AUa2T3Ri+rPQ8O6nWXYgc5u340f3Co6lsEqHEH+dP5iql0JF3zZvCFxQcdGrUr/tmdzaxg1Mvo5eDbWyowgFIVEWUd46bRUJm+DwqnV8x5IVqV+BQO536bzU9LacEhoLGgpVDhsBpINx4zHwry8jfGNNnYu2VLB8QvcwatSkqUEq95HUCxrSOCVkLx8AkDEyRGrdKo1Dcie7vrPMNkzZcEPBUHVpTN4va1X/gwffY6IJ+0ogFWm+lyIMbg3vVZ+Pj72TEjuPM2xDWJ0NFaA6dekKMkxpgx3AWHiaQ4L4hedf5bpUqOYRJJKTylhQ/mBHQ7Gn/ABvhG3Xip94MuIOmAFkK7KVSIEiJgxI99qjuGcKyw4XUPB2A5IAXKRylkqMpG9xe29ybVCcfSqt/kx75ErisTlCnBqJ1fihJv3yelNeMsxdQ8hthaghSEKSEqUJ7CQOtrAQNt64dbyolCnFna8NrTrvH1vXucY7AYrtF4pDaQE6ULPZAAlVrQbSDERtRHTT2/wAwfTPOCM8cW6tt9SlICHSZJUUwjtRe9uh7htUgjGZU46B2g4SkTpASTte8XNR/DasHh39JeJLgKbtrSAHEwncReRv0B3mrAvhjLVKB1jVaYBv/AOPSonNKbe1olLRBcY5i/wDa3Gm1EJRKwAopF7qMzc/S1d8G5zzG3hiVEtpb1ajKiBzESm5uJv4X7zXWfvYDEOLWtboWlQR2G1lN50AhV9RvtY9KQyvMsBhdaFOLVqBSr7oyIUkgRMdDP6daXux1x3rwPqV2SGFzPKlOpDKTzSoQSg7yIgExUJxZjsQcTiEoWUoZJMBZFiZJ3lRJP+wKkk5plSXEONNuBWsQeWY1e9UDvo4jRgi6pWIUtD5UokITqAAUQkwTYkePcYExU3U9psfgV9G+ZvuL0qUpZSg6Tq7QlSYHaMKEzY3EmO6pDjkE4oEiCW0SO66qb8Hs4cQpleolKkkqQZSdSYFldiw1A9T5aadcapIxIkyeUmT33Vesptc9fwVHsgncUtOGCEEjW6rURIMBDZgHoJj4U94UxkDEIeUpbYYWoyZIEp1Rqtcd/dXuELIw6lPTAcUE6bqkobskE3tv5U44dcw2l5UqKeWsL1JCVBHZsBJF79+3TrEv+rVFNES1mmBeRiBh0upc+zvxqCAk/dq1eqO6snUK1fD5hgHEvjDh0Och+NSUBJ+6VPq+FZURXp/Sa5d+OznynFcxSzLJUbUsMF43rtbowGemiKf/AGARc3+VH+FkiRHvpc0OhiBSraKUXhCDETSzGDWSAEknwobQ0iXy9r7tO3X8zXtLYFaQ2AVBJvYi4uaKVlHD2EQkFTS1IMeqrr36SN67ayHDO4Vbqnyh9MaWimyxA9UjrvXPIjyHyrr7KFeqVKPgCfyrPoCHydGkL84qLx4+8V51Y14FTSiFApCu8EGffXmM4KfIS8NJSuCBN/nTUknbE1oq6UzYU5w+GUFJJ9pP5ipY5KtkSpBHj9IpsF9oEdDf4iqc7I2WXO8swy3llbzaValbBYO53gRUycAkZakIUFpSdQUAbyqDvUPnmUsLeWVvtJJUq0rB3O401MslOHwbemHWxrSYJCVargEEd/lEV52RtxjTfZ2LtmfpRpWIUdWoRG2/fWscGpBezCSU/fNmdOoeo7OodRE7X2qkYfiPDly7IQbgK1KOlXQ7fPpV14MIOKx6VBV3Wo0mFA6Xbi4JMA+dVnba2vuxQS+SC9JeGAxTZKlLSQJULkgR6vTqajeC20/aVxqKNDwg7lHKXGqPdVn4yz5rCOqQGkOhRCkyXLDQAZk2UTuBbsyb1H8M8RNPOFPJS2YWZSXJUOWuUiTAO5ANveKiMpLFVfqNpciKyTh/7e66txelpvcpgQBJi4sAkHofKvOK8gTlzjKmHStDiZBIuO8HooEEdNiRFOcoxmIy9xTmHRzmXpgwYtMz1QsSQZ/WmeYKxGOc5r6S22gE7KOkE+N1En42FdCk7u9Gbj/kUzZXNxmFbQkJ1Jw5gWuUpG5Ow6d0VO/sBqc1oeUkgixKZmR11RvUNnODC8RhS0HNQRhxpIuQQkJKTsVA2KfKpBXDuJ5gUh9widilwQfKNNZuTUY7ofHbsaN45ScFi9itt9tCVkdoA80WPhBg9JNNMm4TD7Wsm5kC5udJVAsfwgm8VNnJ0jDYxpQdKi81qUhCilJlyIAErAPrEe1ba8Qyzj8KlTYaURtICiFJNwQRZSfPvpxlaai6E18kLhCWn+WbjWAodDBtVm4vysjF4hSmVKDl0ESEgn8UxcVAIypTZS46lWpShAg3M3JtsPmfKrpxDxs7h3nGGm0EIUpSiWwZKjJMHpHXcmTRlk+acBxqtiXo3wRS6SUqgoKdQIB3BUAD63Z6f6VYeMUjnp0mU8pMGZtKu+o/g3if7SsBxtlJShRPYSlKk6wqyvwqn3Gx3p/xk8C+gp2LSYtFtS+nSuHLy577/M1h+BCqy9TrI0pJ0uqJgTEtp3+FOeGMIAt5TgPLDDgUY8iQJ6wD8K8wucqwzCigDWt3SCUggdiSTPkKdZFxAXC6jE6dPLcJUhCEmCEpULDfb9elRLlT+BkRgsfgXA8MOHQvkvxqQhKT90ubpvtWYJZmtSwGPwLpcSxzuYWnY1JQlJ+6XPq32mqC5hoAgQa9H6d8XLvx2YT6GrTOkf7ihRPmTSije1JQR3XrqsxFImnOHfgG8dR4GOlNAuK9JvSasaFi7EU5ZSP0+Mf6UxSae4fFKSnT+ExNh02vv1NSx2WXLMmZW0lShJMyZjYkbFY7u6vaMqzhhtpKVKCVCZEKtKiR+E9D30VoMaZE7D6U2OpSQZ/qFX3hO2E6Xcd/vVVHyfCy62sAmHJI7gkyTVr4fe/6QJI/Es//AHJrmyPQ2it8cgnEz/KPlNWrAYGWGgFgKDYMGCDbqD+dVHiw6nr9EgfnTfKm8UFBRLnKgxN06QCRvTrlEE6LJiMIkLhxOkGbjb3EUwzDJ2O4Epj8IJOo27utRJzN1Amx8DIB63ANIftmXSEKZMkj1Dcwe4imoOtD5K0Ge5I0t9wqdaSdSvxEHfYjTU7g8ElOX8lKw4SSpEH1iCCdPfA6VC55w8h19xSnWkypR/eAG5m4jepZGXlnLwErBLZUQpJJEKMGD33+dc2R3GKv4Noqm9FOXkjwVp0AAmSTuALm/QRWh8KLSMVj9QSU62CdQMCzhBkereBPSazZOdYhKirWVAGCFKJkGxEE91aVwgV/bMdpmZYJiJiFbTZVyLdYrTPyr3fe0RCvAjxjlK8S6leHR+7gFMerYFNjZQN6i+HcieRiS46CgdrtaSLlCh2QBaN/+aX9I+JeS8kBXL5kFUEi4GkFV7COgsJNRHCOOdGK5S3AtJJBJUVJB0qhaT0gT5is4KXpWnoqVchI47E4lfJw7jqUIkfvFdondSyNyT06AACucwVi8CpKH3FLQ6NuYoyAe+ZSoG4NOuHc4Tl7zyMQglKttM3kKggi+kpVMgztFR2fZscc62hpJ0osN+u1yfAV0xtuq9pEv3H2e4zlvYXlLWVKbYIKjsLRaT2j1PlFduu4xLmoLSoauipvPnvTXPMOpl7COJKTpbYEgyARtPgeh2tUtieJcwQuShOk+ylN/eBUV7VVDfYsxm6V4bGOOhfMQ4zqSFkIWrW4EneUybKA3jpJiOy/h3E4771TxRruJ1wBsLJslNj7hTnC5StzDY4qKUrdW0tKVGCTzVkb2GoyBMTFGU8YpYYDbzK+Y1KQdNwdKk9SNKoJFwfKoS74/In+JWw8tKyy7ctrgXMpIJmPA93lWg8Q8MOOvOPNPJQHJQpJUEk6fWG8EbH31npSp1xTyhplQJ8JPZHifpVi4zQVYtwKWUpCAUAJtJAMADaTcmqyJuceLrv+gj0WjgnJF4VwLUZlCwAgoVYKAlQ1SRqiw8z3U/42XOIQYKZaBg7jtLqpej10h0JUoRpUoBUxrsJSRJSYv7r1a+M21c5vWZVyhJHXtrvXFl1Pb/Y0gMMtwCXml6lBGhzVJiPUIuSRFOciytsKcUtaFp5biToUhVgAonfu2tUM+FFgpBsXk6h3/drIn3il+FSG31hRIQppzXHUBPQd+/xqGnTdlieU5tglLVyA6HA28U6koCD90uZgd01QHsfKpj4Ve8uzDAuLWGedr5T2nUlCUH7pfs+FZmFV6P08dvvx2c2R9EkxpUFdjUVCEmSNBmdVtzaL2vTXlxXeDnSSK5Wu3ee4frXR5IOFiI6/CveaSYpBSrTXTLC1nsgk72EwO+qYlsdOsLTuDFIk9KsWWZW8UpUUagRA6nw61F59g+WsEp0KO6PZPl0qIyTdFSg1se4JlJQCQCb395FFPchR/wBOiyeu+/rGituKMrFsNiy2lCkiTrMA7GrJw/mnKwii+QlKFGFXvN7x4mKpacWEhsmwSoq91KYzMFvYUNthSm9XbUBZR3SPC0mK5lGzaR7n2doxDytGoiwB6GOop0zxUpplaTDqkBISgC0bG4F4BFRGHeb5WlQCV2iY1T0tTR3ElnUEyST3QZ8RVpeKBpfJL4jGpWFj1YTq+Ww74qNSkpQtbYlcDtRdIJ7UDoelI4Ztca1C6z5CPAede5viilKAki86gDfpEx76qqJZM51wzzXlq1Npkk3dQDc9QTY1OYJkYfBBpxQKFFepYOrTaUwUyDcRHjUFnfDC3XlrEAEkjto6+BNqm8LlKkZcUKgqQSqQZ62uPA1w5XcUm/KOmK2yrqy/CrXZ2TeJCkyegvtJtV24XTONxvqj/wBOe1IE3ESLp336EVl7+GgkaSSTY/6da0/hRcY3FjtSpOHjTBIVB77G0267VpmVLu9f2iYCvGCmAsjGLVI06CkSSCkT17YEJ7Vt4qI4bZwpellRcWCOyUR2SDJHav0EjbVt3d+kfLQpbam0lxIsSOuxIMervt0qD4TwSjjUlLZQAqQJJ0i49Y+fzrKEbx3bG37uiRzDiZhlKGRg23FpmRzHFcuTOhKp1TuSBYEkDrTXCcUs3bVgmmSpOkEqdgXmFX1BJAgkd/nTv0fMNqxbwWQly+km3UzB79trxMVx6TsYlfIQSFvokEpBHZsYM9qNUxN60jGPJQr9SJN1ZznOJSy5hVrw7aOw0AApRJhUlIlRBSLXIPrUo7xayl0p5DYGomdDvUz/ABPnHuqCzgyvBFc6Qy1MbwFqmPGKtOI4mwBUUr5ijsk6WxHcJCZNDimlqx8tskBmaH2sa6lrC6CpsqKwokQ4Z5w1dqBdOmJm3cIJ/il3ErPIwTLiUgAEtKUqEiNSoVY+F+6TTJpuWs00A6ZbI/p+0EiY8KsXBeZMJwiSHeW4hRK021G6iTdQiezCrxEVPpqNtK/9BdlUc4g56NCmmULSqbIie+DPZUPntarnxJxFhWlct5rmuC+oEApTA0JKgnu6XgRes9zbEB7FuLR6qlAyNiYGpQ8zJ99XjiLJHlvKfZShxKm0oVZKtJ0AKGk7KAIv5U8sYKUb0EZPdD3hPMmHFDkIcQvtynUgqNrG6IUkJ1SO/vsRLcVoAcZCTqTyrEmZGtUT8arHBWWrZdClJQAQpH3kgdCSI2iAJ2BUB1q08TuJUtkoGlJaMCIjtqrjy0paNYkbgczTh2nVKGqVpAT0UShcdDEXNLcN5m2444kt8qULUYVMpCDIFrQZMePhFNMNlZxCFpSRKXEKvPahDogR1vTjIMqU2+pTiSlIbcBMby2SY6bX+FRLik/krZF5Vj8A46QzzuZy3QnUltKP3a/Z8JrNItWjZVjMAp77ova9LgTKUJR+7VvHhNUxSUfhBiBv316OB03347OXIeYBuEEH8RB+G1eqw6ReINea6s3A+Q/aHgtYltFyO/zraUqVkRTbpEI3wlicSkLYYdWk3nQUge9Vo8a7yJpTK1SLkaSNwR12r6CcxCCnlkwnTpHlEWqlYz0ccrQ4yVO3AKTAJB3gi3Wb1g86kqZ0wiltjLKUtlCNSNcGUwSI63is54yxaHsY6toqKJhOoybCDfzrcuGuCF4VQUpaVgkyg7JB3AMdr5Vxxb6K8Lim1qaaSy9BKSjspUe5SRa/fFX9Njabkyc+RS0ZRw+0Dh0bfi/uVRSWX6m2wi6dJUCDuCFGRt30V2Uc/BD1rh/DrbAU6oza0J+V6s2ZZw2rBowjTSUNogCFRKhaTA3NzPWapbTh7hSiVKUQkCSTAv1rjUcidKXZba7JPBcEMhwnmSo3KlRAgTbvM0o36Pm1o1B4pcUTMdpHfYbz76bM4ZbjgaZUXHDJ7COwmBJ+8UoTHeBHdNeYjM3cOl9t0wvQqE9I21e/annxfUQW9PRlFwk+SdldzNPJXp1pUGzplImRMknu7oqXZydlbK0gQooKxAB7UdmFbiT0mLm1QeX3lwkJA7It+JQOn4Uvjc4dwYQApLmtMyZPUjrWjbb4p7LQ9zzhl5x5S0oXBM7iDbztUpgmXMNggSO024qQb+sDAVBgi/8AxvUNnWTuvPKWgOQq9pgyOh7qsGR4FQwRYcnWsqAnv3Tq7haJrlyt8FteDojtlQTxMQslTSIEg6UwRuJF4mrxww4Bi8ZISQW8N61hFrk/h8+k1UMdws5PdO/d74q2cK4jTi8SdUS0wPwzA06oBNzHTzqsvFx9v30KNp7PeNM/VhljkIT97p3SFXTI3/GST63lUTw9xK6vEhp5CUkrTdKEApUJibXF+lxuKnuJ8KnHGS422pERKkQoGwjtSkiNvGoTJuHg3iUq5ratKkmA42VKM92qSAN6xg4cGmtlO7VDXN8LhloS668G3VEglKHIdCba9BTIO4J2JuOtMMDgMIVEofDiwkkJKHBqI6bXteBcxTnLcl+2Y1YUZAgBPhskDuAFNOMcqbYLa2gWyd0kFKgdwSNwa6Y+IW7Ib1Y8zZznDCpW4kp5aDOgiPvFjUknYHbT/KKf4rLMIVkKWkkEgQ2oTexPa7qgs9xanhgkz6zaSqwEqLihJjf/AJ76nsdwIjUoqKW4Jk81u5G8DVNTJpJW67Gtt6JJIDKcYhpaggJbKNLQXrl4JJuqHZ9Qi0C0VVs4awCHCAp0G2pKEJKEqjtJSSvYG3WO8xTvA4lzDozRpK1DQLX2PPQhRB6EidqnOAcpbThkvBpp4lcL5miEgEz6/sgAwL9qpj7Ld/H8Ce9FPDjHJVySvVqAVKU6gmRt2tidyJNWXiXOMSl7lNPclCWkuXWRqJQmb+4AJFU/PUJbxrgaGlMgwNkyASn3EkVoGejAKIGJdS08lDYga1SnQkpJGmAd9j3U81KUW1ff4/AR2IcB5/iH3EtrccWIWqdRKgPxCCYUCdNtxcjxs3GGpS2VqSUnQQR0B1m09PKaquVLwWFUl3noWJJ9V6Ii0QmZJgz0gWM094t4zaIYIc5p0GSkjqqUykkGY8JrmyQc5e2OvyLTS7B7EKSy4GzGtbaSRuAUuTB6TtNHDDqg+EkkpUlcySqIQqSJ6xqHvpDKs/bAVzWlkEpIBSSbBQkQbXO/jUnlOY4cuamUuOHSo2SnspKVBUkrsb93SocJJNOJfJERleKwC3wGVPFzSsJlCEoJ0KFyDVSTlataEKhJVABmxmIImOl6msPxTgkLCkJf1JnTKGkiYIvB8aqf2hRUSe0Y637IEbHpXoYYO3p+DlnJNDt3D6VETsrTPfeK2DI2mWMvK2lJPZues2AkdOtULL1YZ9bKWknUkfeEiCSABfob034nzDlYgIbUGyntFQtPUSNjUz98uJriVR5Ml2+OsW64eQGUQdIKpWTAuQKtWQcQZkttLhdwvLiVdgykaCuSJSDEXvVO4Z4eW7D3OKQtWogISb7Tera5w0/hygMuuLQsHUC0hTdxpKSlKdiOlTPitRodN9krhuMMcILjDDiVKKUhtzQ4vSY7KFk6p3gXq3ZPnyMQCAlTbiIC21iFIJuJ6EEbEWqByvh19bSOY4hRQvWkAONxeYOlQFukpNVzGYrEZXjFuKaCkvRAQqUgbDcCPhVKc4xvwZqCk6Q04t4fSMY9psCrV71AKPzJop9mjjr7pcUAgrCSU7x2E9fKiulZcbRHpTMyQ8QJNqmeHH0KehZISpCkggSQoxEDviR76r3MBEGTedqn28obIlLqhpaS8rUiOyoKJ0wbkKCB/wCY8alp+CWk9S6NEyjDs5WtTjx0BQ0hTkAgbkQOpMGq16U2mXCwts/vWlnaFaFadEg3F53plisuXiQlxx1xamkJWkFClJX2NYDQKiFQeyTa9JuZDznSXcQ4pxWjtFs9oKQ4oWJlIHLUAkgbitGnxptv8X2THFixxUcaoqjeF0t6RuSCZIiQCK9xaCsJBAtPzM/WjFIIJCXEi5HaCgr3iLGmgSpP40n4/SoUfI2JvAAwVAHzNK5biA06FEFRTJGkkGYtBpB5IUZUNu416HIECR76rimqJcmcYtZUkzMyVTJ3MdK6y/UpCVJMKuCfLauFubyd++pXhRpohxK3EoCU6gVECVFQEX3hMmPClJcYlwdsh8VlWhJUbyfKnPBjQ+34ePbB+Rq4ZMMC4+Oa6kNJIutaRqP9N7b3q3tNZGghfNYBSZCgsWPgQK55ZnTVGrgk7soeNyV5DpfwuoazC0aTqQYBKYNlJ7j+VRrnDuKxCwp4KgSfVNgN4A38tzWtN8UZXpH/AFgFtg4u3uApQcX5SBfGAz/O6f0tXMsuZf8Akt8TOH8hLn2SG3EFKdQKgSBpcUdDnskgSOl4pfOOE8e884r/ALRcUpPaT6pWSLTJtFaBhs6wD5WWHVPJQkagFObknT62+yqQxS2XFhQOISlJulJUkK/q1DwO1Z+rkT6+S1FNFcTkWlzHE4dx4PJUZTYKl1JS20e8esSe6Btevo4NxzBUMOXg2sA7FJ8lp9of8GK1DGZ1hGBzHUqbbFlesd402B8ajXPSblMgale5Dn5zTxzzdxVky4p0zMf2HxSApRYdWom3Z3PUnw/WnXG+WLcdb0NrUtLTWqxNtAF/Ig1oyvSZlLd9ye5vV+ZpDDelHKVQOWqTa7QAnrJJrZZMzfKUejO49FFxfDRYbSVAlBSIJERIBi1wQfyqpZ1hShwWMKEiR7j85+NapxVxPhsToGGTpKD2wUgJUO6Uk1BcR4th4pCGy3p3Ag9BYEn31riyztckE4rjZRBjnf4qviqrh6PMKlYdUp3RbSIkTIJUTPupkphrok0tlzi0SlsC/hW2SXKNIzhp2yprRL6gozClX74JH6U+zNKdXZMiB7ukD3RUvicC1qJIlU3jv600XgkTZI99Wp2Sx7wQAlY8jNR3EbvNxC1jvIHusP1qeyHLuUdcpAVt33sJ8zNQ+PywIWrfUCZ85rCLTyOR0O1CKZpXBTX3DQHsiRV/axzbUBS0pMTBIBj31T+A8IeUid9IHkKs+Z8MtvKCzq1adNjYjyIIrkm05GrfgRzrixxtGphAcAGokmLddPeRUIniHCY0A4kkKQQRI9WNyCLGn+A4H0IU2lwltStUEAGdum1qqPpC4b+ymEzy3BIUPaAuk/760+LmuK6IuEVrseY3iFt5ZW3OgwEz3JATPymiq1kphhN/a6/zGiu1fTQo5vVKc2o99S6c1AEBJ2QLrJ9U9qP6hAjYVQhmbntH5fSvf8Wc9s/L6VvxYrNEOdeyFDtSnt7J0wU7dVXnbwrhGaxE6lEKSZ1kEpCNOm217z02rP8A/F3fbPy+le/4y77Z+A+lHGXyFotz41KUZIkkwbxJmJ6+dcBr+aqmc4d9s/L6V5/i7vtn5fSjgwtFrUxb1qZPKjY7VBHOHfbPy+lJKx6z+I/KmovyDZKYpyTXjDeoGok4lR616jGLGxj4VRJLrwhERH+/OkXGo3/OmCscs7qPyrn7Urv/ACo2Nko3hidkn404GAWR6g+IqD+1K76PtSu80UwTLbkr+LwpUWHOVrgKiLxt0O0n41KftLmXTFr+MfpWf/bF+0a6TmDg2WRWcsfLbotSouuY5hjcSjlvPqcTvpUokflUT/ga/wCX4moUZ28P+4r5V2M/f/iH4J+lChJdUDkn2TyeHwfxAe7/AFqOzLCclemZtM7d9M/2hf8A4h+CfpTfE5m44QVqJItsNvcKqKkntibRbOH3YR4zU5iGdSp74/IVnDOaOI9VRHw+lPmeLsUgyl0g/wBKP1TWU8TbtFKarZensrWgAqET0O/wpFJIEAkTVJd4sxSzKnlE+SfpSf7SYj+Ifgn6VPoy8sOSLwUE2rks1Sf2kxH8Q/BP0o/aPEfxD8E/Sn6UvkXJGo5K2S2skiEgJTe8zMx13N6gsyekqWRN5I2nw+FUv9o8R/EPwT9K5Xn75EFw38E/SiOFp2ynls2TIfSi0yIOHc/8Vp/WrPlnpZZdVpDLqYSpRJKIhIJOx8K+b05q4Pxn5fSlWc/fROlwiQUmybg7janL6bG+ifUb7PoFfpnaSezh1+9aR+QNMOIuOk5hhlNrZSgEghRUSUkbEERHUe+sKOcu+2fl9KVZ4ifSCA4QDYiE3+VaLFGKpE8jSsrxYS0kQbT/AHGinHA+MaOBZLika+3M6Z/eLifdFe0uLJpfBjNFFFagFFFFABRRRQAUUUUAFFFFABRRRQAUUUUAFFFFABRRRQAUUUUAFFFFABRRRQAUUUUAFFFFABRRRQAV6K8oFAGg8Lsk4VsxPrf3qoqR4MWn7E1P8/UfxF0UAZbRRRQAUUUUAFFFFABRRRQAUUUUAFFFFABRRRQAUUUUAFFFFABRRRQAUUUUAFFFFABRRRQAUUUUAFFFFABRRRQB1RRRQ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8444" name="AutoShape 12" descr="data:image/jpeg;base64,/9j/4AAQSkZJRgABAQAAAQABAAD/2wCEAAkGBhQQERUUExQVFBUVGBkXGBgYGBcYGBcbHBgXGBcYFRcXHyYeFx4lGhoVHy8gJCcpLCwsFx4xNTAqNScrLCkBCQoKDgwOGg8PGiwkHCUqKSwpKTUsKSwpLCktLCwpLCkpLCksKSwsKSksLCwsKSkpKSwpLCksKSksLCksKSksKf/AABEIAMIBAwMBIgACEQEDEQH/xAAcAAABBQEBAQAAAAAAAAAAAAAAAwQFBgcCAQj/xABDEAABAwIEAwQHBQYFAwUAAAABAgMRACEEBRIxBhNBIlFhcQcyUoGRodEUI0KxwRYzU2JyshWS4fDxJEOCNESDorP/xAAZAQADAQEBAAAAAAAAAAAAAAAAAQIDBAX/xAAsEQACAgICAQMCBgIDAAAAAAAAAQIRAyESMUETIlEE8GFxgaGxwZHxIzJC/9oADAMBAAIRAxEAPwDDaKKKACiiigAooooAKKKKACiiigAooooAKKKKACiiigAooooAKKKKACiiigAooooAKKKKACiiigAooooAK9FeV6KALlkHCrb+HQ4qZVqm56KUOh8KKneDsvWrBNEKIB12/wDkX4V5QBmFFPooAoAY17U5lKZc9xpww8EOKUQIBMW+FS2NKytxQRVqTnSrzF97VH4hUnamm2NqiEoqUKa6SmqokiaKm0tjupVLFFCbICirQMBafAdO8mlsLg+0LeO1PiLkioxRFXbkbW28q9dwuoCw3PTypUHJFIiiKuycCO4fAV0Mv8B8KKFzKPFeVd3MD4D4U1Xg/D5Ug5FSr2KsjmH8KQU1TofIgaKmS3XPLoodkRRUporkoooZG0VIFNeFNIBjFEU9iiKAGUV5T6KIoAZRQBT2KIoAuHDLjowrelcDtQNE/jV1opDJWTyEdpQ3sP6jRQBVzU3lPDRfb1hYTJIiCdqg6tnDudNNMhK1QZPQ9T4VnlbUfaXCr2K4LhFTap5gPuNePcHrUTDibmdjUojiVj2/kfpTzD49LiStGpSUkAqCVEAnYG1cfPL3RrUCtfsO5/ER8DR+xDvto+f0qyDN25iT/lVP5V21nDRIAVc2Agz8Ip+pmDjAq/7DPe0j4n6V0ngd72kfE/StQyzhPEP3CClJ6r7I+BvUnh+EUoK+asnQQDpsNgdz50PNlirYcIvoyJrgh/vR/mP0qUwXo9xK/VSD5Gf0rYslYYIPLbIAJGogGSJBgyZpTgNwFt0AyQuD5id60w55zlTM54oozVn0b4nTBR0HymlmvRpiUmeX0P5Vtde12cmYcEYkPRxif4dLt+jfER+7+YrZqKLYcEZCn0av+x8xXQ9HD/sfMVrlFDYvTRkLno2f9j5imOI9GeJ6NH5VtlFTsfBHzzjPR5ixth3D5JJqLe9H+O6YV7/Ia+mYrlZgUWyuKPmA+j3Hn/2j/wDkNQ2Nyd1hwtOtrQ4N0qF73FvKvq5vEFSgPPrvWPcfsznvmyP7FVmsjqyuJmZyR3Tr5awmY1aTE7xMRTZzCkV9J+jzDJOFWkgEFwyCJB7KehpDiP0U4TFAlA5C+9AlPvQbD3RWkMicbZMotOkfNC01wRV74s9FuLwQU5AeZTcuN30jvWk3T8xVHIppp7QxOK8rsiuadAeV7FFFIDyKK6AoigDR+Ecq14NpWqJ1/wD6KHfXlccKKP2Ru6vxbFXtq7rUUAZzXSFEU6x2WraNxI6H691NSiknYDgOT3fCnWBx+gwRY+Yj4U0wZgnxFdFIMxNqAJzCkTIVPvV+gp5lOMSnENHTcOIvJ9oVWW34p5lT/wB+1/Wjv9oVMlpjXZsL3prCFEEJkW9RXfv69GK48cSnnEJUh0arI8AIuruFZ/mCMGXFBbipk/8AavubTqqw4ltJy9IQSoC6R10gxMT415+WSajdnVBU2S2B9K2tYbACZIA7KQLmI3tU7wRmQSMQUqj70hcpkSJv4D1fjWMZdglB5vsGdaVathAImZsK03gtxIOM1RAxZI7RSfVNknvPjTmli3Fkr3dlpzT0hpwzim1pJKSRYpiO/wDOnOTekBvFK0ITCrkhRGwEyI37vCazzjfD6sTrbRrQLGJi0dk9Um4N++m/A7ak4klQ0DS4BJvdtVk+0QPlWqyf8fK9mfD3Uagv0hYUL0FwzMHs2Hma5zjjtvDuaCnUd7ERBAIMx41T8bmWVLd7WoKmDAhPxmKb8WYBasQlxpvnISlKSBJA7IhKouDEHyilHN7knYOBfMm45axJUANJSkqMmbAXIgXpRvjrDKWEBZkmNoE+dZ5wTh1NOqW6nSjQ4CD17MkJHWIvTpjMsuW9Ha1EwOyEpmbXmiWX3NKyVB0XHNOPW8O4UFOopMGDHu2rvL+OmnkLX6vLEqG5iQARaCL1RuKMteViXXENc1CpEi8K2Nh1FKcGMfZ0uuYkaW+XcESTC0yY7pIFTLN7LvY1B8tloZ9IzDriW21rCiQLpTB+VQudelP7O4puFKKSQqFpCQZNh2L2i/nTLCZ3lZeHJQvmqUAklMAEmJF/d76hOJuGn1PvuNs81DhsoXKSDCoG4Mgi4rPnc6k3VfJfHWi68PcffbNtaSASoBSSoAEXA0QoQfdBqL42ylr7SMRzFl4IAE6SnSQQLQOhNRvAuVrYKlOIACkeqpJJOlYv/KCdQB6wel6f8arH2mwIBbQQCIjfp0rFz4zqL/ey4xvsVyDir7FhiTKyt0gJsNkok7G0H5ipvLuPw+h1RBb5SFOKHZJgRcWvuf8AZqn4bKVPsJ0DUUOOEgb3Q1t37UtkeXlvnLdBS2GlBY/EUgpKwAfdSeb2tWynBdjrM/SG3jcJi2m9QUWHTKkgAgJkxBrC1GtbGaYJ1nEDDpdSv7O9GoICSNB1eqO6skUK7/pPK347OfIjgmvCa6iuSK7DM8oor2KAPRXRHWuQKUQKAL9wqlH2RuUye1eP51V7TPIcQE4dAvbV/cqigdHb7AUhQIkRVLxqYIHgKvRUlaCUGY6VSMzVKvcPyrmwWm0bZKfQYBnUT4RSDvZUfA1IZCPX9360wxv7xf8AUa2T3Ri+rPQ8O6nWXYgc5u340f3Co6lsEqHEH+dP5iql0JF3zZvCFxQcdGrUr/tmdzaxg1Mvo5eDbWyowgFIVEWUd46bRUJm+DwqnV8x5IVqV+BQO536bzU9LacEhoLGgpVDhsBpINx4zHwry8jfGNNnYu2VLB8QvcwatSkqUEq95HUCxrSOCVkLx8AkDEyRGrdKo1Dcie7vrPMNkzZcEPBUHVpTN4va1X/gwffY6IJ+0ogFWm+lyIMbg3vVZ+Pj72TEjuPM2xDWJ0NFaA6dekKMkxpgx3AWHiaQ4L4hedf5bpUqOYRJJKTylhQ/mBHQ7Gn/ABvhG3Xip94MuIOmAFkK7KVSIEiJgxI99qjuGcKyw4XUPB2A5IAXKRylkqMpG9xe29ybVCcfSqt/kx75ErisTlCnBqJ1fihJv3yelNeMsxdQ8hthaghSEKSEqUJ7CQOtrAQNt64dbyolCnFna8NrTrvH1vXucY7AYrtF4pDaQE6ULPZAAlVrQbSDERtRHTT2/wAwfTPOCM8cW6tt9SlICHSZJUUwjtRe9uh7htUgjGZU46B2g4SkTpASTte8XNR/DasHh39JeJLgKbtrSAHEwncReRv0B3mrAvhjLVKB1jVaYBv/AOPSonNKbe1olLRBcY5i/wDa3Gm1EJRKwAopF7qMzc/S1d8G5zzG3hiVEtpb1ajKiBzESm5uJv4X7zXWfvYDEOLWtboWlQR2G1lN50AhV9RvtY9KQyvMsBhdaFOLVqBSr7oyIUkgRMdDP6daXux1x3rwPqV2SGFzPKlOpDKTzSoQSg7yIgExUJxZjsQcTiEoWUoZJMBZFiZJ3lRJP+wKkk5plSXEONNuBWsQeWY1e9UDvo4jRgi6pWIUtD5UokITqAAUQkwTYkePcYExU3U9psfgV9G+ZvuL0qUpZSg6Tq7QlSYHaMKEzY3EmO6pDjkE4oEiCW0SO66qb8Hs4cQpleolKkkqQZSdSYFldiw1A9T5aadcapIxIkyeUmT33Vesptc9fwVHsgncUtOGCEEjW6rURIMBDZgHoJj4U94UxkDEIeUpbYYWoyZIEp1Rqtcd/dXuELIw6lPTAcUE6bqkobskE3tv5U44dcw2l5UqKeWsL1JCVBHZsBJF79+3TrEv+rVFNES1mmBeRiBh0upc+zvxqCAk/dq1eqO6snUK1fD5hgHEvjDh0Och+NSUBJ+6VPq+FZURXp/Sa5d+OznynFcxSzLJUbUsMF43rtbowGemiKf/AGARc3+VH+FkiRHvpc0OhiBSraKUXhCDETSzGDWSAEknwobQ0iXy9r7tO3X8zXtLYFaQ2AVBJvYi4uaKVlHD2EQkFTS1IMeqrr36SN67ayHDO4Vbqnyh9MaWimyxA9UjrvXPIjyHyrr7KFeqVKPgCfyrPoCHydGkL84qLx4+8V51Y14FTSiFApCu8EGffXmM4KfIS8NJSuCBN/nTUknbE1oq6UzYU5w+GUFJJ9pP5ipY5KtkSpBHj9IpsF9oEdDf4iqc7I2WXO8swy3llbzaValbBYO53gRUycAkZakIUFpSdQUAbyqDvUPnmUsLeWVvtJJUq0rB3O401MslOHwbemHWxrSYJCVargEEd/lEV52RtxjTfZ2LtmfpRpWIUdWoRG2/fWscGpBezCSU/fNmdOoeo7OodRE7X2qkYfiPDly7IQbgK1KOlXQ7fPpV14MIOKx6VBV3Wo0mFA6Xbi4JMA+dVnba2vuxQS+SC9JeGAxTZKlLSQJULkgR6vTqajeC20/aVxqKNDwg7lHKXGqPdVn4yz5rCOqQGkOhRCkyXLDQAZk2UTuBbsyb1H8M8RNPOFPJS2YWZSXJUOWuUiTAO5ANveKiMpLFVfqNpciKyTh/7e66txelpvcpgQBJi4sAkHofKvOK8gTlzjKmHStDiZBIuO8HooEEdNiRFOcoxmIy9xTmHRzmXpgwYtMz1QsSQZ/WmeYKxGOc5r6S22gE7KOkE+N1En42FdCk7u9Gbj/kUzZXNxmFbQkJ1Jw5gWuUpG5Ow6d0VO/sBqc1oeUkgixKZmR11RvUNnODC8RhS0HNQRhxpIuQQkJKTsVA2KfKpBXDuJ5gUh9widilwQfKNNZuTUY7ofHbsaN45ScFi9itt9tCVkdoA80WPhBg9JNNMm4TD7Wsm5kC5udJVAsfwgm8VNnJ0jDYxpQdKi81qUhCilJlyIAErAPrEe1ba8Qyzj8KlTYaURtICiFJNwQRZSfPvpxlaai6E18kLhCWn+WbjWAodDBtVm4vysjF4hSmVKDl0ESEgn8UxcVAIypTZS46lWpShAg3M3JtsPmfKrpxDxs7h3nGGm0EIUpSiWwZKjJMHpHXcmTRlk+acBxqtiXo3wRS6SUqgoKdQIB3BUAD63Z6f6VYeMUjnp0mU8pMGZtKu+o/g3if7SsBxtlJShRPYSlKk6wqyvwqn3Gx3p/xk8C+gp2LSYtFtS+nSuHLy577/M1h+BCqy9TrI0pJ0uqJgTEtp3+FOeGMIAt5TgPLDDgUY8iQJ6wD8K8wucqwzCigDWt3SCUggdiSTPkKdZFxAXC6jE6dPLcJUhCEmCEpULDfb9elRLlT+BkRgsfgXA8MOHQvkvxqQhKT90ubpvtWYJZmtSwGPwLpcSxzuYWnY1JQlJ+6XPq32mqC5hoAgQa9H6d8XLvx2YT6GrTOkf7ihRPmTSije1JQR3XrqsxFImnOHfgG8dR4GOlNAuK9JvSasaFi7EU5ZSP0+Mf6UxSae4fFKSnT+ExNh02vv1NSx2WXLMmZW0lShJMyZjYkbFY7u6vaMqzhhtpKVKCVCZEKtKiR+E9D30VoMaZE7D6U2OpSQZ/qFX3hO2E6Xcd/vVVHyfCy62sAmHJI7gkyTVr4fe/6QJI/Es//AHJrmyPQ2it8cgnEz/KPlNWrAYGWGgFgKDYMGCDbqD+dVHiw6nr9EgfnTfKm8UFBRLnKgxN06QCRvTrlEE6LJiMIkLhxOkGbjb3EUwzDJ2O4Epj8IJOo27utRJzN1Amx8DIB63ANIftmXSEKZMkj1Dcwe4imoOtD5K0Ge5I0t9wqdaSdSvxEHfYjTU7g8ElOX8lKw4SSpEH1iCCdPfA6VC55w8h19xSnWkypR/eAG5m4jepZGXlnLwErBLZUQpJJEKMGD33+dc2R3GKv4Noqm9FOXkjwVp0AAmSTuALm/QRWh8KLSMVj9QSU62CdQMCzhBkereBPSazZOdYhKirWVAGCFKJkGxEE91aVwgV/bMdpmZYJiJiFbTZVyLdYrTPyr3fe0RCvAjxjlK8S6leHR+7gFMerYFNjZQN6i+HcieRiS46CgdrtaSLlCh2QBaN/+aX9I+JeS8kBXL5kFUEi4GkFV7COgsJNRHCOOdGK5S3AtJJBJUVJB0qhaT0gT5is4KXpWnoqVchI47E4lfJw7jqUIkfvFdondSyNyT06AACucwVi8CpKH3FLQ6NuYoyAe+ZSoG4NOuHc4Tl7zyMQglKttM3kKggi+kpVMgztFR2fZscc62hpJ0osN+u1yfAV0xtuq9pEv3H2e4zlvYXlLWVKbYIKjsLRaT2j1PlFduu4xLmoLSoauipvPnvTXPMOpl7COJKTpbYEgyARtPgeh2tUtieJcwQuShOk+ylN/eBUV7VVDfYsxm6V4bGOOhfMQ4zqSFkIWrW4EneUybKA3jpJiOy/h3E4771TxRruJ1wBsLJslNj7hTnC5StzDY4qKUrdW0tKVGCTzVkb2GoyBMTFGU8YpYYDbzK+Y1KQdNwdKk9SNKoJFwfKoS74/In+JWw8tKyy7ctrgXMpIJmPA93lWg8Q8MOOvOPNPJQHJQpJUEk6fWG8EbH31npSp1xTyhplQJ8JPZHifpVi4zQVYtwKWUpCAUAJtJAMADaTcmqyJuceLrv+gj0WjgnJF4VwLUZlCwAgoVYKAlQ1SRqiw8z3U/42XOIQYKZaBg7jtLqpej10h0JUoRpUoBUxrsJSRJSYv7r1a+M21c5vWZVyhJHXtrvXFl1Pb/Y0gMMtwCXml6lBGhzVJiPUIuSRFOciytsKcUtaFp5biToUhVgAonfu2tUM+FFgpBsXk6h3/drIn3il+FSG31hRIQppzXHUBPQd+/xqGnTdlieU5tglLVyA6HA28U6koCD90uZgd01QHsfKpj4Ve8uzDAuLWGedr5T2nUlCUH7pfs+FZmFV6P08dvvx2c2R9EkxpUFdjUVCEmSNBmdVtzaL2vTXlxXeDnSSK5Wu3ee4frXR5IOFiI6/CveaSYpBSrTXTLC1nsgk72EwO+qYlsdOsLTuDFIk9KsWWZW8UpUUagRA6nw61F59g+WsEp0KO6PZPl0qIyTdFSg1se4JlJQCQCb395FFPchR/wBOiyeu+/rGituKMrFsNiy2lCkiTrMA7GrJw/mnKwii+QlKFGFXvN7x4mKpacWEhsmwSoq91KYzMFvYUNthSm9XbUBZR3SPC0mK5lGzaR7n2doxDytGoiwB6GOop0zxUpplaTDqkBISgC0bG4F4BFRGHeb5WlQCV2iY1T0tTR3ElnUEyST3QZ8RVpeKBpfJL4jGpWFj1YTq+Ww74qNSkpQtbYlcDtRdIJ7UDoelI4Ztca1C6z5CPAede5viilKAki86gDfpEx76qqJZM51wzzXlq1Npkk3dQDc9QTY1OYJkYfBBpxQKFFepYOrTaUwUyDcRHjUFnfDC3XlrEAEkjto6+BNqm8LlKkZcUKgqQSqQZ62uPA1w5XcUm/KOmK2yrqy/CrXZ2TeJCkyegvtJtV24XTONxvqj/wBOe1IE3ESLp336EVl7+GgkaSSTY/6da0/hRcY3FjtSpOHjTBIVB77G0267VpmVLu9f2iYCvGCmAsjGLVI06CkSSCkT17YEJ7Vt4qI4bZwpellRcWCOyUR2SDJHav0EjbVt3d+kfLQpbam0lxIsSOuxIMervt0qD4TwSjjUlLZQAqQJJ0i49Y+fzrKEbx3bG37uiRzDiZhlKGRg23FpmRzHFcuTOhKp1TuSBYEkDrTXCcUs3bVgmmSpOkEqdgXmFX1BJAgkd/nTv0fMNqxbwWQly+km3UzB79trxMVx6TsYlfIQSFvokEpBHZsYM9qNUxN60jGPJQr9SJN1ZznOJSy5hVrw7aOw0AApRJhUlIlRBSLXIPrUo7xayl0p5DYGomdDvUz/ABPnHuqCzgyvBFc6Qy1MbwFqmPGKtOI4mwBUUr5ijsk6WxHcJCZNDimlqx8tskBmaH2sa6lrC6CpsqKwokQ4Z5w1dqBdOmJm3cIJ/il3ErPIwTLiUgAEtKUqEiNSoVY+F+6TTJpuWs00A6ZbI/p+0EiY8KsXBeZMJwiSHeW4hRK021G6iTdQiezCrxEVPpqNtK/9BdlUc4g56NCmmULSqbIie+DPZUPntarnxJxFhWlct5rmuC+oEApTA0JKgnu6XgRes9zbEB7FuLR6qlAyNiYGpQ8zJ99XjiLJHlvKfZShxKm0oVZKtJ0AKGk7KAIv5U8sYKUb0EZPdD3hPMmHFDkIcQvtynUgqNrG6IUkJ1SO/vsRLcVoAcZCTqTyrEmZGtUT8arHBWWrZdClJQAQpH3kgdCSI2iAJ2BUB1q08TuJUtkoGlJaMCIjtqrjy0paNYkbgczTh2nVKGqVpAT0UShcdDEXNLcN5m2444kt8qULUYVMpCDIFrQZMePhFNMNlZxCFpSRKXEKvPahDogR1vTjIMqU2+pTiSlIbcBMby2SY6bX+FRLik/krZF5Vj8A46QzzuZy3QnUltKP3a/Z8JrNItWjZVjMAp77ova9LgTKUJR+7VvHhNUxSUfhBiBv316OB03347OXIeYBuEEH8RB+G1eqw6ReINea6s3A+Q/aHgtYltFyO/zraUqVkRTbpEI3wlicSkLYYdWk3nQUge9Vo8a7yJpTK1SLkaSNwR12r6CcxCCnlkwnTpHlEWqlYz0ccrQ4yVO3AKTAJB3gi3Wb1g86kqZ0wiltjLKUtlCNSNcGUwSI63is54yxaHsY6toqKJhOoybCDfzrcuGuCF4VQUpaVgkyg7JB3AMdr5Vxxb6K8Lim1qaaSy9BKSjspUe5SRa/fFX9Njabkyc+RS0ZRw+0Dh0bfi/uVRSWX6m2wi6dJUCDuCFGRt30V2Uc/BD1rh/DrbAU6oza0J+V6s2ZZw2rBowjTSUNogCFRKhaTA3NzPWapbTh7hSiVKUQkCSTAv1rjUcidKXZba7JPBcEMhwnmSo3KlRAgTbvM0o36Pm1o1B4pcUTMdpHfYbz76bM4ZbjgaZUXHDJ7COwmBJ+8UoTHeBHdNeYjM3cOl9t0wvQqE9I21e/annxfUQW9PRlFwk+SdldzNPJXp1pUGzplImRMknu7oqXZydlbK0gQooKxAB7UdmFbiT0mLm1QeX3lwkJA7It+JQOn4Uvjc4dwYQApLmtMyZPUjrWjbb4p7LQ9zzhl5x5S0oXBM7iDbztUpgmXMNggSO024qQb+sDAVBgi/8AxvUNnWTuvPKWgOQq9pgyOh7qsGR4FQwRYcnWsqAnv3Tq7haJrlyt8FteDojtlQTxMQslTSIEg6UwRuJF4mrxww4Bi8ZISQW8N61hFrk/h8+k1UMdws5PdO/d74q2cK4jTi8SdUS0wPwzA06oBNzHTzqsvFx9v30KNp7PeNM/VhljkIT97p3SFXTI3/GST63lUTw9xK6vEhp5CUkrTdKEApUJibXF+lxuKnuJ8KnHGS422pERKkQoGwjtSkiNvGoTJuHg3iUq5ratKkmA42VKM92qSAN6xg4cGmtlO7VDXN8LhloS668G3VEglKHIdCba9BTIO4J2JuOtMMDgMIVEofDiwkkJKHBqI6bXteBcxTnLcl+2Y1YUZAgBPhskDuAFNOMcqbYLa2gWyd0kFKgdwSNwa6Y+IW7Ib1Y8zZznDCpW4kp5aDOgiPvFjUknYHbT/KKf4rLMIVkKWkkEgQ2oTexPa7qgs9xanhgkz6zaSqwEqLihJjf/AJ76nsdwIjUoqKW4Jk81u5G8DVNTJpJW67Gtt6JJIDKcYhpaggJbKNLQXrl4JJuqHZ9Qi0C0VVs4awCHCAp0G2pKEJKEqjtJSSvYG3WO8xTvA4lzDozRpK1DQLX2PPQhRB6EidqnOAcpbThkvBpp4lcL5miEgEz6/sgAwL9qpj7Ld/H8Ce9FPDjHJVySvVqAVKU6gmRt2tidyJNWXiXOMSl7lNPclCWkuXWRqJQmb+4AJFU/PUJbxrgaGlMgwNkyASn3EkVoGejAKIGJdS08lDYga1SnQkpJGmAd9j3U81KUW1ff4/AR2IcB5/iH3EtrccWIWqdRKgPxCCYUCdNtxcjxs3GGpS2VqSUnQQR0B1m09PKaquVLwWFUl3noWJJ9V6Ii0QmZJgz0gWM094t4zaIYIc5p0GSkjqqUykkGY8JrmyQc5e2OvyLTS7B7EKSy4GzGtbaSRuAUuTB6TtNHDDqg+EkkpUlcySqIQqSJ6xqHvpDKs/bAVzWlkEpIBSSbBQkQbXO/jUnlOY4cuamUuOHSo2SnspKVBUkrsb93SocJJNOJfJERleKwC3wGVPFzSsJlCEoJ0KFyDVSTlataEKhJVABmxmIImOl6msPxTgkLCkJf1JnTKGkiYIvB8aqf2hRUSe0Y637IEbHpXoYYO3p+DlnJNDt3D6VETsrTPfeK2DI2mWMvK2lJPZues2AkdOtULL1YZ9bKWknUkfeEiCSABfob034nzDlYgIbUGyntFQtPUSNjUz98uJriVR5Ml2+OsW64eQGUQdIKpWTAuQKtWQcQZkttLhdwvLiVdgykaCuSJSDEXvVO4Z4eW7D3OKQtWogISb7Tera5w0/hygMuuLQsHUC0hTdxpKSlKdiOlTPitRodN9krhuMMcILjDDiVKKUhtzQ4vSY7KFk6p3gXq3ZPnyMQCAlTbiIC21iFIJuJ6EEbEWqByvh19bSOY4hRQvWkAONxeYOlQFukpNVzGYrEZXjFuKaCkvRAQqUgbDcCPhVKc4xvwZqCk6Q04t4fSMY9psCrV71AKPzJop9mjjr7pcUAgrCSU7x2E9fKiulZcbRHpTMyQ8QJNqmeHH0KehZISpCkggSQoxEDviR76r3MBEGTedqn28obIlLqhpaS8rUiOyoKJ0wbkKCB/wCY8alp+CWk9S6NEyjDs5WtTjx0BQ0hTkAgbkQOpMGq16U2mXCwts/vWlnaFaFadEg3F53plisuXiQlxx1xamkJWkFClJX2NYDQKiFQeyTa9JuZDznSXcQ4pxWjtFs9oKQ4oWJlIHLUAkgbitGnxptv8X2THFixxUcaoqjeF0t6RuSCZIiQCK9xaCsJBAtPzM/WjFIIJCXEi5HaCgr3iLGmgSpP40n4/SoUfI2JvAAwVAHzNK5biA06FEFRTJGkkGYtBpB5IUZUNu416HIECR76rimqJcmcYtZUkzMyVTJ3MdK6y/UpCVJMKuCfLauFubyd++pXhRpohxK3EoCU6gVECVFQEX3hMmPClJcYlwdsh8VlWhJUbyfKnPBjQ+34ePbB+Rq4ZMMC4+Oa6kNJIutaRqP9N7b3q3tNZGghfNYBSZCgsWPgQK55ZnTVGrgk7soeNyV5DpfwuoazC0aTqQYBKYNlJ7j+VRrnDuKxCwp4KgSfVNgN4A38tzWtN8UZXpH/AFgFtg4u3uApQcX5SBfGAz/O6f0tXMsuZf8Akt8TOH8hLn2SG3EFKdQKgSBpcUdDnskgSOl4pfOOE8e884r/ALRcUpPaT6pWSLTJtFaBhs6wD5WWHVPJQkagFObknT62+yqQxS2XFhQOISlJulJUkK/q1DwO1Z+rkT6+S1FNFcTkWlzHE4dx4PJUZTYKl1JS20e8esSe6Btevo4NxzBUMOXg2sA7FJ8lp9of8GK1DGZ1hGBzHUqbbFlesd402B8ajXPSblMgale5Dn5zTxzzdxVky4p0zMf2HxSApRYdWom3Z3PUnw/WnXG+WLcdb0NrUtLTWqxNtAF/Ig1oyvSZlLd9ye5vV+ZpDDelHKVQOWqTa7QAnrJJrZZMzfKUejO49FFxfDRYbSVAlBSIJERIBi1wQfyqpZ1hShwWMKEiR7j85+NapxVxPhsToGGTpKD2wUgJUO6Uk1BcR4th4pCGy3p3Ag9BYEn31riyztckE4rjZRBjnf4qviqrh6PMKlYdUp3RbSIkTIJUTPupkphrok0tlzi0SlsC/hW2SXKNIzhp2yprRL6gozClX74JH6U+zNKdXZMiB7ukD3RUvicC1qJIlU3jv600XgkTZI99Wp2Sx7wQAlY8jNR3EbvNxC1jvIHusP1qeyHLuUdcpAVt33sJ8zNQ+PywIWrfUCZ85rCLTyOR0O1CKZpXBTX3DQHsiRV/axzbUBS0pMTBIBj31T+A8IeUid9IHkKs+Z8MtvKCzq1adNjYjyIIrkm05GrfgRzrixxtGphAcAGokmLddPeRUIniHCY0A4kkKQQRI9WNyCLGn+A4H0IU2lwltStUEAGdum1qqPpC4b+ymEzy3BIUPaAuk/760+LmuK6IuEVrseY3iFt5ZW3OgwEz3JATPymiq1kphhN/a6/zGiu1fTQo5vVKc2o99S6c1AEBJ2QLrJ9U9qP6hAjYVQhmbntH5fSvf8Wc9s/L6VvxYrNEOdeyFDtSnt7J0wU7dVXnbwrhGaxE6lEKSZ1kEpCNOm217z02rP8A/F3fbPy+le/4y77Z+A+lHGXyFotz41KUZIkkwbxJmJ6+dcBr+aqmc4d9s/L6V5/i7vtn5fSjgwtFrUxb1qZPKjY7VBHOHfbPy+lJKx6z+I/KmovyDZKYpyTXjDeoGok4lR616jGLGxj4VRJLrwhERH+/OkXGo3/OmCscs7qPyrn7Urv/ACo2Nko3hidkn404GAWR6g+IqD+1K76PtSu80UwTLbkr+LwpUWHOVrgKiLxt0O0n41KftLmXTFr+MfpWf/bF+0a6TmDg2WRWcsfLbotSouuY5hjcSjlvPqcTvpUokflUT/ga/wCX4moUZ28P+4r5V2M/f/iH4J+lChJdUDkn2TyeHwfxAe7/AFqOzLCclemZtM7d9M/2hf8A4h+CfpTfE5m44QVqJItsNvcKqKkntibRbOH3YR4zU5iGdSp74/IVnDOaOI9VRHw+lPmeLsUgyl0g/wBKP1TWU8TbtFKarZensrWgAqET0O/wpFJIEAkTVJd4sxSzKnlE+SfpSf7SYj+Ifgn6VPoy8sOSLwUE2rks1Sf2kxH8Q/BP0o/aPEfxD8E/Sn6UvkXJGo5K2S2skiEgJTe8zMx13N6gsyekqWRN5I2nw+FUv9o8R/EPwT9K5Xn75EFw38E/SiOFp2ynls2TIfSi0yIOHc/8Vp/WrPlnpZZdVpDLqYSpRJKIhIJOx8K+b05q4Pxn5fSlWc/fROlwiQUmybg7janL6bG+ifUb7PoFfpnaSezh1+9aR+QNMOIuOk5hhlNrZSgEghRUSUkbEERHUe+sKOcu+2fl9KVZ4ifSCA4QDYiE3+VaLFGKpE8jSsrxYS0kQbT/AHGinHA+MaOBZLika+3M6Z/eLifdFe0uLJpfBjNFFFagFFFFABRRRQAUUUUAFFFFABRRRQAUUUUAFFFFABRRRQAUUUUAFFFFABRRRQAUUUUAFFFFABRRRQAV6K8oFAGg8Lsk4VsxPrf3qoqR4MWn7E1P8/UfxF0UAZbRRRQAUUUUAFFFFABRRRQAUUUUAFFFFABRRRQAUUUUAFFFFABRRRQAUUUUAFFFFABRRRQAUUUUAFFFFABRRRQB1RRRQ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8446" name="AutoShape 14" descr="data:image/jpeg;base64,/9j/4AAQSkZJRgABAQAAAQABAAD/2wCEAAkGBhQQERUUExQVFBUVGBkXGBgYGBcYGBcbHBgXGBcYFRcXHyYeFx4lGhoVHy8gJCcpLCwsFx4xNTAqNScrLCkBCQoKDgwOGg8PGiwkHCUqKSwpKTUsKSwpLCktLCwpLCkpLCksKSwsKSksLCwsKSkpKSwpLCksKSksLCksKSksKf/AABEIAMIBAwMBIgACEQEDEQH/xAAcAAABBQEBAQAAAAAAAAAAAAAAAwQFBgcCAQj/xABDEAABAwIEAwQHBQYFAwUAAAABAgMRACEEBRIxBhNBIlFhcQcyUoGRodEUI0KxwRYzU2JyshWS4fDxJEOCNESDorP/xAAZAQADAQEBAAAAAAAAAAAAAAAAAQIDBAX/xAAsEQACAgICAQMCBgIDAAAAAAAAAQIRAyESMUETIlEE8GFxgaGxwZHxIzJC/9oADAMBAAIRAxEAPwDDaKKKACiiigAooooAKKKKACiiigAooooAKKKKACiiigAooooAKKKKACiiigAooooAKKKKACiiigAooooAK9FeV6KALlkHCrb+HQ4qZVqm56KUOh8KKneDsvWrBNEKIB12/wDkX4V5QBmFFPooAoAY17U5lKZc9xpww8EOKUQIBMW+FS2NKytxQRVqTnSrzF97VH4hUnamm2NqiEoqUKa6SmqokiaKm0tjupVLFFCbICirQMBafAdO8mlsLg+0LeO1PiLkioxRFXbkbW28q9dwuoCw3PTypUHJFIiiKuycCO4fAV0Mv8B8KKFzKPFeVd3MD4D4U1Xg/D5Ug5FSr2KsjmH8KQU1TofIgaKmS3XPLoodkRRUporkoooZG0VIFNeFNIBjFEU9iiKAGUV5T6KIoAZRQBT2KIoAuHDLjowrelcDtQNE/jV1opDJWTyEdpQ3sP6jRQBVzU3lPDRfb1hYTJIiCdqg6tnDudNNMhK1QZPQ9T4VnlbUfaXCr2K4LhFTap5gPuNePcHrUTDibmdjUojiVj2/kfpTzD49LiStGpSUkAqCVEAnYG1cfPL3RrUCtfsO5/ER8DR+xDvto+f0qyDN25iT/lVP5V21nDRIAVc2Agz8Ip+pmDjAq/7DPe0j4n6V0ngd72kfE/StQyzhPEP3CClJ6r7I+BvUnh+EUoK+asnQQDpsNgdz50PNlirYcIvoyJrgh/vR/mP0qUwXo9xK/VSD5Gf0rYslYYIPLbIAJGogGSJBgyZpTgNwFt0AyQuD5id60w55zlTM54oozVn0b4nTBR0HymlmvRpiUmeX0P5Vtde12cmYcEYkPRxif4dLt+jfER+7+YrZqKLYcEZCn0av+x8xXQ9HD/sfMVrlFDYvTRkLno2f9j5imOI9GeJ6NH5VtlFTsfBHzzjPR5ixth3D5JJqLe9H+O6YV7/Ia+mYrlZgUWyuKPmA+j3Hn/2j/wDkNQ2Nyd1hwtOtrQ4N0qF73FvKvq5vEFSgPPrvWPcfsznvmyP7FVmsjqyuJmZyR3Tr5awmY1aTE7xMRTZzCkV9J+jzDJOFWkgEFwyCJB7KehpDiP0U4TFAlA5C+9AlPvQbD3RWkMicbZMotOkfNC01wRV74s9FuLwQU5AeZTcuN30jvWk3T8xVHIppp7QxOK8rsiuadAeV7FFFIDyKK6AoigDR+Ecq14NpWqJ1/wD6KHfXlccKKP2Ru6vxbFXtq7rUUAZzXSFEU6x2WraNxI6H691NSiknYDgOT3fCnWBx+gwRY+Yj4U0wZgnxFdFIMxNqAJzCkTIVPvV+gp5lOMSnENHTcOIvJ9oVWW34p5lT/wB+1/Wjv9oVMlpjXZsL3prCFEEJkW9RXfv69GK48cSnnEJUh0arI8AIuruFZ/mCMGXFBbipk/8AavubTqqw4ltJy9IQSoC6R10gxMT415+WSajdnVBU2S2B9K2tYbACZIA7KQLmI3tU7wRmQSMQUqj70hcpkSJv4D1fjWMZdglB5vsGdaVathAImZsK03gtxIOM1RAxZI7RSfVNknvPjTmli3Fkr3dlpzT0hpwzim1pJKSRYpiO/wDOnOTekBvFK0ITCrkhRGwEyI37vCazzjfD6sTrbRrQLGJi0dk9Um4N++m/A7ak4klQ0DS4BJvdtVk+0QPlWqyf8fK9mfD3Uagv0hYUL0FwzMHs2Hma5zjjtvDuaCnUd7ERBAIMx41T8bmWVLd7WoKmDAhPxmKb8WYBasQlxpvnISlKSBJA7IhKouDEHyilHN7knYOBfMm45axJUANJSkqMmbAXIgXpRvjrDKWEBZkmNoE+dZ5wTh1NOqW6nSjQ4CD17MkJHWIvTpjMsuW9Ha1EwOyEpmbXmiWX3NKyVB0XHNOPW8O4UFOopMGDHu2rvL+OmnkLX6vLEqG5iQARaCL1RuKMteViXXENc1CpEi8K2Nh1FKcGMfZ0uuYkaW+XcESTC0yY7pIFTLN7LvY1B8tloZ9IzDriW21rCiQLpTB+VQudelP7O4puFKKSQqFpCQZNh2L2i/nTLCZ3lZeHJQvmqUAklMAEmJF/d76hOJuGn1PvuNs81DhsoXKSDCoG4Mgi4rPnc6k3VfJfHWi68PcffbNtaSASoBSSoAEXA0QoQfdBqL42ylr7SMRzFl4IAE6SnSQQLQOhNRvAuVrYKlOIACkeqpJJOlYv/KCdQB6wel6f8arH2mwIBbQQCIjfp0rFz4zqL/ey4xvsVyDir7FhiTKyt0gJsNkok7G0H5ipvLuPw+h1RBb5SFOKHZJgRcWvuf8AZqn4bKVPsJ0DUUOOEgb3Q1t37UtkeXlvnLdBS2GlBY/EUgpKwAfdSeb2tWynBdjrM/SG3jcJi2m9QUWHTKkgAgJkxBrC1GtbGaYJ1nEDDpdSv7O9GoICSNB1eqO6skUK7/pPK347OfIjgmvCa6iuSK7DM8oor2KAPRXRHWuQKUQKAL9wqlH2RuUye1eP51V7TPIcQE4dAvbV/cqigdHb7AUhQIkRVLxqYIHgKvRUlaCUGY6VSMzVKvcPyrmwWm0bZKfQYBnUT4RSDvZUfA1IZCPX9360wxv7xf8AUa2T3Ri+rPQ8O6nWXYgc5u340f3Co6lsEqHEH+dP5iql0JF3zZvCFxQcdGrUr/tmdzaxg1Mvo5eDbWyowgFIVEWUd46bRUJm+DwqnV8x5IVqV+BQO536bzU9LacEhoLGgpVDhsBpINx4zHwry8jfGNNnYu2VLB8QvcwatSkqUEq95HUCxrSOCVkLx8AkDEyRGrdKo1Dcie7vrPMNkzZcEPBUHVpTN4va1X/gwffY6IJ+0ogFWm+lyIMbg3vVZ+Pj72TEjuPM2xDWJ0NFaA6dekKMkxpgx3AWHiaQ4L4hedf5bpUqOYRJJKTylhQ/mBHQ7Gn/ABvhG3Xip94MuIOmAFkK7KVSIEiJgxI99qjuGcKyw4XUPB2A5IAXKRylkqMpG9xe29ybVCcfSqt/kx75ErisTlCnBqJ1fihJv3yelNeMsxdQ8hthaghSEKSEqUJ7CQOtrAQNt64dbyolCnFna8NrTrvH1vXucY7AYrtF4pDaQE6ULPZAAlVrQbSDERtRHTT2/wAwfTPOCM8cW6tt9SlICHSZJUUwjtRe9uh7htUgjGZU46B2g4SkTpASTte8XNR/DasHh39JeJLgKbtrSAHEwncReRv0B3mrAvhjLVKB1jVaYBv/AOPSonNKbe1olLRBcY5i/wDa3Gm1EJRKwAopF7qMzc/S1d8G5zzG3hiVEtpb1ajKiBzESm5uJv4X7zXWfvYDEOLWtboWlQR2G1lN50AhV9RvtY9KQyvMsBhdaFOLVqBSr7oyIUkgRMdDP6daXux1x3rwPqV2SGFzPKlOpDKTzSoQSg7yIgExUJxZjsQcTiEoWUoZJMBZFiZJ3lRJP+wKkk5plSXEONNuBWsQeWY1e9UDvo4jRgi6pWIUtD5UokITqAAUQkwTYkePcYExU3U9psfgV9G+ZvuL0qUpZSg6Tq7QlSYHaMKEzY3EmO6pDjkE4oEiCW0SO66qb8Hs4cQpleolKkkqQZSdSYFldiw1A9T5aadcapIxIkyeUmT33Vesptc9fwVHsgncUtOGCEEjW6rURIMBDZgHoJj4U94UxkDEIeUpbYYWoyZIEp1Rqtcd/dXuELIw6lPTAcUE6bqkobskE3tv5U44dcw2l5UqKeWsL1JCVBHZsBJF79+3TrEv+rVFNES1mmBeRiBh0upc+zvxqCAk/dq1eqO6snUK1fD5hgHEvjDh0Och+NSUBJ+6VPq+FZURXp/Sa5d+OznynFcxSzLJUbUsMF43rtbowGemiKf/AGARc3+VH+FkiRHvpc0OhiBSraKUXhCDETSzGDWSAEknwobQ0iXy9r7tO3X8zXtLYFaQ2AVBJvYi4uaKVlHD2EQkFTS1IMeqrr36SN67ayHDO4Vbqnyh9MaWimyxA9UjrvXPIjyHyrr7KFeqVKPgCfyrPoCHydGkL84qLx4+8V51Y14FTSiFApCu8EGffXmM4KfIS8NJSuCBN/nTUknbE1oq6UzYU5w+GUFJJ9pP5ipY5KtkSpBHj9IpsF9oEdDf4iqc7I2WXO8swy3llbzaValbBYO53gRUycAkZakIUFpSdQUAbyqDvUPnmUsLeWVvtJJUq0rB3O401MslOHwbemHWxrSYJCVargEEd/lEV52RtxjTfZ2LtmfpRpWIUdWoRG2/fWscGpBezCSU/fNmdOoeo7OodRE7X2qkYfiPDly7IQbgK1KOlXQ7fPpV14MIOKx6VBV3Wo0mFA6Xbi4JMA+dVnba2vuxQS+SC9JeGAxTZKlLSQJULkgR6vTqajeC20/aVxqKNDwg7lHKXGqPdVn4yz5rCOqQGkOhRCkyXLDQAZk2UTuBbsyb1H8M8RNPOFPJS2YWZSXJUOWuUiTAO5ANveKiMpLFVfqNpciKyTh/7e66txelpvcpgQBJi4sAkHofKvOK8gTlzjKmHStDiZBIuO8HooEEdNiRFOcoxmIy9xTmHRzmXpgwYtMz1QsSQZ/WmeYKxGOc5r6S22gE7KOkE+N1En42FdCk7u9Gbj/kUzZXNxmFbQkJ1Jw5gWuUpG5Ow6d0VO/sBqc1oeUkgixKZmR11RvUNnODC8RhS0HNQRhxpIuQQkJKTsVA2KfKpBXDuJ5gUh9widilwQfKNNZuTUY7ofHbsaN45ScFi9itt9tCVkdoA80WPhBg9JNNMm4TD7Wsm5kC5udJVAsfwgm8VNnJ0jDYxpQdKi81qUhCilJlyIAErAPrEe1ba8Qyzj8KlTYaURtICiFJNwQRZSfPvpxlaai6E18kLhCWn+WbjWAodDBtVm4vysjF4hSmVKDl0ESEgn8UxcVAIypTZS46lWpShAg3M3JtsPmfKrpxDxs7h3nGGm0EIUpSiWwZKjJMHpHXcmTRlk+acBxqtiXo3wRS6SUqgoKdQIB3BUAD63Z6f6VYeMUjnp0mU8pMGZtKu+o/g3if7SsBxtlJShRPYSlKk6wqyvwqn3Gx3p/xk8C+gp2LSYtFtS+nSuHLy577/M1h+BCqy9TrI0pJ0uqJgTEtp3+FOeGMIAt5TgPLDDgUY8iQJ6wD8K8wucqwzCigDWt3SCUggdiSTPkKdZFxAXC6jE6dPLcJUhCEmCEpULDfb9elRLlT+BkRgsfgXA8MOHQvkvxqQhKT90ubpvtWYJZmtSwGPwLpcSxzuYWnY1JQlJ+6XPq32mqC5hoAgQa9H6d8XLvx2YT6GrTOkf7ihRPmTSije1JQR3XrqsxFImnOHfgG8dR4GOlNAuK9JvSasaFi7EU5ZSP0+Mf6UxSae4fFKSnT+ExNh02vv1NSx2WXLMmZW0lShJMyZjYkbFY7u6vaMqzhhtpKVKCVCZEKtKiR+E9D30VoMaZE7D6U2OpSQZ/qFX3hO2E6Xcd/vVVHyfCy62sAmHJI7gkyTVr4fe/6QJI/Es//AHJrmyPQ2it8cgnEz/KPlNWrAYGWGgFgKDYMGCDbqD+dVHiw6nr9EgfnTfKm8UFBRLnKgxN06QCRvTrlEE6LJiMIkLhxOkGbjb3EUwzDJ2O4Epj8IJOo27utRJzN1Amx8DIB63ANIftmXSEKZMkj1Dcwe4imoOtD5K0Ge5I0t9wqdaSdSvxEHfYjTU7g8ElOX8lKw4SSpEH1iCCdPfA6VC55w8h19xSnWkypR/eAG5m4jepZGXlnLwErBLZUQpJJEKMGD33+dc2R3GKv4Noqm9FOXkjwVp0AAmSTuALm/QRWh8KLSMVj9QSU62CdQMCzhBkereBPSazZOdYhKirWVAGCFKJkGxEE91aVwgV/bMdpmZYJiJiFbTZVyLdYrTPyr3fe0RCvAjxjlK8S6leHR+7gFMerYFNjZQN6i+HcieRiS46CgdrtaSLlCh2QBaN/+aX9I+JeS8kBXL5kFUEi4GkFV7COgsJNRHCOOdGK5S3AtJJBJUVJB0qhaT0gT5is4KXpWnoqVchI47E4lfJw7jqUIkfvFdondSyNyT06AACucwVi8CpKH3FLQ6NuYoyAe+ZSoG4NOuHc4Tl7zyMQglKttM3kKggi+kpVMgztFR2fZscc62hpJ0osN+u1yfAV0xtuq9pEv3H2e4zlvYXlLWVKbYIKjsLRaT2j1PlFduu4xLmoLSoauipvPnvTXPMOpl7COJKTpbYEgyARtPgeh2tUtieJcwQuShOk+ylN/eBUV7VVDfYsxm6V4bGOOhfMQ4zqSFkIWrW4EneUybKA3jpJiOy/h3E4771TxRruJ1wBsLJslNj7hTnC5StzDY4qKUrdW0tKVGCTzVkb2GoyBMTFGU8YpYYDbzK+Y1KQdNwdKk9SNKoJFwfKoS74/In+JWw8tKyy7ctrgXMpIJmPA93lWg8Q8MOOvOPNPJQHJQpJUEk6fWG8EbH31npSp1xTyhplQJ8JPZHifpVi4zQVYtwKWUpCAUAJtJAMADaTcmqyJuceLrv+gj0WjgnJF4VwLUZlCwAgoVYKAlQ1SRqiw8z3U/42XOIQYKZaBg7jtLqpej10h0JUoRpUoBUxrsJSRJSYv7r1a+M21c5vWZVyhJHXtrvXFl1Pb/Y0gMMtwCXml6lBGhzVJiPUIuSRFOciytsKcUtaFp5biToUhVgAonfu2tUM+FFgpBsXk6h3/drIn3il+FSG31hRIQppzXHUBPQd+/xqGnTdlieU5tglLVyA6HA28U6koCD90uZgd01QHsfKpj4Ve8uzDAuLWGedr5T2nUlCUH7pfs+FZmFV6P08dvvx2c2R9EkxpUFdjUVCEmSNBmdVtzaL2vTXlxXeDnSSK5Wu3ee4frXR5IOFiI6/CveaSYpBSrTXTLC1nsgk72EwO+qYlsdOsLTuDFIk9KsWWZW8UpUUagRA6nw61F59g+WsEp0KO6PZPl0qIyTdFSg1se4JlJQCQCb395FFPchR/wBOiyeu+/rGituKMrFsNiy2lCkiTrMA7GrJw/mnKwii+QlKFGFXvN7x4mKpacWEhsmwSoq91KYzMFvYUNthSm9XbUBZR3SPC0mK5lGzaR7n2doxDytGoiwB6GOop0zxUpplaTDqkBISgC0bG4F4BFRGHeb5WlQCV2iY1T0tTR3ElnUEyST3QZ8RVpeKBpfJL4jGpWFj1YTq+Ww74qNSkpQtbYlcDtRdIJ7UDoelI4Ztca1C6z5CPAede5viilKAki86gDfpEx76qqJZM51wzzXlq1Npkk3dQDc9QTY1OYJkYfBBpxQKFFepYOrTaUwUyDcRHjUFnfDC3XlrEAEkjto6+BNqm8LlKkZcUKgqQSqQZ62uPA1w5XcUm/KOmK2yrqy/CrXZ2TeJCkyegvtJtV24XTONxvqj/wBOe1IE3ESLp336EVl7+GgkaSSTY/6da0/hRcY3FjtSpOHjTBIVB77G0267VpmVLu9f2iYCvGCmAsjGLVI06CkSSCkT17YEJ7Vt4qI4bZwpellRcWCOyUR2SDJHav0EjbVt3d+kfLQpbam0lxIsSOuxIMervt0qD4TwSjjUlLZQAqQJJ0i49Y+fzrKEbx3bG37uiRzDiZhlKGRg23FpmRzHFcuTOhKp1TuSBYEkDrTXCcUs3bVgmmSpOkEqdgXmFX1BJAgkd/nTv0fMNqxbwWQly+km3UzB79trxMVx6TsYlfIQSFvokEpBHZsYM9qNUxN60jGPJQr9SJN1ZznOJSy5hVrw7aOw0AApRJhUlIlRBSLXIPrUo7xayl0p5DYGomdDvUz/ABPnHuqCzgyvBFc6Qy1MbwFqmPGKtOI4mwBUUr5ijsk6WxHcJCZNDimlqx8tskBmaH2sa6lrC6CpsqKwokQ4Z5w1dqBdOmJm3cIJ/il3ErPIwTLiUgAEtKUqEiNSoVY+F+6TTJpuWs00A6ZbI/p+0EiY8KsXBeZMJwiSHeW4hRK021G6iTdQiezCrxEVPpqNtK/9BdlUc4g56NCmmULSqbIie+DPZUPntarnxJxFhWlct5rmuC+oEApTA0JKgnu6XgRes9zbEB7FuLR6qlAyNiYGpQ8zJ99XjiLJHlvKfZShxKm0oVZKtJ0AKGk7KAIv5U8sYKUb0EZPdD3hPMmHFDkIcQvtynUgqNrG6IUkJ1SO/vsRLcVoAcZCTqTyrEmZGtUT8arHBWWrZdClJQAQpH3kgdCSI2iAJ2BUB1q08TuJUtkoGlJaMCIjtqrjy0paNYkbgczTh2nVKGqVpAT0UShcdDEXNLcN5m2444kt8qULUYVMpCDIFrQZMePhFNMNlZxCFpSRKXEKvPahDogR1vTjIMqU2+pTiSlIbcBMby2SY6bX+FRLik/krZF5Vj8A46QzzuZy3QnUltKP3a/Z8JrNItWjZVjMAp77ova9LgTKUJR+7VvHhNUxSUfhBiBv316OB03347OXIeYBuEEH8RB+G1eqw6ReINea6s3A+Q/aHgtYltFyO/zraUqVkRTbpEI3wlicSkLYYdWk3nQUge9Vo8a7yJpTK1SLkaSNwR12r6CcxCCnlkwnTpHlEWqlYz0ccrQ4yVO3AKTAJB3gi3Wb1g86kqZ0wiltjLKUtlCNSNcGUwSI63is54yxaHsY6toqKJhOoybCDfzrcuGuCF4VQUpaVgkyg7JB3AMdr5Vxxb6K8Lim1qaaSy9BKSjspUe5SRa/fFX9Njabkyc+RS0ZRw+0Dh0bfi/uVRSWX6m2wi6dJUCDuCFGRt30V2Uc/BD1rh/DrbAU6oza0J+V6s2ZZw2rBowjTSUNogCFRKhaTA3NzPWapbTh7hSiVKUQkCSTAv1rjUcidKXZba7JPBcEMhwnmSo3KlRAgTbvM0o36Pm1o1B4pcUTMdpHfYbz76bM4ZbjgaZUXHDJ7COwmBJ+8UoTHeBHdNeYjM3cOl9t0wvQqE9I21e/annxfUQW9PRlFwk+SdldzNPJXp1pUGzplImRMknu7oqXZydlbK0gQooKxAB7UdmFbiT0mLm1QeX3lwkJA7It+JQOn4Uvjc4dwYQApLmtMyZPUjrWjbb4p7LQ9zzhl5x5S0oXBM7iDbztUpgmXMNggSO024qQb+sDAVBgi/8AxvUNnWTuvPKWgOQq9pgyOh7qsGR4FQwRYcnWsqAnv3Tq7haJrlyt8FteDojtlQTxMQslTSIEg6UwRuJF4mrxww4Bi8ZISQW8N61hFrk/h8+k1UMdws5PdO/d74q2cK4jTi8SdUS0wPwzA06oBNzHTzqsvFx9v30KNp7PeNM/VhljkIT97p3SFXTI3/GST63lUTw9xK6vEhp5CUkrTdKEApUJibXF+lxuKnuJ8KnHGS422pERKkQoGwjtSkiNvGoTJuHg3iUq5ratKkmA42VKM92qSAN6xg4cGmtlO7VDXN8LhloS668G3VEglKHIdCba9BTIO4J2JuOtMMDgMIVEofDiwkkJKHBqI6bXteBcxTnLcl+2Y1YUZAgBPhskDuAFNOMcqbYLa2gWyd0kFKgdwSNwa6Y+IW7Ib1Y8zZznDCpW4kp5aDOgiPvFjUknYHbT/KKf4rLMIVkKWkkEgQ2oTexPa7qgs9xanhgkz6zaSqwEqLihJjf/AJ76nsdwIjUoqKW4Jk81u5G8DVNTJpJW67Gtt6JJIDKcYhpaggJbKNLQXrl4JJuqHZ9Qi0C0VVs4awCHCAp0G2pKEJKEqjtJSSvYG3WO8xTvA4lzDozRpK1DQLX2PPQhRB6EidqnOAcpbThkvBpp4lcL5miEgEz6/sgAwL9qpj7Ld/H8Ce9FPDjHJVySvVqAVKU6gmRt2tidyJNWXiXOMSl7lNPclCWkuXWRqJQmb+4AJFU/PUJbxrgaGlMgwNkyASn3EkVoGejAKIGJdS08lDYga1SnQkpJGmAd9j3U81KUW1ff4/AR2IcB5/iH3EtrccWIWqdRKgPxCCYUCdNtxcjxs3GGpS2VqSUnQQR0B1m09PKaquVLwWFUl3noWJJ9V6Ii0QmZJgz0gWM094t4zaIYIc5p0GSkjqqUykkGY8JrmyQc5e2OvyLTS7B7EKSy4GzGtbaSRuAUuTB6TtNHDDqg+EkkpUlcySqIQqSJ6xqHvpDKs/bAVzWlkEpIBSSbBQkQbXO/jUnlOY4cuamUuOHSo2SnspKVBUkrsb93SocJJNOJfJERleKwC3wGVPFzSsJlCEoJ0KFyDVSTlataEKhJVABmxmIImOl6msPxTgkLCkJf1JnTKGkiYIvB8aqf2hRUSe0Y637IEbHpXoYYO3p+DlnJNDt3D6VETsrTPfeK2DI2mWMvK2lJPZues2AkdOtULL1YZ9bKWknUkfeEiCSABfob034nzDlYgIbUGyntFQtPUSNjUz98uJriVR5Ml2+OsW64eQGUQdIKpWTAuQKtWQcQZkttLhdwvLiVdgykaCuSJSDEXvVO4Z4eW7D3OKQtWogISb7Tera5w0/hygMuuLQsHUC0hTdxpKSlKdiOlTPitRodN9krhuMMcILjDDiVKKUhtzQ4vSY7KFk6p3gXq3ZPnyMQCAlTbiIC21iFIJuJ6EEbEWqByvh19bSOY4hRQvWkAONxeYOlQFukpNVzGYrEZXjFuKaCkvRAQqUgbDcCPhVKc4xvwZqCk6Q04t4fSMY9psCrV71AKPzJop9mjjr7pcUAgrCSU7x2E9fKiulZcbRHpTMyQ8QJNqmeHH0KehZISpCkggSQoxEDviR76r3MBEGTedqn28obIlLqhpaS8rUiOyoKJ0wbkKCB/wCY8alp+CWk9S6NEyjDs5WtTjx0BQ0hTkAgbkQOpMGq16U2mXCwts/vWlnaFaFadEg3F53plisuXiQlxx1xamkJWkFClJX2NYDQKiFQeyTa9JuZDznSXcQ4pxWjtFs9oKQ4oWJlIHLUAkgbitGnxptv8X2THFixxUcaoqjeF0t6RuSCZIiQCK9xaCsJBAtPzM/WjFIIJCXEi5HaCgr3iLGmgSpP40n4/SoUfI2JvAAwVAHzNK5biA06FEFRTJGkkGYtBpB5IUZUNu416HIECR76rimqJcmcYtZUkzMyVTJ3MdK6y/UpCVJMKuCfLauFubyd++pXhRpohxK3EoCU6gVECVFQEX3hMmPClJcYlwdsh8VlWhJUbyfKnPBjQ+34ePbB+Rq4ZMMC4+Oa6kNJIutaRqP9N7b3q3tNZGghfNYBSZCgsWPgQK55ZnTVGrgk7soeNyV5DpfwuoazC0aTqQYBKYNlJ7j+VRrnDuKxCwp4KgSfVNgN4A38tzWtN8UZXpH/AFgFtg4u3uApQcX5SBfGAz/O6f0tXMsuZf8Akt8TOH8hLn2SG3EFKdQKgSBpcUdDnskgSOl4pfOOE8e884r/ALRcUpPaT6pWSLTJtFaBhs6wD5WWHVPJQkagFObknT62+yqQxS2XFhQOISlJulJUkK/q1DwO1Z+rkT6+S1FNFcTkWlzHE4dx4PJUZTYKl1JS20e8esSe6Btevo4NxzBUMOXg2sA7FJ8lp9of8GK1DGZ1hGBzHUqbbFlesd402B8ajXPSblMgale5Dn5zTxzzdxVky4p0zMf2HxSApRYdWom3Z3PUnw/WnXG+WLcdb0NrUtLTWqxNtAF/Ig1oyvSZlLd9ye5vV+ZpDDelHKVQOWqTa7QAnrJJrZZMzfKUejO49FFxfDRYbSVAlBSIJERIBi1wQfyqpZ1hShwWMKEiR7j85+NapxVxPhsToGGTpKD2wUgJUO6Uk1BcR4th4pCGy3p3Ag9BYEn31riyztckE4rjZRBjnf4qviqrh6PMKlYdUp3RbSIkTIJUTPupkphrok0tlzi0SlsC/hW2SXKNIzhp2yprRL6gozClX74JH6U+zNKdXZMiB7ukD3RUvicC1qJIlU3jv600XgkTZI99Wp2Sx7wQAlY8jNR3EbvNxC1jvIHusP1qeyHLuUdcpAVt33sJ8zNQ+PywIWrfUCZ85rCLTyOR0O1CKZpXBTX3DQHsiRV/axzbUBS0pMTBIBj31T+A8IeUid9IHkKs+Z8MtvKCzq1adNjYjyIIrkm05GrfgRzrixxtGphAcAGokmLddPeRUIniHCY0A4kkKQQRI9WNyCLGn+A4H0IU2lwltStUEAGdum1qqPpC4b+ymEzy3BIUPaAuk/760+LmuK6IuEVrseY3iFt5ZW3OgwEz3JATPymiq1kphhN/a6/zGiu1fTQo5vVKc2o99S6c1AEBJ2QLrJ9U9qP6hAjYVQhmbntH5fSvf8Wc9s/L6VvxYrNEOdeyFDtSnt7J0wU7dVXnbwrhGaxE6lEKSZ1kEpCNOm217z02rP8A/F3fbPy+le/4y77Z+A+lHGXyFotz41KUZIkkwbxJmJ6+dcBr+aqmc4d9s/L6V5/i7vtn5fSjgwtFrUxb1qZPKjY7VBHOHfbPy+lJKx6z+I/KmovyDZKYpyTXjDeoGok4lR616jGLGxj4VRJLrwhERH+/OkXGo3/OmCscs7qPyrn7Urv/ACo2Nko3hidkn404GAWR6g+IqD+1K76PtSu80UwTLbkr+LwpUWHOVrgKiLxt0O0n41KftLmXTFr+MfpWf/bF+0a6TmDg2WRWcsfLbotSouuY5hjcSjlvPqcTvpUokflUT/ga/wCX4moUZ28P+4r5V2M/f/iH4J+lChJdUDkn2TyeHwfxAe7/AFqOzLCclemZtM7d9M/2hf8A4h+CfpTfE5m44QVqJItsNvcKqKkntibRbOH3YR4zU5iGdSp74/IVnDOaOI9VRHw+lPmeLsUgyl0g/wBKP1TWU8TbtFKarZensrWgAqET0O/wpFJIEAkTVJd4sxSzKnlE+SfpSf7SYj+Ifgn6VPoy8sOSLwUE2rks1Sf2kxH8Q/BP0o/aPEfxD8E/Sn6UvkXJGo5K2S2skiEgJTe8zMx13N6gsyekqWRN5I2nw+FUv9o8R/EPwT9K5Xn75EFw38E/SiOFp2ynls2TIfSi0yIOHc/8Vp/WrPlnpZZdVpDLqYSpRJKIhIJOx8K+b05q4Pxn5fSlWc/fROlwiQUmybg7janL6bG+ifUb7PoFfpnaSezh1+9aR+QNMOIuOk5hhlNrZSgEghRUSUkbEERHUe+sKOcu+2fl9KVZ4ifSCA4QDYiE3+VaLFGKpE8jSsrxYS0kQbT/AHGinHA+MaOBZLika+3M6Z/eLifdFe0uLJpfBjNFFFagFFFFABRRRQAUUUUAFFFFABRRRQAUUUUAFFFFABRRRQAUUUUAFFFFABRRRQAUUUUAFFFFABRRRQAV6K8oFAGg8Lsk4VsxPrf3qoqR4MWn7E1P8/UfxF0UAZbRRRQAUUUUAFFFFABRRRQAUUUUAFFFFABRRRQAUUUUAFFFFABRRRQAUUUUAFFFFABRRRQAUUUUAFFFFABRRRQB1RRRQ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8448" name="AutoShape 16" descr="data:image/jpeg;base64,/9j/4AAQSkZJRgABAQAAAQABAAD/2wCEAAkGBhQQERUUExQVFBUVGBkXGBgYGBcYGBcbHBgXGBcYFRcXHyYeFx4lGhoVHy8gJCcpLCwsFx4xNTAqNScrLCkBCQoKDgwOGg8PGiwkHCUqKSwpKTUsKSwpLCktLCwpLCkpLCksKSwsKSksLCwsKSkpKSwpLCksKSksLCksKSksKf/AABEIAMIBAwMBIgACEQEDEQH/xAAcAAABBQEBAQAAAAAAAAAAAAAAAwQFBgcCAQj/xABDEAABAwIEAwQHBQYFAwUAAAABAgMRACEEBRIxBhNBIlFhcQcyUoGRodEUI0KxwRYzU2JyshWS4fDxJEOCNESDorP/xAAZAQADAQEBAAAAAAAAAAAAAAAAAQIDBAX/xAAsEQACAgICAQMCBgIDAAAAAAAAAQIRAyESMUETIlEE8GFxgaGxwZHxIzJC/9oADAMBAAIRAxEAPwDDaKKKACiiigAooooAKKKKACiiigAooooAKKKKACiiigAooooAKKKKACiiigAooooAKKKKACiiigAooooAK9FeV6KALlkHCrb+HQ4qZVqm56KUOh8KKneDsvWrBNEKIB12/wDkX4V5QBmFFPooAoAY17U5lKZc9xpww8EOKUQIBMW+FS2NKytxQRVqTnSrzF97VH4hUnamm2NqiEoqUKa6SmqokiaKm0tjupVLFFCbICirQMBafAdO8mlsLg+0LeO1PiLkioxRFXbkbW28q9dwuoCw3PTypUHJFIiiKuycCO4fAV0Mv8B8KKFzKPFeVd3MD4D4U1Xg/D5Ug5FSr2KsjmH8KQU1TofIgaKmS3XPLoodkRRUporkoooZG0VIFNeFNIBjFEU9iiKAGUV5T6KIoAZRQBT2KIoAuHDLjowrelcDtQNE/jV1opDJWTyEdpQ3sP6jRQBVzU3lPDRfb1hYTJIiCdqg6tnDudNNMhK1QZPQ9T4VnlbUfaXCr2K4LhFTap5gPuNePcHrUTDibmdjUojiVj2/kfpTzD49LiStGpSUkAqCVEAnYG1cfPL3RrUCtfsO5/ER8DR+xDvto+f0qyDN25iT/lVP5V21nDRIAVc2Agz8Ip+pmDjAq/7DPe0j4n6V0ngd72kfE/StQyzhPEP3CClJ6r7I+BvUnh+EUoK+asnQQDpsNgdz50PNlirYcIvoyJrgh/vR/mP0qUwXo9xK/VSD5Gf0rYslYYIPLbIAJGogGSJBgyZpTgNwFt0AyQuD5id60w55zlTM54oozVn0b4nTBR0HymlmvRpiUmeX0P5Vtde12cmYcEYkPRxif4dLt+jfER+7+YrZqKLYcEZCn0av+x8xXQ9HD/sfMVrlFDYvTRkLno2f9j5imOI9GeJ6NH5VtlFTsfBHzzjPR5ixth3D5JJqLe9H+O6YV7/Ia+mYrlZgUWyuKPmA+j3Hn/2j/wDkNQ2Nyd1hwtOtrQ4N0qF73FvKvq5vEFSgPPrvWPcfsznvmyP7FVmsjqyuJmZyR3Tr5awmY1aTE7xMRTZzCkV9J+jzDJOFWkgEFwyCJB7KehpDiP0U4TFAlA5C+9AlPvQbD3RWkMicbZMotOkfNC01wRV74s9FuLwQU5AeZTcuN30jvWk3T8xVHIppp7QxOK8rsiuadAeV7FFFIDyKK6AoigDR+Ecq14NpWqJ1/wD6KHfXlccKKP2Ru6vxbFXtq7rUUAZzXSFEU6x2WraNxI6H691NSiknYDgOT3fCnWBx+gwRY+Yj4U0wZgnxFdFIMxNqAJzCkTIVPvV+gp5lOMSnENHTcOIvJ9oVWW34p5lT/wB+1/Wjv9oVMlpjXZsL3prCFEEJkW9RXfv69GK48cSnnEJUh0arI8AIuruFZ/mCMGXFBbipk/8AavubTqqw4ltJy9IQSoC6R10gxMT415+WSajdnVBU2S2B9K2tYbACZIA7KQLmI3tU7wRmQSMQUqj70hcpkSJv4D1fjWMZdglB5vsGdaVathAImZsK03gtxIOM1RAxZI7RSfVNknvPjTmli3Fkr3dlpzT0hpwzim1pJKSRYpiO/wDOnOTekBvFK0ITCrkhRGwEyI37vCazzjfD6sTrbRrQLGJi0dk9Um4N++m/A7ak4klQ0DS4BJvdtVk+0QPlWqyf8fK9mfD3Uagv0hYUL0FwzMHs2Hma5zjjtvDuaCnUd7ERBAIMx41T8bmWVLd7WoKmDAhPxmKb8WYBasQlxpvnISlKSBJA7IhKouDEHyilHN7knYOBfMm45axJUANJSkqMmbAXIgXpRvjrDKWEBZkmNoE+dZ5wTh1NOqW6nSjQ4CD17MkJHWIvTpjMsuW9Ha1EwOyEpmbXmiWX3NKyVB0XHNOPW8O4UFOopMGDHu2rvL+OmnkLX6vLEqG5iQARaCL1RuKMteViXXENc1CpEi8K2Nh1FKcGMfZ0uuYkaW+XcESTC0yY7pIFTLN7LvY1B8tloZ9IzDriW21rCiQLpTB+VQudelP7O4puFKKSQqFpCQZNh2L2i/nTLCZ3lZeHJQvmqUAklMAEmJF/d76hOJuGn1PvuNs81DhsoXKSDCoG4Mgi4rPnc6k3VfJfHWi68PcffbNtaSASoBSSoAEXA0QoQfdBqL42ylr7SMRzFl4IAE6SnSQQLQOhNRvAuVrYKlOIACkeqpJJOlYv/KCdQB6wel6f8arH2mwIBbQQCIjfp0rFz4zqL/ey4xvsVyDir7FhiTKyt0gJsNkok7G0H5ipvLuPw+h1RBb5SFOKHZJgRcWvuf8AZqn4bKVPsJ0DUUOOEgb3Q1t37UtkeXlvnLdBS2GlBY/EUgpKwAfdSeb2tWynBdjrM/SG3jcJi2m9QUWHTKkgAgJkxBrC1GtbGaYJ1nEDDpdSv7O9GoICSNB1eqO6skUK7/pPK347OfIjgmvCa6iuSK7DM8oor2KAPRXRHWuQKUQKAL9wqlH2RuUye1eP51V7TPIcQE4dAvbV/cqigdHb7AUhQIkRVLxqYIHgKvRUlaCUGY6VSMzVKvcPyrmwWm0bZKfQYBnUT4RSDvZUfA1IZCPX9360wxv7xf8AUa2T3Ri+rPQ8O6nWXYgc5u340f3Co6lsEqHEH+dP5iql0JF3zZvCFxQcdGrUr/tmdzaxg1Mvo5eDbWyowgFIVEWUd46bRUJm+DwqnV8x5IVqV+BQO536bzU9LacEhoLGgpVDhsBpINx4zHwry8jfGNNnYu2VLB8QvcwatSkqUEq95HUCxrSOCVkLx8AkDEyRGrdKo1Dcie7vrPMNkzZcEPBUHVpTN4va1X/gwffY6IJ+0ogFWm+lyIMbg3vVZ+Pj72TEjuPM2xDWJ0NFaA6dekKMkxpgx3AWHiaQ4L4hedf5bpUqOYRJJKTylhQ/mBHQ7Gn/ABvhG3Xip94MuIOmAFkK7KVSIEiJgxI99qjuGcKyw4XUPB2A5IAXKRylkqMpG9xe29ybVCcfSqt/kx75ErisTlCnBqJ1fihJv3yelNeMsxdQ8hthaghSEKSEqUJ7CQOtrAQNt64dbyolCnFna8NrTrvH1vXucY7AYrtF4pDaQE6ULPZAAlVrQbSDERtRHTT2/wAwfTPOCM8cW6tt9SlICHSZJUUwjtRe9uh7htUgjGZU46B2g4SkTpASTte8XNR/DasHh39JeJLgKbtrSAHEwncReRv0B3mrAvhjLVKB1jVaYBv/AOPSonNKbe1olLRBcY5i/wDa3Gm1EJRKwAopF7qMzc/S1d8G5zzG3hiVEtpb1ajKiBzESm5uJv4X7zXWfvYDEOLWtboWlQR2G1lN50AhV9RvtY9KQyvMsBhdaFOLVqBSr7oyIUkgRMdDP6daXux1x3rwPqV2SGFzPKlOpDKTzSoQSg7yIgExUJxZjsQcTiEoWUoZJMBZFiZJ3lRJP+wKkk5plSXEONNuBWsQeWY1e9UDvo4jRgi6pWIUtD5UokITqAAUQkwTYkePcYExU3U9psfgV9G+ZvuL0qUpZSg6Tq7QlSYHaMKEzY3EmO6pDjkE4oEiCW0SO66qb8Hs4cQpleolKkkqQZSdSYFldiw1A9T5aadcapIxIkyeUmT33Vesptc9fwVHsgncUtOGCEEjW6rURIMBDZgHoJj4U94UxkDEIeUpbYYWoyZIEp1Rqtcd/dXuELIw6lPTAcUE6bqkobskE3tv5U44dcw2l5UqKeWsL1JCVBHZsBJF79+3TrEv+rVFNES1mmBeRiBh0upc+zvxqCAk/dq1eqO6snUK1fD5hgHEvjDh0Och+NSUBJ+6VPq+FZURXp/Sa5d+OznynFcxSzLJUbUsMF43rtbowGemiKf/AGARc3+VH+FkiRHvpc0OhiBSraKUXhCDETSzGDWSAEknwobQ0iXy9r7tO3X8zXtLYFaQ2AVBJvYi4uaKVlHD2EQkFTS1IMeqrr36SN67ayHDO4Vbqnyh9MaWimyxA9UjrvXPIjyHyrr7KFeqVKPgCfyrPoCHydGkL84qLx4+8V51Y14FTSiFApCu8EGffXmM4KfIS8NJSuCBN/nTUknbE1oq6UzYU5w+GUFJJ9pP5ipY5KtkSpBHj9IpsF9oEdDf4iqc7I2WXO8swy3llbzaValbBYO53gRUycAkZakIUFpSdQUAbyqDvUPnmUsLeWVvtJJUq0rB3O401MslOHwbemHWxrSYJCVargEEd/lEV52RtxjTfZ2LtmfpRpWIUdWoRG2/fWscGpBezCSU/fNmdOoeo7OodRE7X2qkYfiPDly7IQbgK1KOlXQ7fPpV14MIOKx6VBV3Wo0mFA6Xbi4JMA+dVnba2vuxQS+SC9JeGAxTZKlLSQJULkgR6vTqajeC20/aVxqKNDwg7lHKXGqPdVn4yz5rCOqQGkOhRCkyXLDQAZk2UTuBbsyb1H8M8RNPOFPJS2YWZSXJUOWuUiTAO5ANveKiMpLFVfqNpciKyTh/7e66txelpvcpgQBJi4sAkHofKvOK8gTlzjKmHStDiZBIuO8HooEEdNiRFOcoxmIy9xTmHRzmXpgwYtMz1QsSQZ/WmeYKxGOc5r6S22gE7KOkE+N1En42FdCk7u9Gbj/kUzZXNxmFbQkJ1Jw5gWuUpG5Ow6d0VO/sBqc1oeUkgixKZmR11RvUNnODC8RhS0HNQRhxpIuQQkJKTsVA2KfKpBXDuJ5gUh9widilwQfKNNZuTUY7ofHbsaN45ScFi9itt9tCVkdoA80WPhBg9JNNMm4TD7Wsm5kC5udJVAsfwgm8VNnJ0jDYxpQdKi81qUhCilJlyIAErAPrEe1ba8Qyzj8KlTYaURtICiFJNwQRZSfPvpxlaai6E18kLhCWn+WbjWAodDBtVm4vysjF4hSmVKDl0ESEgn8UxcVAIypTZS46lWpShAg3M3JtsPmfKrpxDxs7h3nGGm0EIUpSiWwZKjJMHpHXcmTRlk+acBxqtiXo3wRS6SUqgoKdQIB3BUAD63Z6f6VYeMUjnp0mU8pMGZtKu+o/g3if7SsBxtlJShRPYSlKk6wqyvwqn3Gx3p/xk8C+gp2LSYtFtS+nSuHLy577/M1h+BCqy9TrI0pJ0uqJgTEtp3+FOeGMIAt5TgPLDDgUY8iQJ6wD8K8wucqwzCigDWt3SCUggdiSTPkKdZFxAXC6jE6dPLcJUhCEmCEpULDfb9elRLlT+BkRgsfgXA8MOHQvkvxqQhKT90ubpvtWYJZmtSwGPwLpcSxzuYWnY1JQlJ+6XPq32mqC5hoAgQa9H6d8XLvx2YT6GrTOkf7ihRPmTSije1JQR3XrqsxFImnOHfgG8dR4GOlNAuK9JvSasaFi7EU5ZSP0+Mf6UxSae4fFKSnT+ExNh02vv1NSx2WXLMmZW0lShJMyZjYkbFY7u6vaMqzhhtpKVKCVCZEKtKiR+E9D30VoMaZE7D6U2OpSQZ/qFX3hO2E6Xcd/vVVHyfCy62sAmHJI7gkyTVr4fe/6QJI/Es//AHJrmyPQ2it8cgnEz/KPlNWrAYGWGgFgKDYMGCDbqD+dVHiw6nr9EgfnTfKm8UFBRLnKgxN06QCRvTrlEE6LJiMIkLhxOkGbjb3EUwzDJ2O4Epj8IJOo27utRJzN1Amx8DIB63ANIftmXSEKZMkj1Dcwe4imoOtD5K0Ge5I0t9wqdaSdSvxEHfYjTU7g8ElOX8lKw4SSpEH1iCCdPfA6VC55w8h19xSnWkypR/eAG5m4jepZGXlnLwErBLZUQpJJEKMGD33+dc2R3GKv4Noqm9FOXkjwVp0AAmSTuALm/QRWh8KLSMVj9QSU62CdQMCzhBkereBPSazZOdYhKirWVAGCFKJkGxEE91aVwgV/bMdpmZYJiJiFbTZVyLdYrTPyr3fe0RCvAjxjlK8S6leHR+7gFMerYFNjZQN6i+HcieRiS46CgdrtaSLlCh2QBaN/+aX9I+JeS8kBXL5kFUEi4GkFV7COgsJNRHCOOdGK5S3AtJJBJUVJB0qhaT0gT5is4KXpWnoqVchI47E4lfJw7jqUIkfvFdondSyNyT06AACucwVi8CpKH3FLQ6NuYoyAe+ZSoG4NOuHc4Tl7zyMQglKttM3kKggi+kpVMgztFR2fZscc62hpJ0osN+u1yfAV0xtuq9pEv3H2e4zlvYXlLWVKbYIKjsLRaT2j1PlFduu4xLmoLSoauipvPnvTXPMOpl7COJKTpbYEgyARtPgeh2tUtieJcwQuShOk+ylN/eBUV7VVDfYsxm6V4bGOOhfMQ4zqSFkIWrW4EneUybKA3jpJiOy/h3E4771TxRruJ1wBsLJslNj7hTnC5StzDY4qKUrdW0tKVGCTzVkb2GoyBMTFGU8YpYYDbzK+Y1KQdNwdKk9SNKoJFwfKoS74/In+JWw8tKyy7ctrgXMpIJmPA93lWg8Q8MOOvOPNPJQHJQpJUEk6fWG8EbH31npSp1xTyhplQJ8JPZHifpVi4zQVYtwKWUpCAUAJtJAMADaTcmqyJuceLrv+gj0WjgnJF4VwLUZlCwAgoVYKAlQ1SRqiw8z3U/42XOIQYKZaBg7jtLqpej10h0JUoRpUoBUxrsJSRJSYv7r1a+M21c5vWZVyhJHXtrvXFl1Pb/Y0gMMtwCXml6lBGhzVJiPUIuSRFOciytsKcUtaFp5biToUhVgAonfu2tUM+FFgpBsXk6h3/drIn3il+FSG31hRIQppzXHUBPQd+/xqGnTdlieU5tglLVyA6HA28U6koCD90uZgd01QHsfKpj4Ve8uzDAuLWGedr5T2nUlCUH7pfs+FZmFV6P08dvvx2c2R9EkxpUFdjUVCEmSNBmdVtzaL2vTXlxXeDnSSK5Wu3ee4frXR5IOFiI6/CveaSYpBSrTXTLC1nsgk72EwO+qYlsdOsLTuDFIk9KsWWZW8UpUUagRA6nw61F59g+WsEp0KO6PZPl0qIyTdFSg1se4JlJQCQCb395FFPchR/wBOiyeu+/rGituKMrFsNiy2lCkiTrMA7GrJw/mnKwii+QlKFGFXvN7x4mKpacWEhsmwSoq91KYzMFvYUNthSm9XbUBZR3SPC0mK5lGzaR7n2doxDytGoiwB6GOop0zxUpplaTDqkBISgC0bG4F4BFRGHeb5WlQCV2iY1T0tTR3ElnUEyST3QZ8RVpeKBpfJL4jGpWFj1YTq+Ww74qNSkpQtbYlcDtRdIJ7UDoelI4Ztca1C6z5CPAede5viilKAki86gDfpEx76qqJZM51wzzXlq1Npkk3dQDc9QTY1OYJkYfBBpxQKFFepYOrTaUwUyDcRHjUFnfDC3XlrEAEkjto6+BNqm8LlKkZcUKgqQSqQZ62uPA1w5XcUm/KOmK2yrqy/CrXZ2TeJCkyegvtJtV24XTONxvqj/wBOe1IE3ESLp336EVl7+GgkaSSTY/6da0/hRcY3FjtSpOHjTBIVB77G0267VpmVLu9f2iYCvGCmAsjGLVI06CkSSCkT17YEJ7Vt4qI4bZwpellRcWCOyUR2SDJHav0EjbVt3d+kfLQpbam0lxIsSOuxIMervt0qD4TwSjjUlLZQAqQJJ0i49Y+fzrKEbx3bG37uiRzDiZhlKGRg23FpmRzHFcuTOhKp1TuSBYEkDrTXCcUs3bVgmmSpOkEqdgXmFX1BJAgkd/nTv0fMNqxbwWQly+km3UzB79trxMVx6TsYlfIQSFvokEpBHZsYM9qNUxN60jGPJQr9SJN1ZznOJSy5hVrw7aOw0AApRJhUlIlRBSLXIPrUo7xayl0p5DYGomdDvUz/ABPnHuqCzgyvBFc6Qy1MbwFqmPGKtOI4mwBUUr5ijsk6WxHcJCZNDimlqx8tskBmaH2sa6lrC6CpsqKwokQ4Z5w1dqBdOmJm3cIJ/il3ErPIwTLiUgAEtKUqEiNSoVY+F+6TTJpuWs00A6ZbI/p+0EiY8KsXBeZMJwiSHeW4hRK021G6iTdQiezCrxEVPpqNtK/9BdlUc4g56NCmmULSqbIie+DPZUPntarnxJxFhWlct5rmuC+oEApTA0JKgnu6XgRes9zbEB7FuLR6qlAyNiYGpQ8zJ99XjiLJHlvKfZShxKm0oVZKtJ0AKGk7KAIv5U8sYKUb0EZPdD3hPMmHFDkIcQvtynUgqNrG6IUkJ1SO/vsRLcVoAcZCTqTyrEmZGtUT8arHBWWrZdClJQAQpH3kgdCSI2iAJ2BUB1q08TuJUtkoGlJaMCIjtqrjy0paNYkbgczTh2nVKGqVpAT0UShcdDEXNLcN5m2444kt8qULUYVMpCDIFrQZMePhFNMNlZxCFpSRKXEKvPahDogR1vTjIMqU2+pTiSlIbcBMby2SY6bX+FRLik/krZF5Vj8A46QzzuZy3QnUltKP3a/Z8JrNItWjZVjMAp77ova9LgTKUJR+7VvHhNUxSUfhBiBv316OB03347OXIeYBuEEH8RB+G1eqw6ReINea6s3A+Q/aHgtYltFyO/zraUqVkRTbpEI3wlicSkLYYdWk3nQUge9Vo8a7yJpTK1SLkaSNwR12r6CcxCCnlkwnTpHlEWqlYz0ccrQ4yVO3AKTAJB3gi3Wb1g86kqZ0wiltjLKUtlCNSNcGUwSI63is54yxaHsY6toqKJhOoybCDfzrcuGuCF4VQUpaVgkyg7JB3AMdr5Vxxb6K8Lim1qaaSy9BKSjspUe5SRa/fFX9Njabkyc+RS0ZRw+0Dh0bfi/uVRSWX6m2wi6dJUCDuCFGRt30V2Uc/BD1rh/DrbAU6oza0J+V6s2ZZw2rBowjTSUNogCFRKhaTA3NzPWapbTh7hSiVKUQkCSTAv1rjUcidKXZba7JPBcEMhwnmSo3KlRAgTbvM0o36Pm1o1B4pcUTMdpHfYbz76bM4ZbjgaZUXHDJ7COwmBJ+8UoTHeBHdNeYjM3cOl9t0wvQqE9I21e/annxfUQW9PRlFwk+SdldzNPJXp1pUGzplImRMknu7oqXZydlbK0gQooKxAB7UdmFbiT0mLm1QeX3lwkJA7It+JQOn4Uvjc4dwYQApLmtMyZPUjrWjbb4p7LQ9zzhl5x5S0oXBM7iDbztUpgmXMNggSO024qQb+sDAVBgi/8AxvUNnWTuvPKWgOQq9pgyOh7qsGR4FQwRYcnWsqAnv3Tq7haJrlyt8FteDojtlQTxMQslTSIEg6UwRuJF4mrxww4Bi8ZISQW8N61hFrk/h8+k1UMdws5PdO/d74q2cK4jTi8SdUS0wPwzA06oBNzHTzqsvFx9v30KNp7PeNM/VhljkIT97p3SFXTI3/GST63lUTw9xK6vEhp5CUkrTdKEApUJibXF+lxuKnuJ8KnHGS422pERKkQoGwjtSkiNvGoTJuHg3iUq5ratKkmA42VKM92qSAN6xg4cGmtlO7VDXN8LhloS668G3VEglKHIdCba9BTIO4J2JuOtMMDgMIVEofDiwkkJKHBqI6bXteBcxTnLcl+2Y1YUZAgBPhskDuAFNOMcqbYLa2gWyd0kFKgdwSNwa6Y+IW7Ib1Y8zZznDCpW4kp5aDOgiPvFjUknYHbT/KKf4rLMIVkKWkkEgQ2oTexPa7qgs9xanhgkz6zaSqwEqLihJjf/AJ76nsdwIjUoqKW4Jk81u5G8DVNTJpJW67Gtt6JJIDKcYhpaggJbKNLQXrl4JJuqHZ9Qi0C0VVs4awCHCAp0G2pKEJKEqjtJSSvYG3WO8xTvA4lzDozRpK1DQLX2PPQhRB6EidqnOAcpbThkvBpp4lcL5miEgEz6/sgAwL9qpj7Ld/H8Ce9FPDjHJVySvVqAVKU6gmRt2tidyJNWXiXOMSl7lNPclCWkuXWRqJQmb+4AJFU/PUJbxrgaGlMgwNkyASn3EkVoGejAKIGJdS08lDYga1SnQkpJGmAd9j3U81KUW1ff4/AR2IcB5/iH3EtrccWIWqdRKgPxCCYUCdNtxcjxs3GGpS2VqSUnQQR0B1m09PKaquVLwWFUl3noWJJ9V6Ii0QmZJgz0gWM094t4zaIYIc5p0GSkjqqUykkGY8JrmyQc5e2OvyLTS7B7EKSy4GzGtbaSRuAUuTB6TtNHDDqg+EkkpUlcySqIQqSJ6xqHvpDKs/bAVzWlkEpIBSSbBQkQbXO/jUnlOY4cuamUuOHSo2SnspKVBUkrsb93SocJJNOJfJERleKwC3wGVPFzSsJlCEoJ0KFyDVSTlataEKhJVABmxmIImOl6msPxTgkLCkJf1JnTKGkiYIvB8aqf2hRUSe0Y637IEbHpXoYYO3p+DlnJNDt3D6VETsrTPfeK2DI2mWMvK2lJPZues2AkdOtULL1YZ9bKWknUkfeEiCSABfob034nzDlYgIbUGyntFQtPUSNjUz98uJriVR5Ml2+OsW64eQGUQdIKpWTAuQKtWQcQZkttLhdwvLiVdgykaCuSJSDEXvVO4Z4eW7D3OKQtWogISb7Tera5w0/hygMuuLQsHUC0hTdxpKSlKdiOlTPitRodN9krhuMMcILjDDiVKKUhtzQ4vSY7KFk6p3gXq3ZPnyMQCAlTbiIC21iFIJuJ6EEbEWqByvh19bSOY4hRQvWkAONxeYOlQFukpNVzGYrEZXjFuKaCkvRAQqUgbDcCPhVKc4xvwZqCk6Q04t4fSMY9psCrV71AKPzJop9mjjr7pcUAgrCSU7x2E9fKiulZcbRHpTMyQ8QJNqmeHH0KehZISpCkggSQoxEDviR76r3MBEGTedqn28obIlLqhpaS8rUiOyoKJ0wbkKCB/wCY8alp+CWk9S6NEyjDs5WtTjx0BQ0hTkAgbkQOpMGq16U2mXCwts/vWlnaFaFadEg3F53plisuXiQlxx1xamkJWkFClJX2NYDQKiFQeyTa9JuZDznSXcQ4pxWjtFs9oKQ4oWJlIHLUAkgbitGnxptv8X2THFixxUcaoqjeF0t6RuSCZIiQCK9xaCsJBAtPzM/WjFIIJCXEi5HaCgr3iLGmgSpP40n4/SoUfI2JvAAwVAHzNK5biA06FEFRTJGkkGYtBpB5IUZUNu416HIECR76rimqJcmcYtZUkzMyVTJ3MdK6y/UpCVJMKuCfLauFubyd++pXhRpohxK3EoCU6gVECVFQEX3hMmPClJcYlwdsh8VlWhJUbyfKnPBjQ+34ePbB+Rq4ZMMC4+Oa6kNJIutaRqP9N7b3q3tNZGghfNYBSZCgsWPgQK55ZnTVGrgk7soeNyV5DpfwuoazC0aTqQYBKYNlJ7j+VRrnDuKxCwp4KgSfVNgN4A38tzWtN8UZXpH/AFgFtg4u3uApQcX5SBfGAz/O6f0tXMsuZf8Akt8TOH8hLn2SG3EFKdQKgSBpcUdDnskgSOl4pfOOE8e884r/ALRcUpPaT6pWSLTJtFaBhs6wD5WWHVPJQkagFObknT62+yqQxS2XFhQOISlJulJUkK/q1DwO1Z+rkT6+S1FNFcTkWlzHE4dx4PJUZTYKl1JS20e8esSe6Btevo4NxzBUMOXg2sA7FJ8lp9of8GK1DGZ1hGBzHUqbbFlesd402B8ajXPSblMgale5Dn5zTxzzdxVky4p0zMf2HxSApRYdWom3Z3PUnw/WnXG+WLcdb0NrUtLTWqxNtAF/Ig1oyvSZlLd9ye5vV+ZpDDelHKVQOWqTa7QAnrJJrZZMzfKUejO49FFxfDRYbSVAlBSIJERIBi1wQfyqpZ1hShwWMKEiR7j85+NapxVxPhsToGGTpKD2wUgJUO6Uk1BcR4th4pCGy3p3Ag9BYEn31riyztckE4rjZRBjnf4qviqrh6PMKlYdUp3RbSIkTIJUTPupkphrok0tlzi0SlsC/hW2SXKNIzhp2yprRL6gozClX74JH6U+zNKdXZMiB7ukD3RUvicC1qJIlU3jv600XgkTZI99Wp2Sx7wQAlY8jNR3EbvNxC1jvIHusP1qeyHLuUdcpAVt33sJ8zNQ+PywIWrfUCZ85rCLTyOR0O1CKZpXBTX3DQHsiRV/axzbUBS0pMTBIBj31T+A8IeUid9IHkKs+Z8MtvKCzq1adNjYjyIIrkm05GrfgRzrixxtGphAcAGokmLddPeRUIniHCY0A4kkKQQRI9WNyCLGn+A4H0IU2lwltStUEAGdum1qqPpC4b+ymEzy3BIUPaAuk/760+LmuK6IuEVrseY3iFt5ZW3OgwEz3JATPymiq1kphhN/a6/zGiu1fTQo5vVKc2o99S6c1AEBJ2QLrJ9U9qP6hAjYVQhmbntH5fSvf8Wc9s/L6VvxYrNEOdeyFDtSnt7J0wU7dVXnbwrhGaxE6lEKSZ1kEpCNOm217z02rP8A/F3fbPy+le/4y77Z+A+lHGXyFotz41KUZIkkwbxJmJ6+dcBr+aqmc4d9s/L6V5/i7vtn5fSjgwtFrUxb1qZPKjY7VBHOHfbPy+lJKx6z+I/KmovyDZKYpyTXjDeoGok4lR616jGLGxj4VRJLrwhERH+/OkXGo3/OmCscs7qPyrn7Urv/ACo2Nko3hidkn404GAWR6g+IqD+1K76PtSu80UwTLbkr+LwpUWHOVrgKiLxt0O0n41KftLmXTFr+MfpWf/bF+0a6TmDg2WRWcsfLbotSouuY5hjcSjlvPqcTvpUokflUT/ga/wCX4moUZ28P+4r5V2M/f/iH4J+lChJdUDkn2TyeHwfxAe7/AFqOzLCclemZtM7d9M/2hf8A4h+CfpTfE5m44QVqJItsNvcKqKkntibRbOH3YR4zU5iGdSp74/IVnDOaOI9VRHw+lPmeLsUgyl0g/wBKP1TWU8TbtFKarZensrWgAqET0O/wpFJIEAkTVJd4sxSzKnlE+SfpSf7SYj+Ifgn6VPoy8sOSLwUE2rks1Sf2kxH8Q/BP0o/aPEfxD8E/Sn6UvkXJGo5K2S2skiEgJTe8zMx13N6gsyekqWRN5I2nw+FUv9o8R/EPwT9K5Xn75EFw38E/SiOFp2ynls2TIfSi0yIOHc/8Vp/WrPlnpZZdVpDLqYSpRJKIhIJOx8K+b05q4Pxn5fSlWc/fROlwiQUmybg7janL6bG+ifUb7PoFfpnaSezh1+9aR+QNMOIuOk5hhlNrZSgEghRUSUkbEERHUe+sKOcu+2fl9KVZ4ifSCA4QDYiE3+VaLFGKpE8jSsrxYS0kQbT/AHGinHA+MaOBZLika+3M6Z/eLifdFe0uLJpfBjNFFFagFFFFABRRRQAUUUUAFFFFABRRRQAUUUUAFFFFABRRRQAUUUUAFFFFABRRRQAUUUUAFFFFABRRRQAV6K8oFAGg8Lsk4VsxPrf3qoqR4MWn7E1P8/UfxF0UAZbRRRQAUUUUAFFFFABRRRQAUUUUAFFFFABRRRQAUUUUAFFFFABRRRQAUUUUAFFFFABRRRQAUUUUAFFFFABRRRQB1RRRQ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8450" name="Picture 18" descr="http://t0.gstatic.com/images?q=tbn:ANd9GcTtv3Cm0XSmKKhJult8vEb7hnXVpcyct_dMjl_cNmXrWe6iq0C6"/>
          <p:cNvPicPr>
            <a:picLocks noChangeAspect="1" noChangeArrowheads="1"/>
          </p:cNvPicPr>
          <p:nvPr/>
        </p:nvPicPr>
        <p:blipFill>
          <a:blip r:embed="rId2" cstate="print"/>
          <a:srcRect/>
          <a:stretch>
            <a:fillRect/>
          </a:stretch>
        </p:blipFill>
        <p:spPr bwMode="auto">
          <a:xfrm>
            <a:off x="0" y="3068959"/>
            <a:ext cx="5076056" cy="3789041"/>
          </a:xfrm>
          <a:prstGeom prst="rect">
            <a:avLst/>
          </a:prstGeom>
          <a:noFill/>
        </p:spPr>
      </p:pic>
      <p:pic>
        <p:nvPicPr>
          <p:cNvPr id="20482" name="Picture 2" descr="http://static.blogo.it/fofocandoblog/ExBBB.jpg"/>
          <p:cNvPicPr>
            <a:picLocks noChangeAspect="1" noChangeArrowheads="1"/>
          </p:cNvPicPr>
          <p:nvPr/>
        </p:nvPicPr>
        <p:blipFill>
          <a:blip r:embed="rId3" cstate="print"/>
          <a:srcRect/>
          <a:stretch>
            <a:fillRect/>
          </a:stretch>
        </p:blipFill>
        <p:spPr bwMode="auto">
          <a:xfrm>
            <a:off x="5004048" y="3068960"/>
            <a:ext cx="4139952" cy="3789040"/>
          </a:xfrm>
          <a:prstGeom prst="rect">
            <a:avLst/>
          </a:prstGeom>
          <a:noFill/>
        </p:spPr>
      </p:pic>
      <p:sp>
        <p:nvSpPr>
          <p:cNvPr id="20484" name="AutoShape 4" descr="data:image/jpeg;base64,/9j/4AAQSkZJRgABAQAAAQABAAD/2wCEAAkGBhQSERQUExQWFRUWGRsZGBgYGRofHxwfHRgcHBgcHxocHCYeHh8jHBcYIC8gIycpLCwsHx8xNTAqNSYsLCkBCQoKBQUFDQUFDSkYEhgpKSkpKSkpKSkpKSkpKSkpKSkpKSkpKSkpKSkpKSkpKSkpKSkpKSkpKSkpKSkpKSkpKf/AABEIALUBFgMBIgACEQEDEQH/xAAbAAACAwEBAQAAAAAAAAAAAAAEBQADBgIBB//EAEQQAAECAwUEBwYEBAUEAwEAAAECAwAEEQUSITFBE1FhcQYiMoGRocEUI0Kx0fAzUmLhcoLC8RUkQ1PSFpKissPi8jT/xAAUAQEAAAAAAAAAAAAAAAAAAAAA/8QAFBEBAAAAAAAAAAAAAAAAAAAAAP/aAAwDAQACEQMRAD8AzEpaC0J9zKhSdVKFSred8OLOlGbQSq4AxMt44UB4VwxTpjiIzEqZsqvIBujiAkcCSQBDISTu326UqpTrBpSFk4UOAXX55QBbydvLrWQlE3KqIVQDGnDUEA944wltCZQu46kBKX03XAPhcTkR3+sHyiazDjrawoKTRaCCFpOGJQRUjDTfGbbbUpC2kipDgKfMQHLb92XWKCqlU+vyg+2X6pl2AAAAK4Dl9YvlrJlwQXJhvOtAha0Cu9SSAe7CNG9ZjakBamGX2x/qyxKVp/lqa0590Bj31pdmCDQNtilN9PqYGYWFvpugAVrSn3wh1O2A0lBcQsrYUabVNb7Z3ONnMcRdMZ2YZUw7Q0woQRkoEYKB1BgH3RlfvJhZAN1J0G/9ookXQJJ9eqlU04fUwJYszdamN5T6GKFOn2WmhV6wBc85dlGEAYrJUcMTu+YgN+SKQKYk4Uprpz3R7Pz1SxuQgQTZMwVLqbx0SEdpR3A/DxVoIAqzrHWhwLdUy2adlxXW4dRIKh3iC2OjhJXs3pdwrr1UrAUK1ySsJrnlURoZBl1sAB2Vla4hF0E/zKURU8YJtMuoTWcl2phnCrrQqQDrQ4jmDAYydsJxDCm0i8pCr60FJS4E0zuGt4cUlQhO1NKUsBAxphgN2fcI+hzbCUhoh0rllkbB6tVsLPZ6xxKCeqQeRjGW23snC4EhK1EoWkZBYxUR+lQIUBxI0gLZeZflFIWqhQrPIg7xjrrDey30sTpBCbjyapqBTHEU76jvjPN2oXGFtqFTmnmIJtGWeS1KuLbWm51alJGAIpmIA2WlgFzbBpqpOA1y+aYz63qtIOFUKIPI4w0npq7OBQ+Juh8D9BCWTYLiygGl465DHPuxgGvR8PrcOzaU6kYKupqBXLlDVjo7dbcQ8vY7Qi6XGl3QQcOvSgrF1nvyaAlpUw9hqgqSgHU9UUz1NecPZh92USFFZmZNdAq/RSkg5Guo+8IDLWtYzjbbTSwgUPUdqNmrPC+Bhp2qQW0WW3TtJdTzx/0wMEp37jXOuOFIZzraZRQbX15GZyBxuE0IIOgxB/cQpLrjC1tBXvWAVNKPxtnEoO/eNxygH9mNyc7VCWvZn04igAII1woDTcRWCGpBU2h2VfCUzUvihwAC8PhVhmDr3HOM3aNtgKlZ5sUVWixvpnXuvCNBaHSa7acu4nDaNFCuIqaeGEAqnJwusCYuhMzKKuuig6ya0N4eNf5oTTZSJxhaBVtVFpFMq1JTTgYPdnqT82j4XkGo5gH1VFPR93ZNJLr4YFDS7TaEE1wJBKRwA5wF1nWVRby3SWtpWlWXSAKnM3aCPXujS0Si0tluYQTXatdagwzTS8MtKxoLKSpwFUnOrWoYlDpvA8CCApNd8cSwU8twtJ9lnmsVoHZXzGRBwx0qMdYDBWpLLQw1glSami04pJ3VzBxyNDwiiUcN00HXWbiTTIfEY1U9MIU2ZgIupUrZzbIyB0WBoQcQf3jM3tg8oVrs0m4d9cj3gwDq8XCmUaoltA94oAVO/H7x5Q/nulLMm2llptC1AUoEpw/iNMzCKx2HkSqltNLW45jeCSc8jWmgx5mO+j9jEBSglDszns1qKVD+VQBJ4wFL3SS9+KwANKJHqIkcTFrTKllCmesnNISajmIkARKslzss7cj4nFUQOCU7uMFTNnbMBb8oWU/70uo9XmBpALftaxea6iRkAQCd0G2T0pcKixMEpUcNwPAjjAe2hKFIQp1e1ZV+FNJwWg6XiNOP9oSzRuOkuIC1pICwMA4D2F7s6AjKDE1YdXLKJLLwJQDoTu8PIQgmnFFCQe0glsnhpAa5PSGaaF5cunZDMDQc6n5Qzm5RIYE/JKCaYuN6KFetVOihGYsMzKVddLi21DE0UoUI3gHflDawrCWG3ktuIeSa+7QrrjAg1QoJOVIDu2JhtpbU01QsTICXkaYjOm8Y15cYzFpymJYT1ihfut5QvEDuND4wcqRX7C632i2qpSK3kYg9ZBAUMzjSnGFSZ0qIKfxFIS2DxPaPhQV4wDex7JACkpKKJ/GfcxQn9KEnBR4mHEpItLFWWA6nV6ZN1HNKE6dwgeypRD7iWcpaWFV/rVqT318DDKUlEzynHXXAiUaJCEA0CroxUrh/aAQWrZ8us0L0oleXu0rSB/MFFPiIWSsm6ysIRQrWCELSQUhPxKBGEPXukilFSZWVSWkmlaUB7hQDvrCG0JsKOAMuokBxOlDSqhTzygHlnysmTs1ELcOalKNSedaRfLWo7Zz6WrxVLOmgCsQK4HlSuO8QifsNlTKnJdwqU3ioE7sdwplFlpTxfkELV221DHxB9DAMWsDOyeaKFxsbqiuHfd8IXl9DyQ871kJQ2padVOC8kJ/mBFeFIJmLQSmdSs5LlwVeFf6YRWaoLUw18JUVqHefQU74DTyq9glDhQHJt78FunVaScqJyGf3jDF4JZUlK0e2TyxXrYpR3HBKRyx4CKeiM2h2dmJlzstC6ngManwB8TBliWg2iVmp9eLjq1XQc6A0QnvPyEAJatkvKALy5VKvhTs6EcAuoV8xGHfs5bLqkudUEVJGNU10PHKHCWW1N+0zilKU4TdSDp96boU7ZNUgkraB6t7NP6T84B1YlqMPD2dbKUgjqqGdeedYedDrXQGJmTfxpeCTwNQfAgERj30pD7S00FVCtOBH1hjI9SfeB3H+kwDV21w/Y5bUKqZNAf4SKf8AiqkI7StK8JV74gm4o76YY916OLLP+VmhoK/L9o7s2SbLIU/UIQa4ZknsoSPzGtccB8greoZDil8gDhSvrDG05m9MSeOVPSG0pdZCQ4dhfxSwwkKeVxUsgkHlTnDN+WwBLLqa5bWZTePG4u8IDDWy+ETrijj1f/jwEeS1pNMn3jYecNK1pRO5I5CCekVm3lqWLwcSAVBYCTQYAkDqkfqQabwM4rsYsXtmsJVeFCTnXXGAYOz6GdlOyguEGi06ciPLwhzb3SJXtErNpATe6iqapVQivcTGXkGwlE4wcQElSf5de/COlzG0s1O9tQpyBoP/AGEAfajlJx9HwzDZJHGla+IJ74T2XKJcuuPOBCEAJNRUkpOAAOeFPoYKt+bG2l3BqkV+/wCaFrU6hCgpSQuhNxByAqcTzgNzZexfNGJ18O6XlGhp+kgAjgIKXemFGVmgEzKBeZeThepkR9OeREZadmm3WEzLKQ062oXgnDll3ecaS3ukzam5KaSPeIWCocCOunlUHxgBfZhOEtTPUmWDQrGak8d+n2YkB9Op0e0pdb6pWjGmtD9KeESARMzD1SpDpBGQBI/aLZmZM20VEAPMitRhUQ0l7IbCdos7Fo9lSus45/CjJI7jDNmxUpSXG5dLYIILky8Ukg/oTlAZm0rU20u05/qNnPln44GOpCRD7rjilJQ0LqlFWVaZU1iTdi9RYZ2a9brbt4jkFAKOXGAJKZQgJLovpHZbyqdSflAfRLOG1wl7QWVgYJN27h+i6MOURajNLUy+kMzrQvNuowvAag5kcPDdGZm3WlMpm5YbJxtQvJHOmXhzEaK3+kTRRJTqB10LF4b0qBvpPIgwC+amVvJUumzn5TtU/wBRIzqNcNPQ4Zm0W2wtqYb6rawpV38qwOsnlXERp+k9pJbtJh5GAdTdXuOnqnwjF2iu7t2hkly8nvrXypANZKaLNnOK1dUR6f8AKO7cBalJdlOCnAKjnifMjwhKZq80w3XC/j4/uYaWxNBc8jUIA8gT9ICi0bQcbuSzFeqBW7mSc4rkpJb2LxKQg3SqlVKJHYSkdpR3DLWKbPnuu64MXFm6nmo/2jQWY8aNhv8AEcqhon/TbH4jv8SjU94gC5aSbY6lENKUOxcL7xH6kj3aeRrFzsmFNlJZmCg5gyjAHA0QUrHcawZJrJWqWs9KAU4vTDmOPP4lV/sIpnnWWjdetJ1TmobIAB5JSR3QGTt2zbwLraq3E3VJFRdGQvIX10d9QfzaFXZh98SPhR6CNVajxuBzah9sZOgAON/xUwUnQgiMYt+6tRApUEUGQrnThugNB0dfuyc2reKf+P7xJ5y7ZbIGal+qj6CAbOfAk301xJ9B9IpmplRlG06A/WAtthCithrchPnmfKA56VCMEEkGmB8jHdpWhedC/wBAHlDzo7KgVUpQSUi846rHZpOSUA4bQ79IAKV6OPFLa1lDSRiNqoJrlkO0ct0EKk7ry3VOpN7cl0DT4i3Q5RrLNbddBcl0tyzP++8Ly1/qxyHMwFac20MDaL7ihnskdUeAI84DKyzmyYeBoq+RdoQQe8fKDLIfF+8vFEsgqpvWca86xVOKCgVBaXkjNYTdWnipGSx94QPJN/5eaxxwPdUV+cBprPnzLyiprqqmpld1JPwgnCnAAVpy3Q1t6RlJZKELbVOzC031m8SQPiNa4a0jLWmgmz5dYyQUnyI+cOJ2VW/s5mVUL9y6a5EHPvBgF7yklLYbWpTTlSwV4qacGbZOqVCoprGaYkSp0lJDaBRRUrJAOnE1qKZmkPbYl/ZpRpskFza38DlQaeULZGZFS4tNUpVUI/O4SacwIB7JyqUpLgQgBWb0ySAr+FpOnOLtu0pBRf2iT8LMmLvjn51ixE421RyZSZmbX+G18CK5C765nzh/L2PMOovuzgZwwaZSAE8CTAYS1LJ2lNksLKBTZlKkLA/gXiacCYDsxDZBCgCTv9I1NsS7iEnaqEw2Mb1AHG/1AjOmEYyddIdvVqdSPi3K7xQ86wB9lM+5m017Ka+BMWvuD2BG8L9VfWFkpOEIe/WKef7xe9hLI4n1JgGHSJRIZP6PpEii3Xa7MbkfT6RIDZ2c8lthc++ApxRusIOgrRNB67hxguds9DDPtNoK2riuy38KSfhSnInfGbnni4/LMZJbAURy/wDzFNpT23m6KJU2wKmuWGfn8oDydtxtwVVJ3EaKSmhHGoSKdxhbKpbWtd/r1pRRzofUaxXM9IH3FEp7A0ppxhYt6igU4Ctabt4gHVkMkIm265IJ8K/tEddBs0bwv+o/WF9nzpG3IBJWgjAb4uebUmTAII62RB3/ALQBnShwlMqqula/9sLrTNH163k+kW9IngW5cbkeg+kDSZK3L1KqNABljpjpvJ0AMAXI2OpYbVlcNVE0AGIwKlEJB4Vrwh4z0ZLrhcQNphQht1onKmR+sVSjV49TZXUdVT73YB/K2jIAQ0ekC0UGbQjZrICJlgXCknKtNIDMuWAUKUGlKK0g1bUkpcTUUrd+KgxqkmDZN+5t3RglpsIaPCmFOZpDK15dwvGXdXV5Ivyz+SiPynflGbtK0C40adUrPvE7lpzw0vZ84A5UytqVZYbqHJg3lEZkE4DvFPOGhMvItgKopas8Kk+OQhYJoKnQfhaaFO5P/wBoFkGkTC3ph8nZo0+Q7hTxgPZ2aQavsYDJ1AwwOpTvhAprrEZ0GHLTypB9pPshQVL1SDUKSd3jHFlMC9VSb+N1CPzq3H9IzMAXYVjuutuUTRBHbVRKf+44R0/ZfubgcacUk1o2VK13hNNTrGllLOU84G0pE08ntA4MMjdQYHlmYMnXwyrZrnVlYzblGxQcKgQHzUIosXgcMweH9of2eguFDSuwmrz3EnIHkPWHEzMIeqjal0/7c0gJUf4XQKgxn1qukoSVAPLoq92gB2kniPMQD+SSufcvuqKJZBolAwBA8tMT3CG0x0/l2BsZdq+Bh1QAPHM84zdpWoXlJlGOq2nBRGtPQeZgpVsNSKdk0i+s57+8+ggA5+famlFbYDTwyFKV3g6EecKJGbuKUkigUCkjdmKd1flBM7aQmFULdx2vVIzru0Maex5JphVXJtDT5pUoCSRwvqBp3UgE/R4uFKpV1JCVVu36JzzAKyBniIqnLNnZFWzBUhKuzlRXLMV5R9AnJp6XRfeKZ2UV2iUpvJB1w6qhx+UCzy0S91K/e2dMZVx2ROIoTjTUbsdRiHy2eLqlEulRUN5x/bGDbPUkKqrsMitN6zl5xpLVsjruS6jecQm+w5q4gY3CdSAMDzGVIxjTZN1OijUwGwsYpaQudfPXV2BqAcgK6keUUpE1aBvlWzZ0xoPCuPPKAB/mHwhZo0yKq3YDH6RS9NKmFHEoZTkB5Yb4BhMyTkp1kOB1s9pPDfStISeyhblApITopRyByFBVRONKAEx4XNmvqElOojSdGpNWIYuoI7T6heI/QgZYanfADN9G5cJ67z6a/EZZYR41rSD/APBm1tgAB5Cfil1m8OKmnKk9xjUytjv3SpNoKvblpSUngaZQso044pt0JlpxOKHWuy59eR/aAydsyBJC2ztGzgCAag7lJzSYkN5pa1qJRRuYSbroHZVuWB95xIACWmqzDi/ypoPL6GFjEzdYeVqtQFfM/MwVZ7NXHhw+sLVIPs54L9IApyfDbKG0jE4q5mKJWTDqgSTQnBKRVSjqEjLmo4CAHM4eWI06TdaN1RAvLPwjQDjAaSS6MOXQUSrQToHXVKJ7k9WsWzFlbIXnpNxsfnlnVGnG7UfIwTJdAmVCrr7xVvvD1rAtsWNMyab8tMrdQMShYOXIkg91DAIbTkUPJKm3NuhOtAl1HNIACxzAO4wlSS2lahoKJI/VhUdwPKHL1ppfBmGhs5hvFaRktOpp9nyMJ7SdSqpTglfXpuPxDzgD511LbjKHUlTKEYJGRJBqfGkNX59xFkbJeCVLBSk4kC9UDHkTCizuld0AON36YA4ac9Y7VOKnnkgi60jEjhrjvOUAwtydVWQUrtpuiutKJwjP2yKPPAfmvd8NbWtJDs22E9hnEniMT5gCFrZS4+44vsJ6yhv0CRzOHjAMZSQ95tlKShpSAm8a4m6KpQkAlZBGmHGGaOiakyy0FeybWQq+/dbypki8pWmtDwi6SUtCmiEpXOPD3aSOqw3pQZDCvnxqyu7N/Ztp9rnKVW45ilv0SMsB46QGInOi10HZzDLvAFSSeRWkJPjA0mpTVTQ3+wgHME9o03x9DtFx1s++tBKFfkCG7vKisSOcZW1UhtxLhCCRUpU3gheH5a0SrXDA84A6XnnGwmTllFJUKvODPEVOP3oI0X/VEtZrIbQkKWRiABePFSoxtmWoJeXW6es86TT07tYrlVNy4D0ykuvL6yUnTieMAwnemCJiqH2biVZKxNONSKjmIzloIUHKE1I1/MAOqrnTDuhraHSpTouOsJShXPDxhZLtHaBJF+nVQD8QOIrTJIFSfDWAJsdpaWXHkihJuhSiEjjiogZ/KCpKzSlu+htx505kIUUjkqlDzhrJC85cZbTMPJHWdX+G1+lKRgKbh5wynXXEYP2kEK/I0lIpwwqrxgMQ826FhS0KaVj1lJIAGpxGdMuMOLAnpRZ2C2e3gHCcSeemMH/4khQKRaBXX4H2wUnnUD5xnbXldm82bgbNR2TVJxFCk7uGY84DedAp5LbkxIvqvIFblciDgod4IPjFchMNuWZNSyjUsKWEHgCVI8wRGfb6tqGv5f6BFNjukCepl1v64D2ftUmWk3/jZVsyd4GVe4ecK2aGaUfhbvKHmfWBgo+xkabT0EH2XZt+8ta0tNrSE31HFRp1glIBUo8hAcNtlMktz4n3LvcMT51iy10iXbQ0O2RU+vnGiZYYS2hClKCEVKS5KOFIJ1qV174smbOafBcU22+NXZVarw3XmVk17oDAS7um+mO7GNFINGYAQHAywnAE5r3k98CWrYmKVtqStpRpfSCMdUqSeyqmhz03QEVhxQvVDYwSBwgNIuxnpUbWXd2qBiQCDhxAOPzg2bWmeltq31XW8aDMEY0ruOYjOocVKqS42VFs9pPzG6DVuiXmUqb/AAnwDTTH6GniYCq0ZtSkofQesRcXzGPpEgNT5StxIGBVep984kA6s1i7NLURRC04q0GUWS3Q5bjLyW3WHAVXgELUpQodUhNcqZVjRyS1umjM/wBcfBcRd5XaZcqx4pftCyw+gMTiRebeRhepkQRmN4PlSA+eTvR9xIKk3XAjt3Cap/iQoBYHEppxjuVm3DRmXwUcVKwzOeOka595b9+vu5+VxqP9VIzqNaj5jQxl7XoUJfZ6gczSn4VjtJHA5jw1gLnLDnG+ulZUf0rNfOlYIs3py4Ds5jEZXqUI5jWETM3MNUWCq6d+IPOGD0+1NJopISunf3b4Dm3ZcMvJmG6FCjjTLHPuI84UvBIUU16tbyTwUP7REzCglTJxFcOH3nFtnyoULzholNBgKnHJKRqo7shrAcSz7YwKbx5Qe9aZQ2UNNrTXUpp4YQ5bVsQB/wDzhXZbbSFvq4lRrdgoyjhTX2ddPzTE0tJPck4QGEcaUgY4EwRZyaltJyWsFXJP2Yc23ZIIvLSto6KKg42eBWOsnmqsI5ZRbUq8KFKSKcTAa7o3atFTU4rNIKUV0wrTyT5wXZHSdUpJOPXQp19RUVHMkmie4YmkZxt4Is0gdpxdPP6JgrpEkXpWXGQCa+Q+sBwtLKGw7NXnHnaqpXfypCmadQQS1UIOaD8J0PKsMHmkzE25ePu2hSnLCneYXvSyVqoyMSbtBjAFNSoVMMtnsoF5XKlT8hHTIMw84+rspOHdl4DGHctZyUurJU3fcF0hbyEECgFKBKiDhmSDwEENWahs+z3A0tdSlDtFtucA6kJWk4AYwGMfmtqulcOMdyN7BKTVauongn4j97oZ2j0ebUhTrN5rZm680o3i2fzA5lHHPXGkLUBbAVUUcPUTwGpHPChgNA3MrNJOUN1I/FcGu/Hy45RopWWs6SQkvtBxf5lm8VcQjKM+1aTUnLpSgX3l48ydTw0AiSliCpmJ1dScaKOA3V/4iAItjpXIO4CTuo0UEpH/AK0PnGfmyEgISq+yTebJzSQesnwrDiY6Tyx6lFXcuz1fCM9MSZKwlkFaV9ZISCab6cIA+Xmy5OLXw+gjmyZm6xNKr2q/I/WLrKsR9sOKU0u8cBhXPeAa67oGRZ6ksLbSQpwmpQKhVMPhWEqOA0EAqZf6gbNaFVSBrhkOJpG16PNurJ2VxChQKfUK3Kf6bScgE798YplgpUknqqqRjpxPLONNZ7CpkBAc2EunAHVdNTlxzgN5LWLMXSpFoEq3OJSUHgaZQrSlp11TbgTKTyMUONdhzuGY4H9oRO2PMSXvpdzatjFQBrhxFceYxg60VpnpUPs9V1o1AGYIxKa67xAAWrNXgtZQEuJNyabGSgey4OINCDGVmpg9nDAnEa8fXvh9aE2HC0/UUdTsnRx/uPCFdjtEu7PCuRUfhCa3leHpAMrEb28s6leAQO2rADdicK10gyS6OPPyreSA2okOOG6gpzwURU47hBNnONKSp9wf5WXN1lr/AHF/mO8k41+hhxtPdicnhfvfgS47Ir2erqaY46Y7hAZqesujxUlbTiSKdRxJx76RI2yROLAWt1uUSey2EAkbqlWvCJAZGbDS2faJYbNbRFQDxz+84f29bLbkrKTifxWloJ30OC08qiMdZiCPakfoPlHIVWz1bwv+ofWA1HS20UInZWYbwCxdXywp5K8hGQtRYQuZaGCbwcSNxrX5GndF3SJ4liWO4f0pgC1fxzXVPp+0ARI9Jrh6yAUwfa9joca9rlchitI034fMQts627iQlxoKbpStPsGDX1ezUeYVVlzBac/KARPP0WFj4h55Qxsqa2adpS8Um62DqtWau6FLqgLwzANUw2sq6HEX+y0krVxVn9IDStT/ALPRppIcnXcVOqxu1z5AeGFd0HTVjyTaL02tbrpzU4o05JSDC3o+8lpl6dd7S63BrngBzI8BCtiUMzWYm3bjdcBv4AaDzMBe82zdUZNz+JsklKhuKVYiu+Mu+RQ03Clc6VyPLEQ4nW5bOWWoOA4VrQ+MJZpy8SaUJzHHCv1gCy4fZ2hoHPv5w0thZ9taruH9UAFj/JpX+VyvcaiHfShtKX5V4dlQAJ8/kqAypmSNpT4jj4mC7GVdOANVUHVNFGuSAfhriSdwim0pa668n8pqORP7xZZsmpZBCriRmqu/OndAaeQLbkpMl2XaQlsFKSkY3scla0NMa41g61LMcFnSKV1Ly3E7OuYBrQdwu+UKZRv2hSW04SjOKjkFEYnHX+5gpm0vaJkzCiQxLDq8xlT5+EAynGgm1nW8wpkBymRNB6EeMYmdFWWlV6yFKbrvCez5Q8sSaVSZnF5qrQnx/wCIjPvJPsqCficUfEU9IAzozcC1TD2KW8uJ0+giTsw7OuXyChoGg3D6mObJs4zLiJdJohPWcPz79BxhrbjwWfZpRPVQKLUKUFNAfWAztoJbHVQBzGJhpJzLTKLri1p/Q2aH+ZQzPCoA3QmEqpDl00rodBx7oZylshn8FoLI7TigSSdcoB3IKs1ygC3mF6LKlDHnUjxpF1vWU8ygKdpNsZ3vjSN4UPniOUE2L0llptOxmWGwv4TTP+FWBBgP29yz3dko35Vwm7XG7y5ajIwCKcbCwiqryVYNuHtcUL401gVSw4sBVUtpwSBwwgm2GEtuLbTg24LyRolQ3fLkRCp+bKkgd9ecA8bfXKLSttSi0rBST58K01g0O+yzY2Z9y+kEDTHLwPkYHsYe0yzrZ7aE1HzB8RFT1VSLDpzacKK8Mx6QC+eeu7Vsdm9eHD7EcNzdA6oZqAT49qDrWaSJh3cW6jyhQ1iEJ3q+ggNcFpK5KVPYTRSxvJxPr4xr1Wm1MWmhKqbOWQVAaFZIoe6o8IwEjUz2fZH9H7wVZr/vptZzFfIn6QDe1XDaM07RdGW8EV50rTjifCJCWxXi3LleV5dP/GJAASs/dU8fzII8YrUsiUO4q9cPlAjnxeEHT8uUsNI1Wa0++cBLed9zLprkn0ELnnytwHGpFPKkFdIEFKkIOifmf2geUc2T7aiCbikqoOBrAP7FdZLPvRSi0tqBy6wUQd47JiqYs0NPFi9Vp3sHOh3ffCAW2g6ZhIzJvJAywKvHOnfB7bJmZMqHbZx/7f2+UAutKyA0jrr64oEppnjj3Aa8YXBZoqnxGkaC2WC4WZlIB2reIOQUkUNa5Aip5gwlY7KEn8/0gHc8hTjkvK16qQCR98B5wHPu+0PkDBpvADgMPE0g6SqXpt3/AGmzQ91PQwGhGykr/wAThIHy8gDALJq6VdQUI3QTJNNLvOOEgJANyh65rim9oaeMLUqKccfrDqwOkCmkloBNFq7R0JpjxpQGAvs0odbfbRUJqSgHMA4p8Igf28iUHtsnDfT+1R3QKhoycwkqqUHXeD6iCrWShl1LzZq252h8/HOACaknJkpWihKihpX8SqhJ5G7AIUoVQagA9buwpGjsZltDi23CdjMAXFpNLqkm8jEZaxnJvqqWgKvgKPW345wD6UmXJpIZSQzLoAvkeu88PGKZybDpTLS+DQOJ/NvUfnC6zpZ15QYb1xVu5ngIbzym5RBab6zx7St33oICvpFaaSESrOCEUB4n9szxgC03a7NpGN0YADM6evjHn+FKQm+51Sd+g+pjvoyUmcaKjQA1HcMB40gCpOdVLMrbTg+4q6Rqn7B8TwgudmBJshpFC4vFRz5njuECNTLbk+t0/h3yrzwPrHLVoXppUz8LaryQdaHqjw+cAsRVaquEgUvE5VBy8Ya2b0vUyQEtoLY+HH5xxb0/LOhkMJcRS9fCyTSpBF3GgFSrAAZwFITCEKorFJgNXNS0vPtFyXAbfTmnKvOmHIiAGJ/2lhUu9g6jsk6kb+Oh3iBHZNcsoPs4o1A3H0im2li83MI+LM8R+2HdAUzMyXGE17TRoe77HhFVlzCEqN5NSo0HCKwvFyppUV+/GCE2RdQl+8lTYunDOpNCmh1BgHfRpAbmZhQwQhsk99DT5xQXLtlkH/UeqO7+0VBtaWtkPxphVVDUDQGD7alL7zEm3illIvkb81fe8wA004i64tabyw02lIJOajRRw4RnnWVIKbwoaBQ5HEHwg3pAujyk7hQ/ffFdqTJccQSKC4lKcKVAFAafeUATYMzWZvHWvy/aL5Im9MU/V53oBsxFJhKeNPEQ4s6XO2fa1UK+vrAAom/8uEbl18okCJaOKdQf2iQFrTV5aU71VPKGzbgfnAfgaHy/eFIJQCrU4D1g1J9nliTg458v2B84AC15nazCiMq0HIRyhtVFvjJKgnxB9PnFhkS2yHFCl/Ku6PWn77LcujNSypZ8h4AVgGLygmaYKAAlSAKDdQj6R3YLxT7UgdnH+oRQ6QqbSB2WU58h/aOLMfozMuH4svP/AJQFsuqtmq/SrA/zD6wjaFFo7leIBhguYuSIR+dXrX0gefF0tGmSEV7q+kAysZwlc03q4hVPH94HfcvyKN7SyCOBy+cFzMsWFszScWzS8R96ivhFdpMobeVdVVh/EKGQr9D94QCufmvgoLunpD+xuj7c5LHZ0S6geJ0rwMJZZsNPtbUdVChXUKTXAjeI0FsJ9ieTMSqqtrHWAOGOnI58IAHaiYaLLgo+2TQnWmH7QJZc2CDLvDDIE5g7vpBFuAOUmmjjmqmYO/0McENzadEPAY7lQFqrLelwQpBdYVuzTx4GFVqOJU5fQQbwGATdoQAMRvNK4YZw3kram5UXVJK0ccfBUV2q+iZuKab2SgTfUqgGlMdddIAew5h5BU0wAHHKBSvyjnpD9mVlpCq3lbV84gZ48jlzMZ2VmVNEolzfWrNYHyPrFwlG2RtH1bRw4hANfGAX2varkwsqUKDRIyEXWNY5dWUg0ITWuox0prFL9ouPLohOeSUisXWY65Lv4gpUQQQdxx9IAeXASl2orTD5xyFe5CRmpXjui1hzqPA64/OOVL9ygjMKP7QF1rWWG3EoTW8QDjuP718oslrAClXSvGmgji0ZlTjiFA0Kk0qTTjn3xQ/LuoN6pNMbwNfOA0lhpLLhlH8UODqHQ8O/5wptKWLSXpc47NQWg70n9j84ZWm/t5ND4wW2oYjnQ+dDC62praOtr/OgA94/eABBJcaUACaDA5YHWGNlyDl5RYZWup6pWKJTxIyJBy3RT0csp15ZDd0FsY3xUdY0pQg45xqh0bmV4PTRSnUJw7tIBFNL9nvdbaTS8CRjdroOMXSy/YmlLUQXnNM6c/mYOmJWSlBeCi65zqa/IQusuzzMLL73VaRiK5GmnLjAcmyQ3KKfdxW5kDnjl3nOM9dVQKNaaE5d0a1hv/EJnGol2vP9zTuEA9I3Q8taWRRpkZjLDCvoIBQl0pcS5uIV4RpLRfCH2n09lQofvkfKEknJl1o3RVSMaffCHNnI9plFt/GjFPLT1EAvtNIS+vcrrDviQLcK0gapwj2AZmzdn71/CnZT8v7QA3V9y+s0QnwoNIMnpBSlFT7o8flpCyZdvkNtA004mAPcUueeSlIIbTu0H2IrmX0S61IbRVeVdx3Q1TPJkWNmiin15nOn3pBshYLUox7TMmrisk61ONOJ3mAy7o2LRTm67nvA+pjueQUNNsJ7SjVX3z+UNLLsZybc27guNA9XTLdw3mPJmUS/MUlkgXO27jQDvwygFE9LFa0soxuJ/vDHo/LpmC6y91V0N0ctMd2HnAqW/wDMqXLYhvElXxEZ+OOEPbcKH20Tct1XEdtIzw38R5iAVSc0Ww5KP9muH7fMQA2vYktOi80rI7uIhvMJRPt300S+nMb/AL0geRtpCRs5putMKkY949RAVf4Sooo2tD7eiSqik8t33hHMqw8Era2SikioCtO/XuhguzZFzFt3Zk/qp5GAXbREo6UoVtk0BqTv0qIBnZtvuMJu+xCg/KCPQ1jqc6QsrxclFJO+6K+IoYoZ6cIp1myORECvdNDeqhOG4wBLnSKWpS69yqf+UBLtKXPYlCo71En6x2105cB/CbVzEWf9ePnsNoT/AApMAudefX1UNlsbkpu+JMWy9mstYzCgT+UH6QTN2rOzAoU0HBIT5mAE2Fc60w4EDcDVRgHEna63SGZFgAn4qDDjuHMkxza3Rr2YhyafvOHG6k492vyEcSPSBwe5kGrlc1Uqo8SchzMMRZ7Et72fUX3lYhNa/wB+ZwgM0zLKeJDLd1JzUSfnWngIOmLOYl2ylxV9R0B14DTmYEnukTjqqNjZpOSU5+P0j1qUSynavdZZ7KDv3mA7s5JQlG0bSppagk3gLya1umudDjTkYN/wj2edLPwLQTTmD6gwusplyZfSVKwUtN7iE9bLgBGmfnUTE48/khhu6DvVj+8AssZ//IzTRGCSog/y/VMD2hIf5Fh4ZpIHz+gjyQBTIvuH4z9B6mGtukN2dKs/Eu6SO6v9QgEk/LqbmE0UpAdANU4Z/vpxi9FmBaikzSiRmk3q+Zhj01u7eVCRjh/7CnyhZPTyWp4rzAGNP4f7QBKbMlWheUu/31x5CKJq0lzag02LrQ+W8+gjuYcEu8h0AKQ4OuNDXtfUQehHsaw6jryrtD/Du8IAN2dN32aVBp8axrvx3Re1PNpUiUS2UgkX1rpVasKYaJ/bKL7YsVQpNS2IzIT5mnzEMv8ADmLQlNqiiJhvMcRjjwOh0gEM1Lrs6ZCqe7X8tRzEcWmksuJfYV1F44aVzB5wxRaQnGDLv4PN9lR1pv46GM9LPbNSm3AbuRG7jAMlyBfo6yaE9oZYxIpas9QJLDuB40iQCxTKlqPzMEtvJYBOazlwgd2bIJAwjhmWr1lmiR5wBdnKAVtncdRDOzXhNOl6ZV7lvJJOHL674RdZ9YSME5chHtpuCobb7Iw5mA0ztsrnV7Br3TA7RG4feUD9IbZQy37LLZfGoZnhWAHZn2dkISesrE0gKxWQXAtfZTieekAxmWvZJcJr7xwVPD+0CMOLltm6nFC0gkaHDEQHa1oF50qOWQHCDLNmwU7B3s6V0gLppFCJiXNBqBpvw3QQ3brDw9+gV309c4XEOSrlRig+BH1gq5Ku721HPdAXuWdJnELp/N9YSza0JWoIAUgHAnkIYnoyg9l4EQRISbaQWyQTAZ4LQcwRxEEocl0jsrWeJAHlDCSlJYgpfVdUkkYV0MVzbEonsKUrxgBGrYKT7ttCeFK+ZhgjpDMEYNJ5hBgSXthDR920OaoYDp8/SgS2O6AoLs66cAseCRHv/T93rzDncDU+JgWZ6TPr+KnIRXL2c6+aqJp+ZXpAFnpFswUSybgOF7U/fGC5Hoe++NtMKKE51Vio9xyEcsPsSaqgbVY1PoNI5m7Ymp43QaI3DAd51gOpi0WJYFLCQteqzj5+ggaybEenFlaq3NVH5CCJaxGGklb7iVEZIH3UxXaHStRRs2uonePTdAezxuvpYlz1q3a1wrQinnnHc+kJSmTYN5RNXFDU/QQLZ9iqLRdqQsn3eNMSaVg9IRIoJwW+oeH7fOAstRsKUzKN5JxX9+J7xHrn+Znmm04oa/pxPmAIrZBlmVPOfjO9muf3rFFnPmVYW7/qu4I4Df6+EARbh21oEDEN0H/bifM0jPzYvOOnOmNf5gIfyLWwllvL7a8RXPHLxOMLLNkyZeYWdQAPEKPyEBfIvbaXU0cVJxT9+UX9F7cCKsPCrasKHQ69xhFJTFxYPjF9oy9FXhkcYDS+3rkHgWyVMKNbp8+/5xRb0+hLomJY3UudpIyrrhxgaXnA+wptR64GH1hZIOAEtryV5GAMtFy/R9vA60iOOB8A4BY84FbWWVlKsUnPiN8R+Wum8g1SciNIDxTSk4YjlHkWCcNMcYkBH3Qk4Jx4wI88VZx5EgL3HLiQE4VzMVylK1piIkSArUu+qpg6Ydut3EigMSJALUjGGU2AtsLpRQ3ax7EgLrNn7wLa03k8TAk9IpTWlYkSACGG+LblADU1iRIDhzrEk5nExY3LAiuMSJAehhNcoJalUfl84kSAJbUhFaNiu/7ECzlqLXhW6OESJAUyksk4qqeFYImbUUBdT1E5UH1iRIAAN1ONYvuC8E0wqIkSAJtC0VKcFOqGyLgGlNecH2HKpJLywVqGIqdd/GJEgKUO+0zALmIFaJG4aR269t5nrjqowCdMO6JEgK+kE6XFBGSU6RdMOBEslCRmRU88T8okSASFsQfLLvIukViRIAQC6rDSLJtAqDvjyJAXBV9FFaZGKWXLpwiRIAkpSrG7Tkf2iRIk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4221088"/>
            <a:ext cx="8830816" cy="2636912"/>
          </a:xfrm>
        </p:spPr>
        <p:txBody>
          <a:bodyPr>
            <a:normAutofit fontScale="77500" lnSpcReduction="20000"/>
          </a:bodyPr>
          <a:lstStyle/>
          <a:p>
            <a:pPr algn="just"/>
            <a:r>
              <a:rPr lang="pt-BR" dirty="0" smtClean="0"/>
              <a:t>Segundo  o Papa Pio XII (1944), o </a:t>
            </a:r>
            <a:r>
              <a:rPr lang="pt-BR" dirty="0" smtClean="0">
                <a:solidFill>
                  <a:srgbClr val="FFC000"/>
                </a:solidFill>
              </a:rPr>
              <a:t>“povo” </a:t>
            </a:r>
            <a:r>
              <a:rPr lang="pt-BR" dirty="0" smtClean="0"/>
              <a:t>é formado por indivíduos que se movem por princípios, é ativo e consciente, agindo de acordo com determinadas </a:t>
            </a:r>
            <a:r>
              <a:rPr lang="pt-BR" dirty="0" err="1" smtClean="0"/>
              <a:t>idéias</a:t>
            </a:r>
            <a:r>
              <a:rPr lang="pt-BR" dirty="0" smtClean="0"/>
              <a:t> fundamentais, das quais decorrem posições definidas diante das diversas situações em que vivem. Categoria que se distingue da </a:t>
            </a:r>
            <a:r>
              <a:rPr lang="pt-BR" dirty="0" smtClean="0">
                <a:solidFill>
                  <a:srgbClr val="FFC000"/>
                </a:solidFill>
              </a:rPr>
              <a:t>“massa” </a:t>
            </a:r>
            <a:r>
              <a:rPr lang="pt-BR" dirty="0" smtClean="0"/>
              <a:t>constituída por um grupo que não se move, a massa é sempre passiva. Ela não age racionalmente e por sua conta, mas se alimenta de paixões, entusiasmos e é sempre escrava das influências instáveis da maioria, das modas e dos caprichos..." </a:t>
            </a:r>
          </a:p>
          <a:p>
            <a:pPr algn="just"/>
            <a:endParaRPr lang="pt-BR" dirty="0"/>
          </a:p>
        </p:txBody>
      </p:sp>
      <p:pic>
        <p:nvPicPr>
          <p:cNvPr id="6" name="Picture 2" descr="http://3.bp.blogspot.com/-nENVdTVw8OM/TWe_clNX6XI/AAAAAAAAAl0/LC1-U7Gsx2g/s400/MDIA_1%257E1.JPG"/>
          <p:cNvPicPr>
            <a:picLocks noChangeAspect="1" noChangeArrowheads="1"/>
          </p:cNvPicPr>
          <p:nvPr/>
        </p:nvPicPr>
        <p:blipFill>
          <a:blip r:embed="rId2" cstate="print"/>
          <a:srcRect/>
          <a:stretch>
            <a:fillRect/>
          </a:stretch>
        </p:blipFill>
        <p:spPr bwMode="auto">
          <a:xfrm>
            <a:off x="683568" y="0"/>
            <a:ext cx="3491880" cy="3973896"/>
          </a:xfrm>
          <a:prstGeom prst="rect">
            <a:avLst/>
          </a:prstGeom>
          <a:noFill/>
        </p:spPr>
      </p:pic>
      <p:pic>
        <p:nvPicPr>
          <p:cNvPr id="8194" name="Picture 2" descr="http://t0.gstatic.com/images?q=tbn:ANd9GcS14gt5zqFMGTx0lZyTkVvf2pZk9U9ZAGahJsDCMNWeTey1Trwm"/>
          <p:cNvPicPr>
            <a:picLocks noChangeAspect="1" noChangeArrowheads="1"/>
          </p:cNvPicPr>
          <p:nvPr/>
        </p:nvPicPr>
        <p:blipFill>
          <a:blip r:embed="rId3" cstate="print"/>
          <a:srcRect/>
          <a:stretch>
            <a:fillRect/>
          </a:stretch>
        </p:blipFill>
        <p:spPr bwMode="auto">
          <a:xfrm>
            <a:off x="5508104" y="0"/>
            <a:ext cx="3190875" cy="40195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427984" y="476672"/>
            <a:ext cx="4536504" cy="6120680"/>
          </a:xfrm>
        </p:spPr>
        <p:txBody>
          <a:bodyPr>
            <a:normAutofit fontScale="85000" lnSpcReduction="20000"/>
          </a:bodyPr>
          <a:lstStyle/>
          <a:p>
            <a:pPr algn="just"/>
            <a:r>
              <a:rPr lang="pt-BR" dirty="0" smtClean="0"/>
              <a:t>De acordo com tal citação, podemos concluir que as massas jamais discordam da maioria. Jamais procuram estipular pontos reflexivos que os levem a um senso crítico sobre as informações que estão sendo assimiladas no momento. </a:t>
            </a:r>
            <a:r>
              <a:rPr lang="pt-BR" dirty="0" smtClean="0">
                <a:solidFill>
                  <a:srgbClr val="FFC000"/>
                </a:solidFill>
              </a:rPr>
              <a:t>A inserção na massa lhe impõe que se vista como os outros, que coma como os outros, que goste do que gostam os outros. </a:t>
            </a:r>
            <a:r>
              <a:rPr lang="pt-BR" dirty="0" smtClean="0"/>
              <a:t>Ser, pensar, agir, estar sempre, obrigatoriamente, "como os outros“, é renunciar à própria individualidade.</a:t>
            </a:r>
            <a:endParaRPr lang="pt-BR" dirty="0"/>
          </a:p>
        </p:txBody>
      </p:sp>
      <p:pic>
        <p:nvPicPr>
          <p:cNvPr id="7172" name="Picture 4" descr="http://albirio.files.wordpress.com/2011/06/iguais-e-diferentes.jpg"/>
          <p:cNvPicPr>
            <a:picLocks noChangeAspect="1" noChangeArrowheads="1"/>
          </p:cNvPicPr>
          <p:nvPr/>
        </p:nvPicPr>
        <p:blipFill>
          <a:blip r:embed="rId2" cstate="print"/>
          <a:srcRect/>
          <a:stretch>
            <a:fillRect/>
          </a:stretch>
        </p:blipFill>
        <p:spPr bwMode="auto">
          <a:xfrm>
            <a:off x="0" y="0"/>
            <a:ext cx="4913694" cy="3501008"/>
          </a:xfrm>
          <a:prstGeom prst="rect">
            <a:avLst/>
          </a:prstGeom>
          <a:noFill/>
        </p:spPr>
      </p:pic>
      <p:pic>
        <p:nvPicPr>
          <p:cNvPr id="10242" name="Picture 2" descr="http://eudesenholetras.files.wordpress.com/2010/11/charge-globo1.jpg?w=300&amp;h=290"/>
          <p:cNvPicPr>
            <a:picLocks noChangeAspect="1" noChangeArrowheads="1"/>
          </p:cNvPicPr>
          <p:nvPr/>
        </p:nvPicPr>
        <p:blipFill>
          <a:blip r:embed="rId3" cstate="print"/>
          <a:srcRect/>
          <a:stretch>
            <a:fillRect/>
          </a:stretch>
        </p:blipFill>
        <p:spPr bwMode="auto">
          <a:xfrm>
            <a:off x="0" y="3482515"/>
            <a:ext cx="3491880" cy="337548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http://www.chongas.com.br/wp-content/uploads/2012/08/particinha-perfil.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29704" name="Picture 8" descr="http://www.chongas.com.br/wp-content/uploads/2012/08/playboy-perfil1.jpg"/>
          <p:cNvPicPr>
            <a:picLocks noChangeAspect="1" noChangeArrowheads="1"/>
          </p:cNvPicPr>
          <p:nvPr/>
        </p:nvPicPr>
        <p:blipFill>
          <a:blip r:embed="rId3" cstate="print"/>
          <a:srcRect/>
          <a:stretch>
            <a:fillRect/>
          </a:stretch>
        </p:blipFill>
        <p:spPr bwMode="auto">
          <a:xfrm>
            <a:off x="4499992" y="0"/>
            <a:ext cx="4648238"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88640"/>
            <a:ext cx="9144000" cy="3717032"/>
          </a:xfrm>
        </p:spPr>
        <p:txBody>
          <a:bodyPr>
            <a:normAutofit fontScale="92500" lnSpcReduction="10000"/>
          </a:bodyPr>
          <a:lstStyle/>
          <a:p>
            <a:pPr algn="just"/>
            <a:r>
              <a:rPr lang="pt-BR" dirty="0" smtClean="0"/>
              <a:t>Segundo </a:t>
            </a:r>
            <a:r>
              <a:rPr lang="pt-BR" dirty="0" err="1" smtClean="0"/>
              <a:t>Eclea</a:t>
            </a:r>
            <a:r>
              <a:rPr lang="pt-BR" dirty="0" smtClean="0"/>
              <a:t> Bosi </a:t>
            </a:r>
            <a:r>
              <a:rPr lang="pt-BR" dirty="0" smtClean="0">
                <a:solidFill>
                  <a:srgbClr val="002060"/>
                </a:solidFill>
              </a:rPr>
              <a:t>a cultura de massa não passa, de imposições ditadas pelos meios de comunicação, muitas vezes identicamente destinadas às mais diferentes regiões e povos. </a:t>
            </a:r>
            <a:r>
              <a:rPr lang="pt-BR" dirty="0" smtClean="0">
                <a:solidFill>
                  <a:srgbClr val="FF0000"/>
                </a:solidFill>
              </a:rPr>
              <a:t>Não é por outro motivo que as massas, sejam da América, Europa ou Ásia, apreciam e produzem a mesma arte, vestem as mesmas roupas, gostam das mesmas comidas. </a:t>
            </a:r>
            <a:r>
              <a:rPr lang="pt-BR" dirty="0" smtClean="0"/>
              <a:t>Não é por razão diversa que os estilos, as maneiras, as tradições, enfim, a cultura peculiar de cada povo vem dando lugar, em larga medida, a uma triste vitrine universal. (BOSI,2000:102)</a:t>
            </a:r>
          </a:p>
          <a:p>
            <a:endParaRPr lang="pt-BR" dirty="0"/>
          </a:p>
        </p:txBody>
      </p:sp>
      <p:pic>
        <p:nvPicPr>
          <p:cNvPr id="7170" name="Picture 2" descr="http://t3.gstatic.com/images?q=tbn:ANd9GcSphvA_3JehxhDnyEBrl3ANi4M-TQUhS0boxC9W1y4-UnFcUcpsUA"/>
          <p:cNvPicPr>
            <a:picLocks noChangeAspect="1" noChangeArrowheads="1"/>
          </p:cNvPicPr>
          <p:nvPr/>
        </p:nvPicPr>
        <p:blipFill>
          <a:blip r:embed="rId2" cstate="print"/>
          <a:srcRect/>
          <a:stretch>
            <a:fillRect/>
          </a:stretch>
        </p:blipFill>
        <p:spPr bwMode="auto">
          <a:xfrm>
            <a:off x="6300192" y="4014192"/>
            <a:ext cx="2843808" cy="2843808"/>
          </a:xfrm>
          <a:prstGeom prst="rect">
            <a:avLst/>
          </a:prstGeom>
          <a:noFill/>
        </p:spPr>
      </p:pic>
      <p:pic>
        <p:nvPicPr>
          <p:cNvPr id="7172" name="Picture 4" descr="http://t3.gstatic.com/images?q=tbn:ANd9GcR5GP8-gX5dGPS7y5zievY6XP-4hyIOEWB949lzVXPkakPqKnBi"/>
          <p:cNvPicPr>
            <a:picLocks noChangeAspect="1" noChangeArrowheads="1"/>
          </p:cNvPicPr>
          <p:nvPr/>
        </p:nvPicPr>
        <p:blipFill>
          <a:blip r:embed="rId3" cstate="print"/>
          <a:srcRect/>
          <a:stretch>
            <a:fillRect/>
          </a:stretch>
        </p:blipFill>
        <p:spPr bwMode="auto">
          <a:xfrm>
            <a:off x="0" y="4005064"/>
            <a:ext cx="2771800" cy="2852935"/>
          </a:xfrm>
          <a:prstGeom prst="rect">
            <a:avLst/>
          </a:prstGeom>
          <a:noFill/>
        </p:spPr>
      </p:pic>
      <p:pic>
        <p:nvPicPr>
          <p:cNvPr id="7174" name="Picture 6" descr="http://t0.gstatic.com/images?q=tbn:ANd9GcTpAQCty0ZmG-MvUVoC68Y9j_RoHUs7r7JwDy-tUXhdlXCNby1-"/>
          <p:cNvPicPr>
            <a:picLocks noChangeAspect="1" noChangeArrowheads="1"/>
          </p:cNvPicPr>
          <p:nvPr/>
        </p:nvPicPr>
        <p:blipFill>
          <a:blip r:embed="rId4" cstate="print"/>
          <a:srcRect/>
          <a:stretch>
            <a:fillRect/>
          </a:stretch>
        </p:blipFill>
        <p:spPr bwMode="auto">
          <a:xfrm>
            <a:off x="2771800" y="4005064"/>
            <a:ext cx="3515888" cy="285293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3501008"/>
            <a:ext cx="4499992" cy="3356992"/>
          </a:xfrm>
        </p:spPr>
        <p:txBody>
          <a:bodyPr>
            <a:normAutofit lnSpcReduction="10000"/>
          </a:bodyPr>
          <a:lstStyle/>
          <a:p>
            <a:pPr algn="just"/>
            <a:r>
              <a:rPr lang="pt-BR" sz="2000" dirty="0" smtClean="0"/>
              <a:t>Ao contrário da chamada "cultura" de massa, a cultura popular tem suas raízes nas tradições, nos princípios, nos costumes, no modo de ser daquele povo. Desta forma, cada povo produz, por exemplo, uma arte peculiar, reflexo de suas específicas qualidades, necessariamente diversa das artes de outros povos. </a:t>
            </a:r>
            <a:endParaRPr lang="pt-BR" sz="2000" dirty="0"/>
          </a:p>
        </p:txBody>
      </p:sp>
      <p:pic>
        <p:nvPicPr>
          <p:cNvPr id="6146" name="Picture 2" descr="http://3.bp.blogspot.com/-C_hMyB66DgI/UFODKueVe_I/AAAAAAAAB_U/KJaLXtTikSU/s1600/FREVO.jpg"/>
          <p:cNvPicPr>
            <a:picLocks noChangeAspect="1" noChangeArrowheads="1"/>
          </p:cNvPicPr>
          <p:nvPr/>
        </p:nvPicPr>
        <p:blipFill>
          <a:blip r:embed="rId2" cstate="print"/>
          <a:srcRect/>
          <a:stretch>
            <a:fillRect/>
          </a:stretch>
        </p:blipFill>
        <p:spPr bwMode="auto">
          <a:xfrm>
            <a:off x="-1" y="0"/>
            <a:ext cx="4875355" cy="3429000"/>
          </a:xfrm>
          <a:prstGeom prst="rect">
            <a:avLst/>
          </a:prstGeom>
          <a:noFill/>
        </p:spPr>
      </p:pic>
      <p:pic>
        <p:nvPicPr>
          <p:cNvPr id="6148" name="Picture 4" descr="http://www.diarioregionalrs.com.br/arquivos/imagens/4ubtj4fmn0b8dmy4xsn7cilcemxcps.jpg"/>
          <p:cNvPicPr>
            <a:picLocks noChangeAspect="1" noChangeArrowheads="1"/>
          </p:cNvPicPr>
          <p:nvPr/>
        </p:nvPicPr>
        <p:blipFill>
          <a:blip r:embed="rId3" cstate="print"/>
          <a:srcRect/>
          <a:stretch>
            <a:fillRect/>
          </a:stretch>
        </p:blipFill>
        <p:spPr bwMode="auto">
          <a:xfrm>
            <a:off x="4572000" y="0"/>
            <a:ext cx="4572000" cy="3429000"/>
          </a:xfrm>
          <a:prstGeom prst="rect">
            <a:avLst/>
          </a:prstGeom>
          <a:noFill/>
        </p:spPr>
      </p:pic>
      <p:pic>
        <p:nvPicPr>
          <p:cNvPr id="6150" name="Picture 6" descr="http://i1.r7.com/data/files/2C92/94A3/2D82/A64A/012D/8673/F297/011F/indios-ae-tl.jpg"/>
          <p:cNvPicPr>
            <a:picLocks noChangeAspect="1" noChangeArrowheads="1"/>
          </p:cNvPicPr>
          <p:nvPr/>
        </p:nvPicPr>
        <p:blipFill>
          <a:blip r:embed="rId4" cstate="print"/>
          <a:srcRect/>
          <a:stretch>
            <a:fillRect/>
          </a:stretch>
        </p:blipFill>
        <p:spPr bwMode="auto">
          <a:xfrm>
            <a:off x="4572000" y="3429000"/>
            <a:ext cx="4572000" cy="3429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260648"/>
            <a:ext cx="5004048" cy="4176464"/>
          </a:xfrm>
        </p:spPr>
        <p:txBody>
          <a:bodyPr>
            <a:normAutofit fontScale="85000" lnSpcReduction="10000"/>
          </a:bodyPr>
          <a:lstStyle/>
          <a:p>
            <a:pPr algn="just"/>
            <a:r>
              <a:rPr lang="pt-BR" dirty="0" smtClean="0"/>
              <a:t>A cultura de massa é uma cultura fabricada pela </a:t>
            </a:r>
            <a:r>
              <a:rPr lang="pt-BR" dirty="0" smtClean="0">
                <a:solidFill>
                  <a:srgbClr val="C00000"/>
                </a:solidFill>
              </a:rPr>
              <a:t>ideologia</a:t>
            </a:r>
            <a:r>
              <a:rPr lang="pt-BR" dirty="0" smtClean="0"/>
              <a:t> que tenta se apresentar como sendo a própria cultura. A cultura de um povo jamais poderá ser a cultura de massa, já que a construção da cultura popular se dá pela experiência histórica de um povo, que mediante sua própria história constrói sua identidade. </a:t>
            </a:r>
          </a:p>
          <a:p>
            <a:endParaRPr lang="pt-BR" dirty="0"/>
          </a:p>
        </p:txBody>
      </p:sp>
      <p:sp>
        <p:nvSpPr>
          <p:cNvPr id="30722" name="AutoShape 2" descr="data:image/jpeg;base64,/9j/4AAQSkZJRgABAQAAAQABAAD/2wCEAAkGBhQSEBUUEhQVFBQWGBgXFRgUFxcXGBUYFRgVFRUXFBUXHCYeGBkkHBQXHy8gJCcpLCwsGB4xNTAqNSYrLCkBCQoKDgwOGg8PGiwkHyQvLCwsLCwsLCwsLCwsLCwsLCwsLCwsLCwsLCksLCwsLCwsLCwsKSwsLCwsLCwsLCwsLP/AABEIAQMAwgMBIgACEQEDEQH/xAAcAAACAgMBAQAAAAAAAAAAAAAEBQMGAAECBwj/xAA/EAABAwEFBAkCBAUEAQUAAAABAAIRAwQFEiExQVFhcQYigZGhscHR8BMyFCNC4QdSYnLxM4KywpIVQ1OD0v/EABkBAAMBAQEAAAAAAAAAAAAAAAIDBAEABf/EACoRAAICAgEDAwQBBQAAAAAAAAABAhEDIRIiMUEEUWETMnGBwRQzctHw/9oADAMBAAIRAxEAPwCtsYpmsWmtUoC8tlRoBdQtgLcLDjQC3hXQaugFhxyGpXe99CkIbBf4DiV3ft7CizLN50HqqTWrkkkmScyU3Hj5bYMpUE1LW5xJJknUlPuj9GCIEk59g2mdB55qs2c5ydNg3lWKhbPpUyZ6x1Os7gOH7KiSpUjolnrW4NGFuZPrvULGyTOp12dk7BtVdo28gEk5nii6FviBJmcz7cvNK4jLGlpsYAhu3Uxnlu3BJK9lzjKdOXPefnAPRaMpOp5ZAbBx+bIQFopgCTlOZjY3WBxKzsMTvuKW2Wdcmjvcdw3c/wBp5rs2Hsa3d82o+mMRkwANBuB0nf6rsOwAloxE7TqSd5W3Ryjy7Ck3S6NGt5nT90FVsjmnVp5HNNX2J7pc/wCeyU2qiWnyTItsCeOl2GV03qWmHfOYVhLgROwqjtf3jb3K13LaMbMJOmnz5ol5I+QVsIwrkhSvC4KWcROaoHMRJUT0SMB8KxdrEZmhqFCy8WHb4FTbEoZUP02YCAcwSROeZSoqzR1SrB32mVIAl9y1C7FOsgHnwTQBBJU6OOQFq0Vgxpc4wAJUzWqp9ML1/wDabwLvQevcujHk6MbpCG8reatQvO3QbhsCCGZWnvW2DZ3r0UqQmwqznadBop6lok65DM/OCFL48/Yeq5L9neso26DfxUCexvAb0RYq8Zn/AAEqDpPLRTtqbNixoJMsljteIyT/AIy/bwXV5W8EEnMeeWnLTxSkVYaBtPweHmhX1y9wG74fU9qXxG2PLsmo6NZMnifb0CtljuBxjIrX8P8Ao/ihxGUfPnFeoWe6Whuinl1PRfjaxrZQafR8EQRKSdKOjUt6ozC9WqXeBsSe9rvylKTcGUdM9Hz7WplhgpvcFozy7kX0tuj6dQkbc0quB0VSPmoVjfKFnnOH08leC3VmRHESoSmD2A04jQyOB2jt9AgCpk7AnGmRuQ73KStUQr6iagDqVii+osRWBoexkq8bqrA5TEzkfRWv8KZza5vNpWGjCUm0HGVC25rKWYpDsyPu18E1aFjWKVjUEnbMBrdaBTpuc7IAZ8tvbs7V5jbbUXvc86kz7BWbpvekuFJp0zd6BVCodirwQpWKmzG6qWnvUQGxduKoAN49q0DK5cVmJccS440RNnb4eJ+eqDp7+5GU3wOXmgkHHZJaKiKuSxGo8NAmfUgeo8Uu1O+Mz87gr9/Di6MdQvIyHmZaP+3glZHxiVYY8pnp/RO7BSojLvHYrM2EFZmYQByRbTwSIj8m2cVSld4NkJjWKAtQySpjsSPNOm9jkTG9ed2c4Kq9c6W0JYvKbxo4agPEhMwS7o71EbSl7FopWzEctHDIbjr5yFDWqw13eO3VLLNaYA4H56o22/ZI+SF3GnRLPYA6XMc6c9R6JVVtFQfce5PwyKfY30Sa2wnQJpoB/F/1OWKA1W8e5YqOKE2ey2joLbKf65B0IednBJrR9ZjsLnunnKu1S0kjNx71Ur6HW170tnIhp2+ptPeAhK1uqCsS4j6bWyCAMjhdMnsRDWyEi6X2rBTwjV+Q5D7vMBBV6CKlb7UalRzztJPsEIN63UK0qUqQtnbVyV05crjjRKxrV02mu8K42jbF2anziuHOygLdJuc9yEJewyuqwl7wwauPcBmXHkJK9s6HXSKNFuWufGAABPIDzXnnQe6wXY3jXfsaMwO05ngOK9Us9pbAg7MlDllcj2cWPjAdUam/kiG1hv5JWy1KanW7UClRzhYW4oasMl19VcFyF7CjGiu37Z8TSvKOklDCe0Fez2+mC0heW9NrHhpuO73y9VmN1NDMm4MrFKpl2pzaz+QDwSGgdOR9U7qOmzDnHkqpd0eY9nN4VcNGeQVYrWuddqsN/Oiz8yPJVGJ8k3CrViMroPbXoxmHSsQDgQdFidxEWe8mtLf9Sn/5BKrVYnPd9zCP7goW0xuU9PllyCk+p8DOJpl2P4f+Q91530yrE2ks/kAHacz5r0wgBpOWi8bt9px1Hv8A5nE9k5eCZilyYMtA05ra4aVslUgEmqkZSXVnpIsUckDlQajYEVwUTaGxpqh2tWo5qtGMpymFmsThBIyXN30iTkx7oBccIkhrRLjyAzlPqdoAEHMakFsOA3kbRxCXOTRRghGT2xpcd8BowkQrZYb1G/8AdUCqyOs3RNLptkkKOUfKPYjLVHotG3Tojha+KS3O2QiLfXLASEk3XYastfctOvamPue0dq89vK83OH34RtKWUK9AnrVXO7SUaVgydHprr4pH9fgqb/EekPwdR4g/b4uaFNYbTZhAdiG7FiAQf8RmM/BFzTkXMAHbPothHrQrI2oP8M88sz+rO4JvZas2eNz/ADI/dIaRimeMJnd9WQ5v9vnHqqpo81S0TdKHxRYN/sq7YGTUb3pz0trTUDdwSu7G9YncEePWMVl7hT2iTpqsUeJYtom5nqLQpG7M/wBRnuWNapGsCkToqaIL1qYbLVO36bvIrxknJez3xSmzVB/QfJeLlUYPIuZoLqFoBdKkWNbOzIIxtHJC2c5BNrHTxKWbo9DFCxTWsxKMsl14mkCPnJP6Nz4tilp9HnA9XJL+siiPpl5F1wXQ8WgupNwuc0s6zuo0PyJJBnRXjpD0ZDrPTbRl9Si0APa0mYbEH+kkZ6xKGuywVABmArBQszokuKx5m/BsfSxg7TPLq9ie2mcTHUyNWkRHLgt9H86gB0V6vi7vqTiOxVWhZhTqjml87TRRGDbs9M6O2Pq9iF6TWNz4YzLUuPAJj0ZrdTsRBaC8ylN6Op8jxS+LE5zocS1oMGeIyLtwW+j3R8VjSouY1z/qlz3M/wDigTLhujLieK9Qvix1BxGw4R4oCm8YcLmhs/ytjZtwwqYZuKony+meR8kyp3n0dfQqllncX0zrScZ7jv5qDpi17bBQbUDmuNUZHgx/ur7d12MxgtaAd+/nOarH8XHANszf6nnua0eqGM+WRGThxxtI8yLsgN3+Uwur7z/t8wUsfp2J/YLLho4ztI8IlVT0jz47YnvupirvnfC6u2lNNx4x4Li+WRVdxz70bddP8if6itbqCBmupi17oJWIapV6x5lYm0JpHtDVI0LloUjV55QdGnIg6LyLpTdP4e0uYPtIDm8j+4K9gYqR/FCzCKL9pLm9ggj5xTsTqQEuxQgM1um2StxqV1R4KoWhhZjkmthrQlNnRlB8FTzVnoYXVF2ueuCDmP3T+mwZDy+ZqnXTXVlstSRrovPmqZ7EUmOaLAOO5FiogLNJR1ofgpzqhSYMqQttVQAmSqnXzqZaIa8LzfWqOwmGiVu7aZEHU7U1RpGpOy/9EqueHbEzKbUndY+CT9FSMY3nuTW0tLXHhKVujZLqGNNwMjKOO1BvsDN3+Uqs18HEIlPGVQ9shcmA4cXsG+mMo7PJea/xerDFZhOY+of+AXpbl41/FK3Y7cGjSkxrTzdLz4FqZ6ZXkJ/VtRxlZsVmNR4Y3UmOXH1Vuvax4aVOmzeGj38EB0QsUl1Q7Mh26qwWps1GcJd6eqqyT6vweVFaKlegzc1zAXARiQlivJ1NmDC05nOfRPb0ogvJ5qp2gDF3p0EmqMySbdsgNlduWLYcsTtiD2pq6C5oukSdoCmDFC1Q821U3+J/2UP7n+TVcwFS/wCJbpFEf3n/AIhFD7kDLsUOrk3modh7PVEWhQR1SeI9VYhTCrtq6g9iZApNYqkPHHLvTkJU1sqwvQzuy0wrdd1eRkqLZzBVmu22YQCo8sT2MOTpLvdrJjRHXxawyi7Keqe9VWw9KGYgz9ad2mp9RkcM0lKjZPkzy+yW0iRtkz2kkImx3sWHPRE3v0dhxIGqWULncTGao6WjeUr0ejdG72Zk5pngrFbLc055SV5rct11WuhpjnPor5YLhIc11Y4gNmyeM6qdqtDG1ZN+Abk6YnNG0jhEAqasGuGeiqVuvk0rQaRBgQQd4Oixx9gU3IsNrtbWMc5xhrQSTuAEnwC+fLwthtFetVP63F8bhMAdgI7lef4i9Lvyvw7Dm8A1DubsbzPlzVJuOjNQTocj2qz08OEXJnl+ryc5qC8F06P2bBRaO3vzRVX/AFTwaPE/spLvp9RvIeSid/qVP9vqkvbEIqd/WwyQMkHa2/RYG4RiIBcdsuziVLfdQtqCBMGfVC35aS84jkTHgIV0VpCpeWLjaDvPesUCxNEHorenLYybEeHBc1enmXVE8gq7Z7jq4iMB7QY70wHR6qBHVHZ6pLjAp4S8IdXN04+q4te2IBM8hOYVe6TXu60PnLA2cPbGqNuvo85hxOgkhwgGZkQEttPR+vTbNVmBpxYZics9NyGldoySrTE1cZIuwWJrrJXcSA5sEZj9JYI7Q93cubfQwmNYS07U5bQp6ZGndmrYmg7dqSlGXfWgxsXTVoLFLix3ZzmrFZmDAqzTcm1mtWUKPIrPUxy0B1nFlbFuVvsnSFrmxOaqdtEoCkzPUjiPZc4KSNU+Mq8Hpf1aTm9Z2qhpsswJknmDEKrWIP0L8TduHXtVlsVz2eowTia46lp3oOCR6mOCasZ2K00WEEVe8DzlP6F8035Yx25KpO6LUGgn6lQxxyKGfdLSZY5zO0mew6oHFBTxxey91qrYyIJ2Kv8ASapSosdWq5lug/mOxo8l1YaQo05cTOpc47BrwC866UdITbKvVP5LDDP63aF/t2712OHJ/B5mbLw7fortpe6tVLnGXPJc79uGzsCb2CzRUaFHdlj1fyA79U2p0YqMO50H181Tkn4RDjx65MslhHUHzRAV6kGqfmWSMspgkdo8j5DvSm2Veof6ifNIS2Clb0V69Kc1JOg9M0nvZ8kd6e22lAO8qv3mev2K2AGaPHQEsW1icSl/HTBh/QY257OCT1uk1RxJEYc4HvvQDrMA2M8W3dG9T2Kj1m9UOg5zJGWspGqs9N45y0Nrp6cVaNPAGMLgcnOByHJBWrpRXquc6o4Oyc2IgDEIMIA2jrObMhuQznuQ9W0CFvcRKMUrsIrnEJ+ZJZWZBTKyvlsfN/uh7VR8lsdOhMlasAcF3QOa04LQMFMFDiz1kc2ruSqzOlG0wp5ItxydBlGpOql/CbQgqRgptTfAkJT12K8fUcWazEGQYPBPbFYqxEsJQ92FpMmNnyFbbBVa1sJE5MtgnBaYrF01z97jG2ITW7rvDRlrtJ1hHscCdZVe6b359CiaVM/mVBLiNWt07zp3oFcnQOWbUbbKx066V/VJoUT+WDDiP1xqBw80mpWfAzjoObskupM643D0gk804BmpTbu63oPVW0oKkeSm5ycmGMbhDW7pKNez8w7te8E+iCtOVUAaHTzRZqwXGdGk88IMKdlaGtZ4DgZ+HL2SK8GyxucdY+qrt6Xy8vBDjxGziEQL7c4w8CNkDNURxtbPP5Iy1OeNXT1gOOaSXgfzCm1S04iRtxTHYEltbpe7mnxWwMkuSOm2eQFtG0bMcI5DyWltiaZ2CQSCRiGR/wAoiz3pgBaBOZOWWfqErqVJJO07Su7P9yGiuOeUX0ndVsTsnVAvTF7p+eSDrMzWxYiRJZKsT39yMJkfNqXMy7clLStGY3fCuas6Lo4r0oKhITO1slocPm9BFi1PRklR1ZHQU7oMkSEkpMzTy7nd414hKyFOD2CqdnnIhTssTogZjh7JjZbJOYzCc2OxBSPIeglRXaNUtPWaRG2CMuSe2KswkEOJP8olWCyWPgm9NgYNgQOVhqbKxabS6iw1S0gAZAiJOyJzXnN6291V7n1DLjmd2WgHDQK59Ob5B6kztIG7iqEGkgk7de3OPJOwrVk2ebaSOWmHgbhn6I9j4r8A0eU+qCs9PFUcePlA9UXVMVXRy8P8J0vYnh/IzrOlzCNke3lHeurWYbUj+Qgdoj0QdFxLRz9R7qS9qkdp9EiK2kVN6KlaabgesCPJEUKYMEugCN++B5JmXSOaju6nja5pElpMGO5W8tETwbpPuAVWyS5p2nggajpMpy6W7BHDTjkh30Gu4eS5SESg0WCydFXmmwyRLWnTeAtJQ201QIFV0DT8xyxDv3MoXsbK5Bhdsbhz2bR6hc1aechGa1o7aZW/pzppv38lsARlmmVhseLM7u4IW6CjHk6Fj6SHLM0wrjMoelTly5PRko7o6stXItPYucOa7fZ4KxhmFx3wzv6eib3cyYOjggaTZEblYLss0Fp35H09kjLLRd6eGxrdbCDwOnsrFZmoGx2UQR/LB7Dn7po2oGhQXbLHsOp1g0Z5JLf/AElDGkNzd5c0Det74ZgyfJVS2WouJjtcdnJMhHkBLpQBbbQ57ySTOp4LplDqidpnx+dyj+ns+FEVtg4fPVWfCJHu2we5WS8cST5+ylcZqu4wfBZcDes08D/2Pot2YTUedxPgSsk+pmQXSiezGKU8Y9PRc22tic4bAVxZqn5PJ/ouAOuTrJOW3sQ1sanaRHWpR+3sgbFUw1Y3z5fsmNoc3KCeRCVsdFbkQnx2heR00/kYFg3KNlnDjGh2eyIcOrKjGRB3LhzgmDmg7cVpNY5rFhn9OvcR0tFHUZ4KRph3P0WrSEwia6SBuoTqy1IB5Ad8e6SNzITSlUhs7SB6IZmYnTArTUznfPmurAzrBDPMmPnzNHWPKT85rpaR0NyDXUAZO5vqgH2bC7l7JvSeCHc2tCGrCXO+Z/ClxkPnBM4slPrDirfc9k36b/LxVbsNn64HzIZK83HZ+qPGdsQpc8izBGoh1FkAHT9PGBHold5W+NNnijLfbQ0ua3WA7PZAg+XikDm43SZg59mnip0UJAtUE9Z2e4JbbMslZLNYS/r5kfpHAbUivFv5jstB88lRjluhOSPS2ANHefDVbtZgT/T7rKI0JWrWOrG6fEGFT5IvBN0fH2ztafJyywnr1O3zhZdGWDl/+lulk+qOJPfmhfdhx7RILJ/pmN8+f7LqnSD5w5bY2hZdf6hy9PdarUSx2IZDePnzNb5oKPZMGqSHQfnFCVB+YexGWkAnEI4qDD1gd/sE1CpoMpwZzUlKlkUKHQ7dojgMj8lcVQ2RB5+Ee6xCmu7ee9YtoD6gFUMQdy3aNFp32nkpPpgMaSZLm4jlEZ5CduUHtREXwAzHge1M7OQWTsBz5H/J7kuayQfmi7s9eJ3HVdJWhUXTJWUsyd3msD9inDYZ2ZeqDahWw3oaXfVkH5shbYcT+Zn0CBsNXUckbZn9aezzS5Kh8JXRYLpoS5z9gAA7cvSVbbu6tEuOQzPl7KoXJeH5ppn7Ty2Zdyu34LE0N2ZE7dVBmTT2ehjlFx0J69Euku/VoNwGefHNDGzYiQMsTg2dzRr6pveFLqYt0DuGZ8lu6bOHHIaYzyOKPdKTHXoJp0cLCIjLuHBU6+aAFVw3j0XodexmN4iFS+k9kgg75TMbpgSqirsGXCT88VzVJh3LzlSEdWOLp5wMuyIXFJvVI3tEdytIPg4uipDm8DHjKKrkNqk/zCDzGXkk1GrheQdplGVrTiAO0ZH39UUo7sGElxr2O7FXh5G3P390QaoiDprn8+QllE9eRz7v2RVoGE8DmPULGtjISfEHtTIbyPeNq3hkcdZ39nJdPcIjtWrKerykJqegdORNabMILhMjDyLYzM7wYy3Img7qb11YS0xizDg5h/3AgHvg9iGsFSJBWD49MvyRl3ALF26hnosRA0xSwZRukKSs78th4Ye7I+Xio2HM9hXbfte2PtOIcjkdvD/G0mQEdJuq4ojMlEUW5lROZB7/AEXGNaR3Tq+/ioHZGN3yUTZqefP56KGu2JHdw2rF3MadWRYodIR9lrQQl5C7o1IyK5qzISplgu09YHflyM6lXm6+kIYwMeJbpIiZOWg2fsqBdTjiOUjbAkjSSI1TptlxYTJ11BkHu1Iy4jbCCUFKNMZGbjK0XWo4Oou0OISNvfu1UHRt8VnAnIsa4Z5wcQd2SPFDU6BDSGjZmRMDIRnv4HvCrtvrOp2iWSWtAETq0/cJ5kqN+naZbD1SaL5eN9MZ1WkudnkJ2b9yrd4U3VIc4iDoBo33114KSzvY9gLdBkI2bTM5amFBXqAGAZyGTSDh5jTYnRwqJPPPKWuxVq1LC4t24pWUGyeWXeJTG+LHgcHTOIOM6yQJB4IK7s3O/uHzuK2XYODuhPaaEuPMhDGodEfUd1p5ehKAtDNvZ3JsWImq2juhWhwO7NM7U7Sd2XLZ4R3pO0wUxLy6k124lp7pHzgsmt2HilpohefBd2V0k8fPRQYvDJc0sn9krUcpU0xpZpaTwMjsM/stVRhrvGnWPcTiHgVqi4SeIHlC5tFT8zEdCGnvAnyK7yUydUHikOPcsXdNwgZ7BuW1llGirAw48slJRP5n9wI2dmbshs3c1C52Y7QpQ6HsducDt57M+5NZ49kwbHconDzPojbYzC5wGxzh8kA+AQVb7JQrYyekT0f0/OKHtzeseZ88lK13UB2g+y4r5uBGh/Zd5Be1QIFyF29ufiuAEYka3JacNRsmGkgEnPLfCvH/AKc0gljpeBMAAh09YzGp4rzywVQHQdFfbieWNAJwtOhMy2du4jmgfcZ3Vjix2vqTM5ZRs4ZkHTnCUfh8TiXDUubnno1umsaHNT1mYXS37TrB15DLVbfIAMQMU5mIBaRJ1O1Y9mx0L2VDRJmZ2t37nDjvRl2V8ew7+qNRz2aIHH9Wu1sSSc9JHb3pnbosgDmGA4w5h2T+oHZsnmsqhtW0mtsU9IKs1GgCAAdTOZHzuSyxOwtc4bAT2mWt9FPfFsxnFEbe4FCVMqMbXkdzZjyCWxqi4vYvc7x9v2UZKyqIA+akrgnLvTEidsjcMu8eyNsTuq9vBp9P+yHaJ+bdi3Y3ZniD+y6W0dDUjUdYjeuqZ6wladmZ4rCIIO4rQkHNEPHEeq5rZBnFuWW5xBHHJZVBlpGseRXFs/02Hc5414g6bF3sPm6RM12WnisQgqrEVHfU+QF/3NXVbQfNixYiIvcZW37380DaD+WOaxYgj2Q2fb9HdMdX5uXNPQcisWLWARWgdcfNoUTtO9YsWoCXk1TOavVhqHqNkwYkdoKxYgyFfo1bY2vQRSBGR4cRPohrQ8mzMJ1xATtjP2WLFi7jZJf08X8/7OOibZquJ1j/ALQjekgms0HMQ34VixY/t/Ycf70v8P4RVLxEPjZPqFDbnacAI7gsWIfKJ/DFz/08vUqCdeXssWJqJ33Mpn52KSkc+9YsXM6Pc7YPL1XdpHV+blixZ5Gr7WS1HdVh5+QXNqd+V/8AYf8AisWLfYZPs/8AvAJK0sWIh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0724" name="Picture 4" descr="http://t2.gstatic.com/images?q=tbn:ANd9GcSLM405YR6xH0mMpWG_DyNQqz83FUBXbZhHYqtjAUmRByuu4vAseA"/>
          <p:cNvPicPr>
            <a:picLocks noChangeAspect="1" noChangeArrowheads="1"/>
          </p:cNvPicPr>
          <p:nvPr/>
        </p:nvPicPr>
        <p:blipFill>
          <a:blip r:embed="rId2" cstate="print"/>
          <a:srcRect/>
          <a:stretch>
            <a:fillRect/>
          </a:stretch>
        </p:blipFill>
        <p:spPr bwMode="auto">
          <a:xfrm>
            <a:off x="0" y="4488206"/>
            <a:ext cx="2267744" cy="2369793"/>
          </a:xfrm>
          <a:prstGeom prst="rect">
            <a:avLst/>
          </a:prstGeom>
          <a:noFill/>
        </p:spPr>
      </p:pic>
      <p:pic>
        <p:nvPicPr>
          <p:cNvPr id="30726" name="Picture 6" descr="http://t0.gstatic.com/images?q=tbn:ANd9GcSPQxgTaMw70VkiAZJsjMAmfhWarhq1-7kGZl9KkAb5kH0UeKLK"/>
          <p:cNvPicPr>
            <a:picLocks noChangeAspect="1" noChangeArrowheads="1"/>
          </p:cNvPicPr>
          <p:nvPr/>
        </p:nvPicPr>
        <p:blipFill>
          <a:blip r:embed="rId3" cstate="print"/>
          <a:srcRect/>
          <a:stretch>
            <a:fillRect/>
          </a:stretch>
        </p:blipFill>
        <p:spPr bwMode="auto">
          <a:xfrm>
            <a:off x="2267745" y="4461520"/>
            <a:ext cx="1800199" cy="2396479"/>
          </a:xfrm>
          <a:prstGeom prst="rect">
            <a:avLst/>
          </a:prstGeom>
          <a:noFill/>
        </p:spPr>
      </p:pic>
      <p:pic>
        <p:nvPicPr>
          <p:cNvPr id="9" name="Picture 4" descr="http://www.thetimes.co.uk/tto/multimedia/archive/00374/VIDEO_Coca-Cola_add_374157a.jpg"/>
          <p:cNvPicPr>
            <a:picLocks noChangeAspect="1" noChangeArrowheads="1"/>
          </p:cNvPicPr>
          <p:nvPr/>
        </p:nvPicPr>
        <p:blipFill>
          <a:blip r:embed="rId4" cstate="print"/>
          <a:srcRect/>
          <a:stretch>
            <a:fillRect/>
          </a:stretch>
        </p:blipFill>
        <p:spPr bwMode="auto">
          <a:xfrm>
            <a:off x="5220072" y="2780928"/>
            <a:ext cx="3923928" cy="2075708"/>
          </a:xfrm>
          <a:prstGeom prst="rect">
            <a:avLst/>
          </a:prstGeom>
          <a:noFill/>
        </p:spPr>
      </p:pic>
      <p:pic>
        <p:nvPicPr>
          <p:cNvPr id="8" name="Picture 2" descr="http://1.bp.blogspot.com/-Z6-FN4ThW1Q/UPVU1f8XDyI/AAAAAAAAMpI/jU4d-UrRbAk/s1600/fast-food.jpg"/>
          <p:cNvPicPr>
            <a:picLocks noChangeAspect="1" noChangeArrowheads="1"/>
          </p:cNvPicPr>
          <p:nvPr/>
        </p:nvPicPr>
        <p:blipFill>
          <a:blip r:embed="rId5" cstate="print"/>
          <a:srcRect/>
          <a:stretch>
            <a:fillRect/>
          </a:stretch>
        </p:blipFill>
        <p:spPr bwMode="auto">
          <a:xfrm>
            <a:off x="5220072" y="1"/>
            <a:ext cx="3923928" cy="2852936"/>
          </a:xfrm>
          <a:prstGeom prst="rect">
            <a:avLst/>
          </a:prstGeom>
          <a:noFill/>
        </p:spPr>
      </p:pic>
      <p:pic>
        <p:nvPicPr>
          <p:cNvPr id="30732" name="Picture 12" descr="http://ct.fra.bz/ol/fz/sw/i49/5/5/5/frabz-duck-face-like-a-boss-e38dcd.jpg"/>
          <p:cNvPicPr>
            <a:picLocks noChangeAspect="1" noChangeArrowheads="1"/>
          </p:cNvPicPr>
          <p:nvPr/>
        </p:nvPicPr>
        <p:blipFill>
          <a:blip r:embed="rId6" cstate="print"/>
          <a:srcRect/>
          <a:stretch>
            <a:fillRect/>
          </a:stretch>
        </p:blipFill>
        <p:spPr bwMode="auto">
          <a:xfrm>
            <a:off x="6516216" y="4424657"/>
            <a:ext cx="2627784" cy="2433343"/>
          </a:xfrm>
          <a:prstGeom prst="rect">
            <a:avLst/>
          </a:prstGeom>
          <a:noFill/>
        </p:spPr>
      </p:pic>
      <p:pic>
        <p:nvPicPr>
          <p:cNvPr id="30728" name="Picture 8" descr="http://www.laughnessmonster.com/wp-content/uploads/2013/02/Duck-Face-Lisa.jpg"/>
          <p:cNvPicPr>
            <a:picLocks noChangeAspect="1" noChangeArrowheads="1"/>
          </p:cNvPicPr>
          <p:nvPr/>
        </p:nvPicPr>
        <p:blipFill>
          <a:blip r:embed="rId7" cstate="print"/>
          <a:srcRect/>
          <a:stretch>
            <a:fillRect/>
          </a:stretch>
        </p:blipFill>
        <p:spPr bwMode="auto">
          <a:xfrm>
            <a:off x="4067944" y="4437112"/>
            <a:ext cx="2448272" cy="242088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923928" y="476672"/>
            <a:ext cx="5220072" cy="5940088"/>
          </a:xfrm>
          <a:prstGeom prst="rect">
            <a:avLst/>
          </a:prstGeom>
          <a:noFill/>
        </p:spPr>
        <p:txBody>
          <a:bodyPr wrap="square" rtlCol="0">
            <a:spAutoFit/>
          </a:bodyPr>
          <a:lstStyle/>
          <a:p>
            <a:pPr algn="just"/>
            <a:r>
              <a:rPr lang="pt-BR" sz="2000" dirty="0" smtClean="0"/>
              <a:t>Por </a:t>
            </a:r>
            <a:r>
              <a:rPr lang="pt-BR" sz="2000" dirty="0" smtClean="0">
                <a:solidFill>
                  <a:srgbClr val="FF0000"/>
                </a:solidFill>
              </a:rPr>
              <a:t>ideologia</a:t>
            </a:r>
            <a:r>
              <a:rPr lang="pt-BR" sz="2000" dirty="0" smtClean="0"/>
              <a:t> entende-se duas concepções com significados distintos: a primeira pertencente ao senso comum compreende  o termo  como sinônimo de </a:t>
            </a:r>
            <a:r>
              <a:rPr lang="pt-BR" sz="2000" dirty="0" smtClean="0">
                <a:solidFill>
                  <a:srgbClr val="FFC000"/>
                </a:solidFill>
              </a:rPr>
              <a:t>um conjunto de ideias ou visões de mundo de um indivíduo ou de um grupo orientado para suas ações sociais e políticas.</a:t>
            </a:r>
            <a:r>
              <a:rPr lang="pt-BR" sz="2000" dirty="0" smtClean="0"/>
              <a:t> A segunda abrange uma visão crítica entendendo ideologia como </a:t>
            </a:r>
            <a:r>
              <a:rPr lang="pt-BR" sz="2000" dirty="0" smtClean="0">
                <a:solidFill>
                  <a:srgbClr val="FFC000"/>
                </a:solidFill>
              </a:rPr>
              <a:t>um </a:t>
            </a:r>
            <a:r>
              <a:rPr lang="pt-BR" sz="2000" dirty="0" err="1" smtClean="0">
                <a:solidFill>
                  <a:srgbClr val="FFC000"/>
                </a:solidFill>
              </a:rPr>
              <a:t>ocultamento</a:t>
            </a:r>
            <a:r>
              <a:rPr lang="pt-BR" sz="2000" dirty="0" smtClean="0">
                <a:solidFill>
                  <a:srgbClr val="FFC000"/>
                </a:solidFill>
              </a:rPr>
              <a:t> da realidade, um instrumento de dominação que age por meio do convencimento, alienando a consciência humana, utilizando-se de </a:t>
            </a:r>
            <a:r>
              <a:rPr lang="pt-BR" sz="2000" dirty="0" err="1" smtClean="0">
                <a:solidFill>
                  <a:srgbClr val="FFC000"/>
                </a:solidFill>
              </a:rPr>
              <a:t>idéias</a:t>
            </a:r>
            <a:r>
              <a:rPr lang="pt-BR" sz="2000" dirty="0" smtClean="0">
                <a:solidFill>
                  <a:srgbClr val="FFC000"/>
                </a:solidFill>
              </a:rPr>
              <a:t> e representações difundidas pela classe dominante para legitimar interesses econômicos, sociais e políticos</a:t>
            </a:r>
            <a:r>
              <a:rPr lang="pt-BR" sz="2000" dirty="0" smtClean="0"/>
              <a:t>. Tais ideias e representações procuram disfarçar o modo como as relações sociais foram produzidas, fazendo com que pareçam “justas” e “verdadeiras”.</a:t>
            </a:r>
            <a:endParaRPr lang="pt-BR" sz="2000" dirty="0"/>
          </a:p>
        </p:txBody>
      </p:sp>
      <p:pic>
        <p:nvPicPr>
          <p:cNvPr id="5122" name="Picture 2" descr="http://multimedia.fnac.pt/multimedia/PT/images_produits/PT/ZoomPE/5/7/2/5605189013275.jpg?201202132017"/>
          <p:cNvPicPr>
            <a:picLocks noChangeAspect="1" noChangeArrowheads="1"/>
          </p:cNvPicPr>
          <p:nvPr/>
        </p:nvPicPr>
        <p:blipFill>
          <a:blip r:embed="rId2" cstate="print"/>
          <a:srcRect/>
          <a:stretch>
            <a:fillRect/>
          </a:stretch>
        </p:blipFill>
        <p:spPr bwMode="auto">
          <a:xfrm>
            <a:off x="0" y="1"/>
            <a:ext cx="3779912" cy="5250790"/>
          </a:xfrm>
          <a:prstGeom prst="rect">
            <a:avLst/>
          </a:prstGeom>
          <a:noFill/>
        </p:spPr>
      </p:pic>
      <p:pic>
        <p:nvPicPr>
          <p:cNvPr id="5124" name="Picture 4" descr="http://t1.gstatic.com/images?q=tbn:ANd9GcSDSNXksJcHOWUZgyPzbuzgN46iYcLeuNCoesKJnRXOBlKCB3LSgA"/>
          <p:cNvPicPr>
            <a:picLocks noChangeAspect="1" noChangeArrowheads="1"/>
          </p:cNvPicPr>
          <p:nvPr/>
        </p:nvPicPr>
        <p:blipFill>
          <a:blip r:embed="rId3" cstate="print"/>
          <a:srcRect/>
          <a:stretch>
            <a:fillRect/>
          </a:stretch>
        </p:blipFill>
        <p:spPr bwMode="auto">
          <a:xfrm>
            <a:off x="0" y="5057800"/>
            <a:ext cx="3779913" cy="1800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476672"/>
            <a:ext cx="8229600" cy="5904656"/>
          </a:xfrm>
        </p:spPr>
        <p:txBody>
          <a:bodyPr/>
          <a:lstStyle/>
          <a:p>
            <a:r>
              <a:rPr lang="pt-BR" sz="3200" dirty="0" smtClean="0">
                <a:solidFill>
                  <a:srgbClr val="FFC000"/>
                </a:solidFill>
              </a:rPr>
              <a:t>Atividade em grupo (3 participantes)</a:t>
            </a:r>
          </a:p>
          <a:p>
            <a:endParaRPr lang="pt-BR" dirty="0" smtClean="0">
              <a:solidFill>
                <a:srgbClr val="FFC000"/>
              </a:solidFill>
            </a:endParaRPr>
          </a:p>
          <a:p>
            <a:pPr algn="just"/>
            <a:r>
              <a:rPr lang="pt-BR" dirty="0" smtClean="0"/>
              <a:t>1. Busque informações sobre a produção artística baseada no olhar crítico sobre as produções massificadas.</a:t>
            </a:r>
          </a:p>
          <a:p>
            <a:endParaRPr lang="pt-BR" dirty="0" smtClean="0"/>
          </a:p>
          <a:p>
            <a:pPr algn="just"/>
            <a:r>
              <a:rPr lang="pt-BR" dirty="0" smtClean="0"/>
              <a:t> 2. Elabore imagens feitas a partir de propagandas de revistas, imagens de outdoor e publicidade urbana, propagandas de Televisão ou rádio. A técnica é livre.</a:t>
            </a:r>
            <a:endParaRPr lang="pt-B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0"/>
            <a:ext cx="2880320" cy="1143000"/>
          </a:xfrm>
        </p:spPr>
        <p:txBody>
          <a:bodyPr/>
          <a:lstStyle/>
          <a:p>
            <a:pPr algn="l"/>
            <a:r>
              <a:rPr lang="pt-BR" dirty="0" smtClean="0"/>
              <a:t>Exemplos</a:t>
            </a:r>
            <a:endParaRPr lang="pt-BR" dirty="0"/>
          </a:p>
        </p:txBody>
      </p:sp>
      <p:pic>
        <p:nvPicPr>
          <p:cNvPr id="30722" name="Picture 2" descr="http://dicacult.files.wordpress.com/2011/07/ref_2_cildo_meireles__projeto_cocacola.jpg"/>
          <p:cNvPicPr>
            <a:picLocks noChangeAspect="1" noChangeArrowheads="1"/>
          </p:cNvPicPr>
          <p:nvPr/>
        </p:nvPicPr>
        <p:blipFill>
          <a:blip r:embed="rId2" cstate="print"/>
          <a:srcRect/>
          <a:stretch>
            <a:fillRect/>
          </a:stretch>
        </p:blipFill>
        <p:spPr bwMode="auto">
          <a:xfrm>
            <a:off x="0" y="1313935"/>
            <a:ext cx="5652120" cy="5544065"/>
          </a:xfrm>
          <a:prstGeom prst="rect">
            <a:avLst/>
          </a:prstGeom>
          <a:noFill/>
        </p:spPr>
      </p:pic>
      <p:sp>
        <p:nvSpPr>
          <p:cNvPr id="5" name="Retângulo 4"/>
          <p:cNvSpPr/>
          <p:nvPr/>
        </p:nvSpPr>
        <p:spPr>
          <a:xfrm>
            <a:off x="5652120" y="6211669"/>
            <a:ext cx="3491880" cy="646331"/>
          </a:xfrm>
          <a:prstGeom prst="rect">
            <a:avLst/>
          </a:prstGeom>
        </p:spPr>
        <p:txBody>
          <a:bodyPr wrap="square">
            <a:spAutoFit/>
          </a:bodyPr>
          <a:lstStyle/>
          <a:p>
            <a:r>
              <a:rPr lang="pt-BR" dirty="0" smtClean="0"/>
              <a:t>Projeto "Inserções em Circuitos Ideológicos" de </a:t>
            </a:r>
            <a:r>
              <a:rPr lang="pt-BR" dirty="0" err="1" smtClean="0"/>
              <a:t>Cildo</a:t>
            </a:r>
            <a:r>
              <a:rPr lang="pt-BR" dirty="0" smtClean="0"/>
              <a:t> Meireles</a:t>
            </a:r>
            <a:endParaRPr lang="pt-BR" dirty="0"/>
          </a:p>
        </p:txBody>
      </p:sp>
      <p:pic>
        <p:nvPicPr>
          <p:cNvPr id="30724" name="Picture 4" descr="http://www.wscom.com.br/arqs/arquivos/arquivos/201302021229120000006013.jpg"/>
          <p:cNvPicPr>
            <a:picLocks noChangeAspect="1" noChangeArrowheads="1"/>
          </p:cNvPicPr>
          <p:nvPr/>
        </p:nvPicPr>
        <p:blipFill>
          <a:blip r:embed="rId3" cstate="print"/>
          <a:srcRect/>
          <a:stretch>
            <a:fillRect/>
          </a:stretch>
        </p:blipFill>
        <p:spPr bwMode="auto">
          <a:xfrm>
            <a:off x="5626246" y="0"/>
            <a:ext cx="3517754" cy="2348880"/>
          </a:xfrm>
          <a:prstGeom prst="rect">
            <a:avLst/>
          </a:prstGeom>
          <a:noFill/>
        </p:spPr>
      </p:pic>
      <p:pic>
        <p:nvPicPr>
          <p:cNvPr id="30726" name="Picture 6" descr="http://t0.gstatic.com/images?q=tbn:ANd9GcSSy8VWtA3sPQoEhmNItSjOHp7o4Mpje9THgeRcA6dQB9bAd4W0"/>
          <p:cNvPicPr>
            <a:picLocks noChangeAspect="1" noChangeArrowheads="1"/>
          </p:cNvPicPr>
          <p:nvPr/>
        </p:nvPicPr>
        <p:blipFill>
          <a:blip r:embed="rId4" cstate="print"/>
          <a:srcRect/>
          <a:stretch>
            <a:fillRect/>
          </a:stretch>
        </p:blipFill>
        <p:spPr bwMode="auto">
          <a:xfrm>
            <a:off x="5652120" y="2852936"/>
            <a:ext cx="3491880" cy="261891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4860032" y="0"/>
            <a:ext cx="3491880" cy="461665"/>
          </a:xfrm>
          <a:prstGeom prst="rect">
            <a:avLst/>
          </a:prstGeom>
        </p:spPr>
        <p:txBody>
          <a:bodyPr wrap="square">
            <a:spAutoFit/>
          </a:bodyPr>
          <a:lstStyle/>
          <a:p>
            <a:r>
              <a:rPr lang="en-US" sz="1200" b="1" i="1" dirty="0" smtClean="0"/>
              <a:t>Andy Warhol - Campbell's Soup Cans</a:t>
            </a:r>
            <a:r>
              <a:rPr lang="en-US" sz="1200" b="1" dirty="0" smtClean="0"/>
              <a:t>)</a:t>
            </a:r>
          </a:p>
          <a:p>
            <a:r>
              <a:rPr lang="en-US" sz="1200" dirty="0" smtClean="0"/>
              <a:t>1962. MOMA, New York.</a:t>
            </a:r>
            <a:endParaRPr lang="en-US" sz="1200" dirty="0"/>
          </a:p>
        </p:txBody>
      </p:sp>
      <p:pic>
        <p:nvPicPr>
          <p:cNvPr id="32772" name="Picture 4" descr="http://farm1.static.flickr.com/13/92122947_c28fadd66b.jpg"/>
          <p:cNvPicPr>
            <a:picLocks noChangeAspect="1" noChangeArrowheads="1"/>
          </p:cNvPicPr>
          <p:nvPr/>
        </p:nvPicPr>
        <p:blipFill>
          <a:blip r:embed="rId2" cstate="print"/>
          <a:srcRect/>
          <a:stretch>
            <a:fillRect/>
          </a:stretch>
        </p:blipFill>
        <p:spPr bwMode="auto">
          <a:xfrm>
            <a:off x="0" y="0"/>
            <a:ext cx="4762500" cy="3076575"/>
          </a:xfrm>
          <a:prstGeom prst="rect">
            <a:avLst/>
          </a:prstGeom>
          <a:noFill/>
        </p:spPr>
      </p:pic>
      <p:pic>
        <p:nvPicPr>
          <p:cNvPr id="3074" name="Picture 2" descr="Ficheiro:Warhol exhibition.jpg"/>
          <p:cNvPicPr>
            <a:picLocks noChangeAspect="1" noChangeArrowheads="1"/>
          </p:cNvPicPr>
          <p:nvPr/>
        </p:nvPicPr>
        <p:blipFill>
          <a:blip r:embed="rId3" cstate="print"/>
          <a:srcRect/>
          <a:stretch>
            <a:fillRect/>
          </a:stretch>
        </p:blipFill>
        <p:spPr bwMode="auto">
          <a:xfrm>
            <a:off x="0" y="3332817"/>
            <a:ext cx="4788024" cy="3525183"/>
          </a:xfrm>
          <a:prstGeom prst="rect">
            <a:avLst/>
          </a:prstGeom>
          <a:noFill/>
        </p:spPr>
      </p:pic>
      <p:sp>
        <p:nvSpPr>
          <p:cNvPr id="8" name="Retângulo 7"/>
          <p:cNvSpPr/>
          <p:nvPr/>
        </p:nvSpPr>
        <p:spPr>
          <a:xfrm>
            <a:off x="4788024" y="6396335"/>
            <a:ext cx="4176464" cy="461665"/>
          </a:xfrm>
          <a:prstGeom prst="rect">
            <a:avLst/>
          </a:prstGeom>
        </p:spPr>
        <p:txBody>
          <a:bodyPr wrap="square">
            <a:spAutoFit/>
          </a:bodyPr>
          <a:lstStyle/>
          <a:p>
            <a:r>
              <a:rPr lang="pt-BR" sz="1200" dirty="0" smtClean="0"/>
              <a:t>Pilares de latas Campbell no edifício da Academia Real Escocesa, </a:t>
            </a:r>
            <a:r>
              <a:rPr lang="pt-BR" sz="1200" dirty="0" smtClean="0"/>
              <a:t>Edimburgo, Escócia.</a:t>
            </a:r>
            <a:endParaRPr lang="pt-BR" sz="1200" dirty="0"/>
          </a:p>
        </p:txBody>
      </p:sp>
      <p:pic>
        <p:nvPicPr>
          <p:cNvPr id="3076" name="Picture 4" descr="http://2.bp.blogspot.com/-FYNjVCrJEww/ULcHwfAR0vI/AAAAAAAAB50/LJALqsY5Cw0/s400/Marilyn.jpg"/>
          <p:cNvPicPr>
            <a:picLocks noChangeAspect="1" noChangeArrowheads="1"/>
          </p:cNvPicPr>
          <p:nvPr/>
        </p:nvPicPr>
        <p:blipFill>
          <a:blip r:embed="rId4" cstate="print"/>
          <a:srcRect/>
          <a:stretch>
            <a:fillRect/>
          </a:stretch>
        </p:blipFill>
        <p:spPr bwMode="auto">
          <a:xfrm>
            <a:off x="5060509" y="1412776"/>
            <a:ext cx="4083491" cy="4032448"/>
          </a:xfrm>
          <a:prstGeom prst="rect">
            <a:avLst/>
          </a:prstGeom>
          <a:noFill/>
        </p:spPr>
      </p:pic>
      <p:sp>
        <p:nvSpPr>
          <p:cNvPr id="10" name="Retângulo 9"/>
          <p:cNvSpPr/>
          <p:nvPr/>
        </p:nvSpPr>
        <p:spPr>
          <a:xfrm>
            <a:off x="6012160" y="5517232"/>
            <a:ext cx="2247731" cy="276999"/>
          </a:xfrm>
          <a:prstGeom prst="rect">
            <a:avLst/>
          </a:prstGeom>
        </p:spPr>
        <p:txBody>
          <a:bodyPr wrap="none">
            <a:spAutoFit/>
          </a:bodyPr>
          <a:lstStyle/>
          <a:p>
            <a:r>
              <a:rPr lang="pt-BR" sz="1200" dirty="0" smtClean="0"/>
              <a:t>Andy </a:t>
            </a:r>
            <a:r>
              <a:rPr lang="pt-BR" sz="1200" dirty="0" err="1" smtClean="0"/>
              <a:t>Warhol</a:t>
            </a:r>
            <a:r>
              <a:rPr lang="pt-BR" sz="1200" dirty="0" smtClean="0"/>
              <a:t>, </a:t>
            </a:r>
            <a:r>
              <a:rPr lang="pt-BR" sz="1200" i="1" dirty="0" smtClean="0"/>
              <a:t>Marilyn Monroe</a:t>
            </a:r>
            <a:endParaRPr lang="pt-BR"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4.bp.blogspot.com/-uMYoQem3AaA/TZaSF4nto3I/AAAAAAAAAfE/Fbg2BJUD44A/s1600/o-lago-dos-cisnes.jpg"/>
          <p:cNvPicPr>
            <a:picLocks noChangeAspect="1" noChangeArrowheads="1"/>
          </p:cNvPicPr>
          <p:nvPr/>
        </p:nvPicPr>
        <p:blipFill>
          <a:blip r:embed="rId2" cstate="print"/>
          <a:srcRect/>
          <a:stretch>
            <a:fillRect/>
          </a:stretch>
        </p:blipFill>
        <p:spPr bwMode="auto">
          <a:xfrm>
            <a:off x="0" y="3490698"/>
            <a:ext cx="5832648" cy="3367302"/>
          </a:xfrm>
          <a:prstGeom prst="rect">
            <a:avLst/>
          </a:prstGeom>
          <a:noFill/>
        </p:spPr>
      </p:pic>
      <p:pic>
        <p:nvPicPr>
          <p:cNvPr id="13318" name="Picture 6" descr="http://www.terra.com.br/istoegente/282/fotos/teatro_02.jpg"/>
          <p:cNvPicPr>
            <a:picLocks noChangeAspect="1" noChangeArrowheads="1"/>
          </p:cNvPicPr>
          <p:nvPr/>
        </p:nvPicPr>
        <p:blipFill>
          <a:blip r:embed="rId3" cstate="print"/>
          <a:srcRect/>
          <a:stretch>
            <a:fillRect/>
          </a:stretch>
        </p:blipFill>
        <p:spPr bwMode="auto">
          <a:xfrm>
            <a:off x="5220072" y="0"/>
            <a:ext cx="3923928" cy="2524394"/>
          </a:xfrm>
          <a:prstGeom prst="rect">
            <a:avLst/>
          </a:prstGeom>
          <a:noFill/>
        </p:spPr>
      </p:pic>
      <p:pic>
        <p:nvPicPr>
          <p:cNvPr id="13320" name="Picture 8" descr="http://4.bp.blogspot.com/_6rcUgVh-j4c/S58mua8ZFUI/AAAAAAAAAHo/Ezrkee1wOo4/s400/Mostra_Musica_Classica_Garanhuns_2.jpg"/>
          <p:cNvPicPr>
            <a:picLocks noChangeAspect="1" noChangeArrowheads="1"/>
          </p:cNvPicPr>
          <p:nvPr/>
        </p:nvPicPr>
        <p:blipFill>
          <a:blip r:embed="rId4" cstate="print"/>
          <a:srcRect/>
          <a:stretch>
            <a:fillRect/>
          </a:stretch>
        </p:blipFill>
        <p:spPr bwMode="auto">
          <a:xfrm>
            <a:off x="0" y="0"/>
            <a:ext cx="5220072" cy="3484398"/>
          </a:xfrm>
          <a:prstGeom prst="rect">
            <a:avLst/>
          </a:prstGeom>
          <a:noFill/>
        </p:spPr>
      </p:pic>
      <p:pic>
        <p:nvPicPr>
          <p:cNvPr id="33798" name="Picture 6" descr="http://upload.wikimedia.org/wikipedia/commons/6/61/Pedro_Am%C3%A9rico_-_A_Noite_e_os_G%C3%AAnios_do_Estudo_e_do_Amor.jpg?uselang=pt"/>
          <p:cNvPicPr>
            <a:picLocks noChangeAspect="1" noChangeArrowheads="1"/>
          </p:cNvPicPr>
          <p:nvPr/>
        </p:nvPicPr>
        <p:blipFill>
          <a:blip r:embed="rId5" cstate="print"/>
          <a:srcRect/>
          <a:stretch>
            <a:fillRect/>
          </a:stretch>
        </p:blipFill>
        <p:spPr bwMode="auto">
          <a:xfrm>
            <a:off x="5220073" y="1988840"/>
            <a:ext cx="3923928" cy="486916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4.media.tumblr.com/tumblr_m5knfnon331qdf16no1_500.jpg"/>
          <p:cNvPicPr>
            <a:picLocks noChangeAspect="1" noChangeArrowheads="1"/>
          </p:cNvPicPr>
          <p:nvPr/>
        </p:nvPicPr>
        <p:blipFill>
          <a:blip r:embed="rId2" cstate="print"/>
          <a:srcRect/>
          <a:stretch>
            <a:fillRect/>
          </a:stretch>
        </p:blipFill>
        <p:spPr bwMode="auto">
          <a:xfrm>
            <a:off x="0" y="1340768"/>
            <a:ext cx="4139952" cy="4169594"/>
          </a:xfrm>
          <a:prstGeom prst="rect">
            <a:avLst/>
          </a:prstGeom>
          <a:noFill/>
        </p:spPr>
      </p:pic>
      <p:sp>
        <p:nvSpPr>
          <p:cNvPr id="5" name="Retângulo 4"/>
          <p:cNvSpPr/>
          <p:nvPr/>
        </p:nvSpPr>
        <p:spPr>
          <a:xfrm>
            <a:off x="323528" y="5589240"/>
            <a:ext cx="3445174" cy="276999"/>
          </a:xfrm>
          <a:prstGeom prst="rect">
            <a:avLst/>
          </a:prstGeom>
        </p:spPr>
        <p:txBody>
          <a:bodyPr wrap="none">
            <a:spAutoFit/>
          </a:bodyPr>
          <a:lstStyle/>
          <a:p>
            <a:r>
              <a:rPr lang="pt-BR" sz="1200" dirty="0" smtClean="0"/>
              <a:t>Tom </a:t>
            </a:r>
            <a:r>
              <a:rPr lang="pt-BR" sz="1200" dirty="0" err="1" smtClean="0"/>
              <a:t>Wesselmann</a:t>
            </a:r>
            <a:r>
              <a:rPr lang="pt-BR" sz="1200" dirty="0" smtClean="0"/>
              <a:t>, natureza-morta No. 34, 1963.</a:t>
            </a:r>
            <a:endParaRPr lang="pt-BR" sz="1200" dirty="0"/>
          </a:p>
        </p:txBody>
      </p:sp>
      <p:pic>
        <p:nvPicPr>
          <p:cNvPr id="1028" name="Picture 4" descr="http://2.bp.blogspot.com/-qx_gPBivr2A/UKJvjUPm7BI/AAAAAAAAArE/qXRCMHU_SBU/s1600/couple.jpg"/>
          <p:cNvPicPr>
            <a:picLocks noChangeAspect="1" noChangeArrowheads="1"/>
          </p:cNvPicPr>
          <p:nvPr/>
        </p:nvPicPr>
        <p:blipFill>
          <a:blip r:embed="rId3" cstate="print"/>
          <a:srcRect/>
          <a:stretch>
            <a:fillRect/>
          </a:stretch>
        </p:blipFill>
        <p:spPr bwMode="auto">
          <a:xfrm>
            <a:off x="4109373" y="1340768"/>
            <a:ext cx="5034627" cy="4200766"/>
          </a:xfrm>
          <a:prstGeom prst="rect">
            <a:avLst/>
          </a:prstGeom>
          <a:noFill/>
        </p:spPr>
      </p:pic>
      <p:sp>
        <p:nvSpPr>
          <p:cNvPr id="7" name="Retângulo 6"/>
          <p:cNvSpPr/>
          <p:nvPr/>
        </p:nvSpPr>
        <p:spPr>
          <a:xfrm>
            <a:off x="5364088" y="5589240"/>
            <a:ext cx="2601994" cy="276999"/>
          </a:xfrm>
          <a:prstGeom prst="rect">
            <a:avLst/>
          </a:prstGeom>
        </p:spPr>
        <p:txBody>
          <a:bodyPr wrap="none">
            <a:spAutoFit/>
          </a:bodyPr>
          <a:lstStyle/>
          <a:p>
            <a:r>
              <a:rPr lang="en-US" sz="1200" dirty="0" smtClean="0"/>
              <a:t>Roy </a:t>
            </a:r>
            <a:r>
              <a:rPr lang="en-US" sz="1200" dirty="0" smtClean="0"/>
              <a:t>Lichtenstein, "</a:t>
            </a:r>
            <a:r>
              <a:rPr lang="en-US" sz="1200" dirty="0" smtClean="0"/>
              <a:t>In the </a:t>
            </a:r>
            <a:r>
              <a:rPr lang="en-US" sz="1200" dirty="0" smtClean="0"/>
              <a:t>car“, 1963.</a:t>
            </a:r>
            <a:endParaRPr lang="pt-BR"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undomulti.files.wordpress.com/2012/03/cultura-de-massa.jpg"/>
          <p:cNvPicPr>
            <a:picLocks noChangeAspect="1" noChangeArrowheads="1"/>
          </p:cNvPicPr>
          <p:nvPr/>
        </p:nvPicPr>
        <p:blipFill>
          <a:blip r:embed="rId2" cstate="print"/>
          <a:srcRect/>
          <a:stretch>
            <a:fillRect/>
          </a:stretch>
        </p:blipFill>
        <p:spPr bwMode="auto">
          <a:xfrm>
            <a:off x="0" y="0"/>
            <a:ext cx="4456433" cy="2996952"/>
          </a:xfrm>
          <a:prstGeom prst="rect">
            <a:avLst/>
          </a:prstGeom>
          <a:noFill/>
        </p:spPr>
      </p:pic>
      <p:pic>
        <p:nvPicPr>
          <p:cNvPr id="1028" name="Picture 4" descr="http://farm4.staticflickr.com/3478/3807975835_c11292c1a6_z.jpg?zz=1"/>
          <p:cNvPicPr>
            <a:picLocks noChangeAspect="1" noChangeArrowheads="1"/>
          </p:cNvPicPr>
          <p:nvPr/>
        </p:nvPicPr>
        <p:blipFill>
          <a:blip r:embed="rId3" cstate="print"/>
          <a:srcRect/>
          <a:stretch>
            <a:fillRect/>
          </a:stretch>
        </p:blipFill>
        <p:spPr bwMode="auto">
          <a:xfrm>
            <a:off x="0" y="3212976"/>
            <a:ext cx="4515175" cy="3456384"/>
          </a:xfrm>
          <a:prstGeom prst="rect">
            <a:avLst/>
          </a:prstGeom>
          <a:noFill/>
        </p:spPr>
      </p:pic>
      <p:pic>
        <p:nvPicPr>
          <p:cNvPr id="1030" name="Picture 6" descr="http://4.bp.blogspot.com/_MZJ9krHIj9o/TDKUSiJZdjI/AAAAAAAAADw/_hxNaXj-OyY/s320/Consumismo.png"/>
          <p:cNvPicPr>
            <a:picLocks noChangeAspect="1" noChangeArrowheads="1"/>
          </p:cNvPicPr>
          <p:nvPr/>
        </p:nvPicPr>
        <p:blipFill>
          <a:blip r:embed="rId4" cstate="print"/>
          <a:srcRect/>
          <a:stretch>
            <a:fillRect/>
          </a:stretch>
        </p:blipFill>
        <p:spPr bwMode="auto">
          <a:xfrm>
            <a:off x="5220073" y="0"/>
            <a:ext cx="3923928" cy="2967470"/>
          </a:xfrm>
          <a:prstGeom prst="rect">
            <a:avLst/>
          </a:prstGeom>
          <a:noFill/>
        </p:spPr>
      </p:pic>
      <p:pic>
        <p:nvPicPr>
          <p:cNvPr id="1036" name="Picture 12" descr="http://quartelrip.com.br/wp-content/uploads/2012/12/consumismo.jpg"/>
          <p:cNvPicPr>
            <a:picLocks noChangeAspect="1" noChangeArrowheads="1"/>
          </p:cNvPicPr>
          <p:nvPr/>
        </p:nvPicPr>
        <p:blipFill>
          <a:blip r:embed="rId5" cstate="print"/>
          <a:srcRect/>
          <a:stretch>
            <a:fillRect/>
          </a:stretch>
        </p:blipFill>
        <p:spPr bwMode="auto">
          <a:xfrm>
            <a:off x="4499992" y="3212976"/>
            <a:ext cx="4608512" cy="345638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Cultura erudita</a:t>
            </a:r>
            <a:endParaRPr lang="pt-BR" dirty="0"/>
          </a:p>
        </p:txBody>
      </p:sp>
      <p:sp>
        <p:nvSpPr>
          <p:cNvPr id="3" name="Espaço Reservado para Conteúdo 2"/>
          <p:cNvSpPr>
            <a:spLocks noGrp="1"/>
          </p:cNvSpPr>
          <p:nvPr>
            <p:ph idx="1"/>
          </p:nvPr>
        </p:nvSpPr>
        <p:spPr/>
        <p:txBody>
          <a:bodyPr>
            <a:normAutofit fontScale="70000" lnSpcReduction="20000"/>
          </a:bodyPr>
          <a:lstStyle/>
          <a:p>
            <a:pPr lvl="0" algn="just"/>
            <a:r>
              <a:rPr lang="pt-BR" dirty="0" smtClean="0">
                <a:solidFill>
                  <a:srgbClr val="002060"/>
                </a:solidFill>
              </a:rPr>
              <a:t>A </a:t>
            </a:r>
            <a:r>
              <a:rPr lang="pt-BR" b="1" i="1" dirty="0" smtClean="0">
                <a:solidFill>
                  <a:srgbClr val="002060"/>
                </a:solidFill>
              </a:rPr>
              <a:t>cultura erudita</a:t>
            </a:r>
            <a:r>
              <a:rPr lang="pt-BR" dirty="0" smtClean="0">
                <a:solidFill>
                  <a:srgbClr val="002060"/>
                </a:solidFill>
              </a:rPr>
              <a:t>, pressupõe uma elaboração de um saber institucionalizado, ou seja, o domínio da cultura erudita passa não pela tradição familiar, mas por academias, bibliotecas, conservatórios musicais, </a:t>
            </a:r>
            <a:r>
              <a:rPr lang="pt-BR" dirty="0" err="1" smtClean="0">
                <a:solidFill>
                  <a:srgbClr val="002060"/>
                </a:solidFill>
              </a:rPr>
              <a:t>etc</a:t>
            </a:r>
            <a:r>
              <a:rPr lang="pt-BR" dirty="0" smtClean="0">
                <a:solidFill>
                  <a:srgbClr val="002060"/>
                </a:solidFill>
              </a:rPr>
              <a:t>, que selecionam o material e impõem regras rígidas e complexas elaborações para a sua realização. </a:t>
            </a:r>
            <a:r>
              <a:rPr lang="pt-BR" dirty="0" smtClean="0"/>
              <a:t>Evidentemente, os conceitos </a:t>
            </a:r>
            <a:r>
              <a:rPr lang="pt-BR" i="1" dirty="0" smtClean="0"/>
              <a:t>popular</a:t>
            </a:r>
            <a:r>
              <a:rPr lang="pt-BR" dirty="0" smtClean="0"/>
              <a:t> e </a:t>
            </a:r>
            <a:r>
              <a:rPr lang="pt-BR" i="1" dirty="0" smtClean="0"/>
              <a:t>erudito</a:t>
            </a:r>
            <a:r>
              <a:rPr lang="pt-BR" dirty="0" smtClean="0"/>
              <a:t> escondem também uma valoração. Por muitos anos, a cultura popular foi considerada inferior à erudita; e erudito </a:t>
            </a:r>
            <a:r>
              <a:rPr lang="pt-BR" i="1" dirty="0" smtClean="0"/>
              <a:t>mesmo</a:t>
            </a:r>
            <a:r>
              <a:rPr lang="pt-BR" dirty="0" smtClean="0"/>
              <a:t> era aquilo que era europeu,  sofisticado.</a:t>
            </a:r>
          </a:p>
          <a:p>
            <a:pPr lvl="0" algn="just"/>
            <a:r>
              <a:rPr lang="pt-BR" dirty="0" smtClean="0"/>
              <a:t>Os produtores da chamada cultura erudita fazem parte de uma elite social, econômica, política e cultural e seu conhecimento é proveniente do pensamento científico, dos livros, das pesquisas universitárias ou do estudo em geral (erudito significa que tem instrução vasta e variada adquirida sobretudo pela leitura). </a:t>
            </a:r>
          </a:p>
          <a:p>
            <a:pPr lvl="0" algn="just"/>
            <a:r>
              <a:rPr lang="pt-BR" dirty="0" smtClean="0"/>
              <a:t>A arte erudita e de vanguarda é produzida visando museus, críticos de arte, propostas revolucionárias ou grandes exposições, público e divulgação.</a:t>
            </a:r>
          </a:p>
          <a:p>
            <a:pPr algn="just"/>
            <a:endParaRPr lang="pt-B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perlbal.hi-pi.com/blog-images/407719/gd/1249834355/literatura-de-cordel-arte-popular.jpg"/>
          <p:cNvPicPr>
            <a:picLocks noChangeAspect="1" noChangeArrowheads="1"/>
          </p:cNvPicPr>
          <p:nvPr/>
        </p:nvPicPr>
        <p:blipFill>
          <a:blip r:embed="rId2" cstate="print"/>
          <a:srcRect/>
          <a:stretch>
            <a:fillRect/>
          </a:stretch>
        </p:blipFill>
        <p:spPr bwMode="auto">
          <a:xfrm>
            <a:off x="0" y="0"/>
            <a:ext cx="4439782" cy="3284984"/>
          </a:xfrm>
          <a:prstGeom prst="rect">
            <a:avLst/>
          </a:prstGeom>
          <a:noFill/>
        </p:spPr>
      </p:pic>
      <p:pic>
        <p:nvPicPr>
          <p:cNvPr id="38918" name="Picture 6" descr="http://www.mvl.com.br/wp-content/uploads/2011/08/forro-caju-marcio-dantas1.jpg"/>
          <p:cNvPicPr>
            <a:picLocks noChangeAspect="1" noChangeArrowheads="1"/>
          </p:cNvPicPr>
          <p:nvPr/>
        </p:nvPicPr>
        <p:blipFill>
          <a:blip r:embed="rId3" cstate="print"/>
          <a:srcRect/>
          <a:stretch>
            <a:fillRect/>
          </a:stretch>
        </p:blipFill>
        <p:spPr bwMode="auto">
          <a:xfrm>
            <a:off x="0" y="3284985"/>
            <a:ext cx="5353166" cy="3573016"/>
          </a:xfrm>
          <a:prstGeom prst="rect">
            <a:avLst/>
          </a:prstGeom>
          <a:noFill/>
        </p:spPr>
      </p:pic>
      <p:pic>
        <p:nvPicPr>
          <p:cNvPr id="38924" name="Picture 12" descr="http://internetcidade.files.wordpress.com/2009/07/ic_bordado_1.jpg"/>
          <p:cNvPicPr>
            <a:picLocks noChangeAspect="1" noChangeArrowheads="1"/>
          </p:cNvPicPr>
          <p:nvPr/>
        </p:nvPicPr>
        <p:blipFill>
          <a:blip r:embed="rId4" cstate="print"/>
          <a:srcRect/>
          <a:stretch>
            <a:fillRect/>
          </a:stretch>
        </p:blipFill>
        <p:spPr bwMode="auto">
          <a:xfrm>
            <a:off x="4704218" y="0"/>
            <a:ext cx="4439782" cy="3284984"/>
          </a:xfrm>
          <a:prstGeom prst="rect">
            <a:avLst/>
          </a:prstGeom>
          <a:noFill/>
        </p:spPr>
      </p:pic>
      <p:pic>
        <p:nvPicPr>
          <p:cNvPr id="38920" name="Picture 8" descr="http://images.quebarato.com.br/T440x/arte+naif+arte+ingenua+naive+paintings+rio+de+janeiro+rj+brasil__27CF3_1.jpg"/>
          <p:cNvPicPr>
            <a:picLocks noChangeAspect="1" noChangeArrowheads="1"/>
          </p:cNvPicPr>
          <p:nvPr/>
        </p:nvPicPr>
        <p:blipFill>
          <a:blip r:embed="rId5" cstate="print"/>
          <a:srcRect/>
          <a:stretch>
            <a:fillRect/>
          </a:stretch>
        </p:blipFill>
        <p:spPr bwMode="auto">
          <a:xfrm>
            <a:off x="2434645" y="0"/>
            <a:ext cx="4026753" cy="3284984"/>
          </a:xfrm>
          <a:prstGeom prst="rect">
            <a:avLst/>
          </a:prstGeom>
          <a:noFill/>
        </p:spPr>
      </p:pic>
      <p:pic>
        <p:nvPicPr>
          <p:cNvPr id="12290" name="Picture 2" descr="http://catracalivre.folha.uol.com.br/wp-content/uploads/2010/07/A-Danilo-mamulengoo.jpg"/>
          <p:cNvPicPr>
            <a:picLocks noChangeAspect="1" noChangeArrowheads="1"/>
          </p:cNvPicPr>
          <p:nvPr/>
        </p:nvPicPr>
        <p:blipFill>
          <a:blip r:embed="rId6" cstate="print"/>
          <a:srcRect/>
          <a:stretch>
            <a:fillRect/>
          </a:stretch>
        </p:blipFill>
        <p:spPr bwMode="auto">
          <a:xfrm>
            <a:off x="3851920" y="3301856"/>
            <a:ext cx="5292080" cy="355614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Cultura popular</a:t>
            </a:r>
            <a:endParaRPr lang="pt-BR" dirty="0"/>
          </a:p>
        </p:txBody>
      </p:sp>
      <p:sp>
        <p:nvSpPr>
          <p:cNvPr id="3" name="Espaço Reservado para Conteúdo 2"/>
          <p:cNvSpPr>
            <a:spLocks noGrp="1"/>
          </p:cNvSpPr>
          <p:nvPr>
            <p:ph idx="1"/>
          </p:nvPr>
        </p:nvSpPr>
        <p:spPr>
          <a:xfrm>
            <a:off x="457200" y="1600200"/>
            <a:ext cx="8229600" cy="4565104"/>
          </a:xfrm>
        </p:spPr>
        <p:txBody>
          <a:bodyPr>
            <a:normAutofit fontScale="70000" lnSpcReduction="20000"/>
          </a:bodyPr>
          <a:lstStyle/>
          <a:p>
            <a:pPr lvl="0" algn="just"/>
            <a:r>
              <a:rPr lang="pt-BR" dirty="0" smtClean="0">
                <a:solidFill>
                  <a:srgbClr val="002060"/>
                </a:solidFill>
              </a:rPr>
              <a:t>A </a:t>
            </a:r>
            <a:r>
              <a:rPr lang="pt-BR" b="1" dirty="0" smtClean="0">
                <a:solidFill>
                  <a:srgbClr val="002060"/>
                </a:solidFill>
              </a:rPr>
              <a:t>cultura popular</a:t>
            </a:r>
            <a:r>
              <a:rPr lang="pt-BR" dirty="0" smtClean="0">
                <a:solidFill>
                  <a:srgbClr val="002060"/>
                </a:solidFill>
              </a:rPr>
              <a:t> aparece associada ao povo, às classes excluídas socialmente, às classes dominadas. A cultura popular não está ligada ao conhecimento científico, pelo contrário, ela diz respeito ao conhecimento “vulgar” ou “espontâneo”, ao senso comum. </a:t>
            </a:r>
          </a:p>
          <a:p>
            <a:pPr lvl="0" algn="just"/>
            <a:r>
              <a:rPr lang="pt-BR" dirty="0" smtClean="0"/>
              <a:t>O mais importante na arte popular não é o objeto produzido, e sim o próprio artista, o homem do povo, do meio rural ou das periferias das grandes cidades. Por isso também a arte popular é sempre contemporânea a seu tempo.</a:t>
            </a:r>
          </a:p>
          <a:p>
            <a:pPr lvl="0" algn="just"/>
            <a:r>
              <a:rPr lang="pt-BR" dirty="0" smtClean="0">
                <a:solidFill>
                  <a:srgbClr val="002060"/>
                </a:solidFill>
              </a:rPr>
              <a:t>O artista popular tira sua “inspiração” de acontecimentos locais rotineiros. A arte popular é regional.</a:t>
            </a:r>
          </a:p>
          <a:p>
            <a:pPr lvl="0" algn="just"/>
            <a:r>
              <a:rPr lang="pt-BR" dirty="0" smtClean="0">
                <a:solidFill>
                  <a:srgbClr val="002060"/>
                </a:solidFill>
              </a:rPr>
              <a:t>É importante ressaltar que os produtores da cultura popular não têm consciência de que o que fazem têm um ou outro nome.</a:t>
            </a:r>
          </a:p>
          <a:p>
            <a:pPr lvl="0" algn="just"/>
            <a:r>
              <a:rPr lang="pt-BR" dirty="0" smtClean="0">
                <a:solidFill>
                  <a:srgbClr val="002060"/>
                </a:solidFill>
              </a:rPr>
              <a:t>A cultura popular seria aquela que é produto de um saber não institucionalizado, que não se aprende em colégios ou academias; </a:t>
            </a:r>
            <a:r>
              <a:rPr lang="pt-BR" dirty="0" smtClean="0"/>
              <a:t>exemplo disso é o crochê, ou a culinária tradicional, ou ainda a literatura de cordel.</a:t>
            </a:r>
          </a:p>
          <a:p>
            <a:endParaRPr lang="pt-B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allacyatlas.com/wp-content/uploads/2012/01/GEDC0084.jpg"/>
          <p:cNvPicPr>
            <a:picLocks noChangeAspect="1" noChangeArrowheads="1"/>
          </p:cNvPicPr>
          <p:nvPr/>
        </p:nvPicPr>
        <p:blipFill>
          <a:blip r:embed="rId2" cstate="print"/>
          <a:srcRect/>
          <a:stretch>
            <a:fillRect/>
          </a:stretch>
        </p:blipFill>
        <p:spPr bwMode="auto">
          <a:xfrm>
            <a:off x="0" y="0"/>
            <a:ext cx="4286250" cy="3219451"/>
          </a:xfrm>
          <a:prstGeom prst="rect">
            <a:avLst/>
          </a:prstGeom>
          <a:noFill/>
        </p:spPr>
      </p:pic>
      <p:pic>
        <p:nvPicPr>
          <p:cNvPr id="5" name="Picture 4" descr="http://2.bp.blogspot.com/-qO8-bBjP6x8/TzPdhJrIrTI/AAAAAAAAy_0/iQ7uAEd5ao0/s320/DSCN7096.JPG"/>
          <p:cNvPicPr>
            <a:picLocks noChangeAspect="1" noChangeArrowheads="1"/>
          </p:cNvPicPr>
          <p:nvPr/>
        </p:nvPicPr>
        <p:blipFill>
          <a:blip r:embed="rId3" cstate="print"/>
          <a:srcRect/>
          <a:stretch>
            <a:fillRect/>
          </a:stretch>
        </p:blipFill>
        <p:spPr bwMode="auto">
          <a:xfrm>
            <a:off x="0" y="3212976"/>
            <a:ext cx="2771800" cy="3645024"/>
          </a:xfrm>
          <a:prstGeom prst="rect">
            <a:avLst/>
          </a:prstGeom>
          <a:noFill/>
        </p:spPr>
      </p:pic>
      <p:pic>
        <p:nvPicPr>
          <p:cNvPr id="8" name="Picture 2" descr="http://www.celsias.com/upload/uploads/admin/jeans_1.jpg"/>
          <p:cNvPicPr>
            <a:picLocks noChangeAspect="1" noChangeArrowheads="1"/>
          </p:cNvPicPr>
          <p:nvPr/>
        </p:nvPicPr>
        <p:blipFill>
          <a:blip r:embed="rId4" cstate="print"/>
          <a:srcRect/>
          <a:stretch>
            <a:fillRect/>
          </a:stretch>
        </p:blipFill>
        <p:spPr bwMode="auto">
          <a:xfrm>
            <a:off x="3419872" y="0"/>
            <a:ext cx="3886200" cy="3857625"/>
          </a:xfrm>
          <a:prstGeom prst="rect">
            <a:avLst/>
          </a:prstGeom>
          <a:noFill/>
        </p:spPr>
      </p:pic>
      <p:pic>
        <p:nvPicPr>
          <p:cNvPr id="6" name="Picture 4" descr="http://oabrangedor.com.br/wp-content/uploads/2013/02/t.png"/>
          <p:cNvPicPr>
            <a:picLocks noChangeAspect="1" noChangeArrowheads="1"/>
          </p:cNvPicPr>
          <p:nvPr/>
        </p:nvPicPr>
        <p:blipFill>
          <a:blip r:embed="rId5" cstate="print"/>
          <a:srcRect/>
          <a:stretch>
            <a:fillRect/>
          </a:stretch>
        </p:blipFill>
        <p:spPr bwMode="auto">
          <a:xfrm>
            <a:off x="2771799" y="3212976"/>
            <a:ext cx="4752267" cy="3645024"/>
          </a:xfrm>
          <a:prstGeom prst="rect">
            <a:avLst/>
          </a:prstGeom>
          <a:noFill/>
        </p:spPr>
      </p:pic>
      <p:pic>
        <p:nvPicPr>
          <p:cNvPr id="11268" name="Picture 4" descr="http://i1.mirror.co.uk/incoming/article834563.ece/ALTERNATES/s615b/Coca+Cola+can"/>
          <p:cNvPicPr>
            <a:picLocks noChangeAspect="1" noChangeArrowheads="1"/>
          </p:cNvPicPr>
          <p:nvPr/>
        </p:nvPicPr>
        <p:blipFill>
          <a:blip r:embed="rId6" cstate="print"/>
          <a:srcRect/>
          <a:stretch>
            <a:fillRect/>
          </a:stretch>
        </p:blipFill>
        <p:spPr bwMode="auto">
          <a:xfrm>
            <a:off x="6732240" y="3212976"/>
            <a:ext cx="2411760" cy="3645024"/>
          </a:xfrm>
          <a:prstGeom prst="rect">
            <a:avLst/>
          </a:prstGeom>
          <a:noFill/>
        </p:spPr>
      </p:pic>
      <p:pic>
        <p:nvPicPr>
          <p:cNvPr id="11270" name="Picture 6" descr="http://t1.gstatic.com/images?q=tbn:ANd9GcT_f7f6uYH-KsUngcOt96JufI1GkLA4XN6iJpNhybf3UqCSyG372w"/>
          <p:cNvPicPr>
            <a:picLocks noChangeAspect="1" noChangeArrowheads="1"/>
          </p:cNvPicPr>
          <p:nvPr/>
        </p:nvPicPr>
        <p:blipFill>
          <a:blip r:embed="rId7" cstate="print"/>
          <a:srcRect/>
          <a:stretch>
            <a:fillRect/>
          </a:stretch>
        </p:blipFill>
        <p:spPr bwMode="auto">
          <a:xfrm>
            <a:off x="5931025" y="0"/>
            <a:ext cx="3212976" cy="32129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lstStyle/>
          <a:p>
            <a:r>
              <a:rPr lang="pt-BR" dirty="0" smtClean="0"/>
              <a:t>Cultura de massa</a:t>
            </a:r>
            <a:endParaRPr lang="pt-BR" dirty="0"/>
          </a:p>
        </p:txBody>
      </p:sp>
      <p:sp>
        <p:nvSpPr>
          <p:cNvPr id="3" name="Espaço Reservado para Conteúdo 2"/>
          <p:cNvSpPr>
            <a:spLocks noGrp="1"/>
          </p:cNvSpPr>
          <p:nvPr>
            <p:ph idx="1"/>
          </p:nvPr>
        </p:nvSpPr>
        <p:spPr>
          <a:xfrm>
            <a:off x="0" y="1124744"/>
            <a:ext cx="9144000" cy="5733256"/>
          </a:xfrm>
        </p:spPr>
        <p:txBody>
          <a:bodyPr>
            <a:normAutofit fontScale="62500" lnSpcReduction="20000"/>
          </a:bodyPr>
          <a:lstStyle/>
          <a:p>
            <a:pPr algn="just"/>
            <a:r>
              <a:rPr lang="pt-BR" dirty="0" smtClean="0">
                <a:solidFill>
                  <a:srgbClr val="002060"/>
                </a:solidFill>
              </a:rPr>
              <a:t>A expressão ‘</a:t>
            </a:r>
            <a:r>
              <a:rPr lang="pt-BR" b="1" dirty="0" smtClean="0">
                <a:solidFill>
                  <a:srgbClr val="002060"/>
                </a:solidFill>
              </a:rPr>
              <a:t>cultura de massa</a:t>
            </a:r>
            <a:r>
              <a:rPr lang="pt-BR" dirty="0" smtClean="0">
                <a:solidFill>
                  <a:srgbClr val="002060"/>
                </a:solidFill>
              </a:rPr>
              <a:t>’, também identificada por “indústria cultural”, é aquela criada com um objetivo específico, atingir a maioria de uma população, ultrapassando, assim, toda e qualquer distinção de natureza social, étnica, etária, sexual ou psíquica. </a:t>
            </a:r>
            <a:r>
              <a:rPr lang="pt-BR" dirty="0" smtClean="0"/>
              <a:t>Todo esse conteúdo é disseminado por meio dos veículos de </a:t>
            </a:r>
            <a:r>
              <a:rPr lang="pt-BR" b="1" dirty="0" smtClean="0"/>
              <a:t>comunicação de massa (cinema, rádio, televisão, computadores)</a:t>
            </a:r>
            <a:r>
              <a:rPr lang="pt-BR" dirty="0" smtClean="0"/>
              <a:t>.</a:t>
            </a:r>
          </a:p>
          <a:p>
            <a:pPr algn="just"/>
            <a:r>
              <a:rPr lang="pt-BR" dirty="0" smtClean="0"/>
              <a:t>O  termo ‘Indústria Cultural’. Foi criado pelos filósofos alemães, Theodor W. Adorno e Max </a:t>
            </a:r>
            <a:r>
              <a:rPr lang="pt-BR" dirty="0" err="1" smtClean="0"/>
              <a:t>Horkheimer</a:t>
            </a:r>
            <a:r>
              <a:rPr lang="pt-BR" dirty="0" smtClean="0"/>
              <a:t>.</a:t>
            </a:r>
          </a:p>
          <a:p>
            <a:pPr algn="just"/>
            <a:r>
              <a:rPr lang="pt-BR" dirty="0" smtClean="0"/>
              <a:t>Antes do aparecimento da cultura de massa, havia diversas configurações culturais – a popular, em contraposição à erudita; a nacional, que simbolizava  a identidade de uma população; a cultura no sentido geral, definida como um conglomerado histórico de valores estéticos e morais; e outras tantas culturas que produziam diversificadas identidades  populares.</a:t>
            </a:r>
          </a:p>
          <a:p>
            <a:pPr algn="just"/>
            <a:r>
              <a:rPr lang="pt-BR" dirty="0" smtClean="0">
                <a:solidFill>
                  <a:srgbClr val="002060"/>
                </a:solidFill>
              </a:rPr>
              <a:t>Com o nascimento do século XX e, com ele, dos novos meios de comunicação, estas modalidades culturais ficaram completamente envolvidas sob o domínio da cultura de massa. O cinema, o rádio e a televisão, ganharam notório destaque e se dedicaram, em grande parte, a homogeneizar os padrões da cultura.</a:t>
            </a:r>
          </a:p>
          <a:p>
            <a:pPr algn="just"/>
            <a:r>
              <a:rPr lang="pt-BR" dirty="0" smtClean="0">
                <a:solidFill>
                  <a:srgbClr val="002060"/>
                </a:solidFill>
              </a:rPr>
              <a:t>Como esta cultura é, na verdade, produto de uma atividade econômica estruturada em larga escala, de estatura internacional, hoje global, ela está vinculada, inevitavelmente, ao poderoso capitalismo industrial e financeiro. A serviço deste sistema, ela oprime incessantemente as demais culturas, valorizando tão somente os gostos culturais da massa.</a:t>
            </a:r>
          </a:p>
          <a:p>
            <a:pPr algn="just"/>
            <a:endParaRPr lang="pt-BR" dirty="0" smtClean="0"/>
          </a:p>
          <a:p>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332656"/>
            <a:ext cx="5292080" cy="6525344"/>
          </a:xfrm>
        </p:spPr>
        <p:txBody>
          <a:bodyPr>
            <a:normAutofit fontScale="62500" lnSpcReduction="20000"/>
          </a:bodyPr>
          <a:lstStyle/>
          <a:p>
            <a:pPr algn="just"/>
            <a:r>
              <a:rPr lang="pt-BR" dirty="0" smtClean="0"/>
              <a:t>O pensador francês Edgar </a:t>
            </a:r>
            <a:r>
              <a:rPr lang="pt-BR" dirty="0" err="1" smtClean="0"/>
              <a:t>Morin</a:t>
            </a:r>
            <a:r>
              <a:rPr lang="pt-BR" dirty="0" smtClean="0"/>
              <a:t>, define a cultura de massa ou indústria cultural como uma elaboração do complexo industrial, um produto definido, padronizado, pronto para o consumo. </a:t>
            </a:r>
          </a:p>
          <a:p>
            <a:pPr algn="just"/>
            <a:endParaRPr lang="pt-BR" dirty="0" smtClean="0"/>
          </a:p>
          <a:p>
            <a:pPr algn="just"/>
            <a:r>
              <a:rPr lang="pt-BR" dirty="0" smtClean="0"/>
              <a:t>Esta cultura é </a:t>
            </a:r>
            <a:r>
              <a:rPr lang="pt-BR" dirty="0" smtClean="0">
                <a:solidFill>
                  <a:srgbClr val="FF0000"/>
                </a:solidFill>
              </a:rPr>
              <a:t>hipnotizante, entorpecente, indutiva. </a:t>
            </a:r>
            <a:r>
              <a:rPr lang="pt-BR" dirty="0" smtClean="0">
                <a:solidFill>
                  <a:srgbClr val="002060"/>
                </a:solidFill>
              </a:rPr>
              <a:t>Ela é </a:t>
            </a:r>
            <a:r>
              <a:rPr lang="pt-BR" dirty="0" err="1" smtClean="0">
                <a:solidFill>
                  <a:srgbClr val="002060"/>
                </a:solidFill>
              </a:rPr>
              <a:t>introjetada</a:t>
            </a:r>
            <a:r>
              <a:rPr lang="pt-BR" dirty="0" smtClean="0">
                <a:solidFill>
                  <a:srgbClr val="002060"/>
                </a:solidFill>
              </a:rPr>
              <a:t> no ser humano de tal forma, que se torna quase inevitável o seu consumo, principalmente se a massa não tem o seu olhar e a sua sensibilidade educados de forma apropriada, e o acesso indispensável à multiplicidade cultural e pedagógica. </a:t>
            </a:r>
            <a:r>
              <a:rPr lang="pt-BR" dirty="0" smtClean="0"/>
              <a:t>Com este manancial de recursos, é possível criar modalidades de resistência a essa cultura impositiva.</a:t>
            </a:r>
          </a:p>
          <a:p>
            <a:pPr algn="just"/>
            <a:endParaRPr lang="pt-BR" dirty="0" smtClean="0"/>
          </a:p>
          <a:p>
            <a:pPr algn="just"/>
            <a:r>
              <a:rPr lang="pt-BR" dirty="0" smtClean="0"/>
              <a:t>Do contrário, com os apelos desta indústria, personificados principalmente pela publicidade, principalmente aquela voltada ao sensacionalismo, é quase impossível resistir à avalanche de imagens e símbolos que inundam a mente humana o tempo todo. Este é o motor que move as engrenagens da indústria cultural e aliena as mentalidades despreparadas.</a:t>
            </a:r>
          </a:p>
          <a:p>
            <a:endParaRPr lang="pt-BR" dirty="0"/>
          </a:p>
        </p:txBody>
      </p:sp>
      <p:pic>
        <p:nvPicPr>
          <p:cNvPr id="4" name="Picture 2" descr="http://sphotos-a.xx.fbcdn.net/hphotos-ash4/c0.0.403.403/p403x403/379626_408091665948093_287500868_n.jpg"/>
          <p:cNvPicPr>
            <a:picLocks noChangeAspect="1" noChangeArrowheads="1"/>
          </p:cNvPicPr>
          <p:nvPr/>
        </p:nvPicPr>
        <p:blipFill>
          <a:blip r:embed="rId2" cstate="print"/>
          <a:srcRect/>
          <a:stretch>
            <a:fillRect/>
          </a:stretch>
        </p:blipFill>
        <p:spPr bwMode="auto">
          <a:xfrm>
            <a:off x="5652121" y="2852936"/>
            <a:ext cx="3491880" cy="3429000"/>
          </a:xfrm>
          <a:prstGeom prst="rect">
            <a:avLst/>
          </a:prstGeom>
          <a:noFill/>
        </p:spPr>
      </p:pic>
      <p:pic>
        <p:nvPicPr>
          <p:cNvPr id="29698" name="Picture 2" descr="http://t0.gstatic.com/images?q=tbn:ANd9GcSTLLI5qseW9yubnbGWbDM3Vr7pSgzScUKNXiEpGO7jlkYLBFE_"/>
          <p:cNvPicPr>
            <a:picLocks noChangeAspect="1" noChangeArrowheads="1"/>
          </p:cNvPicPr>
          <p:nvPr/>
        </p:nvPicPr>
        <p:blipFill>
          <a:blip r:embed="rId3" cstate="print"/>
          <a:srcRect/>
          <a:stretch>
            <a:fillRect/>
          </a:stretch>
        </p:blipFill>
        <p:spPr bwMode="auto">
          <a:xfrm>
            <a:off x="5648602" y="476672"/>
            <a:ext cx="3495398" cy="242088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404664"/>
            <a:ext cx="4680520" cy="6264696"/>
          </a:xfrm>
        </p:spPr>
        <p:txBody>
          <a:bodyPr>
            <a:normAutofit fontScale="92500" lnSpcReduction="10000"/>
          </a:bodyPr>
          <a:lstStyle/>
          <a:p>
            <a:pPr algn="just"/>
            <a:r>
              <a:rPr lang="pt-BR" dirty="0" smtClean="0">
                <a:solidFill>
                  <a:srgbClr val="CC0000"/>
                </a:solidFill>
              </a:rPr>
              <a:t>“Cultura de massa” e cultura popular é a mesma coisa? </a:t>
            </a:r>
          </a:p>
          <a:p>
            <a:pPr algn="just"/>
            <a:r>
              <a:rPr lang="pt-BR" dirty="0" smtClean="0"/>
              <a:t>Em nossos dias o conceito de cultura de massa aparece erroneamente associado às atividades ditas “populares”. Assim sendo, do carnaval ao rock, do jeans à coca-cola, das novelas de televisão às revistas em quadrinhos, tudo hoje, estaria inserido no cômodo e amplo conceito de cultura de massa. </a:t>
            </a:r>
            <a:r>
              <a:rPr lang="pt-BR" dirty="0" smtClean="0">
                <a:solidFill>
                  <a:srgbClr val="FFC000"/>
                </a:solidFill>
              </a:rPr>
              <a:t>É isso mesmo?</a:t>
            </a:r>
            <a:endParaRPr lang="pt-BR" dirty="0">
              <a:solidFill>
                <a:srgbClr val="FFC000"/>
              </a:solidFill>
            </a:endParaRPr>
          </a:p>
        </p:txBody>
      </p:sp>
      <p:pic>
        <p:nvPicPr>
          <p:cNvPr id="9218" name="Picture 2" descr="http://1.bp.blogspot.com/_ntGunJq3OwQ/THaou2zJ4qI/AAAAAAAAAeg/tmwM9gkqCHM/s1600/pontos_de_interroga%C3%A7%C3%A3o_surpresa.jpg"/>
          <p:cNvPicPr>
            <a:picLocks noChangeAspect="1" noChangeArrowheads="1"/>
          </p:cNvPicPr>
          <p:nvPr/>
        </p:nvPicPr>
        <p:blipFill>
          <a:blip r:embed="rId2" cstate="print"/>
          <a:srcRect/>
          <a:stretch>
            <a:fillRect/>
          </a:stretch>
        </p:blipFill>
        <p:spPr bwMode="auto">
          <a:xfrm>
            <a:off x="5148064" y="548680"/>
            <a:ext cx="3797162" cy="568863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pice">
  <a:themeElements>
    <a:clrScheme name="Áp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Áp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p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479</TotalTime>
  <Words>1522</Words>
  <Application>Microsoft Office PowerPoint</Application>
  <PresentationFormat>Apresentação na tela (4:3)</PresentationFormat>
  <Paragraphs>46</Paragraphs>
  <Slides>21</Slides>
  <Notes>0</Notes>
  <HiddenSlides>0</HiddenSlides>
  <MMClips>0</MMClips>
  <ScaleCrop>false</ScaleCrop>
  <HeadingPairs>
    <vt:vector size="4" baseType="variant">
      <vt:variant>
        <vt:lpstr>Tema</vt:lpstr>
      </vt:variant>
      <vt:variant>
        <vt:i4>1</vt:i4>
      </vt:variant>
      <vt:variant>
        <vt:lpstr>Títulos de slides</vt:lpstr>
      </vt:variant>
      <vt:variant>
        <vt:i4>21</vt:i4>
      </vt:variant>
    </vt:vector>
  </HeadingPairs>
  <TitlesOfParts>
    <vt:vector size="22" baseType="lpstr">
      <vt:lpstr>Ápice</vt:lpstr>
      <vt:lpstr>Cultura de Massa</vt:lpstr>
      <vt:lpstr>Slide 2</vt:lpstr>
      <vt:lpstr>Cultura erudita</vt:lpstr>
      <vt:lpstr>Slide 4</vt:lpstr>
      <vt:lpstr>Cultura popular</vt:lpstr>
      <vt:lpstr>Slide 6</vt:lpstr>
      <vt:lpstr>Cultura de massa</vt:lpstr>
      <vt:lpstr>Slide 8</vt:lpstr>
      <vt:lpstr>Slide 9</vt:lpstr>
      <vt:lpstr>Slide 10</vt:lpstr>
      <vt:lpstr>Slide 11</vt:lpstr>
      <vt:lpstr>Slide 12</vt:lpstr>
      <vt:lpstr>Slide 13</vt:lpstr>
      <vt:lpstr>Slide 14</vt:lpstr>
      <vt:lpstr>Slide 15</vt:lpstr>
      <vt:lpstr>Slide 16</vt:lpstr>
      <vt:lpstr>Slide 17</vt:lpstr>
      <vt:lpstr>Exemplos</vt:lpstr>
      <vt:lpstr>Slide 19</vt:lpstr>
      <vt:lpstr>Slide 20</vt:lpstr>
      <vt:lpstr>Slide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 de Massa</dc:title>
  <dc:creator>Nilton</dc:creator>
  <cp:lastModifiedBy>Nilton</cp:lastModifiedBy>
  <cp:revision>79</cp:revision>
  <dcterms:created xsi:type="dcterms:W3CDTF">2013-03-05T12:44:00Z</dcterms:created>
  <dcterms:modified xsi:type="dcterms:W3CDTF">2013-03-12T18:46:30Z</dcterms:modified>
</cp:coreProperties>
</file>