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57" r:id="rId3"/>
    <p:sldId id="262" r:id="rId4"/>
    <p:sldId id="258" r:id="rId5"/>
    <p:sldId id="263" r:id="rId6"/>
    <p:sldId id="259" r:id="rId7"/>
    <p:sldId id="260" r:id="rId8"/>
    <p:sldId id="264" r:id="rId9"/>
    <p:sldId id="261" r:id="rId10"/>
    <p:sldId id="265" r:id="rId11"/>
    <p:sldId id="276" r:id="rId12"/>
    <p:sldId id="266" r:id="rId13"/>
    <p:sldId id="267" r:id="rId14"/>
    <p:sldId id="268" r:id="rId15"/>
    <p:sldId id="269" r:id="rId16"/>
    <p:sldId id="279" r:id="rId17"/>
    <p:sldId id="270" r:id="rId18"/>
    <p:sldId id="271" r:id="rId19"/>
    <p:sldId id="278" r:id="rId20"/>
    <p:sldId id="286" r:id="rId21"/>
    <p:sldId id="272" r:id="rId22"/>
    <p:sldId id="273" r:id="rId23"/>
    <p:sldId id="280" r:id="rId24"/>
    <p:sldId id="277" r:id="rId25"/>
    <p:sldId id="283" r:id="rId26"/>
    <p:sldId id="284" r:id="rId27"/>
    <p:sldId id="285" r:id="rId28"/>
    <p:sldId id="282" r:id="rId29"/>
    <p:sldId id="287" r:id="rId3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D76947-DF9E-4F0D-B59C-A6A7BA0C0906}" type="datetimeFigureOut">
              <a:rPr lang="pt-BR" smtClean="0"/>
              <a:pPr/>
              <a:t>04/04/2013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D7D197-57B2-4C22-87FE-D62005109E4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7D197-57B2-4C22-87FE-D62005109E40}" type="slidenum">
              <a:rPr lang="pt-BR" smtClean="0"/>
              <a:pPr/>
              <a:t>13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C8CE8D-C12B-4661-88DB-BD7A1082C92D}" type="datetimeFigureOut">
              <a:rPr lang="pt-BR" smtClean="0"/>
              <a:pPr/>
              <a:t>04/04/2013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20E790-CD26-4A43-B298-EF1E2BF9BE42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32" name="Retângulo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tângulo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tângulo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tângulo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tângulo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56" name="Retângulo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tângulo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tângulo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tângulo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C8CE8D-C12B-4661-88DB-BD7A1082C92D}" type="datetimeFigureOut">
              <a:rPr lang="pt-BR" smtClean="0"/>
              <a:pPr/>
              <a:t>04/04/2013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20E790-CD26-4A43-B298-EF1E2BF9BE4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C8CE8D-C12B-4661-88DB-BD7A1082C92D}" type="datetimeFigureOut">
              <a:rPr lang="pt-BR" smtClean="0"/>
              <a:pPr/>
              <a:t>04/04/2013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20E790-CD26-4A43-B298-EF1E2BF9BE4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C8CE8D-C12B-4661-88DB-BD7A1082C92D}" type="datetimeFigureOut">
              <a:rPr lang="pt-BR" smtClean="0"/>
              <a:pPr/>
              <a:t>04/04/2013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20E790-CD26-4A43-B298-EF1E2BF9BE4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rma livre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orma livre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orma livre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orma livre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orma livre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orma livre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orma livre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orma livre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orma livre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orma livre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orma livre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orma livre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orma livre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orma livre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orma livre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C8CE8D-C12B-4661-88DB-BD7A1082C92D}" type="datetimeFigureOut">
              <a:rPr lang="pt-BR" smtClean="0"/>
              <a:pPr/>
              <a:t>04/04/2013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20E790-CD26-4A43-B298-EF1E2BF9BE42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tângulo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tângulo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tângulo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C8CE8D-C12B-4661-88DB-BD7A1082C92D}" type="datetimeFigureOut">
              <a:rPr lang="pt-BR" smtClean="0"/>
              <a:pPr/>
              <a:t>04/04/2013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20E790-CD26-4A43-B298-EF1E2BF9BE4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C8CE8D-C12B-4661-88DB-BD7A1082C92D}" type="datetimeFigureOut">
              <a:rPr lang="pt-BR" smtClean="0"/>
              <a:pPr/>
              <a:t>04/04/2013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20E790-CD26-4A43-B298-EF1E2BF9BE42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tângulo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tângulo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tângulo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tângulo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tângulo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tângulo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tângulo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tângulo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C8CE8D-C12B-4661-88DB-BD7A1082C92D}" type="datetimeFigureOut">
              <a:rPr lang="pt-BR" smtClean="0"/>
              <a:pPr/>
              <a:t>04/04/2013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20E790-CD26-4A43-B298-EF1E2BF9BE4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C8CE8D-C12B-4661-88DB-BD7A1082C92D}" type="datetimeFigureOut">
              <a:rPr lang="pt-BR" smtClean="0"/>
              <a:pPr/>
              <a:t>04/04/2013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20E790-CD26-4A43-B298-EF1E2BF9BE4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C8CE8D-C12B-4661-88DB-BD7A1082C92D}" type="datetimeFigureOut">
              <a:rPr lang="pt-BR" smtClean="0"/>
              <a:pPr/>
              <a:t>04/04/2013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20E790-CD26-4A43-B298-EF1E2BF9BE4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Conector reto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upo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Conector reto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to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t-BR" smtClean="0"/>
              <a:t>Clique no ícone para adicionar uma imagem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grpSp>
        <p:nvGrpSpPr>
          <p:cNvPr id="14" name="Grupo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Conector reto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to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to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o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Conector reto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BFC8CE8D-C12B-4661-88DB-BD7A1082C92D}" type="datetimeFigureOut">
              <a:rPr lang="pt-BR" smtClean="0"/>
              <a:pPr/>
              <a:t>04/04/2013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7F20E790-CD26-4A43-B298-EF1E2BF9BE4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tângulo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tângulo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tângulo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tângulo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FC8CE8D-C12B-4661-88DB-BD7A1082C92D}" type="datetimeFigureOut">
              <a:rPr lang="pt-BR" smtClean="0"/>
              <a:pPr/>
              <a:t>04/04/2013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7F20E790-CD26-4A43-B298-EF1E2BF9BE4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3528" y="5229200"/>
            <a:ext cx="7344816" cy="1628800"/>
          </a:xfrm>
        </p:spPr>
        <p:txBody>
          <a:bodyPr/>
          <a:lstStyle/>
          <a:p>
            <a:r>
              <a:rPr lang="pt-BR" dirty="0" smtClean="0"/>
              <a:t>Exposições de Arte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520" y="4797152"/>
            <a:ext cx="4536504" cy="500648"/>
          </a:xfrm>
        </p:spPr>
        <p:txBody>
          <a:bodyPr/>
          <a:lstStyle/>
          <a:p>
            <a:r>
              <a:rPr lang="pt-BR" dirty="0" smtClean="0"/>
              <a:t>Conceituações , concepções e processos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323528" y="260648"/>
            <a:ext cx="73143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Instituto Federal de educação, Ciência e Tecnologia do Rio Grande do Norte</a:t>
            </a:r>
          </a:p>
          <a:p>
            <a:r>
              <a:rPr lang="pt-BR" dirty="0" smtClean="0"/>
              <a:t>Campus </a:t>
            </a:r>
            <a:r>
              <a:rPr lang="pt-BR" dirty="0" err="1" smtClean="0"/>
              <a:t>Apodi</a:t>
            </a:r>
            <a:endParaRPr lang="pt-BR" dirty="0" smtClean="0"/>
          </a:p>
          <a:p>
            <a:r>
              <a:rPr lang="pt-BR" dirty="0" smtClean="0"/>
              <a:t>Disciplina: Arte</a:t>
            </a:r>
          </a:p>
          <a:p>
            <a:r>
              <a:rPr lang="pt-BR" dirty="0" smtClean="0"/>
              <a:t>Professor: Nilton Xavier</a:t>
            </a:r>
            <a:endParaRPr lang="pt-BR" dirty="0"/>
          </a:p>
        </p:txBody>
      </p:sp>
      <p:pic>
        <p:nvPicPr>
          <p:cNvPr id="4099" name="Picture 3" descr="C:\Users\Nilton\AppData\Local\Temp\Arrojado e Ceará 2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79" y="836712"/>
            <a:ext cx="5652121" cy="3816424"/>
          </a:xfrm>
          <a:prstGeom prst="rect">
            <a:avLst/>
          </a:prstGeom>
          <a:noFill/>
        </p:spPr>
      </p:pic>
      <p:sp>
        <p:nvSpPr>
          <p:cNvPr id="8" name="CaixaDeTexto 7"/>
          <p:cNvSpPr txBox="1"/>
          <p:nvPr/>
        </p:nvSpPr>
        <p:spPr>
          <a:xfrm>
            <a:off x="6191672" y="4653136"/>
            <a:ext cx="2952328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Sala Aldemir Martins, MAUC, Fortaleza/CE</a:t>
            </a:r>
            <a:endParaRPr lang="pt-B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748464" cy="770384"/>
          </a:xfrm>
        </p:spPr>
        <p:txBody>
          <a:bodyPr/>
          <a:lstStyle/>
          <a:p>
            <a:pPr algn="ctr"/>
            <a:r>
              <a:rPr lang="pt-BR" dirty="0" smtClean="0"/>
              <a:t>Programação de exposições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11560" y="1556792"/>
            <a:ext cx="8280920" cy="45720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>
                <a:solidFill>
                  <a:schemeClr val="accent3"/>
                </a:solidFill>
              </a:rPr>
              <a:t>Permanentes ou de longa duração </a:t>
            </a:r>
            <a:r>
              <a:rPr lang="pt-BR" dirty="0" smtClean="0"/>
              <a:t>- Temas mais amplos e que sintetizam as coleções; técnicas construtivas que priorizam a manutenção a longo prazo.</a:t>
            </a:r>
          </a:p>
          <a:p>
            <a:pPr algn="just"/>
            <a:r>
              <a:rPr lang="pt-BR" dirty="0" smtClean="0">
                <a:solidFill>
                  <a:schemeClr val="accent3"/>
                </a:solidFill>
              </a:rPr>
              <a:t>Temporárias </a:t>
            </a:r>
            <a:r>
              <a:rPr lang="pt-BR" dirty="0" smtClean="0"/>
              <a:t>- Temas mais específicos e atuais; Técnicas construtivas que priorizam a manutenção a curto/médio prazo.</a:t>
            </a:r>
            <a:endParaRPr lang="pt-BR" dirty="0" smtClean="0">
              <a:solidFill>
                <a:schemeClr val="accent3"/>
              </a:solidFill>
            </a:endParaRPr>
          </a:p>
          <a:p>
            <a:pPr algn="just"/>
            <a:r>
              <a:rPr lang="pt-BR" dirty="0" smtClean="0">
                <a:solidFill>
                  <a:schemeClr val="accent3"/>
                </a:solidFill>
              </a:rPr>
              <a:t>Itinerantes  ou flutuantes</a:t>
            </a:r>
            <a:r>
              <a:rPr lang="pt-BR" dirty="0" smtClean="0"/>
              <a:t>- Temas de amplo interesse para um público diversificado; Técnicas construtivas que priorizam o transporte e a manutenção periódica.</a:t>
            </a:r>
            <a:endParaRPr lang="pt-BR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242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323528" y="6309320"/>
            <a:ext cx="6112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Monumento escultórico , exposição permanente em  espaço público, </a:t>
            </a:r>
            <a:r>
              <a:rPr lang="pt-BR" sz="1200" dirty="0" err="1" smtClean="0"/>
              <a:t>Messejana</a:t>
            </a:r>
            <a:r>
              <a:rPr lang="pt-BR" sz="1200" dirty="0" smtClean="0"/>
              <a:t>, Fortaleza/CE</a:t>
            </a:r>
            <a:endParaRPr lang="pt-BR" sz="1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332656"/>
            <a:ext cx="8424936" cy="2808312"/>
          </a:xfrm>
        </p:spPr>
        <p:txBody>
          <a:bodyPr/>
          <a:lstStyle/>
          <a:p>
            <a:pPr algn="just"/>
            <a:r>
              <a:rPr lang="pt-BR" dirty="0" smtClean="0"/>
              <a:t>EXPOSIÇÃO = </a:t>
            </a:r>
            <a:r>
              <a:rPr lang="pt-BR" dirty="0" err="1" smtClean="0"/>
              <a:t>idéias</a:t>
            </a:r>
            <a:r>
              <a:rPr lang="pt-BR" dirty="0" smtClean="0"/>
              <a:t> + objetos + espaço + tempo + mobiliário + linguagem de apoio</a:t>
            </a:r>
          </a:p>
          <a:p>
            <a:pPr algn="just"/>
            <a:r>
              <a:rPr lang="pt-BR" dirty="0" smtClean="0"/>
              <a:t> Articulação de elementos a partir do referencial do público (do cotidiano)</a:t>
            </a:r>
          </a:p>
          <a:p>
            <a:pPr algn="just"/>
            <a:r>
              <a:rPr lang="pt-BR" dirty="0" smtClean="0"/>
              <a:t> EXPOSIÇÃO = ambiência = espaço significado</a:t>
            </a:r>
            <a:endParaRPr lang="pt-BR" dirty="0"/>
          </a:p>
        </p:txBody>
      </p:sp>
      <p:pic>
        <p:nvPicPr>
          <p:cNvPr id="1027" name="Picture 3" descr="C:\Fotos Aulas\DSCF31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91018"/>
            <a:ext cx="4355976" cy="3266982"/>
          </a:xfrm>
          <a:prstGeom prst="rect">
            <a:avLst/>
          </a:prstGeom>
          <a:noFill/>
        </p:spPr>
      </p:pic>
      <p:pic>
        <p:nvPicPr>
          <p:cNvPr id="1029" name="Picture 5" descr="C:\Fotos Aulas\biovesplimpas\DSC005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4198" y="3583545"/>
            <a:ext cx="4891470" cy="3274455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323528" y="3212976"/>
            <a:ext cx="7270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Alunos do IFRN visitam exposição permanente na  Galeria  Floriano Peixoto, Casa José de  Alencar – Fortaleza/CE</a:t>
            </a:r>
            <a:endParaRPr lang="pt-B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4968552" cy="6165304"/>
          </a:xfrm>
        </p:spPr>
        <p:txBody>
          <a:bodyPr/>
          <a:lstStyle/>
          <a:p>
            <a:r>
              <a:rPr lang="pt-BR" sz="2800" dirty="0" smtClean="0">
                <a:solidFill>
                  <a:schemeClr val="accent3"/>
                </a:solidFill>
              </a:rPr>
              <a:t>O processo de concepção e montagem de exposições</a:t>
            </a:r>
            <a:r>
              <a:rPr lang="pt-BR" sz="2800" dirty="0" smtClean="0"/>
              <a:t/>
            </a:r>
            <a:br>
              <a:rPr lang="pt-BR" sz="2800" dirty="0" smtClean="0"/>
            </a:br>
            <a:r>
              <a:rPr lang="pt-BR" sz="2800" dirty="0" smtClean="0"/>
              <a:t> </a:t>
            </a:r>
            <a:br>
              <a:rPr lang="pt-BR" sz="2800" dirty="0" smtClean="0"/>
            </a:br>
            <a:r>
              <a:rPr lang="pt-BR" sz="2800" dirty="0" smtClean="0"/>
              <a:t>Fases</a:t>
            </a:r>
            <a:br>
              <a:rPr lang="pt-BR" sz="2800" dirty="0" smtClean="0"/>
            </a:br>
            <a:r>
              <a:rPr lang="pt-BR" sz="2800" dirty="0" smtClean="0"/>
              <a:t/>
            </a:r>
            <a:br>
              <a:rPr lang="pt-BR" sz="2800" dirty="0" smtClean="0"/>
            </a:br>
            <a:r>
              <a:rPr lang="pt-BR" sz="2800" dirty="0" smtClean="0"/>
              <a:t> 1- Planejamento e de </a:t>
            </a:r>
            <a:r>
              <a:rPr lang="pt-BR" sz="2800" dirty="0" err="1" smtClean="0"/>
              <a:t>idéias</a:t>
            </a:r>
            <a:r>
              <a:rPr lang="pt-BR" sz="2800" dirty="0" smtClean="0"/>
              <a:t/>
            </a:r>
            <a:br>
              <a:rPr lang="pt-BR" sz="2800" dirty="0" smtClean="0"/>
            </a:br>
            <a:r>
              <a:rPr lang="pt-BR" sz="2800" dirty="0" smtClean="0"/>
              <a:t> 2- Desenho</a:t>
            </a:r>
            <a:br>
              <a:rPr lang="pt-BR" sz="2800" dirty="0" smtClean="0"/>
            </a:br>
            <a:r>
              <a:rPr lang="pt-BR" sz="2800" dirty="0" smtClean="0"/>
              <a:t> 3- Elaboração técnica</a:t>
            </a:r>
            <a:br>
              <a:rPr lang="pt-BR" sz="2800" dirty="0" smtClean="0"/>
            </a:br>
            <a:r>
              <a:rPr lang="pt-BR" sz="2800" dirty="0" smtClean="0"/>
              <a:t> 4- Detalhamento </a:t>
            </a:r>
            <a:r>
              <a:rPr lang="pt-BR" sz="2800" dirty="0" err="1" smtClean="0"/>
              <a:t>expográfico</a:t>
            </a:r>
            <a:r>
              <a:rPr lang="pt-BR" sz="2800" dirty="0" smtClean="0"/>
              <a:t/>
            </a:r>
            <a:br>
              <a:rPr lang="pt-BR" sz="2800" dirty="0" smtClean="0"/>
            </a:br>
            <a:r>
              <a:rPr lang="pt-BR" sz="2800" dirty="0" smtClean="0"/>
              <a:t> 5- Divulgação </a:t>
            </a:r>
            <a:br>
              <a:rPr lang="pt-BR" sz="2800" dirty="0" smtClean="0"/>
            </a:br>
            <a:r>
              <a:rPr lang="pt-BR" sz="2800" dirty="0" smtClean="0"/>
              <a:t> 6- Montagem </a:t>
            </a:r>
            <a:br>
              <a:rPr lang="pt-BR" sz="2800" dirty="0" smtClean="0"/>
            </a:br>
            <a:r>
              <a:rPr lang="pt-BR" sz="2800" dirty="0" smtClean="0"/>
              <a:t> 7- Manutenção, atualização e avaliação</a:t>
            </a:r>
            <a:br>
              <a:rPr lang="pt-BR" sz="2800" dirty="0" smtClean="0"/>
            </a:br>
            <a:endParaRPr lang="pt-BR" sz="2800" dirty="0"/>
          </a:p>
        </p:txBody>
      </p:sp>
      <p:pic>
        <p:nvPicPr>
          <p:cNvPr id="15362" name="Picture 2" descr="http://portalpitanga.com.br/wp-content/uploads/2012/12/Exposi%C3%A7%C3%A3o-de-arte-Droog-Hot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5660" y="1700808"/>
            <a:ext cx="4178340" cy="33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512064"/>
            <a:ext cx="8604448" cy="914400"/>
          </a:xfrm>
        </p:spPr>
        <p:txBody>
          <a:bodyPr/>
          <a:lstStyle/>
          <a:p>
            <a:r>
              <a:rPr lang="pt-BR" sz="3600" dirty="0" smtClean="0"/>
              <a:t>1- Fase de planejamento e de </a:t>
            </a:r>
            <a:r>
              <a:rPr lang="pt-BR" sz="3600" dirty="0" err="1" smtClean="0"/>
              <a:t>idéias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1772816"/>
            <a:ext cx="4161656" cy="4572000"/>
          </a:xfrm>
        </p:spPr>
        <p:txBody>
          <a:bodyPr>
            <a:normAutofit fontScale="85000" lnSpcReduction="20000"/>
          </a:bodyPr>
          <a:lstStyle/>
          <a:p>
            <a:r>
              <a:rPr lang="pt-BR" dirty="0" smtClean="0"/>
              <a:t>Proposta conceitual: enunciado central</a:t>
            </a:r>
          </a:p>
          <a:p>
            <a:r>
              <a:rPr lang="pt-BR" dirty="0" smtClean="0"/>
              <a:t> Desenvolvimento conceitual: definição de tópicos</a:t>
            </a:r>
          </a:p>
          <a:p>
            <a:r>
              <a:rPr lang="pt-BR" dirty="0" smtClean="0"/>
              <a:t> Diagnóstico e visão de futuro: real X desejo</a:t>
            </a:r>
          </a:p>
          <a:p>
            <a:r>
              <a:rPr lang="pt-BR" dirty="0" smtClean="0"/>
              <a:t> Qual é a nossa realidade e que exposição queremos?</a:t>
            </a:r>
          </a:p>
          <a:p>
            <a:r>
              <a:rPr lang="pt-BR" dirty="0" smtClean="0"/>
              <a:t> Definição de estratégias e métodos de trabalho</a:t>
            </a:r>
            <a:endParaRPr lang="pt-BR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844824"/>
            <a:ext cx="4716016" cy="3150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748464" cy="914400"/>
          </a:xfrm>
        </p:spPr>
        <p:txBody>
          <a:bodyPr/>
          <a:lstStyle/>
          <a:p>
            <a:pPr algn="ctr"/>
            <a:r>
              <a:rPr lang="pt-BR" sz="2800" dirty="0" smtClean="0"/>
              <a:t>Produto da 1a. Fase = Proposta da exposição</a:t>
            </a:r>
            <a:endParaRPr lang="pt-BR" sz="2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844824"/>
            <a:ext cx="3168352" cy="4021704"/>
          </a:xfrm>
        </p:spPr>
        <p:txBody>
          <a:bodyPr>
            <a:normAutofit fontScale="92500" lnSpcReduction="20000"/>
          </a:bodyPr>
          <a:lstStyle/>
          <a:p>
            <a:r>
              <a:rPr lang="pt-BR" sz="2800" dirty="0" smtClean="0"/>
              <a:t>Objetivos</a:t>
            </a:r>
          </a:p>
          <a:p>
            <a:r>
              <a:rPr lang="pt-BR" sz="2800" dirty="0" smtClean="0"/>
              <a:t> Justificativa</a:t>
            </a:r>
          </a:p>
          <a:p>
            <a:r>
              <a:rPr lang="pt-BR" sz="2800" dirty="0" smtClean="0"/>
              <a:t> Apresentação do tema</a:t>
            </a:r>
          </a:p>
          <a:p>
            <a:r>
              <a:rPr lang="pt-BR" sz="2800" dirty="0" smtClean="0"/>
              <a:t>Disposição do conceito no espaço</a:t>
            </a:r>
          </a:p>
          <a:p>
            <a:r>
              <a:rPr lang="pt-BR" sz="2800" dirty="0" smtClean="0"/>
              <a:t> Estimativa orçamentária</a:t>
            </a:r>
          </a:p>
          <a:p>
            <a:r>
              <a:rPr lang="pt-BR" sz="2800" dirty="0" smtClean="0"/>
              <a:t> Cronograma</a:t>
            </a:r>
            <a:endParaRPr lang="pt-BR" sz="28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700807"/>
            <a:ext cx="5580113" cy="418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6840760" cy="725760"/>
          </a:xfrm>
        </p:spPr>
        <p:txBody>
          <a:bodyPr/>
          <a:lstStyle/>
          <a:p>
            <a:r>
              <a:rPr lang="pt-BR" dirty="0" smtClean="0"/>
              <a:t>1.1 Projeto de exposição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1196752"/>
            <a:ext cx="3960440" cy="5373216"/>
          </a:xfrm>
        </p:spPr>
        <p:txBody>
          <a:bodyPr>
            <a:normAutofit fontScale="70000" lnSpcReduction="20000"/>
          </a:bodyPr>
          <a:lstStyle/>
          <a:p>
            <a:r>
              <a:rPr lang="pt-BR" dirty="0" smtClean="0"/>
              <a:t>1- Apresentação/introdução</a:t>
            </a:r>
          </a:p>
          <a:p>
            <a:pPr>
              <a:buNone/>
            </a:pPr>
            <a:endParaRPr lang="pt-BR" dirty="0" smtClean="0"/>
          </a:p>
          <a:p>
            <a:r>
              <a:rPr lang="pt-BR" dirty="0" smtClean="0"/>
              <a:t> Justificativa: por que a exposição é importante?</a:t>
            </a:r>
          </a:p>
          <a:p>
            <a:pPr>
              <a:buNone/>
            </a:pPr>
            <a:endParaRPr lang="pt-BR" dirty="0" smtClean="0"/>
          </a:p>
          <a:p>
            <a:r>
              <a:rPr lang="pt-BR" dirty="0" smtClean="0"/>
              <a:t> Qual a sua relevância para o público? E para a instituição (museu, galeria, escola, etc.) ?</a:t>
            </a:r>
          </a:p>
          <a:p>
            <a:pPr>
              <a:buNone/>
            </a:pPr>
            <a:endParaRPr lang="pt-BR" dirty="0" smtClean="0"/>
          </a:p>
          <a:p>
            <a:r>
              <a:rPr lang="pt-BR" dirty="0" smtClean="0"/>
              <a:t> Objetivos: o que se pretende com a exposição?</a:t>
            </a:r>
          </a:p>
          <a:p>
            <a:pPr>
              <a:buNone/>
            </a:pPr>
            <a:endParaRPr lang="pt-BR" dirty="0" smtClean="0"/>
          </a:p>
          <a:p>
            <a:r>
              <a:rPr lang="pt-BR" dirty="0" smtClean="0"/>
              <a:t> 2- Apresentação do tema, do enfoque temático e do desenvolvimento conceitual</a:t>
            </a:r>
          </a:p>
          <a:p>
            <a:pPr>
              <a:buNone/>
            </a:pPr>
            <a:endParaRPr lang="pt-BR" dirty="0" smtClean="0"/>
          </a:p>
          <a:p>
            <a:r>
              <a:rPr lang="pt-BR" dirty="0" smtClean="0"/>
              <a:t> 3- Definição do acervo</a:t>
            </a:r>
            <a:endParaRPr lang="pt-B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8250" y="3924300"/>
            <a:ext cx="409575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980728"/>
            <a:ext cx="4067944" cy="3038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2- Fase de desenho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2609528"/>
            <a:ext cx="3672408" cy="4248472"/>
          </a:xfrm>
        </p:spPr>
        <p:txBody>
          <a:bodyPr>
            <a:normAutofit fontScale="92500" lnSpcReduction="10000"/>
          </a:bodyPr>
          <a:lstStyle/>
          <a:p>
            <a:endParaRPr lang="pt-BR" dirty="0" smtClean="0"/>
          </a:p>
          <a:p>
            <a:r>
              <a:rPr lang="pt-BR" dirty="0" smtClean="0"/>
              <a:t> Produto da 2a. Fase </a:t>
            </a:r>
          </a:p>
          <a:p>
            <a:r>
              <a:rPr lang="pt-BR" dirty="0" smtClean="0"/>
              <a:t> Conceito da forma</a:t>
            </a:r>
          </a:p>
          <a:p>
            <a:r>
              <a:rPr lang="pt-BR" dirty="0" smtClean="0"/>
              <a:t> Aperfeiçoamento da planta</a:t>
            </a:r>
          </a:p>
          <a:p>
            <a:r>
              <a:rPr lang="pt-BR" dirty="0" smtClean="0"/>
              <a:t> Elaboração de estudos e vistas</a:t>
            </a:r>
          </a:p>
          <a:p>
            <a:r>
              <a:rPr lang="pt-BR" dirty="0" smtClean="0"/>
              <a:t> Preparação de maquete de estudo</a:t>
            </a:r>
            <a:endParaRPr lang="pt-BR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677" y="2780929"/>
            <a:ext cx="5068323" cy="407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395536" y="1556792"/>
            <a:ext cx="8748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smtClean="0">
                <a:solidFill>
                  <a:schemeClr val="accent3"/>
                </a:solidFill>
              </a:rPr>
              <a:t>Conceituação, estudo, preparação e apresentação da forma e circuito da exposição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914400"/>
          </a:xfrm>
        </p:spPr>
        <p:txBody>
          <a:bodyPr/>
          <a:lstStyle/>
          <a:p>
            <a:r>
              <a:rPr lang="pt-BR" dirty="0" smtClean="0"/>
              <a:t>3- Fase de elaboração técnica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1052736"/>
            <a:ext cx="8748464" cy="2232248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pt-BR" dirty="0" smtClean="0">
                <a:solidFill>
                  <a:schemeClr val="accent3"/>
                </a:solidFill>
              </a:rPr>
              <a:t>Elaboração do plano técnico e executivo dos diversos recursos e da instalação no espaço</a:t>
            </a:r>
          </a:p>
          <a:p>
            <a:pPr algn="just">
              <a:buNone/>
            </a:pPr>
            <a:endParaRPr lang="pt-BR" dirty="0" smtClean="0"/>
          </a:p>
          <a:p>
            <a:pPr algn="just"/>
            <a:r>
              <a:rPr lang="pt-BR" dirty="0" smtClean="0"/>
              <a:t> Produtos da 3a. Fase = Pacote de desenhos</a:t>
            </a:r>
          </a:p>
          <a:p>
            <a:pPr algn="just"/>
            <a:r>
              <a:rPr lang="pt-BR" dirty="0" smtClean="0"/>
              <a:t>construtivos, especificações técnicas, guia de montagem.</a:t>
            </a:r>
            <a:endParaRPr lang="pt-BR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1" y="3429000"/>
            <a:ext cx="3923929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429001"/>
            <a:ext cx="492154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260648"/>
            <a:ext cx="4176464" cy="612068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pt-BR" sz="4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4 - Detalhamento</a:t>
            </a:r>
          </a:p>
          <a:p>
            <a:pPr>
              <a:buNone/>
            </a:pPr>
            <a:r>
              <a:rPr lang="pt-BR" sz="42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expográfico</a:t>
            </a:r>
            <a:endParaRPr lang="pt-BR" sz="42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buNone/>
            </a:pPr>
            <a:endParaRPr lang="pt-BR" dirty="0" smtClean="0"/>
          </a:p>
          <a:p>
            <a:pPr algn="just"/>
            <a:r>
              <a:rPr lang="pt-BR" dirty="0" smtClean="0"/>
              <a:t> Concepção espacial</a:t>
            </a:r>
          </a:p>
          <a:p>
            <a:pPr algn="just"/>
            <a:r>
              <a:rPr lang="pt-BR" dirty="0" smtClean="0"/>
              <a:t> Circuito</a:t>
            </a:r>
          </a:p>
          <a:p>
            <a:pPr algn="just"/>
            <a:r>
              <a:rPr lang="pt-BR" dirty="0" smtClean="0"/>
              <a:t> Distribuição do acervo de acordo com o desenvolvimento conceitual</a:t>
            </a:r>
          </a:p>
          <a:p>
            <a:pPr algn="just"/>
            <a:r>
              <a:rPr lang="pt-BR" dirty="0" smtClean="0"/>
              <a:t> Posicionamento do    mobiliário</a:t>
            </a:r>
          </a:p>
          <a:p>
            <a:pPr algn="just"/>
            <a:r>
              <a:rPr lang="pt-BR" dirty="0" smtClean="0"/>
              <a:t> Posicionamento da linguagem de apoio</a:t>
            </a:r>
            <a:endParaRPr lang="pt-BR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4797" y="3645024"/>
            <a:ext cx="4359203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4022" y="0"/>
            <a:ext cx="4379978" cy="3645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Conceituação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11560" y="1484784"/>
            <a:ext cx="8280920" cy="457200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pt-BR" dirty="0" smtClean="0"/>
              <a:t>A exposição de arte é uma concepção cultural, uma apresentação intencionada na qual se  estabelece um canal de contato entre um transmissor e um receptor, com o objetivo de influir sobre ele de uma determinada maneira, transmitindo-lhe uma mensagem.</a:t>
            </a:r>
          </a:p>
          <a:p>
            <a:pPr algn="just">
              <a:buNone/>
            </a:pPr>
            <a:endParaRPr lang="pt-BR" dirty="0" smtClean="0"/>
          </a:p>
          <a:p>
            <a:pPr algn="just"/>
            <a:r>
              <a:rPr lang="pt-BR" dirty="0" smtClean="0"/>
              <a:t>É concebida como “uma situação de comunicação”, produz, transmite e articula um todo coerente, respondendo a objetivos determinados que sempre tem a ver com um discurso autorizado. É um espaço social de contato com um determinado saber.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orioncymbals.com.br/imagens/pratartecarta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096344" cy="2185046"/>
          </a:xfrm>
          <a:prstGeom prst="rect">
            <a:avLst/>
          </a:prstGeom>
          <a:noFill/>
        </p:spPr>
      </p:pic>
      <p:pic>
        <p:nvPicPr>
          <p:cNvPr id="1030" name="Picture 6" descr="http://t0.gstatic.com/images?q=tbn:ANd9GcQYSPcGV-BVit9Vb3hfJTcu3uyJ32qNUPSA8ZZ0jh8PTRWMlhk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04864"/>
            <a:ext cx="3088176" cy="2304256"/>
          </a:xfrm>
          <a:prstGeom prst="rect">
            <a:avLst/>
          </a:prstGeom>
          <a:noFill/>
        </p:spPr>
      </p:pic>
      <p:sp>
        <p:nvSpPr>
          <p:cNvPr id="1032" name="AutoShape 8" descr="data:image/jpeg;base64,/9j/4AAQSkZJRgABAQAAAQABAAD/2wCEAAkGBhQSEBQUEhQUFRUUFBUVFRYVFBQUFBQUFBQVFRUUFhQYHCYeFxkjGRYUHy8gIycpLCwsFR4xNTAqNSYrLCkBCQoKDgwOGg8PGiwkHBwqLCwpLCwsLCkpLCksLCksKSkpKSopLCkpKSkpKSwsLCwsKSkpLCwtKSkpKSksKSwsKf/AABEIAMIBAwMBIgACEQEDEQH/xAAbAAABBQEBAAAAAAAAAAAAAAAFAAIDBAYBB//EAEwQAAIBAgMDCAYFBwoFBQAAAAECAAMRBBIhBTFBBhMiUWFxgbEjMnKRocEHQlKy0RQkgpKiwvAVJTM0Q1NiY3PhFoOTs/E1RHSjw//EABoBAAIDAQEAAAAAAAAAAAAAAAMEAAECBQb/xAAyEQACAgEDAgQEBQMFAAAAAAAAAQIRAwQhMRJBBTJRcRMiYYEUM0LB8COx8VKRodHh/9oADAMBAAIRAxEAPwAa6Zd8rnGKDbMt+q4vCeJwudSL2039Uwe2djilVbPdr7mN1Nza26USzYpVkq1ZitkbRqoCnN1qlibWBtbqvaGaeKxTerhG/TcD8JNy7D615KuJgJcPjm+ph07yW+Zky7Exh9bEUk9ikD8SBL3KDa4oST8p7/cYJo8kqjevjKx9iyj4GWk5B0D67Vn9qoflLIyeptdV9ZlHe6L5mVanKiiu+pT/AFifugwhh+ReFX+xB9osfMwlh9g0E9WjSH6C/hLoqzLnlbS+qWb2KbnztHpt53/o8PiW/wCWFHvN5s6eHA3ADuAEmCyqRLMWrYxt2FYe3VA+AAkg2Tjm+rh072dz8SRNoEjgkmxDH0+SuKPrYlF/06K+dgZYXkUx9fF4huwNlE1OWdtIQzCfR7ht7865/wAVQ/KXKPInBr/YIfazN5mHQseEksgOo7Bw6+rQpD/lp+EuU8Oq+qqjuAHlLHNxZZRCK04RJCJwyEIrRFYhWUmwIJ6gQT7p0yyNNcjCsaRHmMIkKGGeIYynbFVx1Vqn3mnt5njO2EtjcSP81/vGCy+Uc0T/AKqEBFaOA0itED1iIyI1lkhE4RLKZXtFJMsUsxR6FWQW1Nh32+MAcrsKOZTj6WkNdTYsBvmhrDSYzb9Rlq0aYPQaqhy9RDi1uqdA8alZrUw4G4R9R1RSzEADeTJLTOY7FrVJd78xTNlUb61T8PlMylQXDi+I9+CeptOrWBNK1KkN9V7C/d/tB7ph7+kxFWof8K6ftSzXS5U4i7Mf6PDU9Ao4XtullRXXcMNQHBSVzeN7wJ04JQ2jt/PWrf8AsVsLhqBPocQ9NuGcZR+sIawm2atBwmKF1Pq1BqO+40I+MpVjUC3xFGnVp/3lK2Ydt1+ckplaahWPO4WobBj61JvkRKunsEcVkVPf+dmu/wBGbKkARcag7iOIkoEz3J6u1Ko2Gc3t0qZ6132HZbXwM0YEZhLqRx82L4cq7dvY4BJFWJEkyU5oCNCRwSTLTkgpSFlYU48U5zGYpKKF6jBFFrs24X3Rmztp0q6F6Lh1U5SwuBcAE7+wj3yiE4px2WChyqonDNiFzMgfm1AXpO+bKAgvrcnS9pPsbbC4gP0HpvTbJUpvbMptcbtCCOPZIQvGMMlKxjiWWuQbjajs4p0zluMzPYHKt7DKDpcm+/dYyvU2ZT1513ewzNnqGwXrKiwtofdK+xNt8/VfMoWycDwDce68GYbFnE1SgvlqVC9Q/wCUgARB2Hj7UXeSLqu50o6bJG09lFJt+5awdShWqNTp0ubZVzU3Aysd1mGl7ag2N7iE8FtanUITMDUygsovobDML7tDAz17bUFuoJ/9e73290jwmzKlPaFwpyFmOaxy5XB47uNpmM2uPWgmTBCS3dfL1Lfv9zVkRto+05aNHHImE8d5RpbH4j/U8wD857MVnkfK+gV2jW6mykfqj5weTyjWkdZUUkGk6RHouk6ViDPWrghtOESScMolkOWKS5YpdGTeVpi9va4vDD/NX74mzr7pjdqrfHYYf5iH9udBnjod/Zmk27iCtPIvrVWFNfHefd5wSXVLsBdKHoqK8HrH1m7ddfdLu1Kv5yvVSovU8bED4gQfh1tzAO6nSfEN2sbkX9ywEnbOlgjUF9d/59v7k+HpVC5p0z6Zta9U70v9Req27rvpJfyTB0zao7VG+sQWOv6P4mdwTpSww51mVq92JQXYjqvw085APyRRfmq7DrY5QZXCDRuUmldfTv8Af9gkuA5peewb5kHr0ycwI4i3yOsdRRMwC6UMULW/u6o/A28D2R2wNq0edFOnRKZ9CS5O4E6iSjZDilVRUboVw9PTeDcaeFpdXuiW4y6cm3HPNP8AdMhR2FKnUPr4arzbdq3uL+4ibpEvr1wDV2HUb8qAXSoUZNQLsCCePaZpMLSIpoG3hVB7wBeExprkT1coySae/wDh/wB7M1ypx9ZXVcObGnTbEVLfWpoygIe/pe6Q8rsW5XC1KDsAVqVgFJAYU6a1QCBv0Bna1DCVMVWbFVkLMy00RKrghFGXK4W2pa+ks7H2ZTzrQNdXODOIzLlYEUqqlApJ0utzuvwhhAr4avz21qdZSchLUkF9LJh1dj76lpqtqbYp0CiuHJf1ciF9xA1tu3iA+R2zKD0qL0ajsMPUq6sgTO1RVvcXOgBWa1jIUA+U+zzVSkgqJTPPowLi+YrchQp0Y34HqmfxW0K5pVcOVerlxApPUoUwGNHLncZRoGI6N9N5hvbWNV86tR5ylSZecJbKVY8UG/QHrkO2MeuCoKuHRbscwFiQFJGZ21uSbganj2SEMrRqkYRvRPTp0NorUNwLKnOdJbDcU0v7Qmm5NVRUxeOrIc1N3oqrDVWKU7PY8bE/GGcWiUqNVgqgBalQjKLM2Ukkjjewmd5F7SaqwDYpGPNZuYWgKQUm2oawzW1GmmsshrCYwyYrGkSizKVdgGhTxDqcxZCFAFiFLa+NvKQ8i8LpUc8bKD3XJt7xNcZFYAcAPhBfCXUmuw69bOWKUJcyrcwG3C1PGMw3hw6/Aj8JtMLXFRFddzAEePCUNtbOo17ZnCsugI106iOPXH4JTTIpJl5ukq5ma+Y5wzaW0G6YhFwk/Rhc+WGowwS80Vv7BK0VoO/l+ncBVqte+XLTbpW4qTa8u4PFLUXMt95BBFiCN4I4GGUkxCWKcVclRLaeTcuKdtpVO1KZ/YH4T1sCeW/SFTttDvoofvD5Sp+VhNN+bEZsLk6+JDFCoy2BzX4gngD1QkOQNXjUp/tn92XPo9OlYdiH7w+cPNTRQoK3zaDTMSbZj5GAjGNW0dDU6zLDI4xexl/+AG41kH6J+ZEcvIan9bEDwC/NppxTXhT/AGUHzjrdS28V+Uuo+gq9bnf6jNf8F4f+/P7H4xTTa9Q98Uny+hn8Xm/1Mz9fdMdjtdo4Yf4x8z8psq+6Y+uP5zw/f+68M+QEO/sEtqD09f8A+Lp4EX+ciC3Y2+tghl8ALj4GXdrJlxVIn1aiNSJ772+LCD8PVKLTcjpYdzTqD/LYm3mw90WfJ1cTuCr0/n/KJto4pxhsO9Niq5MrZTbUADf4GVTWZ8Nd2Zjz28kn+zPXCGHqpRvRqjNh6vSpvvAvrw3eG7xhDD7AotTypV6OfPe6m3Ry2vJ09T2CRzRxJdS72nX83BnJej+c0vaP3TPTKVGZvY2w6FKorioSVublly7jv+PumnTFrmt3cDck20AtDYo9CpiOuyrNNOHCRZRNJ0iPpsGFx1kbiDcaEEGdKQpzzIcm6NfPWKJh+b/K62ZnDGrbOMwWwtu3X7YJ2nVajWxVVAb1K2Jwxt11aaNTPgwPvnoGB2alIMEFs7tUbUm7v6x13d0kXY1I3vTQ5qnOm4veoNA+vGWQD8jcIKYxVMbkxLL7qdMfKEsMMRzr87zXNa5MmbP63RLX03dUJU8Kq3yqBmOZrADM3Wbbz2xxSQhkdsUhzlVF50NUy9ELdKjfaDcAOO7USPb2wa5SqUKtdaahQpZ8qFTZTwF+lNhactLJQGbnrGkUVjzF+dYAU2q3IyGmNbcYM2dgMRVxVGtWpLRGHpOlgytzjOLHKB6qAXsDNXaLLKLKWMJC6G2oF+q5AMrVqOQjKWucw1JP1SR8QITqUgRY/wAWkbUh7tZZQGdU5sEWz2Ftelmv5x1SmQTT4Mbg9S72H8dcJ8yBwHuE4VkICcgJIbPckiwuFtfTdwtaUhs8FnZgQeZQKbkC+RwRa9id2+aEiB8fgXasWCgqVUcL3Ba41I01EHNWg+GVN71t+6IU0/JSSoyIQ92Xok0wLb+sWlrZa61bEEGqzCxB0IXfbd3QVQ2FVupK01Kte6tv6GTW+426oW2bg2p581ukwOhJ3KF1JHWJmF3wHzdKi0pX/kvieZ/SSn57TPXRHwZ/xnpd55z9Jy/nGHPXTYftTcuBbE6mi19HTekqjrpj4N/vNJW30va//NxMr9Hj/nDDrpH4Ms1WI+p2VB8xF4+Ua1v532RYMaRETOXliYrRRXikKM5X3TH79qUezN9xpr8QdJkaA/nSn2K33DCvlG4cS9jS7bwHO0SB6y9Je8cPEXgRMSSOfUZtMmJp9Y3Z7dR+BE1YgXaeyHV+ew/ra5k4N16cb8RB5I90N6bMl/Tl9v8AplbDKwQ80BiKB1NNvXp9lt/iIQ2GlIs+Wm9I9G+e5Bs6kKBvvcQGtSkzXDNhqg32DFL9lukvdNBsWoxDZq4riy2UHUXdRmOYTMHuNZotQf8A7+2zNLSoU2vmYgE5iApBH1fdcE7uuEiqFlYlyzaobKAbW3Dh49cpYJVQt0SSouwDHcLNa6g8SeoQlhwAqdAG4IUlmJGU62G5d19DGzmBHCUxk0vqTe+8m5uffJcko0NpdBjYCy5lF95IvYdfCETLQGSae5xVkqLGLJVlMo7acaPtGNKIRNGmdaNkLFFFKu0dp06FMvVYKo4nieoDiZCFkxhmTf6UsJe3pLX1OXd22vNJgdo069MVKTBlO4jy75VkokMjaSkSMyyDDGmR4zHJSXNUYKO0+XXKGC5R4es+SnUBb7JupPdca+Eq0SgiY0xO1t+nfIKmNQb3Qd7KPnLISmeffSiOnhj/AKg+6fnNjW25QXfWpf8AUT8ZhfpF2rRqihzdVHKu1wjK1rhd9u6Zb2NQ8yHcgan50O2m4+6flNji93dVH/c/3mG5DVLYtO0OP2CflNzjdzdjr/3Fi8fKOa38xexMZycJnCZYkdvFGxSEM5XbSZTCf+qr2U3+5NPWaYDlNRviWsSLAbtN4EJJ1Vh8ONztL0PTA07z6jewHiBPHfyMnexnRs/tlfEQRaPIz1jFDDv/AEhpHtLKD773kuzBg6ROV6QzCx9KDpcH7Wmonkq7OHWZaw+zx1mTriFWlz103t7nuWC2tggNatDxZT+N4RPKfB2tz1IjgBrbwAnimC2avW36xhrD7Ip21B/Wb8YRZEDehn3Z6b/xdg1vaqNTfRah13fZ7B7pDU5e4Qf2jHuRvnMLS2NS+wPG5jzsil9hfcJXxKNLQN8s2DfSVgxxqH9ADzaRH6VMKPq1T/0x+9Mp/JyD6i+4R64Nfsj3TLy/QYh4Zf6jSL9LFFmCpQqsSbAXTX3EyPbf0kMijm6Izccz5gOy4FiYLTDBaZK6MQcptuG7N5wBszYr4pnZyRTViD1dw7ePjM/FsTy6dQn0xdh3AfShWIDPSQg3ta69x7fCcxX0pYlSQMLT7DmcgjrBEzmO2UiNemWXIRu6gdfhItm47Mcp43t1jsmPiurRrFhi5qM+GHX+lPGHdh6Q8HP70Bbe27Xx1VFqEA2sFS4W+82BJ9/G0t418lNmG8KSO+2kB8knJdqp6RRTYd+k1HI5JtjGs0cMEoxi7sIpyXCizNcyrgdt4rBOaWHqZRUOlwrC/cwNj+EuVdp1nVnyhSCAo677/dAm02a6O2hBUkfpDd4GZjJ3uA6IOg6/KnaZ/wDcEdwQeSyBts7Qbfiqn61vKWDK2NNqTn/C3lBLNJs7k/DMEIOSXC9S9Tw1bFBSWYgDV3ZmPh28ZV2tsVqV3U3G8niD1wlhNthUpUgj3ZVsQOjcrffIV2jUqOV5k5RcEk+cK2zhdKozK4LnOkHOvDfY8Zw7FHFj8Jdo0wjuo3ZmI7r3+cmMFLI72OvpNNiyY7cdwb/I46zHJstQb3J8ZeJjCZnrkN/hcS4igtyRAGMpd5HvVhN1tD1X77+6xmC5NNbF0fbHxvN9tEdGp7J+6IbH5TieJKsi9iUxs6TOTRzTl52cMUhDL1Jh9v8A9Zfw8hNs5mI26fzl/D7oky8HQ0K+d+xTAjwIwR4i52kPWT0N8rrLOG3yI0grhIYw7QZgl1EMUqUNEDNl7DyUicwtKSOJdmURFI5UuYjuk2E9aYYynUWylyuq1KVBSnE5W11C93fCGLwLLs5OYsoZc7E3JzOL7wR/Ajdua0m1WxUgA772Nv47JRfHviNnU0Q9NRke264NgfdB2cNbtsC4rZ1UYVXzg1Gdl36WFuMA0s6VVD7wbHfaxOkL7Sw7pakDdVHW2UE7yL8ZRooWrLc3sAPEXM0nROndFvbrWont0PugDk/jxTcpf1wbHtAvbzmj2nhqlRRSpIXepplHVxJPADrOgkG1Po8bB1qAqVFbOzXy30Ki4Fz1m48IXGvk3C+ITXxY096RWrbQ1IB0vroSdOI7YD2/tEllHAi5HHQ6Qhj0KPa19dNbWgDaSkux6rGXCKsTnN0bXD1cyKetQfhINoPam/cZU5O4gvRAP1dPDh/HZH7ca1Ijr/gxWqnX1PVyydel613iWthbYdqNNQAQnRY6X/w37N0uDG1QSLjJa56geof+Zi9lY9qdVSptc2YHUEX4iaPFYp6gPG3BVIHjG3Bs8osircpGv6TP9tiPC8vZoKxNG6oL2t+O+FsNhyV3yvw85r5UN6PWRwyam9mRkxt46tTKmx/8yItFnFxdM7ympLqi9mEdhPbE0f8AUXzAnouONxU9k/dnmOy6lq9M/wCYn3hPSsU/rez8jDY/Kzg+J+ePsSU36I7hHZpVw1ToL7I8pIHmzlEpnYzNFJZDLOZh9tH85qd/yE2zmYba5/OKntSZODo6Lzv2IBHgyMGOvFztIlUy1hd8pqZawh1kNBvCtrDVBt0BYQ6wxQO6FSAzDOGOkdWkWFj6zS6BoY0dTNjIy0v0KdRaZemqZrHK1S5ueCoo6zpmJAHANYiSMHJ0gmbPHBjuQO2rhWqqQGC3Atpru3+6Z8McKuQMc+tifVYX3fPxnV2+9OsUr5yjOFvUCipQdtyMV6LUzwYad1o3aFVzX5moq9K5pPcjMAfVtY9MDhfXhMTwNcHGhqIvlFHHbRqP0nsL2GnGWtg7PZ2yotyATmGum8k8ZUxFIOeaPrWY34dG24b76id5P7XehV0bUXuOtL5SD3E/EHhLhC+SpZeng9CwuHp4VCEsWfVnt0m0Gl+rslDlOPytgt8rdFkPWbG/nK1faAdj1EBh2A3BHlJXqgqL+B6rbo5SqhNtt2zF47BsWsx6S7wesbxK42WuV6jkBcpU346bh1ndNByhpdAVWI+yxva99FJ7e2ZvbO0DXKYegtwh3je76hm7F1YQMYtMLKSa25KXJvHZH5tvVbzlvbeK1K9Qt4wdtPZFWiASDu1YHcZUGJL7zrfXt7ZfRFvqDLU5YY3h7MfQwpLAjhYzV1cWzJqeHd8YO2bhAUJ6/lL9EA5QeGp6uz+OydXBjSir7nNn81v0IRs9ioG/zEJomRNTc6DxMezWHRt4wXi9ptorLY5hYg3B189Y5HHDHwLuUp8l3FpmU9mo8N8Fkw3hxcQHWTKxHUZyPE8PTJTXc9F4Pn6oPE+3BLhHtUQ9TL5iem1z0vD8Z5ZTbUd4856fVbXw+c52PhmvElvH7jMG3o09keUlzSrgm9Gv8btJPeaOUS5opHeKQhnHMw2029PU9s+c27GYPGtetU9s+Zmsh0dF5mNBjwZGDHXi510x4Ms4VtZUEnwx1kNoO4Q6wxRMBYRtYYoPDxByQZoPpFUeV6VXSNqPLZIxsJbGwnPVkThvPcBcy/trlNgVPNCsjOSF0zZBruzDojdbfBOyNmtianNK5QMrCoy+sKdukB2nQeJk23eT+Dw6GnSSnzpHqsQ1R6eofRjcgi+7qh8W0Tj+JybyqPojP8q8KatBgNdQQdM1r3Kk8Rx71EG4WocbgAQfTUSLHjnTVT4j5zoZqI9GS1H61Mks1Mfapk6so4qddDvg/k1ixRxpp39HXUFeq5GZSP2hIzmhJKwr06dcCzD1gN61F9ZfHq7YOxtKzc8guA2o61dfV/SGYd6r1y+QMNjSjaUcVr2LV6/fb9YdUf8AyfkrMhHQcEMN1r63XtB1HaZlqgsXapncBjg2UZrkCwP2kYXU/C/jLtLEkHKTxuD8pnFpGlXyE6qTrwtoxt1A3DDvYcJdrYoh99weqaMC5TozoANynNbz9wj+RgpUKLVKrAM7EKd+gYiw+MobZxrBeibEgjvBFtO2Xtlth6uG6a3KVMtuJbQmx6rmYnwExLcu7axFP1WYdLh1iYHEYfm6zDhvHcd02u2KVF63SF7WUEX0sBYazI7e0xDWGmUAeXneDxc0Fzepf2fjAFAEnXEEMT3e4CCNlub2tf8ARB+JE1g2JUVTmVgKYu11pdHMSQTod9+E6kMvl+gg1V/UqU9pSLFtmFwLlSGFuyXqdIfabwCfJJLWo9BtKjaHfzoHko+MYlmlQFRVky0KgUWy2PHf8IFxlw5DG5Gl9PlNHs+rmor7I8pndrH0reHkJxNRnyZHUmeh8OxQhK0uxArT1DPcKetR8p5Veem4epdKZ/wDyEFj4ZrxH9L9zmCbo27W+8ZavBKY5KfrsFu7gXv9o9UJAzRySS87I7xSFmdJmCrNd3P+I+c3LtMGW1PfLyHR0XLHidjLzt4A6g+T0G1lcGSUzLNoM4aqIRpV4DoNL1GrDRN0HKVaJq1zB6YiP56ao0kHti7bbD1A4vq1NXypnbIaqZwo6yBbxg/bFatVxvP4lebW/RXKGdANy5hqNN++T8mmBxVG/wBr42NvjCXKveZmeRxWxydZhUstvujKbSxIKsxspOa3DPYE2HaBreZXHA0ubI9ahUyj2T6Wn5sPCGtrGwuASxBUDgFvmYgduggnaYLISbaprxJ5lxZvc7CGhLqVnHnHpdGn5aqKmFWov1Srr3N/5HulkutbmC5IFRF1HBmAC+GZhBmGbndl662psP1Lj90SJWLYCkRv5tgO9bgeU0YJOVqc1XpkA+ohsewVFse2xIjalEZBUU3BNhaLlPjEqUqLEjnNLjW/qkMCfauR7UGbOp1XutP1eN7ZQeB75S3dBEtrK228foFGpBBPYOqd5LYoZ2RtVJD9oIO/Tw90r7a2YaS6m5LX8e34SlsmoVqrbr85co0qZUXubPapW+YlTbdlFtw3nr75isVis7ZjvNz4XNvhNTtOmebNhvGsx5337YLFvYXKy1g6xU6H3T1vH430NYjRmS5sxuN1iPhPKKeBexYWIGp4kDrI6t0OUduVyCrEEEWIsouO+3ZHccHJqhaUqLg2hU+236zfjG1GuNT85GlQ8Ka/rSTM5HBfZGvvM63SvQUt2EOTlS6heq8H7eW1Y9wl/kze73N7N8hKnKQdMHrB855jPGptHotFK5IE3no+AqehpH/LX7onm156Fsp74aj7C+Uzj7m/EOIgTlGL27Kj+YMOYTajNa9Jx23Sw7fWgjbguDu0rA69qiHqIFgbcJtvY5JcDRSG8Um5DO1WsD3HymFU+c2uJboN7LeRmIWTIdLR8MeDHRl528CdJMfeSUzIbx6NIbTL1JpZR5QptJ1eETDIvLVki1ZRV48VJvqCJB/YGLtiaJv/AGi/E2mk5V2MwVDEFSGG8EEd4N5s8VieepLVIIDrcA9YJU26xcH3QeTdCOsjTUjDY/8ArK5zlTKQrcM51F/1Z3a+FKoCyiw52nmG8tVToX8fOXsbQDb9crBh3g3kmMpE0mVNQRzignc9Jsy5T1aWtCYZ3GvQ4WeNSv1IuSnTwLL1NUX36/vSLk/rg0B+rVK/H/eUdg40pi3WmfR1Qaip15hnAHUQLj9GENkgLTrqNy18w7mCkfP3RgXJKGxVxrBQ2S9F3Q8AwCkAjiNWEk2XhuaohTvFy3aeP8dkZsXFmnVRUF2NLEKNQLZKdTMdeIVTp12lnD1VcXU3FvEeB1jGFK77lO6AfKaiWUMNRfvtvmXFMggzd4chi9MkDhqQN/VfsMhq8jgxHSIHYOHV3Qk8LluilKitgcbmw7X1IFx4jd77zI1lsxB69Zu32blpMugtdW4btAfKZ2vyWq6ta43310HWYmsUot7B5tOKJeS+IGbL1gg9xvJHIR2Qj1WIHdw+FotgbPZBmYEEt0bi1wvEE7wTK3Ka6Vw43VFBHhofHQRvHPoVi8o9QUo1x2+6WM+mi+8/KZRdqVODW8B+EkO2KlrZz4aeQjP4yNAfgs2fJxtaoPBgfAj/AGlLlI3SXuPnIuQdQlq9yTop11+0IuUj+lA6l8yZw9Q+qbZ29CqaBZM32xX/ADWl7PkSJ5/ebrk+35rT8fvNMQ7hddvFe5DtG/pLG1ip9wX8IS2bWLU1Lam2/r7ZUxNIlqlt9h5ESbZqFaaq17rpci1xwkRywhmnZBnnJsqjNY2t6N/ZbymPUzX7SwFUU3GRicvAX8pkTSZfWBHeCPOXND+lkkmdvO3kYMWaBo6KkSXj1MhzRytKNpltGkqtKiNJVeWg8WWQ8eHlYNHhpoKmWFeepbF2N/N6BxlZafOksRudmYKNdAFsf0u0zy/Z9IPVpob2Z1U9zMAfOe145qVHBVqlVRzfNnMgGUNzgsE07CqX7BGcMFJOzkeKZnHpivc812thCjnqlPDYl0dQACtzoe0azQ/kh/JaJrWVjTW92va5AphmO5iCnvED18GVJBisovDITtZoGQRc1bChRYi4BvvQVXK9o6II90JVa7Ji2QbqiXbvHqnvvp4yLD4EpjE0OVKZCnrsCN/XdoysS1bEMN65APdrGk01aEmmnTIq2LYVkyGxvV9zl1b4Ew5TSydwmZw9bPXudLb+q/H4w5jMcFpseoQOW3JIYxUotljktUDPUY6sXN79XATXaWnmPJ/aRVr33n4zYHaLZd07eCX9P2Eprcl2ivSbqqKP1gfwt7odwGJWn624jKfkZjcRjy2/Qrr36gWnW222hMD3lYWTTikEOV2M9NTItazAW3W6P438ZheUlRjUFybW0HAXNzYcN8K4/anOVwPsC3idfK0G8ozqnaD8ohKT667BFFdFgmm0sU6V9wMq0t8s204zQI1vIGlZq+luio+JkHKI+nPcsI8i8Jlw7OT/AEhv4DQfODeUK+lv1qPhcfKKZfMdPR7NA6823JpvzVexm+8fxmHvNlyWb827nbzEkO5vW+Ve4WB6Z7h84/NIA3T/AEfmZDha4ZbjrtCRg2rOW2XQCYpCK1tIpr4RVlys2+R1UB3gHSdihi4gTaWAp5SebS9m+ovX3TEYleke+dii8+ToYCCOWKKCOiiVJKsUUgaI9ZKIopAqCfJ5b4rD3/vqf31nqP0gH+aH7Wog9ouuhiij2n8rOH4r54+zMvyqPQK8OdwotwtmThO4vVFP8b4opjWcCelA9camC8ZTAWpYAXAvYWv3xRRHByHzcALYmtZr67/My7t4eibw84oozLzIFHyAvYvrDv8AnNpT/oz3xRTq4PIxOfIPI9KvePIzmMHSA7vumdig33NGfH9O/ePKd5QfU8flFFEJfmB15ATU9c+0fOT308J2KEBHo2wv6qnsjyEAcofXXuPnOxRXJydTS8oETYclf6ufbP7sUUqBrWeX7hQ+v+gYL2T6p7ooo5h8jOTMN4MdAePmZ2KKFM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34" name="AutoShape 10" descr="data:image/jpeg;base64,/9j/4AAQSkZJRgABAQAAAQABAAD/2wCEAAkGBhQSEBQUEhQUFRUUFBUVFRYVFBQUFBQUFBQVFRUUFhQYHCYeFxkjGRYUHy8gIycpLCwsFR4xNTAqNSYrLCkBCQoKDgwOGg8PGiwkHBwqLCwpLCwsLCkpLCksLCksKSkpKSopLCkpKSkpKSwsLCwsKSkpLCwtKSkpKSksKSwsKf/AABEIAMIBAwMBIgACEQEDEQH/xAAbAAABBQEBAAAAAAAAAAAAAAAFAAIDBAYBB//EAEwQAAIBAgMDCAYFBwoFBQAAAAECAAMRBBIhBTFBBhMiUWFxgbEjMnKRocEHQlKy0RQkgpKiwvAVJTM0Q1NiY3PhFoOTs/E1RHSjw//EABoBAAIDAQEAAAAAAAAAAAAAAAMEAAECBQb/xAAyEQACAgEDAgQEBQMFAAAAAAAAAQIRAwQhMRJBBTJRcRMiYYEUM0LB8COx8VKRodHh/9oADAMBAAIRAxEAPwAa6Zd8rnGKDbMt+q4vCeJwudSL2039Uwe2djilVbPdr7mN1Nza26USzYpVkq1ZitkbRqoCnN1qlibWBtbqvaGaeKxTerhG/TcD8JNy7D615KuJgJcPjm+ph07yW+Zky7Exh9bEUk9ikD8SBL3KDa4oST8p7/cYJo8kqjevjKx9iyj4GWk5B0D67Vn9qoflLIyeptdV9ZlHe6L5mVanKiiu+pT/AFifugwhh+ReFX+xB9osfMwlh9g0E9WjSH6C/hLoqzLnlbS+qWb2KbnztHpt53/o8PiW/wCWFHvN5s6eHA3ADuAEmCyqRLMWrYxt2FYe3VA+AAkg2Tjm+rh072dz8SRNoEjgkmxDH0+SuKPrYlF/06K+dgZYXkUx9fF4huwNlE1OWdtIQzCfR7ht7865/wAVQ/KXKPInBr/YIfazN5mHQseEksgOo7Bw6+rQpD/lp+EuU8Oq+qqjuAHlLHNxZZRCK04RJCJwyEIrRFYhWUmwIJ6gQT7p0yyNNcjCsaRHmMIkKGGeIYynbFVx1Vqn3mnt5njO2EtjcSP81/vGCy+Uc0T/AKqEBFaOA0itED1iIyI1lkhE4RLKZXtFJMsUsxR6FWQW1Nh32+MAcrsKOZTj6WkNdTYsBvmhrDSYzb9Rlq0aYPQaqhy9RDi1uqdA8alZrUw4G4R9R1RSzEADeTJLTOY7FrVJd78xTNlUb61T8PlMylQXDi+I9+CeptOrWBNK1KkN9V7C/d/tB7ph7+kxFWof8K6ftSzXS5U4i7Mf6PDU9Ao4XtullRXXcMNQHBSVzeN7wJ04JQ2jt/PWrf8AsVsLhqBPocQ9NuGcZR+sIawm2atBwmKF1Pq1BqO+40I+MpVjUC3xFGnVp/3lK2Ydt1+ckplaahWPO4WobBj61JvkRKunsEcVkVPf+dmu/wBGbKkARcag7iOIkoEz3J6u1Ko2Gc3t0qZ6132HZbXwM0YEZhLqRx82L4cq7dvY4BJFWJEkyU5oCNCRwSTLTkgpSFlYU48U5zGYpKKF6jBFFrs24X3Rmztp0q6F6Lh1U5SwuBcAE7+wj3yiE4px2WChyqonDNiFzMgfm1AXpO+bKAgvrcnS9pPsbbC4gP0HpvTbJUpvbMptcbtCCOPZIQvGMMlKxjiWWuQbjajs4p0zluMzPYHKt7DKDpcm+/dYyvU2ZT1513ewzNnqGwXrKiwtofdK+xNt8/VfMoWycDwDce68GYbFnE1SgvlqVC9Q/wCUgARB2Hj7UXeSLqu50o6bJG09lFJt+5awdShWqNTp0ubZVzU3Aysd1mGl7ag2N7iE8FtanUITMDUygsovobDML7tDAz17bUFuoJ/9e73290jwmzKlPaFwpyFmOaxy5XB47uNpmM2uPWgmTBCS3dfL1Lfv9zVkRto+05aNHHImE8d5RpbH4j/U8wD857MVnkfK+gV2jW6mykfqj5weTyjWkdZUUkGk6RHouk6ViDPWrghtOESScMolkOWKS5YpdGTeVpi9va4vDD/NX74mzr7pjdqrfHYYf5iH9udBnjod/Zmk27iCtPIvrVWFNfHefd5wSXVLsBdKHoqK8HrH1m7ddfdLu1Kv5yvVSovU8bED4gQfh1tzAO6nSfEN2sbkX9ywEnbOlgjUF9d/59v7k+HpVC5p0z6Zta9U70v9Req27rvpJfyTB0zao7VG+sQWOv6P4mdwTpSww51mVq92JQXYjqvw085APyRRfmq7DrY5QZXCDRuUmldfTv8Af9gkuA5peewb5kHr0ycwI4i3yOsdRRMwC6UMULW/u6o/A28D2R2wNq0edFOnRKZ9CS5O4E6iSjZDilVRUboVw9PTeDcaeFpdXuiW4y6cm3HPNP8AdMhR2FKnUPr4arzbdq3uL+4ibpEvr1wDV2HUb8qAXSoUZNQLsCCePaZpMLSIpoG3hVB7wBeExprkT1coySae/wDh/wB7M1ypx9ZXVcObGnTbEVLfWpoygIe/pe6Q8rsW5XC1KDsAVqVgFJAYU6a1QCBv0Bna1DCVMVWbFVkLMy00RKrghFGXK4W2pa+ks7H2ZTzrQNdXODOIzLlYEUqqlApJ0utzuvwhhAr4avz21qdZSchLUkF9LJh1dj76lpqtqbYp0CiuHJf1ciF9xA1tu3iA+R2zKD0qL0ajsMPUq6sgTO1RVvcXOgBWa1jIUA+U+zzVSkgqJTPPowLi+YrchQp0Y34HqmfxW0K5pVcOVerlxApPUoUwGNHLncZRoGI6N9N5hvbWNV86tR5ylSZecJbKVY8UG/QHrkO2MeuCoKuHRbscwFiQFJGZ21uSbganj2SEMrRqkYRvRPTp0NorUNwLKnOdJbDcU0v7Qmm5NVRUxeOrIc1N3oqrDVWKU7PY8bE/GGcWiUqNVgqgBalQjKLM2Ukkjjewmd5F7SaqwDYpGPNZuYWgKQUm2oawzW1GmmsshrCYwyYrGkSizKVdgGhTxDqcxZCFAFiFLa+NvKQ8i8LpUc8bKD3XJt7xNcZFYAcAPhBfCXUmuw69bOWKUJcyrcwG3C1PGMw3hw6/Aj8JtMLXFRFddzAEePCUNtbOo17ZnCsugI106iOPXH4JTTIpJl5ukq5ma+Y5wzaW0G6YhFwk/Rhc+WGowwS80Vv7BK0VoO/l+ncBVqte+XLTbpW4qTa8u4PFLUXMt95BBFiCN4I4GGUkxCWKcVclRLaeTcuKdtpVO1KZ/YH4T1sCeW/SFTttDvoofvD5Sp+VhNN+bEZsLk6+JDFCoy2BzX4gngD1QkOQNXjUp/tn92XPo9OlYdiH7w+cPNTRQoK3zaDTMSbZj5GAjGNW0dDU6zLDI4xexl/+AG41kH6J+ZEcvIan9bEDwC/NppxTXhT/AGUHzjrdS28V+Uuo+gq9bnf6jNf8F4f+/P7H4xTTa9Q98Uny+hn8Xm/1Mz9fdMdjtdo4Yf4x8z8psq+6Y+uP5zw/f+68M+QEO/sEtqD09f8A+Lp4EX+ciC3Y2+tghl8ALj4GXdrJlxVIn1aiNSJ772+LCD8PVKLTcjpYdzTqD/LYm3mw90WfJ1cTuCr0/n/KJto4pxhsO9Niq5MrZTbUADf4GVTWZ8Nd2Zjz28kn+zPXCGHqpRvRqjNh6vSpvvAvrw3eG7xhDD7AotTypV6OfPe6m3Ry2vJ09T2CRzRxJdS72nX83BnJej+c0vaP3TPTKVGZvY2w6FKorioSVublly7jv+PumnTFrmt3cDck20AtDYo9CpiOuyrNNOHCRZRNJ0iPpsGFx1kbiDcaEEGdKQpzzIcm6NfPWKJh+b/K62ZnDGrbOMwWwtu3X7YJ2nVajWxVVAb1K2Jwxt11aaNTPgwPvnoGB2alIMEFs7tUbUm7v6x13d0kXY1I3vTQ5qnOm4veoNA+vGWQD8jcIKYxVMbkxLL7qdMfKEsMMRzr87zXNa5MmbP63RLX03dUJU8Kq3yqBmOZrADM3Wbbz2xxSQhkdsUhzlVF50NUy9ELdKjfaDcAOO7USPb2wa5SqUKtdaahQpZ8qFTZTwF+lNhactLJQGbnrGkUVjzF+dYAU2q3IyGmNbcYM2dgMRVxVGtWpLRGHpOlgytzjOLHKB6qAXsDNXaLLKLKWMJC6G2oF+q5AMrVqOQjKWucw1JP1SR8QITqUgRY/wAWkbUh7tZZQGdU5sEWz2Ftelmv5x1SmQTT4Mbg9S72H8dcJ8yBwHuE4VkICcgJIbPckiwuFtfTdwtaUhs8FnZgQeZQKbkC+RwRa9id2+aEiB8fgXasWCgqVUcL3Ba41I01EHNWg+GVN71t+6IU0/JSSoyIQ92Xok0wLb+sWlrZa61bEEGqzCxB0IXfbd3QVQ2FVupK01Kte6tv6GTW+426oW2bg2p581ukwOhJ3KF1JHWJmF3wHzdKi0pX/kvieZ/SSn57TPXRHwZ/xnpd55z9Jy/nGHPXTYftTcuBbE6mi19HTekqjrpj4N/vNJW30va//NxMr9Hj/nDDrpH4Ms1WI+p2VB8xF4+Ua1v532RYMaRETOXliYrRRXikKM5X3TH79qUezN9xpr8QdJkaA/nSn2K33DCvlG4cS9jS7bwHO0SB6y9Je8cPEXgRMSSOfUZtMmJp9Y3Z7dR+BE1YgXaeyHV+ew/ra5k4N16cb8RB5I90N6bMl/Tl9v8AplbDKwQ80BiKB1NNvXp9lt/iIQ2GlIs+Wm9I9G+e5Bs6kKBvvcQGtSkzXDNhqg32DFL9lukvdNBsWoxDZq4riy2UHUXdRmOYTMHuNZotQf8A7+2zNLSoU2vmYgE5iApBH1fdcE7uuEiqFlYlyzaobKAbW3Dh49cpYJVQt0SSouwDHcLNa6g8SeoQlhwAqdAG4IUlmJGU62G5d19DGzmBHCUxk0vqTe+8m5uffJcko0NpdBjYCy5lF95IvYdfCETLQGSae5xVkqLGLJVlMo7acaPtGNKIRNGmdaNkLFFFKu0dp06FMvVYKo4nieoDiZCFkxhmTf6UsJe3pLX1OXd22vNJgdo069MVKTBlO4jy75VkokMjaSkSMyyDDGmR4zHJSXNUYKO0+XXKGC5R4es+SnUBb7JupPdca+Eq0SgiY0xO1t+nfIKmNQb3Qd7KPnLISmeffSiOnhj/AKg+6fnNjW25QXfWpf8AUT8ZhfpF2rRqihzdVHKu1wjK1rhd9u6Zb2NQ8yHcgan50O2m4+6flNji93dVH/c/3mG5DVLYtO0OP2CflNzjdzdjr/3Fi8fKOa38xexMZycJnCZYkdvFGxSEM5XbSZTCf+qr2U3+5NPWaYDlNRviWsSLAbtN4EJJ1Vh8ONztL0PTA07z6jewHiBPHfyMnexnRs/tlfEQRaPIz1jFDDv/AEhpHtLKD773kuzBg6ROV6QzCx9KDpcH7Wmonkq7OHWZaw+zx1mTriFWlz103t7nuWC2tggNatDxZT+N4RPKfB2tz1IjgBrbwAnimC2avW36xhrD7Ip21B/Wb8YRZEDehn3Z6b/xdg1vaqNTfRah13fZ7B7pDU5e4Qf2jHuRvnMLS2NS+wPG5jzsil9hfcJXxKNLQN8s2DfSVgxxqH9ADzaRH6VMKPq1T/0x+9Mp/JyD6i+4R64Nfsj3TLy/QYh4Zf6jSL9LFFmCpQqsSbAXTX3EyPbf0kMijm6Izccz5gOy4FiYLTDBaZK6MQcptuG7N5wBszYr4pnZyRTViD1dw7ePjM/FsTy6dQn0xdh3AfShWIDPSQg3ta69x7fCcxX0pYlSQMLT7DmcgjrBEzmO2UiNemWXIRu6gdfhItm47Mcp43t1jsmPiurRrFhi5qM+GHX+lPGHdh6Q8HP70Bbe27Xx1VFqEA2sFS4W+82BJ9/G0t418lNmG8KSO+2kB8knJdqp6RRTYd+k1HI5JtjGs0cMEoxi7sIpyXCizNcyrgdt4rBOaWHqZRUOlwrC/cwNj+EuVdp1nVnyhSCAo677/dAm02a6O2hBUkfpDd4GZjJ3uA6IOg6/KnaZ/wDcEdwQeSyBts7Qbfiqn61vKWDK2NNqTn/C3lBLNJs7k/DMEIOSXC9S9Tw1bFBSWYgDV3ZmPh28ZV2tsVqV3U3G8niD1wlhNthUpUgj3ZVsQOjcrffIV2jUqOV5k5RcEk+cK2zhdKozK4LnOkHOvDfY8Zw7FHFj8Jdo0wjuo3ZmI7r3+cmMFLI72OvpNNiyY7cdwb/I46zHJstQb3J8ZeJjCZnrkN/hcS4igtyRAGMpd5HvVhN1tD1X77+6xmC5NNbF0fbHxvN9tEdGp7J+6IbH5TieJKsi9iUxs6TOTRzTl52cMUhDL1Jh9v8A9Zfw8hNs5mI26fzl/D7oky8HQ0K+d+xTAjwIwR4i52kPWT0N8rrLOG3yI0grhIYw7QZgl1EMUqUNEDNl7DyUicwtKSOJdmURFI5UuYjuk2E9aYYynUWylyuq1KVBSnE5W11C93fCGLwLLs5OYsoZc7E3JzOL7wR/Ajdua0m1WxUgA772Nv47JRfHviNnU0Q9NRke264NgfdB2cNbtsC4rZ1UYVXzg1Gdl36WFuMA0s6VVD7wbHfaxOkL7Sw7pakDdVHW2UE7yL8ZRooWrLc3sAPEXM0nROndFvbrWont0PugDk/jxTcpf1wbHtAvbzmj2nhqlRRSpIXepplHVxJPADrOgkG1Po8bB1qAqVFbOzXy30Ki4Fz1m48IXGvk3C+ITXxY096RWrbQ1IB0vroSdOI7YD2/tEllHAi5HHQ6Qhj0KPa19dNbWgDaSkux6rGXCKsTnN0bXD1cyKetQfhINoPam/cZU5O4gvRAP1dPDh/HZH7ca1Ijr/gxWqnX1PVyydel613iWthbYdqNNQAQnRY6X/w37N0uDG1QSLjJa56geof+Zi9lY9qdVSptc2YHUEX4iaPFYp6gPG3BVIHjG3Bs8osircpGv6TP9tiPC8vZoKxNG6oL2t+O+FsNhyV3yvw85r5UN6PWRwyam9mRkxt46tTKmx/8yItFnFxdM7ympLqi9mEdhPbE0f8AUXzAnouONxU9k/dnmOy6lq9M/wCYn3hPSsU/rez8jDY/Kzg+J+ePsSU36I7hHZpVw1ToL7I8pIHmzlEpnYzNFJZDLOZh9tH85qd/yE2zmYba5/OKntSZODo6Lzv2IBHgyMGOvFztIlUy1hd8pqZawh1kNBvCtrDVBt0BYQ6wxQO6FSAzDOGOkdWkWFj6zS6BoY0dTNjIy0v0KdRaZemqZrHK1S5ueCoo6zpmJAHANYiSMHJ0gmbPHBjuQO2rhWqqQGC3Atpru3+6Z8McKuQMc+tifVYX3fPxnV2+9OsUr5yjOFvUCipQdtyMV6LUzwYad1o3aFVzX5moq9K5pPcjMAfVtY9MDhfXhMTwNcHGhqIvlFHHbRqP0nsL2GnGWtg7PZ2yotyATmGum8k8ZUxFIOeaPrWY34dG24b76id5P7XehV0bUXuOtL5SD3E/EHhLhC+SpZeng9CwuHp4VCEsWfVnt0m0Gl+rslDlOPytgt8rdFkPWbG/nK1faAdj1EBh2A3BHlJXqgqL+B6rbo5SqhNtt2zF47BsWsx6S7wesbxK42WuV6jkBcpU346bh1ndNByhpdAVWI+yxva99FJ7e2ZvbO0DXKYegtwh3je76hm7F1YQMYtMLKSa25KXJvHZH5tvVbzlvbeK1K9Qt4wdtPZFWiASDu1YHcZUGJL7zrfXt7ZfRFvqDLU5YY3h7MfQwpLAjhYzV1cWzJqeHd8YO2bhAUJ6/lL9EA5QeGp6uz+OydXBjSir7nNn81v0IRs9ioG/zEJomRNTc6DxMezWHRt4wXi9ptorLY5hYg3B189Y5HHDHwLuUp8l3FpmU9mo8N8Fkw3hxcQHWTKxHUZyPE8PTJTXc9F4Pn6oPE+3BLhHtUQ9TL5iem1z0vD8Z5ZTbUd4856fVbXw+c52PhmvElvH7jMG3o09keUlzSrgm9Gv8btJPeaOUS5opHeKQhnHMw2029PU9s+c27GYPGtetU9s+Zmsh0dF5mNBjwZGDHXi510x4Ms4VtZUEnwx1kNoO4Q6wxRMBYRtYYoPDxByQZoPpFUeV6VXSNqPLZIxsJbGwnPVkThvPcBcy/trlNgVPNCsjOSF0zZBruzDojdbfBOyNmtianNK5QMrCoy+sKdukB2nQeJk23eT+Dw6GnSSnzpHqsQ1R6eofRjcgi+7qh8W0Tj+JybyqPojP8q8KatBgNdQQdM1r3Kk8Rx71EG4WocbgAQfTUSLHjnTVT4j5zoZqI9GS1H61Mks1Mfapk6so4qddDvg/k1ixRxpp39HXUFeq5GZSP2hIzmhJKwr06dcCzD1gN61F9ZfHq7YOxtKzc8guA2o61dfV/SGYd6r1y+QMNjSjaUcVr2LV6/fb9YdUf8AyfkrMhHQcEMN1r63XtB1HaZlqgsXapncBjg2UZrkCwP2kYXU/C/jLtLEkHKTxuD8pnFpGlXyE6qTrwtoxt1A3DDvYcJdrYoh99weqaMC5TozoANynNbz9wj+RgpUKLVKrAM7EKd+gYiw+MobZxrBeibEgjvBFtO2Xtlth6uG6a3KVMtuJbQmx6rmYnwExLcu7axFP1WYdLh1iYHEYfm6zDhvHcd02u2KVF63SF7WUEX0sBYazI7e0xDWGmUAeXneDxc0Fzepf2fjAFAEnXEEMT3e4CCNlub2tf8ARB+JE1g2JUVTmVgKYu11pdHMSQTod9+E6kMvl+gg1V/UqU9pSLFtmFwLlSGFuyXqdIfabwCfJJLWo9BtKjaHfzoHko+MYlmlQFRVky0KgUWy2PHf8IFxlw5DG5Gl9PlNHs+rmor7I8pndrH0reHkJxNRnyZHUmeh8OxQhK0uxArT1DPcKetR8p5Veem4epdKZ/wDyEFj4ZrxH9L9zmCbo27W+8ZavBKY5KfrsFu7gXv9o9UJAzRySS87I7xSFmdJmCrNd3P+I+c3LtMGW1PfLyHR0XLHidjLzt4A6g+T0G1lcGSUzLNoM4aqIRpV4DoNL1GrDRN0HKVaJq1zB6YiP56ao0kHti7bbD1A4vq1NXypnbIaqZwo6yBbxg/bFatVxvP4lebW/RXKGdANy5hqNN++T8mmBxVG/wBr42NvjCXKveZmeRxWxydZhUstvujKbSxIKsxspOa3DPYE2HaBreZXHA0ubI9ahUyj2T6Wn5sPCGtrGwuASxBUDgFvmYgduggnaYLISbaprxJ5lxZvc7CGhLqVnHnHpdGn5aqKmFWov1Srr3N/5HulkutbmC5IFRF1HBmAC+GZhBmGbndl662psP1Lj90SJWLYCkRv5tgO9bgeU0YJOVqc1XpkA+ohsewVFse2xIjalEZBUU3BNhaLlPjEqUqLEjnNLjW/qkMCfauR7UGbOp1XutP1eN7ZQeB75S3dBEtrK228foFGpBBPYOqd5LYoZ2RtVJD9oIO/Tw90r7a2YaS6m5LX8e34SlsmoVqrbr85co0qZUXubPapW+YlTbdlFtw3nr75isVis7ZjvNz4XNvhNTtOmebNhvGsx5337YLFvYXKy1g6xU6H3T1vH430NYjRmS5sxuN1iPhPKKeBexYWIGp4kDrI6t0OUduVyCrEEEWIsouO+3ZHccHJqhaUqLg2hU+236zfjG1GuNT85GlQ8Ka/rSTM5HBfZGvvM63SvQUt2EOTlS6heq8H7eW1Y9wl/kze73N7N8hKnKQdMHrB855jPGptHotFK5IE3no+AqehpH/LX7onm156Fsp74aj7C+Uzj7m/EOIgTlGL27Kj+YMOYTajNa9Jx23Sw7fWgjbguDu0rA69qiHqIFgbcJtvY5JcDRSG8Um5DO1WsD3HymFU+c2uJboN7LeRmIWTIdLR8MeDHRl528CdJMfeSUzIbx6NIbTL1JpZR5QptJ1eETDIvLVki1ZRV48VJvqCJB/YGLtiaJv/AGi/E2mk5V2MwVDEFSGG8EEd4N5s8VieepLVIIDrcA9YJU26xcH3QeTdCOsjTUjDY/8ArK5zlTKQrcM51F/1Z3a+FKoCyiw52nmG8tVToX8fOXsbQDb9crBh3g3kmMpE0mVNQRzignc9Jsy5T1aWtCYZ3GvQ4WeNSv1IuSnTwLL1NUX36/vSLk/rg0B+rVK/H/eUdg40pi3WmfR1Qaip15hnAHUQLj9GENkgLTrqNy18w7mCkfP3RgXJKGxVxrBQ2S9F3Q8AwCkAjiNWEk2XhuaohTvFy3aeP8dkZsXFmnVRUF2NLEKNQLZKdTMdeIVTp12lnD1VcXU3FvEeB1jGFK77lO6AfKaiWUMNRfvtvmXFMggzd4chi9MkDhqQN/VfsMhq8jgxHSIHYOHV3Qk8LluilKitgcbmw7X1IFx4jd77zI1lsxB69Zu32blpMugtdW4btAfKZ2vyWq6ta43310HWYmsUot7B5tOKJeS+IGbL1gg9xvJHIR2Qj1WIHdw+FotgbPZBmYEEt0bi1wvEE7wTK3Ka6Vw43VFBHhofHQRvHPoVi8o9QUo1x2+6WM+mi+8/KZRdqVODW8B+EkO2KlrZz4aeQjP4yNAfgs2fJxtaoPBgfAj/AGlLlI3SXuPnIuQdQlq9yTop11+0IuUj+lA6l8yZw9Q+qbZ29CqaBZM32xX/ADWl7PkSJ5/ebrk+35rT8fvNMQ7hddvFe5DtG/pLG1ip9wX8IS2bWLU1Lam2/r7ZUxNIlqlt9h5ESbZqFaaq17rpci1xwkRywhmnZBnnJsqjNY2t6N/ZbymPUzX7SwFUU3GRicvAX8pkTSZfWBHeCPOXND+lkkmdvO3kYMWaBo6KkSXj1MhzRytKNpltGkqtKiNJVeWg8WWQ8eHlYNHhpoKmWFeepbF2N/N6BxlZafOksRudmYKNdAFsf0u0zy/Z9IPVpob2Z1U9zMAfOe145qVHBVqlVRzfNnMgGUNzgsE07CqX7BGcMFJOzkeKZnHpivc812thCjnqlPDYl0dQACtzoe0azQ/kh/JaJrWVjTW92va5AphmO5iCnvED18GVJBisovDITtZoGQRc1bChRYi4BvvQVXK9o6II90JVa7Ji2QbqiXbvHqnvvp4yLD4EpjE0OVKZCnrsCN/XdoysS1bEMN65APdrGk01aEmmnTIq2LYVkyGxvV9zl1b4Ew5TSydwmZw9bPXudLb+q/H4w5jMcFpseoQOW3JIYxUotljktUDPUY6sXN79XATXaWnmPJ/aRVr33n4zYHaLZd07eCX9P2Eprcl2ivSbqqKP1gfwt7odwGJWn624jKfkZjcRjy2/Qrr36gWnW222hMD3lYWTTikEOV2M9NTItazAW3W6P438ZheUlRjUFybW0HAXNzYcN8K4/anOVwPsC3idfK0G8ozqnaD8ohKT667BFFdFgmm0sU6V9wMq0t8s204zQI1vIGlZq+luio+JkHKI+nPcsI8i8Jlw7OT/AEhv4DQfODeUK+lv1qPhcfKKZfMdPR7NA6823JpvzVexm+8fxmHvNlyWb827nbzEkO5vW+Ve4WB6Z7h84/NIA3T/AEfmZDha4ZbjrtCRg2rOW2XQCYpCK1tIpr4RVlys2+R1UB3gHSdihi4gTaWAp5SebS9m+ovX3TEYleke+dii8+ToYCCOWKKCOiiVJKsUUgaI9ZKIopAqCfJ5b4rD3/vqf31nqP0gH+aH7Wog9ouuhiij2n8rOH4r54+zMvyqPQK8OdwotwtmThO4vVFP8b4opjWcCelA9camC8ZTAWpYAXAvYWv3xRRHByHzcALYmtZr67/My7t4eibw84oozLzIFHyAvYvrDv8AnNpT/oz3xRTq4PIxOfIPI9KvePIzmMHSA7vumdig33NGfH9O/ePKd5QfU8flFFEJfmB15ATU9c+0fOT308J2KEBHo2wv6qnsjyEAcofXXuPnOxRXJydTS8oETYclf6ufbP7sUUqBrWeX7hQ+v+gYL2T6p7ooo5h8jOTMN4MdAePmZ2KKFM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36" name="AutoShape 12" descr="data:image/jpeg;base64,/9j/4AAQSkZJRgABAQAAAQABAAD/2wCEAAkGBhQSEBQUEhQUFRUUFBUVFRYVFBQUFBQUFBQVFRUUFhQYHCYeFxkjGRYUHy8gIycpLCwsFR4xNTAqNSYrLCkBCQoKDgwOGg8PGiwkHBwqLCwpLCwsLCkpLCksLCksKSkpKSopLCkpKSkpKSwsLCwsKSkpLCwtKSkpKSksKSwsKf/AABEIAMIBAwMBIgACEQEDEQH/xAAbAAABBQEBAAAAAAAAAAAAAAAFAAIDBAYBB//EAEwQAAIBAgMDCAYFBwoFBQAAAAECAAMRBBIhBTFBBhMiUWFxgbEjMnKRocEHQlKy0RQkgpKiwvAVJTM0Q1NiY3PhFoOTs/E1RHSjw//EABoBAAIDAQEAAAAAAAAAAAAAAAMEAAECBQb/xAAyEQACAgEDAgQEBQMFAAAAAAAAAQIRAwQhMRJBBTJRcRMiYYEUM0LB8COx8VKRodHh/9oADAMBAAIRAxEAPwAa6Zd8rnGKDbMt+q4vCeJwudSL2039Uwe2djilVbPdr7mN1Nza26USzYpVkq1ZitkbRqoCnN1qlibWBtbqvaGaeKxTerhG/TcD8JNy7D615KuJgJcPjm+ph07yW+Zky7Exh9bEUk9ikD8SBL3KDa4oST8p7/cYJo8kqjevjKx9iyj4GWk5B0D67Vn9qoflLIyeptdV9ZlHe6L5mVanKiiu+pT/AFifugwhh+ReFX+xB9osfMwlh9g0E9WjSH6C/hLoqzLnlbS+qWb2KbnztHpt53/o8PiW/wCWFHvN5s6eHA3ADuAEmCyqRLMWrYxt2FYe3VA+AAkg2Tjm+rh072dz8SRNoEjgkmxDH0+SuKPrYlF/06K+dgZYXkUx9fF4huwNlE1OWdtIQzCfR7ht7865/wAVQ/KXKPInBr/YIfazN5mHQseEksgOo7Bw6+rQpD/lp+EuU8Oq+qqjuAHlLHNxZZRCK04RJCJwyEIrRFYhWUmwIJ6gQT7p0yyNNcjCsaRHmMIkKGGeIYynbFVx1Vqn3mnt5njO2EtjcSP81/vGCy+Uc0T/AKqEBFaOA0itED1iIyI1lkhE4RLKZXtFJMsUsxR6FWQW1Nh32+MAcrsKOZTj6WkNdTYsBvmhrDSYzb9Rlq0aYPQaqhy9RDi1uqdA8alZrUw4G4R9R1RSzEADeTJLTOY7FrVJd78xTNlUb61T8PlMylQXDi+I9+CeptOrWBNK1KkN9V7C/d/tB7ph7+kxFWof8K6ftSzXS5U4i7Mf6PDU9Ao4XtullRXXcMNQHBSVzeN7wJ04JQ2jt/PWrf8AsVsLhqBPocQ9NuGcZR+sIawm2atBwmKF1Pq1BqO+40I+MpVjUC3xFGnVp/3lK2Ydt1+ckplaahWPO4WobBj61JvkRKunsEcVkVPf+dmu/wBGbKkARcag7iOIkoEz3J6u1Ko2Gc3t0qZ6132HZbXwM0YEZhLqRx82L4cq7dvY4BJFWJEkyU5oCNCRwSTLTkgpSFlYU48U5zGYpKKF6jBFFrs24X3Rmztp0q6F6Lh1U5SwuBcAE7+wj3yiE4px2WChyqonDNiFzMgfm1AXpO+bKAgvrcnS9pPsbbC4gP0HpvTbJUpvbMptcbtCCOPZIQvGMMlKxjiWWuQbjajs4p0zluMzPYHKt7DKDpcm+/dYyvU2ZT1513ewzNnqGwXrKiwtofdK+xNt8/VfMoWycDwDce68GYbFnE1SgvlqVC9Q/wCUgARB2Hj7UXeSLqu50o6bJG09lFJt+5awdShWqNTp0ubZVzU3Aysd1mGl7ag2N7iE8FtanUITMDUygsovobDML7tDAz17bUFuoJ/9e73290jwmzKlPaFwpyFmOaxy5XB47uNpmM2uPWgmTBCS3dfL1Lfv9zVkRto+05aNHHImE8d5RpbH4j/U8wD857MVnkfK+gV2jW6mykfqj5weTyjWkdZUUkGk6RHouk6ViDPWrghtOESScMolkOWKS5YpdGTeVpi9va4vDD/NX74mzr7pjdqrfHYYf5iH9udBnjod/Zmk27iCtPIvrVWFNfHefd5wSXVLsBdKHoqK8HrH1m7ddfdLu1Kv5yvVSovU8bED4gQfh1tzAO6nSfEN2sbkX9ywEnbOlgjUF9d/59v7k+HpVC5p0z6Zta9U70v9Req27rvpJfyTB0zao7VG+sQWOv6P4mdwTpSww51mVq92JQXYjqvw085APyRRfmq7DrY5QZXCDRuUmldfTv8Af9gkuA5peewb5kHr0ycwI4i3yOsdRRMwC6UMULW/u6o/A28D2R2wNq0edFOnRKZ9CS5O4E6iSjZDilVRUboVw9PTeDcaeFpdXuiW4y6cm3HPNP8AdMhR2FKnUPr4arzbdq3uL+4ibpEvr1wDV2HUb8qAXSoUZNQLsCCePaZpMLSIpoG3hVB7wBeExprkT1coySae/wDh/wB7M1ypx9ZXVcObGnTbEVLfWpoygIe/pe6Q8rsW5XC1KDsAVqVgFJAYU6a1QCBv0Bna1DCVMVWbFVkLMy00RKrghFGXK4W2pa+ks7H2ZTzrQNdXODOIzLlYEUqqlApJ0utzuvwhhAr4avz21qdZSchLUkF9LJh1dj76lpqtqbYp0CiuHJf1ciF9xA1tu3iA+R2zKD0qL0ajsMPUq6sgTO1RVvcXOgBWa1jIUA+U+zzVSkgqJTPPowLi+YrchQp0Y34HqmfxW0K5pVcOVerlxApPUoUwGNHLncZRoGI6N9N5hvbWNV86tR5ylSZecJbKVY8UG/QHrkO2MeuCoKuHRbscwFiQFJGZ21uSbganj2SEMrRqkYRvRPTp0NorUNwLKnOdJbDcU0v7Qmm5NVRUxeOrIc1N3oqrDVWKU7PY8bE/GGcWiUqNVgqgBalQjKLM2Ukkjjewmd5F7SaqwDYpGPNZuYWgKQUm2oawzW1GmmsshrCYwyYrGkSizKVdgGhTxDqcxZCFAFiFLa+NvKQ8i8LpUc8bKD3XJt7xNcZFYAcAPhBfCXUmuw69bOWKUJcyrcwG3C1PGMw3hw6/Aj8JtMLXFRFddzAEePCUNtbOo17ZnCsugI106iOPXH4JTTIpJl5ukq5ma+Y5wzaW0G6YhFwk/Rhc+WGowwS80Vv7BK0VoO/l+ncBVqte+XLTbpW4qTa8u4PFLUXMt95BBFiCN4I4GGUkxCWKcVclRLaeTcuKdtpVO1KZ/YH4T1sCeW/SFTttDvoofvD5Sp+VhNN+bEZsLk6+JDFCoy2BzX4gngD1QkOQNXjUp/tn92XPo9OlYdiH7w+cPNTRQoK3zaDTMSbZj5GAjGNW0dDU6zLDI4xexl/+AG41kH6J+ZEcvIan9bEDwC/NppxTXhT/AGUHzjrdS28V+Uuo+gq9bnf6jNf8F4f+/P7H4xTTa9Q98Uny+hn8Xm/1Mz9fdMdjtdo4Yf4x8z8psq+6Y+uP5zw/f+68M+QEO/sEtqD09f8A+Lp4EX+ciC3Y2+tghl8ALj4GXdrJlxVIn1aiNSJ772+LCD8PVKLTcjpYdzTqD/LYm3mw90WfJ1cTuCr0/n/KJto4pxhsO9Niq5MrZTbUADf4GVTWZ8Nd2Zjz28kn+zPXCGHqpRvRqjNh6vSpvvAvrw3eG7xhDD7AotTypV6OfPe6m3Ry2vJ09T2CRzRxJdS72nX83BnJej+c0vaP3TPTKVGZvY2w6FKorioSVublly7jv+PumnTFrmt3cDck20AtDYo9CpiOuyrNNOHCRZRNJ0iPpsGFx1kbiDcaEEGdKQpzzIcm6NfPWKJh+b/K62ZnDGrbOMwWwtu3X7YJ2nVajWxVVAb1K2Jwxt11aaNTPgwPvnoGB2alIMEFs7tUbUm7v6x13d0kXY1I3vTQ5qnOm4veoNA+vGWQD8jcIKYxVMbkxLL7qdMfKEsMMRzr87zXNa5MmbP63RLX03dUJU8Kq3yqBmOZrADM3Wbbz2xxSQhkdsUhzlVF50NUy9ELdKjfaDcAOO7USPb2wa5SqUKtdaahQpZ8qFTZTwF+lNhactLJQGbnrGkUVjzF+dYAU2q3IyGmNbcYM2dgMRVxVGtWpLRGHpOlgytzjOLHKB6qAXsDNXaLLKLKWMJC6G2oF+q5AMrVqOQjKWucw1JP1SR8QITqUgRY/wAWkbUh7tZZQGdU5sEWz2Ftelmv5x1SmQTT4Mbg9S72H8dcJ8yBwHuE4VkICcgJIbPckiwuFtfTdwtaUhs8FnZgQeZQKbkC+RwRa9id2+aEiB8fgXasWCgqVUcL3Ba41I01EHNWg+GVN71t+6IU0/JSSoyIQ92Xok0wLb+sWlrZa61bEEGqzCxB0IXfbd3QVQ2FVupK01Kte6tv6GTW+426oW2bg2p581ukwOhJ3KF1JHWJmF3wHzdKi0pX/kvieZ/SSn57TPXRHwZ/xnpd55z9Jy/nGHPXTYftTcuBbE6mi19HTekqjrpj4N/vNJW30va//NxMr9Hj/nDDrpH4Ms1WI+p2VB8xF4+Ua1v532RYMaRETOXliYrRRXikKM5X3TH79qUezN9xpr8QdJkaA/nSn2K33DCvlG4cS9jS7bwHO0SB6y9Je8cPEXgRMSSOfUZtMmJp9Y3Z7dR+BE1YgXaeyHV+ew/ra5k4N16cb8RB5I90N6bMl/Tl9v8AplbDKwQ80BiKB1NNvXp9lt/iIQ2GlIs+Wm9I9G+e5Bs6kKBvvcQGtSkzXDNhqg32DFL9lukvdNBsWoxDZq4riy2UHUXdRmOYTMHuNZotQf8A7+2zNLSoU2vmYgE5iApBH1fdcE7uuEiqFlYlyzaobKAbW3Dh49cpYJVQt0SSouwDHcLNa6g8SeoQlhwAqdAG4IUlmJGU62G5d19DGzmBHCUxk0vqTe+8m5uffJcko0NpdBjYCy5lF95IvYdfCETLQGSae5xVkqLGLJVlMo7acaPtGNKIRNGmdaNkLFFFKu0dp06FMvVYKo4nieoDiZCFkxhmTf6UsJe3pLX1OXd22vNJgdo069MVKTBlO4jy75VkokMjaSkSMyyDDGmR4zHJSXNUYKO0+XXKGC5R4es+SnUBb7JupPdca+Eq0SgiY0xO1t+nfIKmNQb3Qd7KPnLISmeffSiOnhj/AKg+6fnNjW25QXfWpf8AUT8ZhfpF2rRqihzdVHKu1wjK1rhd9u6Zb2NQ8yHcgan50O2m4+6flNji93dVH/c/3mG5DVLYtO0OP2CflNzjdzdjr/3Fi8fKOa38xexMZycJnCZYkdvFGxSEM5XbSZTCf+qr2U3+5NPWaYDlNRviWsSLAbtN4EJJ1Vh8ONztL0PTA07z6jewHiBPHfyMnexnRs/tlfEQRaPIz1jFDDv/AEhpHtLKD773kuzBg6ROV6QzCx9KDpcH7Wmonkq7OHWZaw+zx1mTriFWlz103t7nuWC2tggNatDxZT+N4RPKfB2tz1IjgBrbwAnimC2avW36xhrD7Ip21B/Wb8YRZEDehn3Z6b/xdg1vaqNTfRah13fZ7B7pDU5e4Qf2jHuRvnMLS2NS+wPG5jzsil9hfcJXxKNLQN8s2DfSVgxxqH9ADzaRH6VMKPq1T/0x+9Mp/JyD6i+4R64Nfsj3TLy/QYh4Zf6jSL9LFFmCpQqsSbAXTX3EyPbf0kMijm6Izccz5gOy4FiYLTDBaZK6MQcptuG7N5wBszYr4pnZyRTViD1dw7ePjM/FsTy6dQn0xdh3AfShWIDPSQg3ta69x7fCcxX0pYlSQMLT7DmcgjrBEzmO2UiNemWXIRu6gdfhItm47Mcp43t1jsmPiurRrFhi5qM+GHX+lPGHdh6Q8HP70Bbe27Xx1VFqEA2sFS4W+82BJ9/G0t418lNmG8KSO+2kB8knJdqp6RRTYd+k1HI5JtjGs0cMEoxi7sIpyXCizNcyrgdt4rBOaWHqZRUOlwrC/cwNj+EuVdp1nVnyhSCAo677/dAm02a6O2hBUkfpDd4GZjJ3uA6IOg6/KnaZ/wDcEdwQeSyBts7Qbfiqn61vKWDK2NNqTn/C3lBLNJs7k/DMEIOSXC9S9Tw1bFBSWYgDV3ZmPh28ZV2tsVqV3U3G8niD1wlhNthUpUgj3ZVsQOjcrffIV2jUqOV5k5RcEk+cK2zhdKozK4LnOkHOvDfY8Zw7FHFj8Jdo0wjuo3ZmI7r3+cmMFLI72OvpNNiyY7cdwb/I46zHJstQb3J8ZeJjCZnrkN/hcS4igtyRAGMpd5HvVhN1tD1X77+6xmC5NNbF0fbHxvN9tEdGp7J+6IbH5TieJKsi9iUxs6TOTRzTl52cMUhDL1Jh9v8A9Zfw8hNs5mI26fzl/D7oky8HQ0K+d+xTAjwIwR4i52kPWT0N8rrLOG3yI0grhIYw7QZgl1EMUqUNEDNl7DyUicwtKSOJdmURFI5UuYjuk2E9aYYynUWylyuq1KVBSnE5W11C93fCGLwLLs5OYsoZc7E3JzOL7wR/Ajdua0m1WxUgA772Nv47JRfHviNnU0Q9NRke264NgfdB2cNbtsC4rZ1UYVXzg1Gdl36WFuMA0s6VVD7wbHfaxOkL7Sw7pakDdVHW2UE7yL8ZRooWrLc3sAPEXM0nROndFvbrWont0PugDk/jxTcpf1wbHtAvbzmj2nhqlRRSpIXepplHVxJPADrOgkG1Po8bB1qAqVFbOzXy30Ki4Fz1m48IXGvk3C+ITXxY096RWrbQ1IB0vroSdOI7YD2/tEllHAi5HHQ6Qhj0KPa19dNbWgDaSkux6rGXCKsTnN0bXD1cyKetQfhINoPam/cZU5O4gvRAP1dPDh/HZH7ca1Ijr/gxWqnX1PVyydel613iWthbYdqNNQAQnRY6X/w37N0uDG1QSLjJa56geof+Zi9lY9qdVSptc2YHUEX4iaPFYp6gPG3BVIHjG3Bs8osircpGv6TP9tiPC8vZoKxNG6oL2t+O+FsNhyV3yvw85r5UN6PWRwyam9mRkxt46tTKmx/8yItFnFxdM7ympLqi9mEdhPbE0f8AUXzAnouONxU9k/dnmOy6lq9M/wCYn3hPSsU/rez8jDY/Kzg+J+ePsSU36I7hHZpVw1ToL7I8pIHmzlEpnYzNFJZDLOZh9tH85qd/yE2zmYba5/OKntSZODo6Lzv2IBHgyMGOvFztIlUy1hd8pqZawh1kNBvCtrDVBt0BYQ6wxQO6FSAzDOGOkdWkWFj6zS6BoY0dTNjIy0v0KdRaZemqZrHK1S5ueCoo6zpmJAHANYiSMHJ0gmbPHBjuQO2rhWqqQGC3Atpru3+6Z8McKuQMc+tifVYX3fPxnV2+9OsUr5yjOFvUCipQdtyMV6LUzwYad1o3aFVzX5moq9K5pPcjMAfVtY9MDhfXhMTwNcHGhqIvlFHHbRqP0nsL2GnGWtg7PZ2yotyATmGum8k8ZUxFIOeaPrWY34dG24b76id5P7XehV0bUXuOtL5SD3E/EHhLhC+SpZeng9CwuHp4VCEsWfVnt0m0Gl+rslDlOPytgt8rdFkPWbG/nK1faAdj1EBh2A3BHlJXqgqL+B6rbo5SqhNtt2zF47BsWsx6S7wesbxK42WuV6jkBcpU346bh1ndNByhpdAVWI+yxva99FJ7e2ZvbO0DXKYegtwh3je76hm7F1YQMYtMLKSa25KXJvHZH5tvVbzlvbeK1K9Qt4wdtPZFWiASDu1YHcZUGJL7zrfXt7ZfRFvqDLU5YY3h7MfQwpLAjhYzV1cWzJqeHd8YO2bhAUJ6/lL9EA5QeGp6uz+OydXBjSir7nNn81v0IRs9ioG/zEJomRNTc6DxMezWHRt4wXi9ptorLY5hYg3B189Y5HHDHwLuUp8l3FpmU9mo8N8Fkw3hxcQHWTKxHUZyPE8PTJTXc9F4Pn6oPE+3BLhHtUQ9TL5iem1z0vD8Z5ZTbUd4856fVbXw+c52PhmvElvH7jMG3o09keUlzSrgm9Gv8btJPeaOUS5opHeKQhnHMw2029PU9s+c27GYPGtetU9s+Zmsh0dF5mNBjwZGDHXi510x4Ms4VtZUEnwx1kNoO4Q6wxRMBYRtYYoPDxByQZoPpFUeV6VXSNqPLZIxsJbGwnPVkThvPcBcy/trlNgVPNCsjOSF0zZBruzDojdbfBOyNmtianNK5QMrCoy+sKdukB2nQeJk23eT+Dw6GnSSnzpHqsQ1R6eofRjcgi+7qh8W0Tj+JybyqPojP8q8KatBgNdQQdM1r3Kk8Rx71EG4WocbgAQfTUSLHjnTVT4j5zoZqI9GS1H61Mks1Mfapk6so4qddDvg/k1ixRxpp39HXUFeq5GZSP2hIzmhJKwr06dcCzD1gN61F9ZfHq7YOxtKzc8guA2o61dfV/SGYd6r1y+QMNjSjaUcVr2LV6/fb9YdUf8AyfkrMhHQcEMN1r63XtB1HaZlqgsXapncBjg2UZrkCwP2kYXU/C/jLtLEkHKTxuD8pnFpGlXyE6qTrwtoxt1A3DDvYcJdrYoh99weqaMC5TozoANynNbz9wj+RgpUKLVKrAM7EKd+gYiw+MobZxrBeibEgjvBFtO2Xtlth6uG6a3KVMtuJbQmx6rmYnwExLcu7axFP1WYdLh1iYHEYfm6zDhvHcd02u2KVF63SF7WUEX0sBYazI7e0xDWGmUAeXneDxc0Fzepf2fjAFAEnXEEMT3e4CCNlub2tf8ARB+JE1g2JUVTmVgKYu11pdHMSQTod9+E6kMvl+gg1V/UqU9pSLFtmFwLlSGFuyXqdIfabwCfJJLWo9BtKjaHfzoHko+MYlmlQFRVky0KgUWy2PHf8IFxlw5DG5Gl9PlNHs+rmor7I8pndrH0reHkJxNRnyZHUmeh8OxQhK0uxArT1DPcKetR8p5Veem4epdKZ/wDyEFj4ZrxH9L9zmCbo27W+8ZavBKY5KfrsFu7gXv9o9UJAzRySS87I7xSFmdJmCrNd3P+I+c3LtMGW1PfLyHR0XLHidjLzt4A6g+T0G1lcGSUzLNoM4aqIRpV4DoNL1GrDRN0HKVaJq1zB6YiP56ao0kHti7bbD1A4vq1NXypnbIaqZwo6yBbxg/bFatVxvP4lebW/RXKGdANy5hqNN++T8mmBxVG/wBr42NvjCXKveZmeRxWxydZhUstvujKbSxIKsxspOa3DPYE2HaBreZXHA0ubI9ahUyj2T6Wn5sPCGtrGwuASxBUDgFvmYgduggnaYLISbaprxJ5lxZvc7CGhLqVnHnHpdGn5aqKmFWov1Srr3N/5HulkutbmC5IFRF1HBmAC+GZhBmGbndl662psP1Lj90SJWLYCkRv5tgO9bgeU0YJOVqc1XpkA+ohsewVFse2xIjalEZBUU3BNhaLlPjEqUqLEjnNLjW/qkMCfauR7UGbOp1XutP1eN7ZQeB75S3dBEtrK228foFGpBBPYOqd5LYoZ2RtVJD9oIO/Tw90r7a2YaS6m5LX8e34SlsmoVqrbr85co0qZUXubPapW+YlTbdlFtw3nr75isVis7ZjvNz4XNvhNTtOmebNhvGsx5337YLFvYXKy1g6xU6H3T1vH430NYjRmS5sxuN1iPhPKKeBexYWIGp4kDrI6t0OUduVyCrEEEWIsouO+3ZHccHJqhaUqLg2hU+236zfjG1GuNT85GlQ8Ka/rSTM5HBfZGvvM63SvQUt2EOTlS6heq8H7eW1Y9wl/kze73N7N8hKnKQdMHrB855jPGptHotFK5IE3no+AqehpH/LX7onm156Fsp74aj7C+Uzj7m/EOIgTlGL27Kj+YMOYTajNa9Jx23Sw7fWgjbguDu0rA69qiHqIFgbcJtvY5JcDRSG8Um5DO1WsD3HymFU+c2uJboN7LeRmIWTIdLR8MeDHRl528CdJMfeSUzIbx6NIbTL1JpZR5QptJ1eETDIvLVki1ZRV48VJvqCJB/YGLtiaJv/AGi/E2mk5V2MwVDEFSGG8EEd4N5s8VieepLVIIDrcA9YJU26xcH3QeTdCOsjTUjDY/8ArK5zlTKQrcM51F/1Z3a+FKoCyiw52nmG8tVToX8fOXsbQDb9crBh3g3kmMpE0mVNQRzignc9Jsy5T1aWtCYZ3GvQ4WeNSv1IuSnTwLL1NUX36/vSLk/rg0B+rVK/H/eUdg40pi3WmfR1Qaip15hnAHUQLj9GENkgLTrqNy18w7mCkfP3RgXJKGxVxrBQ2S9F3Q8AwCkAjiNWEk2XhuaohTvFy3aeP8dkZsXFmnVRUF2NLEKNQLZKdTMdeIVTp12lnD1VcXU3FvEeB1jGFK77lO6AfKaiWUMNRfvtvmXFMggzd4chi9MkDhqQN/VfsMhq8jgxHSIHYOHV3Qk8LluilKitgcbmw7X1IFx4jd77zI1lsxB69Zu32blpMugtdW4btAfKZ2vyWq6ta43310HWYmsUot7B5tOKJeS+IGbL1gg9xvJHIR2Qj1WIHdw+FotgbPZBmYEEt0bi1wvEE7wTK3Ka6Vw43VFBHhofHQRvHPoVi8o9QUo1x2+6WM+mi+8/KZRdqVODW8B+EkO2KlrZz4aeQjP4yNAfgs2fJxtaoPBgfAj/AGlLlI3SXuPnIuQdQlq9yTop11+0IuUj+lA6l8yZw9Q+qbZ29CqaBZM32xX/ADWl7PkSJ5/ebrk+35rT8fvNMQ7hddvFe5DtG/pLG1ip9wX8IS2bWLU1Lam2/r7ZUxNIlqlt9h5ESbZqFaaq17rpci1xwkRywhmnZBnnJsqjNY2t6N/ZbymPUzX7SwFUU3GRicvAX8pkTSZfWBHeCPOXND+lkkmdvO3kYMWaBo6KkSXj1MhzRytKNpltGkqtKiNJVeWg8WWQ8eHlYNHhpoKmWFeepbF2N/N6BxlZafOksRudmYKNdAFsf0u0zy/Z9IPVpob2Z1U9zMAfOe145qVHBVqlVRzfNnMgGUNzgsE07CqX7BGcMFJOzkeKZnHpivc812thCjnqlPDYl0dQACtzoe0azQ/kh/JaJrWVjTW92va5AphmO5iCnvED18GVJBisovDITtZoGQRc1bChRYi4BvvQVXK9o6II90JVa7Ji2QbqiXbvHqnvvp4yLD4EpjE0OVKZCnrsCN/XdoysS1bEMN65APdrGk01aEmmnTIq2LYVkyGxvV9zl1b4Ew5TSydwmZw9bPXudLb+q/H4w5jMcFpseoQOW3JIYxUotljktUDPUY6sXN79XATXaWnmPJ/aRVr33n4zYHaLZd07eCX9P2Eprcl2ivSbqqKP1gfwt7odwGJWn624jKfkZjcRjy2/Qrr36gWnW222hMD3lYWTTikEOV2M9NTItazAW3W6P438ZheUlRjUFybW0HAXNzYcN8K4/anOVwPsC3idfK0G8ozqnaD8ohKT667BFFdFgmm0sU6V9wMq0t8s204zQI1vIGlZq+luio+JkHKI+nPcsI8i8Jlw7OT/AEhv4DQfODeUK+lv1qPhcfKKZfMdPR7NA6823JpvzVexm+8fxmHvNlyWb827nbzEkO5vW+Ve4WB6Z7h84/NIA3T/AEfmZDha4ZbjrtCRg2rOW2XQCYpCK1tIpr4RVlys2+R1UB3gHSdihi4gTaWAp5SebS9m+ovX3TEYleke+dii8+ToYCCOWKKCOiiVJKsUUgaI9ZKIopAqCfJ5b4rD3/vqf31nqP0gH+aH7Wog9ouuhiij2n8rOH4r54+zMvyqPQK8OdwotwtmThO4vVFP8b4opjWcCelA9camC8ZTAWpYAXAvYWv3xRRHByHzcALYmtZr67/My7t4eibw84oozLzIFHyAvYvrDv8AnNpT/oz3xRTq4PIxOfIPI9KvePIzmMHSA7vumdig33NGfH9O/ePKd5QfU8flFFEJfmB15ATU9c+0fOT308J2KEBHo2wv6qnsjyEAcofXXuPnOxRXJydTS8oETYclf6ufbP7sUUqBrWeX7hQ+v+gYL2T6p7ooo5h8jOTMN4MdAePmZ2KKFM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38" name="AutoShape 14" descr="data:image/jpeg;base64,/9j/4AAQSkZJRgABAQAAAQABAAD/2wCEAAkGBhQSEBQUEhQUFRUUFBUVFRYVFBQUFBQUFBQVFRUUFhQYHCYeFxkjGRYUHy8gIycpLCwsFR4xNTAqNSYrLCkBCQoKDgwOGg8PGiwkHBwqLCwpLCwsLCkpLCksLCksKSkpKSopLCkpKSkpKSwsLCwsKSkpLCwtKSkpKSksKSwsKf/AABEIAMIBAwMBIgACEQEDEQH/xAAbAAABBQEBAAAAAAAAAAAAAAAFAAIDBAYBB//EAEwQAAIBAgMDCAYFBwoFBQAAAAECAAMRBBIhBTFBBhMiUWFxgbEjMnKRocEHQlKy0RQkgpKiwvAVJTM0Q1NiY3PhFoOTs/E1RHSjw//EABoBAAIDAQEAAAAAAAAAAAAAAAMEAAECBQb/xAAyEQACAgEDAgQEBQMFAAAAAAAAAQIRAwQhMRJBBTJRcRMiYYEUM0LB8COx8VKRodHh/9oADAMBAAIRAxEAPwAa6Zd8rnGKDbMt+q4vCeJwudSL2039Uwe2djilVbPdr7mN1Nza26USzYpVkq1ZitkbRqoCnN1qlibWBtbqvaGaeKxTerhG/TcD8JNy7D615KuJgJcPjm+ph07yW+Zky7Exh9bEUk9ikD8SBL3KDa4oST8p7/cYJo8kqjevjKx9iyj4GWk5B0D67Vn9qoflLIyeptdV9ZlHe6L5mVanKiiu+pT/AFifugwhh+ReFX+xB9osfMwlh9g0E9WjSH6C/hLoqzLnlbS+qWb2KbnztHpt53/o8PiW/wCWFHvN5s6eHA3ADuAEmCyqRLMWrYxt2FYe3VA+AAkg2Tjm+rh072dz8SRNoEjgkmxDH0+SuKPrYlF/06K+dgZYXkUx9fF4huwNlE1OWdtIQzCfR7ht7865/wAVQ/KXKPInBr/YIfazN5mHQseEksgOo7Bw6+rQpD/lp+EuU8Oq+qqjuAHlLHNxZZRCK04RJCJwyEIrRFYhWUmwIJ6gQT7p0yyNNcjCsaRHmMIkKGGeIYynbFVx1Vqn3mnt5njO2EtjcSP81/vGCy+Uc0T/AKqEBFaOA0itED1iIyI1lkhE4RLKZXtFJMsUsxR6FWQW1Nh32+MAcrsKOZTj6WkNdTYsBvmhrDSYzb9Rlq0aYPQaqhy9RDi1uqdA8alZrUw4G4R9R1RSzEADeTJLTOY7FrVJd78xTNlUb61T8PlMylQXDi+I9+CeptOrWBNK1KkN9V7C/d/tB7ph7+kxFWof8K6ftSzXS5U4i7Mf6PDU9Ao4XtullRXXcMNQHBSVzeN7wJ04JQ2jt/PWrf8AsVsLhqBPocQ9NuGcZR+sIawm2atBwmKF1Pq1BqO+40I+MpVjUC3xFGnVp/3lK2Ydt1+ckplaahWPO4WobBj61JvkRKunsEcVkVPf+dmu/wBGbKkARcag7iOIkoEz3J6u1Ko2Gc3t0qZ6132HZbXwM0YEZhLqRx82L4cq7dvY4BJFWJEkyU5oCNCRwSTLTkgpSFlYU48U5zGYpKKF6jBFFrs24X3Rmztp0q6F6Lh1U5SwuBcAE7+wj3yiE4px2WChyqonDNiFzMgfm1AXpO+bKAgvrcnS9pPsbbC4gP0HpvTbJUpvbMptcbtCCOPZIQvGMMlKxjiWWuQbjajs4p0zluMzPYHKt7DKDpcm+/dYyvU2ZT1513ewzNnqGwXrKiwtofdK+xNt8/VfMoWycDwDce68GYbFnE1SgvlqVC9Q/wCUgARB2Hj7UXeSLqu50o6bJG09lFJt+5awdShWqNTp0ubZVzU3Aysd1mGl7ag2N7iE8FtanUITMDUygsovobDML7tDAz17bUFuoJ/9e73290jwmzKlPaFwpyFmOaxy5XB47uNpmM2uPWgmTBCS3dfL1Lfv9zVkRto+05aNHHImE8d5RpbH4j/U8wD857MVnkfK+gV2jW6mykfqj5weTyjWkdZUUkGk6RHouk6ViDPWrghtOESScMolkOWKS5YpdGTeVpi9va4vDD/NX74mzr7pjdqrfHYYf5iH9udBnjod/Zmk27iCtPIvrVWFNfHefd5wSXVLsBdKHoqK8HrH1m7ddfdLu1Kv5yvVSovU8bED4gQfh1tzAO6nSfEN2sbkX9ywEnbOlgjUF9d/59v7k+HpVC5p0z6Zta9U70v9Req27rvpJfyTB0zao7VG+sQWOv6P4mdwTpSww51mVq92JQXYjqvw085APyRRfmq7DrY5QZXCDRuUmldfTv8Af9gkuA5peewb5kHr0ycwI4i3yOsdRRMwC6UMULW/u6o/A28D2R2wNq0edFOnRKZ9CS5O4E6iSjZDilVRUboVw9PTeDcaeFpdXuiW4y6cm3HPNP8AdMhR2FKnUPr4arzbdq3uL+4ibpEvr1wDV2HUb8qAXSoUZNQLsCCePaZpMLSIpoG3hVB7wBeExprkT1coySae/wDh/wB7M1ypx9ZXVcObGnTbEVLfWpoygIe/pe6Q8rsW5XC1KDsAVqVgFJAYU6a1QCBv0Bna1DCVMVWbFVkLMy00RKrghFGXK4W2pa+ks7H2ZTzrQNdXODOIzLlYEUqqlApJ0utzuvwhhAr4avz21qdZSchLUkF9LJh1dj76lpqtqbYp0CiuHJf1ciF9xA1tu3iA+R2zKD0qL0ajsMPUq6sgTO1RVvcXOgBWa1jIUA+U+zzVSkgqJTPPowLi+YrchQp0Y34HqmfxW0K5pVcOVerlxApPUoUwGNHLncZRoGI6N9N5hvbWNV86tR5ylSZecJbKVY8UG/QHrkO2MeuCoKuHRbscwFiQFJGZ21uSbganj2SEMrRqkYRvRPTp0NorUNwLKnOdJbDcU0v7Qmm5NVRUxeOrIc1N3oqrDVWKU7PY8bE/GGcWiUqNVgqgBalQjKLM2Ukkjjewmd5F7SaqwDYpGPNZuYWgKQUm2oawzW1GmmsshrCYwyYrGkSizKVdgGhTxDqcxZCFAFiFLa+NvKQ8i8LpUc8bKD3XJt7xNcZFYAcAPhBfCXUmuw69bOWKUJcyrcwG3C1PGMw3hw6/Aj8JtMLXFRFddzAEePCUNtbOo17ZnCsugI106iOPXH4JTTIpJl5ukq5ma+Y5wzaW0G6YhFwk/Rhc+WGowwS80Vv7BK0VoO/l+ncBVqte+XLTbpW4qTa8u4PFLUXMt95BBFiCN4I4GGUkxCWKcVclRLaeTcuKdtpVO1KZ/YH4T1sCeW/SFTttDvoofvD5Sp+VhNN+bEZsLk6+JDFCoy2BzX4gngD1QkOQNXjUp/tn92XPo9OlYdiH7w+cPNTRQoK3zaDTMSbZj5GAjGNW0dDU6zLDI4xexl/+AG41kH6J+ZEcvIan9bEDwC/NppxTXhT/AGUHzjrdS28V+Uuo+gq9bnf6jNf8F4f+/P7H4xTTa9Q98Uny+hn8Xm/1Mz9fdMdjtdo4Yf4x8z8psq+6Y+uP5zw/f+68M+QEO/sEtqD09f8A+Lp4EX+ciC3Y2+tghl8ALj4GXdrJlxVIn1aiNSJ772+LCD8PVKLTcjpYdzTqD/LYm3mw90WfJ1cTuCr0/n/KJto4pxhsO9Niq5MrZTbUADf4GVTWZ8Nd2Zjz28kn+zPXCGHqpRvRqjNh6vSpvvAvrw3eG7xhDD7AotTypV6OfPe6m3Ry2vJ09T2CRzRxJdS72nX83BnJej+c0vaP3TPTKVGZvY2w6FKorioSVublly7jv+PumnTFrmt3cDck20AtDYo9CpiOuyrNNOHCRZRNJ0iPpsGFx1kbiDcaEEGdKQpzzIcm6NfPWKJh+b/K62ZnDGrbOMwWwtu3X7YJ2nVajWxVVAb1K2Jwxt11aaNTPgwPvnoGB2alIMEFs7tUbUm7v6x13d0kXY1I3vTQ5qnOm4veoNA+vGWQD8jcIKYxVMbkxLL7qdMfKEsMMRzr87zXNa5MmbP63RLX03dUJU8Kq3yqBmOZrADM3Wbbz2xxSQhkdsUhzlVF50NUy9ELdKjfaDcAOO7USPb2wa5SqUKtdaahQpZ8qFTZTwF+lNhactLJQGbnrGkUVjzF+dYAU2q3IyGmNbcYM2dgMRVxVGtWpLRGHpOlgytzjOLHKB6qAXsDNXaLLKLKWMJC6G2oF+q5AMrVqOQjKWucw1JP1SR8QITqUgRY/wAWkbUh7tZZQGdU5sEWz2Ftelmv5x1SmQTT4Mbg9S72H8dcJ8yBwHuE4VkICcgJIbPckiwuFtfTdwtaUhs8FnZgQeZQKbkC+RwRa9id2+aEiB8fgXasWCgqVUcL3Ba41I01EHNWg+GVN71t+6IU0/JSSoyIQ92Xok0wLb+sWlrZa61bEEGqzCxB0IXfbd3QVQ2FVupK01Kte6tv6GTW+426oW2bg2p581ukwOhJ3KF1JHWJmF3wHzdKi0pX/kvieZ/SSn57TPXRHwZ/xnpd55z9Jy/nGHPXTYftTcuBbE6mi19HTekqjrpj4N/vNJW30va//NxMr9Hj/nDDrpH4Ms1WI+p2VB8xF4+Ua1v532RYMaRETOXliYrRRXikKM5X3TH79qUezN9xpr8QdJkaA/nSn2K33DCvlG4cS9jS7bwHO0SB6y9Je8cPEXgRMSSOfUZtMmJp9Y3Z7dR+BE1YgXaeyHV+ew/ra5k4N16cb8RB5I90N6bMl/Tl9v8AplbDKwQ80BiKB1NNvXp9lt/iIQ2GlIs+Wm9I9G+e5Bs6kKBvvcQGtSkzXDNhqg32DFL9lukvdNBsWoxDZq4riy2UHUXdRmOYTMHuNZotQf8A7+2zNLSoU2vmYgE5iApBH1fdcE7uuEiqFlYlyzaobKAbW3Dh49cpYJVQt0SSouwDHcLNa6g8SeoQlhwAqdAG4IUlmJGU62G5d19DGzmBHCUxk0vqTe+8m5uffJcko0NpdBjYCy5lF95IvYdfCETLQGSae5xVkqLGLJVlMo7acaPtGNKIRNGmdaNkLFFFKu0dp06FMvVYKo4nieoDiZCFkxhmTf6UsJe3pLX1OXd22vNJgdo069MVKTBlO4jy75VkokMjaSkSMyyDDGmR4zHJSXNUYKO0+XXKGC5R4es+SnUBb7JupPdca+Eq0SgiY0xO1t+nfIKmNQb3Qd7KPnLISmeffSiOnhj/AKg+6fnNjW25QXfWpf8AUT8ZhfpF2rRqihzdVHKu1wjK1rhd9u6Zb2NQ8yHcgan50O2m4+6flNji93dVH/c/3mG5DVLYtO0OP2CflNzjdzdjr/3Fi8fKOa38xexMZycJnCZYkdvFGxSEM5XbSZTCf+qr2U3+5NPWaYDlNRviWsSLAbtN4EJJ1Vh8ONztL0PTA07z6jewHiBPHfyMnexnRs/tlfEQRaPIz1jFDDv/AEhpHtLKD773kuzBg6ROV6QzCx9KDpcH7Wmonkq7OHWZaw+zx1mTriFWlz103t7nuWC2tggNatDxZT+N4RPKfB2tz1IjgBrbwAnimC2avW36xhrD7Ip21B/Wb8YRZEDehn3Z6b/xdg1vaqNTfRah13fZ7B7pDU5e4Qf2jHuRvnMLS2NS+wPG5jzsil9hfcJXxKNLQN8s2DfSVgxxqH9ADzaRH6VMKPq1T/0x+9Mp/JyD6i+4R64Nfsj3TLy/QYh4Zf6jSL9LFFmCpQqsSbAXTX3EyPbf0kMijm6Izccz5gOy4FiYLTDBaZK6MQcptuG7N5wBszYr4pnZyRTViD1dw7ePjM/FsTy6dQn0xdh3AfShWIDPSQg3ta69x7fCcxX0pYlSQMLT7DmcgjrBEzmO2UiNemWXIRu6gdfhItm47Mcp43t1jsmPiurRrFhi5qM+GHX+lPGHdh6Q8HP70Bbe27Xx1VFqEA2sFS4W+82BJ9/G0t418lNmG8KSO+2kB8knJdqp6RRTYd+k1HI5JtjGs0cMEoxi7sIpyXCizNcyrgdt4rBOaWHqZRUOlwrC/cwNj+EuVdp1nVnyhSCAo677/dAm02a6O2hBUkfpDd4GZjJ3uA6IOg6/KnaZ/wDcEdwQeSyBts7Qbfiqn61vKWDK2NNqTn/C3lBLNJs7k/DMEIOSXC9S9Tw1bFBSWYgDV3ZmPh28ZV2tsVqV3U3G8niD1wlhNthUpUgj3ZVsQOjcrffIV2jUqOV5k5RcEk+cK2zhdKozK4LnOkHOvDfY8Zw7FHFj8Jdo0wjuo3ZmI7r3+cmMFLI72OvpNNiyY7cdwb/I46zHJstQb3J8ZeJjCZnrkN/hcS4igtyRAGMpd5HvVhN1tD1X77+6xmC5NNbF0fbHxvN9tEdGp7J+6IbH5TieJKsi9iUxs6TOTRzTl52cMUhDL1Jh9v8A9Zfw8hNs5mI26fzl/D7oky8HQ0K+d+xTAjwIwR4i52kPWT0N8rrLOG3yI0grhIYw7QZgl1EMUqUNEDNl7DyUicwtKSOJdmURFI5UuYjuk2E9aYYynUWylyuq1KVBSnE5W11C93fCGLwLLs5OYsoZc7E3JzOL7wR/Ajdua0m1WxUgA772Nv47JRfHviNnU0Q9NRke264NgfdB2cNbtsC4rZ1UYVXzg1Gdl36WFuMA0s6VVD7wbHfaxOkL7Sw7pakDdVHW2UE7yL8ZRooWrLc3sAPEXM0nROndFvbrWont0PugDk/jxTcpf1wbHtAvbzmj2nhqlRRSpIXepplHVxJPADrOgkG1Po8bB1qAqVFbOzXy30Ki4Fz1m48IXGvk3C+ITXxY096RWrbQ1IB0vroSdOI7YD2/tEllHAi5HHQ6Qhj0KPa19dNbWgDaSkux6rGXCKsTnN0bXD1cyKetQfhINoPam/cZU5O4gvRAP1dPDh/HZH7ca1Ijr/gxWqnX1PVyydel613iWthbYdqNNQAQnRY6X/w37N0uDG1QSLjJa56geof+Zi9lY9qdVSptc2YHUEX4iaPFYp6gPG3BVIHjG3Bs8osircpGv6TP9tiPC8vZoKxNG6oL2t+O+FsNhyV3yvw85r5UN6PWRwyam9mRkxt46tTKmx/8yItFnFxdM7ympLqi9mEdhPbE0f8AUXzAnouONxU9k/dnmOy6lq9M/wCYn3hPSsU/rez8jDY/Kzg+J+ePsSU36I7hHZpVw1ToL7I8pIHmzlEpnYzNFJZDLOZh9tH85qd/yE2zmYba5/OKntSZODo6Lzv2IBHgyMGOvFztIlUy1hd8pqZawh1kNBvCtrDVBt0BYQ6wxQO6FSAzDOGOkdWkWFj6zS6BoY0dTNjIy0v0KdRaZemqZrHK1S5ueCoo6zpmJAHANYiSMHJ0gmbPHBjuQO2rhWqqQGC3Atpru3+6Z8McKuQMc+tifVYX3fPxnV2+9OsUr5yjOFvUCipQdtyMV6LUzwYad1o3aFVzX5moq9K5pPcjMAfVtY9MDhfXhMTwNcHGhqIvlFHHbRqP0nsL2GnGWtg7PZ2yotyATmGum8k8ZUxFIOeaPrWY34dG24b76id5P7XehV0bUXuOtL5SD3E/EHhLhC+SpZeng9CwuHp4VCEsWfVnt0m0Gl+rslDlOPytgt8rdFkPWbG/nK1faAdj1EBh2A3BHlJXqgqL+B6rbo5SqhNtt2zF47BsWsx6S7wesbxK42WuV6jkBcpU346bh1ndNByhpdAVWI+yxva99FJ7e2ZvbO0DXKYegtwh3je76hm7F1YQMYtMLKSa25KXJvHZH5tvVbzlvbeK1K9Qt4wdtPZFWiASDu1YHcZUGJL7zrfXt7ZfRFvqDLU5YY3h7MfQwpLAjhYzV1cWzJqeHd8YO2bhAUJ6/lL9EA5QeGp6uz+OydXBjSir7nNn81v0IRs9ioG/zEJomRNTc6DxMezWHRt4wXi9ptorLY5hYg3B189Y5HHDHwLuUp8l3FpmU9mo8N8Fkw3hxcQHWTKxHUZyPE8PTJTXc9F4Pn6oPE+3BLhHtUQ9TL5iem1z0vD8Z5ZTbUd4856fVbXw+c52PhmvElvH7jMG3o09keUlzSrgm9Gv8btJPeaOUS5opHeKQhnHMw2029PU9s+c27GYPGtetU9s+Zmsh0dF5mNBjwZGDHXi510x4Ms4VtZUEnwx1kNoO4Q6wxRMBYRtYYoPDxByQZoPpFUeV6VXSNqPLZIxsJbGwnPVkThvPcBcy/trlNgVPNCsjOSF0zZBruzDojdbfBOyNmtianNK5QMrCoy+sKdukB2nQeJk23eT+Dw6GnSSnzpHqsQ1R6eofRjcgi+7qh8W0Tj+JybyqPojP8q8KatBgNdQQdM1r3Kk8Rx71EG4WocbgAQfTUSLHjnTVT4j5zoZqI9GS1H61Mks1Mfapk6so4qddDvg/k1ixRxpp39HXUFeq5GZSP2hIzmhJKwr06dcCzD1gN61F9ZfHq7YOxtKzc8guA2o61dfV/SGYd6r1y+QMNjSjaUcVr2LV6/fb9YdUf8AyfkrMhHQcEMN1r63XtB1HaZlqgsXapncBjg2UZrkCwP2kYXU/C/jLtLEkHKTxuD8pnFpGlXyE6qTrwtoxt1A3DDvYcJdrYoh99weqaMC5TozoANynNbz9wj+RgpUKLVKrAM7EKd+gYiw+MobZxrBeibEgjvBFtO2Xtlth6uG6a3KVMtuJbQmx6rmYnwExLcu7axFP1WYdLh1iYHEYfm6zDhvHcd02u2KVF63SF7WUEX0sBYazI7e0xDWGmUAeXneDxc0Fzepf2fjAFAEnXEEMT3e4CCNlub2tf8ARB+JE1g2JUVTmVgKYu11pdHMSQTod9+E6kMvl+gg1V/UqU9pSLFtmFwLlSGFuyXqdIfabwCfJJLWo9BtKjaHfzoHko+MYlmlQFRVky0KgUWy2PHf8IFxlw5DG5Gl9PlNHs+rmor7I8pndrH0reHkJxNRnyZHUmeh8OxQhK0uxArT1DPcKetR8p5Veem4epdKZ/wDyEFj4ZrxH9L9zmCbo27W+8ZavBKY5KfrsFu7gXv9o9UJAzRySS87I7xSFmdJmCrNd3P+I+c3LtMGW1PfLyHR0XLHidjLzt4A6g+T0G1lcGSUzLNoM4aqIRpV4DoNL1GrDRN0HKVaJq1zB6YiP56ao0kHti7bbD1A4vq1NXypnbIaqZwo6yBbxg/bFatVxvP4lebW/RXKGdANy5hqNN++T8mmBxVG/wBr42NvjCXKveZmeRxWxydZhUstvujKbSxIKsxspOa3DPYE2HaBreZXHA0ubI9ahUyj2T6Wn5sPCGtrGwuASxBUDgFvmYgduggnaYLISbaprxJ5lxZvc7CGhLqVnHnHpdGn5aqKmFWov1Srr3N/5HulkutbmC5IFRF1HBmAC+GZhBmGbndl662psP1Lj90SJWLYCkRv5tgO9bgeU0YJOVqc1XpkA+ohsewVFse2xIjalEZBUU3BNhaLlPjEqUqLEjnNLjW/qkMCfauR7UGbOp1XutP1eN7ZQeB75S3dBEtrK228foFGpBBPYOqd5LYoZ2RtVJD9oIO/Tw90r7a2YaS6m5LX8e34SlsmoVqrbr85co0qZUXubPapW+YlTbdlFtw3nr75isVis7ZjvNz4XNvhNTtOmebNhvGsx5337YLFvYXKy1g6xU6H3T1vH430NYjRmS5sxuN1iPhPKKeBexYWIGp4kDrI6t0OUduVyCrEEEWIsouO+3ZHccHJqhaUqLg2hU+236zfjG1GuNT85GlQ8Ka/rSTM5HBfZGvvM63SvQUt2EOTlS6heq8H7eW1Y9wl/kze73N7N8hKnKQdMHrB855jPGptHotFK5IE3no+AqehpH/LX7onm156Fsp74aj7C+Uzj7m/EOIgTlGL27Kj+YMOYTajNa9Jx23Sw7fWgjbguDu0rA69qiHqIFgbcJtvY5JcDRSG8Um5DO1WsD3HymFU+c2uJboN7LeRmIWTIdLR8MeDHRl528CdJMfeSUzIbx6NIbTL1JpZR5QptJ1eETDIvLVki1ZRV48VJvqCJB/YGLtiaJv/AGi/E2mk5V2MwVDEFSGG8EEd4N5s8VieepLVIIDrcA9YJU26xcH3QeTdCOsjTUjDY/8ArK5zlTKQrcM51F/1Z3a+FKoCyiw52nmG8tVToX8fOXsbQDb9crBh3g3kmMpE0mVNQRzignc9Jsy5T1aWtCYZ3GvQ4WeNSv1IuSnTwLL1NUX36/vSLk/rg0B+rVK/H/eUdg40pi3WmfR1Qaip15hnAHUQLj9GENkgLTrqNy18w7mCkfP3RgXJKGxVxrBQ2S9F3Q8AwCkAjiNWEk2XhuaohTvFy3aeP8dkZsXFmnVRUF2NLEKNQLZKdTMdeIVTp12lnD1VcXU3FvEeB1jGFK77lO6AfKaiWUMNRfvtvmXFMggzd4chi9MkDhqQN/VfsMhq8jgxHSIHYOHV3Qk8LluilKitgcbmw7X1IFx4jd77zI1lsxB69Zu32blpMugtdW4btAfKZ2vyWq6ta43310HWYmsUot7B5tOKJeS+IGbL1gg9xvJHIR2Qj1WIHdw+FotgbPZBmYEEt0bi1wvEE7wTK3Ka6Vw43VFBHhofHQRvHPoVi8o9QUo1x2+6WM+mi+8/KZRdqVODW8B+EkO2KlrZz4aeQjP4yNAfgs2fJxtaoPBgfAj/AGlLlI3SXuPnIuQdQlq9yTop11+0IuUj+lA6l8yZw9Q+qbZ29CqaBZM32xX/ADWl7PkSJ5/ebrk+35rT8fvNMQ7hddvFe5DtG/pLG1ip9wX8IS2bWLU1Lam2/r7ZUxNIlqlt9h5ESbZqFaaq17rpci1xwkRywhmnZBnnJsqjNY2t6N/ZbymPUzX7SwFUU3GRicvAX8pkTSZfWBHeCPOXND+lkkmdvO3kYMWaBo6KkSXj1MhzRytKNpltGkqtKiNJVeWg8WWQ8eHlYNHhpoKmWFeepbF2N/N6BxlZafOksRudmYKNdAFsf0u0zy/Z9IPVpob2Z1U9zMAfOe145qVHBVqlVRzfNnMgGUNzgsE07CqX7BGcMFJOzkeKZnHpivc812thCjnqlPDYl0dQACtzoe0azQ/kh/JaJrWVjTW92va5AphmO5iCnvED18GVJBisovDITtZoGQRc1bChRYi4BvvQVXK9o6II90JVa7Ji2QbqiXbvHqnvvp4yLD4EpjE0OVKZCnrsCN/XdoysS1bEMN65APdrGk01aEmmnTIq2LYVkyGxvV9zl1b4Ew5TSydwmZw9bPXudLb+q/H4w5jMcFpseoQOW3JIYxUotljktUDPUY6sXN79XATXaWnmPJ/aRVr33n4zYHaLZd07eCX9P2Eprcl2ivSbqqKP1gfwt7odwGJWn624jKfkZjcRjy2/Qrr36gWnW222hMD3lYWTTikEOV2M9NTItazAW3W6P438ZheUlRjUFybW0HAXNzYcN8K4/anOVwPsC3idfK0G8ozqnaD8ohKT667BFFdFgmm0sU6V9wMq0t8s204zQI1vIGlZq+luio+JkHKI+nPcsI8i8Jlw7OT/AEhv4DQfODeUK+lv1qPhcfKKZfMdPR7NA6823JpvzVexm+8fxmHvNlyWb827nbzEkO5vW+Ve4WB6Z7h84/NIA3T/AEfmZDha4ZbjrtCRg2rOW2XQCYpCK1tIpr4RVlys2+R1UB3gHSdihi4gTaWAp5SebS9m+ovX3TEYleke+dii8+ToYCCOWKKCOiiVJKsUUgaI9ZKIopAqCfJ5b4rD3/vqf31nqP0gH+aH7Wog9ouuhiij2n8rOH4r54+zMvyqPQK8OdwotwtmThO4vVFP8b4opjWcCelA9camC8ZTAWpYAXAvYWv3xRRHByHzcALYmtZr67/My7t4eibw84oozLzIFHyAvYvrDv8AnNpT/oz3xRTq4PIxOfIPI9KvePIzmMHSA7vumdig33NGfH9O/ePKd5QfU8flFFEJfmB15ATU9c+0fOT308J2KEBHo2wv6qnsjyEAcofXXuPnOxRXJydTS8oETYclf6ufbP7sUUqBrWeX7hQ+v+gYL2T6p7ooo5h8jOTMN4MdAePmZ2KKFM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40" name="AutoShape 16" descr="data:image/jpeg;base64,/9j/4AAQSkZJRgABAQAAAQABAAD/2wCEAAkGBhQSEBQUEhQUFRUUFBUVFRYVFBQUFBQUFBQVFRUUFhQYHCYeFxkjGRYUHy8gIycpLCwsFR4xNTAqNSYrLCkBCQoKDgwOGg8PGiwkHBwqLCwpLCwsLCkpLCksLCksKSkpKSopLCkpKSkpKSwsLCwsKSkpLCwtKSkpKSksKSwsKf/AABEIAMIBAwMBIgACEQEDEQH/xAAbAAABBQEBAAAAAAAAAAAAAAAFAAIDBAYBB//EAEwQAAIBAgMDCAYFBwoFBQAAAAECAAMRBBIhBTFBBhMiUWFxgbEjMnKRocEHQlKy0RQkgpKiwvAVJTM0Q1NiY3PhFoOTs/E1RHSjw//EABoBAAIDAQEAAAAAAAAAAAAAAAMEAAECBQb/xAAyEQACAgEDAgQEBQMFAAAAAAAAAQIRAwQhMRJBBTJRcRMiYYEUM0LB8COx8VKRodHh/9oADAMBAAIRAxEAPwAa6Zd8rnGKDbMt+q4vCeJwudSL2039Uwe2djilVbPdr7mN1Nza26USzYpVkq1ZitkbRqoCnN1qlibWBtbqvaGaeKxTerhG/TcD8JNy7D615KuJgJcPjm+ph07yW+Zky7Exh9bEUk9ikD8SBL3KDa4oST8p7/cYJo8kqjevjKx9iyj4GWk5B0D67Vn9qoflLIyeptdV9ZlHe6L5mVanKiiu+pT/AFifugwhh+ReFX+xB9osfMwlh9g0E9WjSH6C/hLoqzLnlbS+qWb2KbnztHpt53/o8PiW/wCWFHvN5s6eHA3ADuAEmCyqRLMWrYxt2FYe3VA+AAkg2Tjm+rh072dz8SRNoEjgkmxDH0+SuKPrYlF/06K+dgZYXkUx9fF4huwNlE1OWdtIQzCfR7ht7865/wAVQ/KXKPInBr/YIfazN5mHQseEksgOo7Bw6+rQpD/lp+EuU8Oq+qqjuAHlLHNxZZRCK04RJCJwyEIrRFYhWUmwIJ6gQT7p0yyNNcjCsaRHmMIkKGGeIYynbFVx1Vqn3mnt5njO2EtjcSP81/vGCy+Uc0T/AKqEBFaOA0itED1iIyI1lkhE4RLKZXtFJMsUsxR6FWQW1Nh32+MAcrsKOZTj6WkNdTYsBvmhrDSYzb9Rlq0aYPQaqhy9RDi1uqdA8alZrUw4G4R9R1RSzEADeTJLTOY7FrVJd78xTNlUb61T8PlMylQXDi+I9+CeptOrWBNK1KkN9V7C/d/tB7ph7+kxFWof8K6ftSzXS5U4i7Mf6PDU9Ao4XtullRXXcMNQHBSVzeN7wJ04JQ2jt/PWrf8AsVsLhqBPocQ9NuGcZR+sIawm2atBwmKF1Pq1BqO+40I+MpVjUC3xFGnVp/3lK2Ydt1+ckplaahWPO4WobBj61JvkRKunsEcVkVPf+dmu/wBGbKkARcag7iOIkoEz3J6u1Ko2Gc3t0qZ6132HZbXwM0YEZhLqRx82L4cq7dvY4BJFWJEkyU5oCNCRwSTLTkgpSFlYU48U5zGYpKKF6jBFFrs24X3Rmztp0q6F6Lh1U5SwuBcAE7+wj3yiE4px2WChyqonDNiFzMgfm1AXpO+bKAgvrcnS9pPsbbC4gP0HpvTbJUpvbMptcbtCCOPZIQvGMMlKxjiWWuQbjajs4p0zluMzPYHKt7DKDpcm+/dYyvU2ZT1513ewzNnqGwXrKiwtofdK+xNt8/VfMoWycDwDce68GYbFnE1SgvlqVC9Q/wCUgARB2Hj7UXeSLqu50o6bJG09lFJt+5awdShWqNTp0ubZVzU3Aysd1mGl7ag2N7iE8FtanUITMDUygsovobDML7tDAz17bUFuoJ/9e73290jwmzKlPaFwpyFmOaxy5XB47uNpmM2uPWgmTBCS3dfL1Lfv9zVkRto+05aNHHImE8d5RpbH4j/U8wD857MVnkfK+gV2jW6mykfqj5weTyjWkdZUUkGk6RHouk6ViDPWrghtOESScMolkOWKS5YpdGTeVpi9va4vDD/NX74mzr7pjdqrfHYYf5iH9udBnjod/Zmk27iCtPIvrVWFNfHefd5wSXVLsBdKHoqK8HrH1m7ddfdLu1Kv5yvVSovU8bED4gQfh1tzAO6nSfEN2sbkX9ywEnbOlgjUF9d/59v7k+HpVC5p0z6Zta9U70v9Req27rvpJfyTB0zao7VG+sQWOv6P4mdwTpSww51mVq92JQXYjqvw085APyRRfmq7DrY5QZXCDRuUmldfTv8Af9gkuA5peewb5kHr0ycwI4i3yOsdRRMwC6UMULW/u6o/A28D2R2wNq0edFOnRKZ9CS5O4E6iSjZDilVRUboVw9PTeDcaeFpdXuiW4y6cm3HPNP8AdMhR2FKnUPr4arzbdq3uL+4ibpEvr1wDV2HUb8qAXSoUZNQLsCCePaZpMLSIpoG3hVB7wBeExprkT1coySae/wDh/wB7M1ypx9ZXVcObGnTbEVLfWpoygIe/pe6Q8rsW5XC1KDsAVqVgFJAYU6a1QCBv0Bna1DCVMVWbFVkLMy00RKrghFGXK4W2pa+ks7H2ZTzrQNdXODOIzLlYEUqqlApJ0utzuvwhhAr4avz21qdZSchLUkF9LJh1dj76lpqtqbYp0CiuHJf1ciF9xA1tu3iA+R2zKD0qL0ajsMPUq6sgTO1RVvcXOgBWa1jIUA+U+zzVSkgqJTPPowLi+YrchQp0Y34HqmfxW0K5pVcOVerlxApPUoUwGNHLncZRoGI6N9N5hvbWNV86tR5ylSZecJbKVY8UG/QHrkO2MeuCoKuHRbscwFiQFJGZ21uSbganj2SEMrRqkYRvRPTp0NorUNwLKnOdJbDcU0v7Qmm5NVRUxeOrIc1N3oqrDVWKU7PY8bE/GGcWiUqNVgqgBalQjKLM2Ukkjjewmd5F7SaqwDYpGPNZuYWgKQUm2oawzW1GmmsshrCYwyYrGkSizKVdgGhTxDqcxZCFAFiFLa+NvKQ8i8LpUc8bKD3XJt7xNcZFYAcAPhBfCXUmuw69bOWKUJcyrcwG3C1PGMw3hw6/Aj8JtMLXFRFddzAEePCUNtbOo17ZnCsugI106iOPXH4JTTIpJl5ukq5ma+Y5wzaW0G6YhFwk/Rhc+WGowwS80Vv7BK0VoO/l+ncBVqte+XLTbpW4qTa8u4PFLUXMt95BBFiCN4I4GGUkxCWKcVclRLaeTcuKdtpVO1KZ/YH4T1sCeW/SFTttDvoofvD5Sp+VhNN+bEZsLk6+JDFCoy2BzX4gngD1QkOQNXjUp/tn92XPo9OlYdiH7w+cPNTRQoK3zaDTMSbZj5GAjGNW0dDU6zLDI4xexl/+AG41kH6J+ZEcvIan9bEDwC/NppxTXhT/AGUHzjrdS28V+Uuo+gq9bnf6jNf8F4f+/P7H4xTTa9Q98Uny+hn8Xm/1Mz9fdMdjtdo4Yf4x8z8psq+6Y+uP5zw/f+68M+QEO/sEtqD09f8A+Lp4EX+ciC3Y2+tghl8ALj4GXdrJlxVIn1aiNSJ772+LCD8PVKLTcjpYdzTqD/LYm3mw90WfJ1cTuCr0/n/KJto4pxhsO9Niq5MrZTbUADf4GVTWZ8Nd2Zjz28kn+zPXCGHqpRvRqjNh6vSpvvAvrw3eG7xhDD7AotTypV6OfPe6m3Ry2vJ09T2CRzRxJdS72nX83BnJej+c0vaP3TPTKVGZvY2w6FKorioSVublly7jv+PumnTFrmt3cDck20AtDYo9CpiOuyrNNOHCRZRNJ0iPpsGFx1kbiDcaEEGdKQpzzIcm6NfPWKJh+b/K62ZnDGrbOMwWwtu3X7YJ2nVajWxVVAb1K2Jwxt11aaNTPgwPvnoGB2alIMEFs7tUbUm7v6x13d0kXY1I3vTQ5qnOm4veoNA+vGWQD8jcIKYxVMbkxLL7qdMfKEsMMRzr87zXNa5MmbP63RLX03dUJU8Kq3yqBmOZrADM3Wbbz2xxSQhkdsUhzlVF50NUy9ELdKjfaDcAOO7USPb2wa5SqUKtdaahQpZ8qFTZTwF+lNhactLJQGbnrGkUVjzF+dYAU2q3IyGmNbcYM2dgMRVxVGtWpLRGHpOlgytzjOLHKB6qAXsDNXaLLKLKWMJC6G2oF+q5AMrVqOQjKWucw1JP1SR8QITqUgRY/wAWkbUh7tZZQGdU5sEWz2Ftelmv5x1SmQTT4Mbg9S72H8dcJ8yBwHuE4VkICcgJIbPckiwuFtfTdwtaUhs8FnZgQeZQKbkC+RwRa9id2+aEiB8fgXasWCgqVUcL3Ba41I01EHNWg+GVN71t+6IU0/JSSoyIQ92Xok0wLb+sWlrZa61bEEGqzCxB0IXfbd3QVQ2FVupK01Kte6tv6GTW+426oW2bg2p581ukwOhJ3KF1JHWJmF3wHzdKi0pX/kvieZ/SSn57TPXRHwZ/xnpd55z9Jy/nGHPXTYftTcuBbE6mi19HTekqjrpj4N/vNJW30va//NxMr9Hj/nDDrpH4Ms1WI+p2VB8xF4+Ua1v532RYMaRETOXliYrRRXikKM5X3TH79qUezN9xpr8QdJkaA/nSn2K33DCvlG4cS9jS7bwHO0SB6y9Je8cPEXgRMSSOfUZtMmJp9Y3Z7dR+BE1YgXaeyHV+ew/ra5k4N16cb8RB5I90N6bMl/Tl9v8AplbDKwQ80BiKB1NNvXp9lt/iIQ2GlIs+Wm9I9G+e5Bs6kKBvvcQGtSkzXDNhqg32DFL9lukvdNBsWoxDZq4riy2UHUXdRmOYTMHuNZotQf8A7+2zNLSoU2vmYgE5iApBH1fdcE7uuEiqFlYlyzaobKAbW3Dh49cpYJVQt0SSouwDHcLNa6g8SeoQlhwAqdAG4IUlmJGU62G5d19DGzmBHCUxk0vqTe+8m5uffJcko0NpdBjYCy5lF95IvYdfCETLQGSae5xVkqLGLJVlMo7acaPtGNKIRNGmdaNkLFFFKu0dp06FMvVYKo4nieoDiZCFkxhmTf6UsJe3pLX1OXd22vNJgdo069MVKTBlO4jy75VkokMjaSkSMyyDDGmR4zHJSXNUYKO0+XXKGC5R4es+SnUBb7JupPdca+Eq0SgiY0xO1t+nfIKmNQb3Qd7KPnLISmeffSiOnhj/AKg+6fnNjW25QXfWpf8AUT8ZhfpF2rRqihzdVHKu1wjK1rhd9u6Zb2NQ8yHcgan50O2m4+6flNji93dVH/c/3mG5DVLYtO0OP2CflNzjdzdjr/3Fi8fKOa38xexMZycJnCZYkdvFGxSEM5XbSZTCf+qr2U3+5NPWaYDlNRviWsSLAbtN4EJJ1Vh8ONztL0PTA07z6jewHiBPHfyMnexnRs/tlfEQRaPIz1jFDDv/AEhpHtLKD773kuzBg6ROV6QzCx9KDpcH7Wmonkq7OHWZaw+zx1mTriFWlz103t7nuWC2tggNatDxZT+N4RPKfB2tz1IjgBrbwAnimC2avW36xhrD7Ip21B/Wb8YRZEDehn3Z6b/xdg1vaqNTfRah13fZ7B7pDU5e4Qf2jHuRvnMLS2NS+wPG5jzsil9hfcJXxKNLQN8s2DfSVgxxqH9ADzaRH6VMKPq1T/0x+9Mp/JyD6i+4R64Nfsj3TLy/QYh4Zf6jSL9LFFmCpQqsSbAXTX3EyPbf0kMijm6Izccz5gOy4FiYLTDBaZK6MQcptuG7N5wBszYr4pnZyRTViD1dw7ePjM/FsTy6dQn0xdh3AfShWIDPSQg3ta69x7fCcxX0pYlSQMLT7DmcgjrBEzmO2UiNemWXIRu6gdfhItm47Mcp43t1jsmPiurRrFhi5qM+GHX+lPGHdh6Q8HP70Bbe27Xx1VFqEA2sFS4W+82BJ9/G0t418lNmG8KSO+2kB8knJdqp6RRTYd+k1HI5JtjGs0cMEoxi7sIpyXCizNcyrgdt4rBOaWHqZRUOlwrC/cwNj+EuVdp1nVnyhSCAo677/dAm02a6O2hBUkfpDd4GZjJ3uA6IOg6/KnaZ/wDcEdwQeSyBts7Qbfiqn61vKWDK2NNqTn/C3lBLNJs7k/DMEIOSXC9S9Tw1bFBSWYgDV3ZmPh28ZV2tsVqV3U3G8niD1wlhNthUpUgj3ZVsQOjcrffIV2jUqOV5k5RcEk+cK2zhdKozK4LnOkHOvDfY8Zw7FHFj8Jdo0wjuo3ZmI7r3+cmMFLI72OvpNNiyY7cdwb/I46zHJstQb3J8ZeJjCZnrkN/hcS4igtyRAGMpd5HvVhN1tD1X77+6xmC5NNbF0fbHxvN9tEdGp7J+6IbH5TieJKsi9iUxs6TOTRzTl52cMUhDL1Jh9v8A9Zfw8hNs5mI26fzl/D7oky8HQ0K+d+xTAjwIwR4i52kPWT0N8rrLOG3yI0grhIYw7QZgl1EMUqUNEDNl7DyUicwtKSOJdmURFI5UuYjuk2E9aYYynUWylyuq1KVBSnE5W11C93fCGLwLLs5OYsoZc7E3JzOL7wR/Ajdua0m1WxUgA772Nv47JRfHviNnU0Q9NRke264NgfdB2cNbtsC4rZ1UYVXzg1Gdl36WFuMA0s6VVD7wbHfaxOkL7Sw7pakDdVHW2UE7yL8ZRooWrLc3sAPEXM0nROndFvbrWont0PugDk/jxTcpf1wbHtAvbzmj2nhqlRRSpIXepplHVxJPADrOgkG1Po8bB1qAqVFbOzXy30Ki4Fz1m48IXGvk3C+ITXxY096RWrbQ1IB0vroSdOI7YD2/tEllHAi5HHQ6Qhj0KPa19dNbWgDaSkux6rGXCKsTnN0bXD1cyKetQfhINoPam/cZU5O4gvRAP1dPDh/HZH7ca1Ijr/gxWqnX1PVyydel613iWthbYdqNNQAQnRY6X/w37N0uDG1QSLjJa56geof+Zi9lY9qdVSptc2YHUEX4iaPFYp6gPG3BVIHjG3Bs8osircpGv6TP9tiPC8vZoKxNG6oL2t+O+FsNhyV3yvw85r5UN6PWRwyam9mRkxt46tTKmx/8yItFnFxdM7ympLqi9mEdhPbE0f8AUXzAnouONxU9k/dnmOy6lq9M/wCYn3hPSsU/rez8jDY/Kzg+J+ePsSU36I7hHZpVw1ToL7I8pIHmzlEpnYzNFJZDLOZh9tH85qd/yE2zmYba5/OKntSZODo6Lzv2IBHgyMGOvFztIlUy1hd8pqZawh1kNBvCtrDVBt0BYQ6wxQO6FSAzDOGOkdWkWFj6zS6BoY0dTNjIy0v0KdRaZemqZrHK1S5ueCoo6zpmJAHANYiSMHJ0gmbPHBjuQO2rhWqqQGC3Atpru3+6Z8McKuQMc+tifVYX3fPxnV2+9OsUr5yjOFvUCipQdtyMV6LUzwYad1o3aFVzX5moq9K5pPcjMAfVtY9MDhfXhMTwNcHGhqIvlFHHbRqP0nsL2GnGWtg7PZ2yotyATmGum8k8ZUxFIOeaPrWY34dG24b76id5P7XehV0bUXuOtL5SD3E/EHhLhC+SpZeng9CwuHp4VCEsWfVnt0m0Gl+rslDlOPytgt8rdFkPWbG/nK1faAdj1EBh2A3BHlJXqgqL+B6rbo5SqhNtt2zF47BsWsx6S7wesbxK42WuV6jkBcpU346bh1ndNByhpdAVWI+yxva99FJ7e2ZvbO0DXKYegtwh3je76hm7F1YQMYtMLKSa25KXJvHZH5tvVbzlvbeK1K9Qt4wdtPZFWiASDu1YHcZUGJL7zrfXt7ZfRFvqDLU5YY3h7MfQwpLAjhYzV1cWzJqeHd8YO2bhAUJ6/lL9EA5QeGp6uz+OydXBjSir7nNn81v0IRs9ioG/zEJomRNTc6DxMezWHRt4wXi9ptorLY5hYg3B189Y5HHDHwLuUp8l3FpmU9mo8N8Fkw3hxcQHWTKxHUZyPE8PTJTXc9F4Pn6oPE+3BLhHtUQ9TL5iem1z0vD8Z5ZTbUd4856fVbXw+c52PhmvElvH7jMG3o09keUlzSrgm9Gv8btJPeaOUS5opHeKQhnHMw2029PU9s+c27GYPGtetU9s+Zmsh0dF5mNBjwZGDHXi510x4Ms4VtZUEnwx1kNoO4Q6wxRMBYRtYYoPDxByQZoPpFUeV6VXSNqPLZIxsJbGwnPVkThvPcBcy/trlNgVPNCsjOSF0zZBruzDojdbfBOyNmtianNK5QMrCoy+sKdukB2nQeJk23eT+Dw6GnSSnzpHqsQ1R6eofRjcgi+7qh8W0Tj+JybyqPojP8q8KatBgNdQQdM1r3Kk8Rx71EG4WocbgAQfTUSLHjnTVT4j5zoZqI9GS1H61Mks1Mfapk6so4qddDvg/k1ixRxpp39HXUFeq5GZSP2hIzmhJKwr06dcCzD1gN61F9ZfHq7YOxtKzc8guA2o61dfV/SGYd6r1y+QMNjSjaUcVr2LV6/fb9YdUf8AyfkrMhHQcEMN1r63XtB1HaZlqgsXapncBjg2UZrkCwP2kYXU/C/jLtLEkHKTxuD8pnFpGlXyE6qTrwtoxt1A3DDvYcJdrYoh99weqaMC5TozoANynNbz9wj+RgpUKLVKrAM7EKd+gYiw+MobZxrBeibEgjvBFtO2Xtlth6uG6a3KVMtuJbQmx6rmYnwExLcu7axFP1WYdLh1iYHEYfm6zDhvHcd02u2KVF63SF7WUEX0sBYazI7e0xDWGmUAeXneDxc0Fzepf2fjAFAEnXEEMT3e4CCNlub2tf8ARB+JE1g2JUVTmVgKYu11pdHMSQTod9+E6kMvl+gg1V/UqU9pSLFtmFwLlSGFuyXqdIfabwCfJJLWo9BtKjaHfzoHko+MYlmlQFRVky0KgUWy2PHf8IFxlw5DG5Gl9PlNHs+rmor7I8pndrH0reHkJxNRnyZHUmeh8OxQhK0uxArT1DPcKetR8p5Veem4epdKZ/wDyEFj4ZrxH9L9zmCbo27W+8ZavBKY5KfrsFu7gXv9o9UJAzRySS87I7xSFmdJmCrNd3P+I+c3LtMGW1PfLyHR0XLHidjLzt4A6g+T0G1lcGSUzLNoM4aqIRpV4DoNL1GrDRN0HKVaJq1zB6YiP56ao0kHti7bbD1A4vq1NXypnbIaqZwo6yBbxg/bFatVxvP4lebW/RXKGdANy5hqNN++T8mmBxVG/wBr42NvjCXKveZmeRxWxydZhUstvujKbSxIKsxspOa3DPYE2HaBreZXHA0ubI9ahUyj2T6Wn5sPCGtrGwuASxBUDgFvmYgduggnaYLISbaprxJ5lxZvc7CGhLqVnHnHpdGn5aqKmFWov1Srr3N/5HulkutbmC5IFRF1HBmAC+GZhBmGbndl662psP1Lj90SJWLYCkRv5tgO9bgeU0YJOVqc1XpkA+ohsewVFse2xIjalEZBUU3BNhaLlPjEqUqLEjnNLjW/qkMCfauR7UGbOp1XutP1eN7ZQeB75S3dBEtrK228foFGpBBPYOqd5LYoZ2RtVJD9oIO/Tw90r7a2YaS6m5LX8e34SlsmoVqrbr85co0qZUXubPapW+YlTbdlFtw3nr75isVis7ZjvNz4XNvhNTtOmebNhvGsx5337YLFvYXKy1g6xU6H3T1vH430NYjRmS5sxuN1iPhPKKeBexYWIGp4kDrI6t0OUduVyCrEEEWIsouO+3ZHccHJqhaUqLg2hU+236zfjG1GuNT85GlQ8Ka/rSTM5HBfZGvvM63SvQUt2EOTlS6heq8H7eW1Y9wl/kze73N7N8hKnKQdMHrB855jPGptHotFK5IE3no+AqehpH/LX7onm156Fsp74aj7C+Uzj7m/EOIgTlGL27Kj+YMOYTajNa9Jx23Sw7fWgjbguDu0rA69qiHqIFgbcJtvY5JcDRSG8Um5DO1WsD3HymFU+c2uJboN7LeRmIWTIdLR8MeDHRl528CdJMfeSUzIbx6NIbTL1JpZR5QptJ1eETDIvLVki1ZRV48VJvqCJB/YGLtiaJv/AGi/E2mk5V2MwVDEFSGG8EEd4N5s8VieepLVIIDrcA9YJU26xcH3QeTdCOsjTUjDY/8ArK5zlTKQrcM51F/1Z3a+FKoCyiw52nmG8tVToX8fOXsbQDb9crBh3g3kmMpE0mVNQRzignc9Jsy5T1aWtCYZ3GvQ4WeNSv1IuSnTwLL1NUX36/vSLk/rg0B+rVK/H/eUdg40pi3WmfR1Qaip15hnAHUQLj9GENkgLTrqNy18w7mCkfP3RgXJKGxVxrBQ2S9F3Q8AwCkAjiNWEk2XhuaohTvFy3aeP8dkZsXFmnVRUF2NLEKNQLZKdTMdeIVTp12lnD1VcXU3FvEeB1jGFK77lO6AfKaiWUMNRfvtvmXFMggzd4chi9MkDhqQN/VfsMhq8jgxHSIHYOHV3Qk8LluilKitgcbmw7X1IFx4jd77zI1lsxB69Zu32blpMugtdW4btAfKZ2vyWq6ta43310HWYmsUot7B5tOKJeS+IGbL1gg9xvJHIR2Qj1WIHdw+FotgbPZBmYEEt0bi1wvEE7wTK3Ka6Vw43VFBHhofHQRvHPoVi8o9QUo1x2+6WM+mi+8/KZRdqVODW8B+EkO2KlrZz4aeQjP4yNAfgs2fJxtaoPBgfAj/AGlLlI3SXuPnIuQdQlq9yTop11+0IuUj+lA6l8yZw9Q+qbZ29CqaBZM32xX/ADWl7PkSJ5/ebrk+35rT8fvNMQ7hddvFe5DtG/pLG1ip9wX8IS2bWLU1Lam2/r7ZUxNIlqlt9h5ESbZqFaaq17rpci1xwkRywhmnZBnnJsqjNY2t6N/ZbymPUzX7SwFUU3GRicvAX8pkTSZfWBHeCPOXND+lkkmdvO3kYMWaBo6KkSXj1MhzRytKNpltGkqtKiNJVeWg8WWQ8eHlYNHhpoKmWFeepbF2N/N6BxlZafOksRudmYKNdAFsf0u0zy/Z9IPVpob2Z1U9zMAfOe145qVHBVqlVRzfNnMgGUNzgsE07CqX7BGcMFJOzkeKZnHpivc812thCjnqlPDYl0dQACtzoe0azQ/kh/JaJrWVjTW92va5AphmO5iCnvED18GVJBisovDITtZoGQRc1bChRYi4BvvQVXK9o6II90JVa7Ji2QbqiXbvHqnvvp4yLD4EpjE0OVKZCnrsCN/XdoysS1bEMN65APdrGk01aEmmnTIq2LYVkyGxvV9zl1b4Ew5TSydwmZw9bPXudLb+q/H4w5jMcFpseoQOW3JIYxUotljktUDPUY6sXN79XATXaWnmPJ/aRVr33n4zYHaLZd07eCX9P2Eprcl2ivSbqqKP1gfwt7odwGJWn624jKfkZjcRjy2/Qrr36gWnW222hMD3lYWTTikEOV2M9NTItazAW3W6P438ZheUlRjUFybW0HAXNzYcN8K4/anOVwPsC3idfK0G8ozqnaD8ohKT667BFFdFgmm0sU6V9wMq0t8s204zQI1vIGlZq+luio+JkHKI+nPcsI8i8Jlw7OT/AEhv4DQfODeUK+lv1qPhcfKKZfMdPR7NA6823JpvzVexm+8fxmHvNlyWb827nbzEkO5vW+Ve4WB6Z7h84/NIA3T/AEfmZDha4ZbjrtCRg2rOW2XQCYpCK1tIpr4RVlys2+R1UB3gHSdihi4gTaWAp5SebS9m+ovX3TEYleke+dii8+ToYCCOWKKCOiiVJKsUUgaI9ZKIopAqCfJ5b4rD3/vqf31nqP0gH+aH7Wog9ouuhiij2n8rOH4r54+zMvyqPQK8OdwotwtmThO4vVFP8b4opjWcCelA9camC8ZTAWpYAXAvYWv3xRRHByHzcALYmtZr67/My7t4eibw84oozLzIFHyAvYvrDv8AnNpT/oz3xRTq4PIxOfIPI9KvePIzmMHSA7vumdig33NGfH9O/ePKd5QfU8flFFEJfmB15ATU9c+0fOT308J2KEBHo2wv6qnsjyEAcofXXuPnOxRXJydTS8oETYclf6ufbP7sUUqBrWeX7hQ+v+gYL2T6p7ooo5h8jOTMN4MdAePmZ2KKFM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42" name="AutoShape 18" descr="data:image/jpeg;base64,/9j/4AAQSkZJRgABAQAAAQABAAD/2wCEAAkGBhQSEBQUEhQUFRUUFBUVFRYVFBQUFBQUFBQVFRUUFhQYHCYeFxkjGRYUHy8gIycpLCwsFR4xNTAqNSYrLCkBCQoKDgwOGg8PGiwkHBwqLCwpLCwsLCkpLCksLCksKSkpKSopLCkpKSkpKSwsLCwsKSkpLCwtKSkpKSksKSwsKf/AABEIAMIBAwMBIgACEQEDEQH/xAAbAAABBQEBAAAAAAAAAAAAAAAFAAIDBAYBB//EAEwQAAIBAgMDCAYFBwoFBQAAAAECAAMRBBIhBTFBBhMiUWFxgbEjMnKRocEHQlKy0RQkgpKiwvAVJTM0Q1NiY3PhFoOTs/E1RHSjw//EABoBAAIDAQEAAAAAAAAAAAAAAAMEAAECBQb/xAAyEQACAgEDAgQEBQMFAAAAAAAAAQIRAwQhMRJBBTJRcRMiYYEUM0LB8COx8VKRodHh/9oADAMBAAIRAxEAPwAa6Zd8rnGKDbMt+q4vCeJwudSL2039Uwe2djilVbPdr7mN1Nza26USzYpVkq1ZitkbRqoCnN1qlibWBtbqvaGaeKxTerhG/TcD8JNy7D615KuJgJcPjm+ph07yW+Zky7Exh9bEUk9ikD8SBL3KDa4oST8p7/cYJo8kqjevjKx9iyj4GWk5B0D67Vn9qoflLIyeptdV9ZlHe6L5mVanKiiu+pT/AFifugwhh+ReFX+xB9osfMwlh9g0E9WjSH6C/hLoqzLnlbS+qWb2KbnztHpt53/o8PiW/wCWFHvN5s6eHA3ADuAEmCyqRLMWrYxt2FYe3VA+AAkg2Tjm+rh072dz8SRNoEjgkmxDH0+SuKPrYlF/06K+dgZYXkUx9fF4huwNlE1OWdtIQzCfR7ht7865/wAVQ/KXKPInBr/YIfazN5mHQseEksgOo7Bw6+rQpD/lp+EuU8Oq+qqjuAHlLHNxZZRCK04RJCJwyEIrRFYhWUmwIJ6gQT7p0yyNNcjCsaRHmMIkKGGeIYynbFVx1Vqn3mnt5njO2EtjcSP81/vGCy+Uc0T/AKqEBFaOA0itED1iIyI1lkhE4RLKZXtFJMsUsxR6FWQW1Nh32+MAcrsKOZTj6WkNdTYsBvmhrDSYzb9Rlq0aYPQaqhy9RDi1uqdA8alZrUw4G4R9R1RSzEADeTJLTOY7FrVJd78xTNlUb61T8PlMylQXDi+I9+CeptOrWBNK1KkN9V7C/d/tB7ph7+kxFWof8K6ftSzXS5U4i7Mf6PDU9Ao4XtullRXXcMNQHBSVzeN7wJ04JQ2jt/PWrf8AsVsLhqBPocQ9NuGcZR+sIawm2atBwmKF1Pq1BqO+40I+MpVjUC3xFGnVp/3lK2Ydt1+ckplaahWPO4WobBj61JvkRKunsEcVkVPf+dmu/wBGbKkARcag7iOIkoEz3J6u1Ko2Gc3t0qZ6132HZbXwM0YEZhLqRx82L4cq7dvY4BJFWJEkyU5oCNCRwSTLTkgpSFlYU48U5zGYpKKF6jBFFrs24X3Rmztp0q6F6Lh1U5SwuBcAE7+wj3yiE4px2WChyqonDNiFzMgfm1AXpO+bKAgvrcnS9pPsbbC4gP0HpvTbJUpvbMptcbtCCOPZIQvGMMlKxjiWWuQbjajs4p0zluMzPYHKt7DKDpcm+/dYyvU2ZT1513ewzNnqGwXrKiwtofdK+xNt8/VfMoWycDwDce68GYbFnE1SgvlqVC9Q/wCUgARB2Hj7UXeSLqu50o6bJG09lFJt+5awdShWqNTp0ubZVzU3Aysd1mGl7ag2N7iE8FtanUITMDUygsovobDML7tDAz17bUFuoJ/9e73290jwmzKlPaFwpyFmOaxy5XB47uNpmM2uPWgmTBCS3dfL1Lfv9zVkRto+05aNHHImE8d5RpbH4j/U8wD857MVnkfK+gV2jW6mykfqj5weTyjWkdZUUkGk6RHouk6ViDPWrghtOESScMolkOWKS5YpdGTeVpi9va4vDD/NX74mzr7pjdqrfHYYf5iH9udBnjod/Zmk27iCtPIvrVWFNfHefd5wSXVLsBdKHoqK8HrH1m7ddfdLu1Kv5yvVSovU8bED4gQfh1tzAO6nSfEN2sbkX9ywEnbOlgjUF9d/59v7k+HpVC5p0z6Zta9U70v9Req27rvpJfyTB0zao7VG+sQWOv6P4mdwTpSww51mVq92JQXYjqvw085APyRRfmq7DrY5QZXCDRuUmldfTv8Af9gkuA5peewb5kHr0ycwI4i3yOsdRRMwC6UMULW/u6o/A28D2R2wNq0edFOnRKZ9CS5O4E6iSjZDilVRUboVw9PTeDcaeFpdXuiW4y6cm3HPNP8AdMhR2FKnUPr4arzbdq3uL+4ibpEvr1wDV2HUb8qAXSoUZNQLsCCePaZpMLSIpoG3hVB7wBeExprkT1coySae/wDh/wB7M1ypx9ZXVcObGnTbEVLfWpoygIe/pe6Q8rsW5XC1KDsAVqVgFJAYU6a1QCBv0Bna1DCVMVWbFVkLMy00RKrghFGXK4W2pa+ks7H2ZTzrQNdXODOIzLlYEUqqlApJ0utzuvwhhAr4avz21qdZSchLUkF9LJh1dj76lpqtqbYp0CiuHJf1ciF9xA1tu3iA+R2zKD0qL0ajsMPUq6sgTO1RVvcXOgBWa1jIUA+U+zzVSkgqJTPPowLi+YrchQp0Y34HqmfxW0K5pVcOVerlxApPUoUwGNHLncZRoGI6N9N5hvbWNV86tR5ylSZecJbKVY8UG/QHrkO2MeuCoKuHRbscwFiQFJGZ21uSbganj2SEMrRqkYRvRPTp0NorUNwLKnOdJbDcU0v7Qmm5NVRUxeOrIc1N3oqrDVWKU7PY8bE/GGcWiUqNVgqgBalQjKLM2Ukkjjewmd5F7SaqwDYpGPNZuYWgKQUm2oawzW1GmmsshrCYwyYrGkSizKVdgGhTxDqcxZCFAFiFLa+NvKQ8i8LpUc8bKD3XJt7xNcZFYAcAPhBfCXUmuw69bOWKUJcyrcwG3C1PGMw3hw6/Aj8JtMLXFRFddzAEePCUNtbOo17ZnCsugI106iOPXH4JTTIpJl5ukq5ma+Y5wzaW0G6YhFwk/Rhc+WGowwS80Vv7BK0VoO/l+ncBVqte+XLTbpW4qTa8u4PFLUXMt95BBFiCN4I4GGUkxCWKcVclRLaeTcuKdtpVO1KZ/YH4T1sCeW/SFTttDvoofvD5Sp+VhNN+bEZsLk6+JDFCoy2BzX4gngD1QkOQNXjUp/tn92XPo9OlYdiH7w+cPNTRQoK3zaDTMSbZj5GAjGNW0dDU6zLDI4xexl/+AG41kH6J+ZEcvIan9bEDwC/NppxTXhT/AGUHzjrdS28V+Uuo+gq9bnf6jNf8F4f+/P7H4xTTa9Q98Uny+hn8Xm/1Mz9fdMdjtdo4Yf4x8z8psq+6Y+uP5zw/f+68M+QEO/sEtqD09f8A+Lp4EX+ciC3Y2+tghl8ALj4GXdrJlxVIn1aiNSJ772+LCD8PVKLTcjpYdzTqD/LYm3mw90WfJ1cTuCr0/n/KJto4pxhsO9Niq5MrZTbUADf4GVTWZ8Nd2Zjz28kn+zPXCGHqpRvRqjNh6vSpvvAvrw3eG7xhDD7AotTypV6OfPe6m3Ry2vJ09T2CRzRxJdS72nX83BnJej+c0vaP3TPTKVGZvY2w6FKorioSVublly7jv+PumnTFrmt3cDck20AtDYo9CpiOuyrNNOHCRZRNJ0iPpsGFx1kbiDcaEEGdKQpzzIcm6NfPWKJh+b/K62ZnDGrbOMwWwtu3X7YJ2nVajWxVVAb1K2Jwxt11aaNTPgwPvnoGB2alIMEFs7tUbUm7v6x13d0kXY1I3vTQ5qnOm4veoNA+vGWQD8jcIKYxVMbkxLL7qdMfKEsMMRzr87zXNa5MmbP63RLX03dUJU8Kq3yqBmOZrADM3Wbbz2xxSQhkdsUhzlVF50NUy9ELdKjfaDcAOO7USPb2wa5SqUKtdaahQpZ8qFTZTwF+lNhactLJQGbnrGkUVjzF+dYAU2q3IyGmNbcYM2dgMRVxVGtWpLRGHpOlgytzjOLHKB6qAXsDNXaLLKLKWMJC6G2oF+q5AMrVqOQjKWucw1JP1SR8QITqUgRY/wAWkbUh7tZZQGdU5sEWz2Ftelmv5x1SmQTT4Mbg9S72H8dcJ8yBwHuE4VkICcgJIbPckiwuFtfTdwtaUhs8FnZgQeZQKbkC+RwRa9id2+aEiB8fgXasWCgqVUcL3Ba41I01EHNWg+GVN71t+6IU0/JSSoyIQ92Xok0wLb+sWlrZa61bEEGqzCxB0IXfbd3QVQ2FVupK01Kte6tv6GTW+426oW2bg2p581ukwOhJ3KF1JHWJmF3wHzdKi0pX/kvieZ/SSn57TPXRHwZ/xnpd55z9Jy/nGHPXTYftTcuBbE6mi19HTekqjrpj4N/vNJW30va//NxMr9Hj/nDDrpH4Ms1WI+p2VB8xF4+Ua1v532RYMaRETOXliYrRRXikKM5X3TH79qUezN9xpr8QdJkaA/nSn2K33DCvlG4cS9jS7bwHO0SB6y9Je8cPEXgRMSSOfUZtMmJp9Y3Z7dR+BE1YgXaeyHV+ew/ra5k4N16cb8RB5I90N6bMl/Tl9v8AplbDKwQ80BiKB1NNvXp9lt/iIQ2GlIs+Wm9I9G+e5Bs6kKBvvcQGtSkzXDNhqg32DFL9lukvdNBsWoxDZq4riy2UHUXdRmOYTMHuNZotQf8A7+2zNLSoU2vmYgE5iApBH1fdcE7uuEiqFlYlyzaobKAbW3Dh49cpYJVQt0SSouwDHcLNa6g8SeoQlhwAqdAG4IUlmJGU62G5d19DGzmBHCUxk0vqTe+8m5uffJcko0NpdBjYCy5lF95IvYdfCETLQGSae5xVkqLGLJVlMo7acaPtGNKIRNGmdaNkLFFFKu0dp06FMvVYKo4nieoDiZCFkxhmTf6UsJe3pLX1OXd22vNJgdo069MVKTBlO4jy75VkokMjaSkSMyyDDGmR4zHJSXNUYKO0+XXKGC5R4es+SnUBb7JupPdca+Eq0SgiY0xO1t+nfIKmNQb3Qd7KPnLISmeffSiOnhj/AKg+6fnNjW25QXfWpf8AUT8ZhfpF2rRqihzdVHKu1wjK1rhd9u6Zb2NQ8yHcgan50O2m4+6flNji93dVH/c/3mG5DVLYtO0OP2CflNzjdzdjr/3Fi8fKOa38xexMZycJnCZYkdvFGxSEM5XbSZTCf+qr2U3+5NPWaYDlNRviWsSLAbtN4EJJ1Vh8ONztL0PTA07z6jewHiBPHfyMnexnRs/tlfEQRaPIz1jFDDv/AEhpHtLKD773kuzBg6ROV6QzCx9KDpcH7Wmonkq7OHWZaw+zx1mTriFWlz103t7nuWC2tggNatDxZT+N4RPKfB2tz1IjgBrbwAnimC2avW36xhrD7Ip21B/Wb8YRZEDehn3Z6b/xdg1vaqNTfRah13fZ7B7pDU5e4Qf2jHuRvnMLS2NS+wPG5jzsil9hfcJXxKNLQN8s2DfSVgxxqH9ADzaRH6VMKPq1T/0x+9Mp/JyD6i+4R64Nfsj3TLy/QYh4Zf6jSL9LFFmCpQqsSbAXTX3EyPbf0kMijm6Izccz5gOy4FiYLTDBaZK6MQcptuG7N5wBszYr4pnZyRTViD1dw7ePjM/FsTy6dQn0xdh3AfShWIDPSQg3ta69x7fCcxX0pYlSQMLT7DmcgjrBEzmO2UiNemWXIRu6gdfhItm47Mcp43t1jsmPiurRrFhi5qM+GHX+lPGHdh6Q8HP70Bbe27Xx1VFqEA2sFS4W+82BJ9/G0t418lNmG8KSO+2kB8knJdqp6RRTYd+k1HI5JtjGs0cMEoxi7sIpyXCizNcyrgdt4rBOaWHqZRUOlwrC/cwNj+EuVdp1nVnyhSCAo677/dAm02a6O2hBUkfpDd4GZjJ3uA6IOg6/KnaZ/wDcEdwQeSyBts7Qbfiqn61vKWDK2NNqTn/C3lBLNJs7k/DMEIOSXC9S9Tw1bFBSWYgDV3ZmPh28ZV2tsVqV3U3G8niD1wlhNthUpUgj3ZVsQOjcrffIV2jUqOV5k5RcEk+cK2zhdKozK4LnOkHOvDfY8Zw7FHFj8Jdo0wjuo3ZmI7r3+cmMFLI72OvpNNiyY7cdwb/I46zHJstQb3J8ZeJjCZnrkN/hcS4igtyRAGMpd5HvVhN1tD1X77+6xmC5NNbF0fbHxvN9tEdGp7J+6IbH5TieJKsi9iUxs6TOTRzTl52cMUhDL1Jh9v8A9Zfw8hNs5mI26fzl/D7oky8HQ0K+d+xTAjwIwR4i52kPWT0N8rrLOG3yI0grhIYw7QZgl1EMUqUNEDNl7DyUicwtKSOJdmURFI5UuYjuk2E9aYYynUWylyuq1KVBSnE5W11C93fCGLwLLs5OYsoZc7E3JzOL7wR/Ajdua0m1WxUgA772Nv47JRfHviNnU0Q9NRke264NgfdB2cNbtsC4rZ1UYVXzg1Gdl36WFuMA0s6VVD7wbHfaxOkL7Sw7pakDdVHW2UE7yL8ZRooWrLc3sAPEXM0nROndFvbrWont0PugDk/jxTcpf1wbHtAvbzmj2nhqlRRSpIXepplHVxJPADrOgkG1Po8bB1qAqVFbOzXy30Ki4Fz1m48IXGvk3C+ITXxY096RWrbQ1IB0vroSdOI7YD2/tEllHAi5HHQ6Qhj0KPa19dNbWgDaSkux6rGXCKsTnN0bXD1cyKetQfhINoPam/cZU5O4gvRAP1dPDh/HZH7ca1Ijr/gxWqnX1PVyydel613iWthbYdqNNQAQnRY6X/w37N0uDG1QSLjJa56geof+Zi9lY9qdVSptc2YHUEX4iaPFYp6gPG3BVIHjG3Bs8osircpGv6TP9tiPC8vZoKxNG6oL2t+O+FsNhyV3yvw85r5UN6PWRwyam9mRkxt46tTKmx/8yItFnFxdM7ympLqi9mEdhPbE0f8AUXzAnouONxU9k/dnmOy6lq9M/wCYn3hPSsU/rez8jDY/Kzg+J+ePsSU36I7hHZpVw1ToL7I8pIHmzlEpnYzNFJZDLOZh9tH85qd/yE2zmYba5/OKntSZODo6Lzv2IBHgyMGOvFztIlUy1hd8pqZawh1kNBvCtrDVBt0BYQ6wxQO6FSAzDOGOkdWkWFj6zS6BoY0dTNjIy0v0KdRaZemqZrHK1S5ueCoo6zpmJAHANYiSMHJ0gmbPHBjuQO2rhWqqQGC3Atpru3+6Z8McKuQMc+tifVYX3fPxnV2+9OsUr5yjOFvUCipQdtyMV6LUzwYad1o3aFVzX5moq9K5pPcjMAfVtY9MDhfXhMTwNcHGhqIvlFHHbRqP0nsL2GnGWtg7PZ2yotyATmGum8k8ZUxFIOeaPrWY34dG24b76id5P7XehV0bUXuOtL5SD3E/EHhLhC+SpZeng9CwuHp4VCEsWfVnt0m0Gl+rslDlOPytgt8rdFkPWbG/nK1faAdj1EBh2A3BHlJXqgqL+B6rbo5SqhNtt2zF47BsWsx6S7wesbxK42WuV6jkBcpU346bh1ndNByhpdAVWI+yxva99FJ7e2ZvbO0DXKYegtwh3je76hm7F1YQMYtMLKSa25KXJvHZH5tvVbzlvbeK1K9Qt4wdtPZFWiASDu1YHcZUGJL7zrfXt7ZfRFvqDLU5YY3h7MfQwpLAjhYzV1cWzJqeHd8YO2bhAUJ6/lL9EA5QeGp6uz+OydXBjSir7nNn81v0IRs9ioG/zEJomRNTc6DxMezWHRt4wXi9ptorLY5hYg3B189Y5HHDHwLuUp8l3FpmU9mo8N8Fkw3hxcQHWTKxHUZyPE8PTJTXc9F4Pn6oPE+3BLhHtUQ9TL5iem1z0vD8Z5ZTbUd4856fVbXw+c52PhmvElvH7jMG3o09keUlzSrgm9Gv8btJPeaOUS5opHeKQhnHMw2029PU9s+c27GYPGtetU9s+Zmsh0dF5mNBjwZGDHXi510x4Ms4VtZUEnwx1kNoO4Q6wxRMBYRtYYoPDxByQZoPpFUeV6VXSNqPLZIxsJbGwnPVkThvPcBcy/trlNgVPNCsjOSF0zZBruzDojdbfBOyNmtianNK5QMrCoy+sKdukB2nQeJk23eT+Dw6GnSSnzpHqsQ1R6eofRjcgi+7qh8W0Tj+JybyqPojP8q8KatBgNdQQdM1r3Kk8Rx71EG4WocbgAQfTUSLHjnTVT4j5zoZqI9GS1H61Mks1Mfapk6so4qddDvg/k1ixRxpp39HXUFeq5GZSP2hIzmhJKwr06dcCzD1gN61F9ZfHq7YOxtKzc8guA2o61dfV/SGYd6r1y+QMNjSjaUcVr2LV6/fb9YdUf8AyfkrMhHQcEMN1r63XtB1HaZlqgsXapncBjg2UZrkCwP2kYXU/C/jLtLEkHKTxuD8pnFpGlXyE6qTrwtoxt1A3DDvYcJdrYoh99weqaMC5TozoANynNbz9wj+RgpUKLVKrAM7EKd+gYiw+MobZxrBeibEgjvBFtO2Xtlth6uG6a3KVMtuJbQmx6rmYnwExLcu7axFP1WYdLh1iYHEYfm6zDhvHcd02u2KVF63SF7WUEX0sBYazI7e0xDWGmUAeXneDxc0Fzepf2fjAFAEnXEEMT3e4CCNlub2tf8ARB+JE1g2JUVTmVgKYu11pdHMSQTod9+E6kMvl+gg1V/UqU9pSLFtmFwLlSGFuyXqdIfabwCfJJLWo9BtKjaHfzoHko+MYlmlQFRVky0KgUWy2PHf8IFxlw5DG5Gl9PlNHs+rmor7I8pndrH0reHkJxNRnyZHUmeh8OxQhK0uxArT1DPcKetR8p5Veem4epdKZ/wDyEFj4ZrxH9L9zmCbo27W+8ZavBKY5KfrsFu7gXv9o9UJAzRySS87I7xSFmdJmCrNd3P+I+c3LtMGW1PfLyHR0XLHidjLzt4A6g+T0G1lcGSUzLNoM4aqIRpV4DoNL1GrDRN0HKVaJq1zB6YiP56ao0kHti7bbD1A4vq1NXypnbIaqZwo6yBbxg/bFatVxvP4lebW/RXKGdANy5hqNN++T8mmBxVG/wBr42NvjCXKveZmeRxWxydZhUstvujKbSxIKsxspOa3DPYE2HaBreZXHA0ubI9ahUyj2T6Wn5sPCGtrGwuASxBUDgFvmYgduggnaYLISbaprxJ5lxZvc7CGhLqVnHnHpdGn5aqKmFWov1Srr3N/5HulkutbmC5IFRF1HBmAC+GZhBmGbndl662psP1Lj90SJWLYCkRv5tgO9bgeU0YJOVqc1XpkA+ohsewVFse2xIjalEZBUU3BNhaLlPjEqUqLEjnNLjW/qkMCfauR7UGbOp1XutP1eN7ZQeB75S3dBEtrK228foFGpBBPYOqd5LYoZ2RtVJD9oIO/Tw90r7a2YaS6m5LX8e34SlsmoVqrbr85co0qZUXubPapW+YlTbdlFtw3nr75isVis7ZjvNz4XNvhNTtOmebNhvGsx5337YLFvYXKy1g6xU6H3T1vH430NYjRmS5sxuN1iPhPKKeBexYWIGp4kDrI6t0OUduVyCrEEEWIsouO+3ZHccHJqhaUqLg2hU+236zfjG1GuNT85GlQ8Ka/rSTM5HBfZGvvM63SvQUt2EOTlS6heq8H7eW1Y9wl/kze73N7N8hKnKQdMHrB855jPGptHotFK5IE3no+AqehpH/LX7onm156Fsp74aj7C+Uzj7m/EOIgTlGL27Kj+YMOYTajNa9Jx23Sw7fWgjbguDu0rA69qiHqIFgbcJtvY5JcDRSG8Um5DO1WsD3HymFU+c2uJboN7LeRmIWTIdLR8MeDHRl528CdJMfeSUzIbx6NIbTL1JpZR5QptJ1eETDIvLVki1ZRV48VJvqCJB/YGLtiaJv/AGi/E2mk5V2MwVDEFSGG8EEd4N5s8VieepLVIIDrcA9YJU26xcH3QeTdCOsjTUjDY/8ArK5zlTKQrcM51F/1Z3a+FKoCyiw52nmG8tVToX8fOXsbQDb9crBh3g3kmMpE0mVNQRzignc9Jsy5T1aWtCYZ3GvQ4WeNSv1IuSnTwLL1NUX36/vSLk/rg0B+rVK/H/eUdg40pi3WmfR1Qaip15hnAHUQLj9GENkgLTrqNy18w7mCkfP3RgXJKGxVxrBQ2S9F3Q8AwCkAjiNWEk2XhuaohTvFy3aeP8dkZsXFmnVRUF2NLEKNQLZKdTMdeIVTp12lnD1VcXU3FvEeB1jGFK77lO6AfKaiWUMNRfvtvmXFMggzd4chi9MkDhqQN/VfsMhq8jgxHSIHYOHV3Qk8LluilKitgcbmw7X1IFx4jd77zI1lsxB69Zu32blpMugtdW4btAfKZ2vyWq6ta43310HWYmsUot7B5tOKJeS+IGbL1gg9xvJHIR2Qj1WIHdw+FotgbPZBmYEEt0bi1wvEE7wTK3Ka6Vw43VFBHhofHQRvHPoVi8o9QUo1x2+6WM+mi+8/KZRdqVODW8B+EkO2KlrZz4aeQjP4yNAfgs2fJxtaoPBgfAj/AGlLlI3SXuPnIuQdQlq9yTop11+0IuUj+lA6l8yZw9Q+qbZ29CqaBZM32xX/ADWl7PkSJ5/ebrk+35rT8fvNMQ7hddvFe5DtG/pLG1ip9wX8IS2bWLU1Lam2/r7ZUxNIlqlt9h5ESbZqFaaq17rpci1xwkRywhmnZBnnJsqjNY2t6N/ZbymPUzX7SwFUU3GRicvAX8pkTSZfWBHeCPOXND+lkkmdvO3kYMWaBo6KkSXj1MhzRytKNpltGkqtKiNJVeWg8WWQ8eHlYNHhpoKmWFeepbF2N/N6BxlZafOksRudmYKNdAFsf0u0zy/Z9IPVpob2Z1U9zMAfOe145qVHBVqlVRzfNnMgGUNzgsE07CqX7BGcMFJOzkeKZnHpivc812thCjnqlPDYl0dQACtzoe0azQ/kh/JaJrWVjTW92va5AphmO5iCnvED18GVJBisovDITtZoGQRc1bChRYi4BvvQVXK9o6II90JVa7Ji2QbqiXbvHqnvvp4yLD4EpjE0OVKZCnrsCN/XdoysS1bEMN65APdrGk01aEmmnTIq2LYVkyGxvV9zl1b4Ew5TSydwmZw9bPXudLb+q/H4w5jMcFpseoQOW3JIYxUotljktUDPUY6sXN79XATXaWnmPJ/aRVr33n4zYHaLZd07eCX9P2Eprcl2ivSbqqKP1gfwt7odwGJWn624jKfkZjcRjy2/Qrr36gWnW222hMD3lYWTTikEOV2M9NTItazAW3W6P438ZheUlRjUFybW0HAXNzYcN8K4/anOVwPsC3idfK0G8ozqnaD8ohKT667BFFdFgmm0sU6V9wMq0t8s204zQI1vIGlZq+luio+JkHKI+nPcsI8i8Jlw7OT/AEhv4DQfODeUK+lv1qPhcfKKZfMdPR7NA6823JpvzVexm+8fxmHvNlyWb827nbzEkO5vW+Ve4WB6Z7h84/NIA3T/AEfmZDha4ZbjrtCRg2rOW2XQCYpCK1tIpr4RVlys2+R1UB3gHSdihi4gTaWAp5SebS9m+ovX3TEYleke+dii8+ToYCCOWKKCOiiVJKsUUgaI9ZKIopAqCfJ5b4rD3/vqf31nqP0gH+aH7Wog9ouuhiij2n8rOH4r54+zMvyqPQK8OdwotwtmThO4vVFP8b4opjWcCelA9camC8ZTAWpYAXAvYWv3xRRHByHzcALYmtZr67/My7t4eibw84oozLzIFHyAvYvrDv8AnNpT/oz3xRTq4PIxOfIPI9KvePIzmMHSA7vumdig33NGfH9O/ePKd5QfU8flFFEJfmB15ATU9c+0fOT308J2KEBHo2wv6qnsjyEAcofXXuPnOxRXJydTS8oETYclf6ufbP7sUUqBrWeX7hQ+v+gYL2T6p7ooo5h8jOTMN4MdAePmZ2KKFM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44" name="AutoShape 20" descr="data:image/jpeg;base64,/9j/4AAQSkZJRgABAQAAAQABAAD/2wCEAAkGBxQTEhUUExQVFhUXFhUWFxYYFxUXGBcYGBcXHBgXGBgYHSggGBwlHRUUITEhJSkrLi4uFx8zODMtNyotLisBCgoKDg0OGxAQGy8kICQ0LCwsNywsNiwtLDQwLCwsLCwsNCwsLywsLCwsLCwsLCwsLywsLCwsLCwsLCwsLCwsLP/AABEIALcBFAMBIgACEQEDEQH/xAAbAAACAgMBAAAAAAAAAAAAAAAFBgMEAAECB//EAEQQAAIBAgMEBwQHBgUEAwEAAAECEQADBBIhBTFBUQYTImFxgZEyobHBI0JScoLR8AcUM2KS4UNTorLxFRbC0iRj4jT/xAAaAQABBQEAAAAAAAAAAAAAAAADAAECBAUG/8QAMREAAgIBAwEHAQcFAQAAAAAAAAECAxEEEiExEyIyQVFhcfAFFIGhwdHhI5Gx0vFC/9oADAMBAAIRAxEAPwBDx9si2J4sPz+VQbPx72jKnTip3Hyph6VYUJbtCN7k+iH/ANqWUWR+v1wpsDjnszaqXQODcVO/yPGiDLSr0WtTcnlnPvA+dNsVWmkmSyV2FROKsstQuKCwkSliRp6VAgqxiuHj+vjUSCqV77xsaVYrO1FSAVyK6mqzLJ2K3mHMUK2dgLl8kKRoJOYnj60Ys9F7nF1HgCatLSSfQrS1cY8M5F5ftD1rsYlefuNXLXRbncPkv96uW+jFvi7n+n8ql9wbBPXRBP72vfWfvw5H3UeTo5Z4hj+L8qnTYVgfU9WY/Opr7OBvXoWf3/uHr/asO0DyHvptTZNkf4SeYn41YTA2xutp/SPyqa+zokHr2I52i3d6f3rBirh3A+QFPgsgbgB5CthamtBD6QN66Xp+YiZrx3K/9P8Aas6jEH6lz0b8qfIrIqa0UPpEXrJiKNn4g/Uf1Na/6RiT9Q+bD86eq0RRFpIIh97mJCbCxB3oP6l/OpD0dv8AAL5kU5xXUU/3aA33mYk/9s3+aev/AOaz/ta9xdPf/wCtNeJ2lZt+3dtr4sJ9KFYnpXhl3MzfdUx6mBSdVa6iV1j6Aj/tO5/mj0NY3RFgCTe4fZP503rqAeetcX/ZbwPwqXYQ9CPb2ep5nZHaXx+VG7Q0oPYGq+PyNG7Q0rF1HVGxV0I3Wq7rVxhULigphCkVrKmK1lEyMd/tFtZWsryW43vtgfOlC0tOf7U3/wDlKv2bK+rPc/IUoRAPgT7v7V0klhnORfAb6JW95/kHvJ/KmUChHRu1CN+Eeiz86NKKq2eImiMrUFxauFahdaCwkWCsUNRXCrVnEL2vKtKlZlsu+zboWK0TJgDkzyN0xrMVVviEY9x+FFDi5t5AvACZ5UPxw+jb099KzZuioe2fkVbniTn74+C30Ms6XD90fGmhLdB+h9r6Fjzc+4CmFErbpXcRjXvvs5S3UoSpUSpQlFwByVxbroW6s5K3kp8DZIAlbyVOEreWlgRWKVrJVgrWstIYgy1oipitaK0hEOWtFalitEU4iMLXndyf3lluu7BbpWCSwjMIBDEACIk16QBXnvSq2ExNzQkNlaACd66/7eNV9R0TDU9cAjbGNsXLiDBZBbCiczHNAYzCZZk75LH2hu3ANdus11VW4DvzCABHJeJO/jU3UAXusyqpUABJA9qRmYjSdYgTwrFAL9axzMF7IVWIAMcY7R7X9qC2s5SCpPGD1PYN7PhrLfyKD4gQfhVnE+y3gfhQjoXdnDR9l3XymR/uoxivYb7p+FWovMclZrEjzeyvaXx+Ro1aGlCLQ7Q/XA0atjSsDUdUb1XQ4YVE4qdhUTCgoIVyKyuyKyp5IkH7RnzY25/KEX0RW+Lmlp93jA9/96NdMbufF3z/APa4/oOT/wAaFZJKD+Zfz+VdPLqc5HoNuw0HVmD2sx08IA+FEshFeetfZcRoSNV3EiZVT86eRjGXKDqCoOu/1qrOLzkMsNFmKjcV0uLRuOU9+713VthQmPta5B15e0f1wrQWpXGp8TWBaxZvMmzdgsRSNKtV9ojseYq4BVXaQ7IHf8qVfjQ8n3WMfRdIw6nvY+8/lV2xiGmTMROWBrmPYA41Hsdlt4e2XZVGUasQBrrvNWztrDLvvW/Jg3+2a3+zk4xxLGDn7LoRlLdg4tO25iwl9SAZgKJGneYrsrcj6+niSM598KPU1welOFG65P4XA8yRV7A4oXwTburA0OQGR5sPlQZad9Nzf16t+o8NVXJ91r+/6I6wdqMzGQCRAM7hx151I2KQb2Hx+FdjZ6byCx5sSa7NlF+qo8F1PgBqaNCNsY4WF+f7ClKDeXkrf9Qt/a9xrTbStDe0eINd4m4yozGLSKCSSAzQOQ3D3+FB8FtfCPcUAPcuMQAXUsZ89FHgBS/r58S/s/8AYBO+mLw+G/V/wXbm2UmEDOe4QPVorBcxDbrdtR/M5b/aKv4tbSrmuZFUcWyj3mguE2lYuXRbsF8xkyobLpvmeFJ9snzz8cfo/wDKE5VppSnhv4/6XlW/xNnyD/nU1sN9YDyJPxAqY2Cd7nyAHyNU3trxDNrHttzgkjgPzqUpuH8v9shI158ywRUZccx6iqwtW/8ALjxJ/W4j17q5Nu3/AJY3A7yN/LnBof3iXt/d/wCoTsl7/l+5cDDmKB7b6PG/dDhwnZCnSSdSfmPfV+7g7eXNkPcJbv19BNc2cGDOUusfzT8B86aVk5d1xT+H+6Q6ilyn+X8gm10KsjVndjruyrvJPATy9Ktp0Zww/wAPN94s3xNXzZurucN3MPnXP70R7aFe8doe7dUlKEfFFr5XH91lEXufR5MsYVLYhEVRyUAfCucYOw33T8KsKwIkEEd1QY0fRv8Adb4GrHG3gGup5zaHbH64GjVsaUItDtjz+Boyg0rnb+qN+rocMKiapmqJqCghERWVs1upDC7tW7muu32ndv6nLfOoE/iL+I+gP511dXteQ92ldYUdvvyHh9qBXUM5wrvb/wDkx/Mo/pUCB6U5YwdofdHzoQuCTNnAGbNMgkmOZHpvovdBYC5pqNRyiaC3kIircFXLaAWwwEEKTppPHXnVK4aIP/CjuUepj50Cx4CxWVgjFdAVyzACSYA1JOgFBsR0rw6aAs5/lHvloEViwqnZ4Vk2Z2Qh4ngPgVT2j9XzoXa6Y4ckSLi95UED0J91X7eNtXzNtw4C8N4PeDqKLCiyE05RYOV0JR7rG3H37dnCL1qhwURQh+sY0HdumeEUsbH2f+9XBbW2lsaszDrCVUfec66gedNvSDYjX7SBPaQyAdMwiCJ51F0d2ffw7FupYyIIg850IFdHGBxmsUp3rcu78BXBdGcNbEC0rcy4Dk+ug8gKH9I8auCRRh1RHuGSAojKoiY3SSQPI0WFzF3GAVFtLxZhJA7gSJ9KBdNNjXnuh0RnXIqyokggmZA8Zp3ElfLbS3THD+PphHoljb1621y8RlnKgCgbvaPwHkaW8b0oxDXmFhgFLZUGVCTrA1InU6+dEi2MXBiymGK6ZCwMsQZkhAOz3k89O6Doh0fuC/1l62yBBK5hEsdB6an0qDT6Fedl01XVBy93yifptjmSzbsFszsAbjaCQvcNwLf7ar9ANlyXvkezKJP2iO0fIQPM1S21s/E4i+9zqbkEwsqRCjRfDTU+Jr0DZmBFm0lsfVEE8zvY+ZJpJZZKmErtS7JJ4j0z+X7nmXSlXGIZXu9awiTBAUnXKokwAIot0V2JfKddbvC0XlR9GrkqDv7W7Ue6h20tg4oXGLWnYlicyjMDJ36U6dHr18qqPYFpEQKCW1MAAQsSPOklyB01e/USc016df8AIC6V9ILtu6Ldl4yr2zCmWPDUcBG7nRbonevXLJuXnzZj2BCiFGk9kDeZ9KVtv7HvC/cPVuwZ2YMqlgQTI1G46xHdRe9tDEjCrbTDOnZFvNDE7oJVAJGg3ndNLnIau+aunKzOFnC5/wCAra3Sm8br9Vcy2wYXsoZA0mSCddT50cxW0rtjBrcuNmvPESAILaxCgbl99L+wthvcvoHtuqA5mzKwELw1HEwPM1b6aNcu3sqo5S2IBCtBY6sRp4Dypcg67bVXO2TeXwvr28gdZ29jbrZbblmPBUt/+ug7zRrCJtKVLlSsiQeqmJ19kcu+rfQzZnV2i7CHuHiIIUaAesn0o+RSUS3pqJuCnOcsv3F7pF0jXDnIoz3ImNwUHdm7+6g+Bx+0MQM1vIq8yqhfLNJNBukWGuLiLpuK2rsQYMET2YPKIo2vSF0wqi3ZZciKpuNogIESv2iTw76jnnkCtRKdkt7aS8kCMVt/E27jKXTMpIYqqwSN/ATTBsbHXr2Fu3LsbnCQIkBTJ9dPI0kYey1x1RdWZgB4k7zXpmIw4tYZkXclpgO+FOvid/nUYrh4C6Cdltm6TeF6sQbPtr5/CjSDSguEabg8/hR1BpWBqOp2VXQiYVEwqwwqJhQEEISK1UhFZUhCrd9o+f51Ls1PpD+Af6ifhUaHXzj5Vd2Cs3CTxce63+ddS+hzgzIugDKDAA/U1KLa8Cy+8e+a5U61KKqYCb2VMRgc2vZPONCf141mLECO9fdr8qtMtVcQNUH83y7/ABoVie1hq5JyXyhe6S4x1tsIGVwVgrJIIdeI3HK/nbXnQTYewhcbtz3+J/Ro101sk4gsy9TbLBk9gAqFUCANVBZnPnrrRbYihrkDdxI5R/xV11xqhsj5Aozdk90iljOhdtl7DFYHjQG50WvWHD2rokbjBHkeY7q9MvqANPzpZxu1LWYo0hju4ifKq26a6Fpwg+p6ZsjFBrKXGI1VSxExPHTeNaL29p2gNCT4KeEc/EUh9DtpLcw1+yGlrRBjkrmR71amHDY3LaKQNd5gHlz38fdV2MnJL3M+UUm/YJ39rrwVj6D51asvmVW5gH1pQxpl0WWEmc078upEA+802bO/hW/uj4UoybY8opI6IrUVu64UEn/nkPGkzE41v3a/jMbZFxLbkWsOpDILYdUDsCcrNmk5iDAXQDcZgxxQg7iD4a1HibwQSZ3gADeSTAArzPCdMrN4/RbPui4qBjcwgHWW+4gKM6gx7UqeIqbG/tJVQq3rF4MpV1ZkFonKdc9tjpofqsfKot8cCeccHoH74ozBgUKrmIaPZ5jKSDurhsaAQCrgt7IjVvCDp5xSZ/3zgb5YnEZCyKoDW7oAhwx7QUjcOdMdnbuEvXbbW8Vh2yh5XrUzdoADszPOoZkQzIu4q9Nu4VJVlB7iDEiubTM7ZcxUKiFiIkswniNBUr4QsLxEHrAuXXkI1qT93KsWUTmVQRMaqIBHlSw8/XuNzn69ymjkh8zlerJBYBe0IBBIIOscqgTEOEBkMXcKkxoDxbLAO4miFmyySYzFiWaCBBMQBO8RVZsC0ZoAbrOsC8OWWece+mwxckTuyOqscweQDABDATw4Gqy4tv3Y3TGbKx7pkgaelXr1lndWykBAxExJYiOHAUNbARhx2IugSCB2swOm7Wme7nHv+gzb8jdjH9t1uMiwLcSQurLLbzzq1duqIzMondJAnwnfUGCtHrbzMsT1YBI39nWPOh9nEFLKqF7RZwuYHKi5jq3cOApKTS59/wDIlNpc+4UQqdRlPeIPwqvtb+Dc+4/+011s60iqQhDGZZuJY8TWbVH0Nz7jfCpPLhkNW+Uee4ZPpB5/CjajShdte2PxfKiyiud1HiOhq6EbVEwqdhUbCgBCEisruK1SGE9DvPn8/lRfo4un4rp9CFFCbI084/XrRrYA7Cnms/1MT8q6mfQ54OWjrU61bwuyIUPdJWRIUe1HMk7qr4gKu6fMj8qznq6Yva2HVE2spEbGq8Drbeb2Z7XKCyz7pqQODuqzszZou3kzsERyEBO9iJZwPAce8b6K4SsWK1kUJRhLM+EJnSfbuHuY69fezCm0RZVchztwa8AdVZSQRvAIGkaFOgDjqGIEDOwWdTl0gT3SR5UV6Z/s4sdcXts1pHOgUAqCTJXX2d+nDh484PAJYUWk3LPvMnfvOtXL5eTIaaP/AKRex2Dz9oQdNx1FAsFs5Ric7CXKkRA0URr8NaPdbAil++4ZnJUtHZnsgabwJPqaqY5LmUOHRXZ1q1YxXViGZs7HmD7PGODVYXdVH9k+GzLiXMlSyW4MESoLHdpEOvrT+LCDcqjwAq5BNxRRsaUmJKq2bMFLNukkmBPAAaVaw3SZOqyoyAoh1ZlVnI4WVM5zMCSImm1a8M6W7T1GHsuVUdvEqCTZ60HTsmQryO1AEsZMnUvGGHkhKeVgdMd0ofqrJuOgDlbZKAu2YkK5hdx1eBwPhTL0h2cr4K/YWFDWLiLwC9ghfQxXjPRLHM9zO6F7OFXP1RW46MxkGGCsLbQSwD9kkRImQ5v0ufGfumGwUlmA68ssZQoAJMSIEFpBI9kbzUl6kWA+h3QfF9aLqXHwy5XU3RlLE5oy21DdpTlElo8J3OB2JtVR2doWbw4LewygeZWTTjZthFCqICgADuFaU6DwFOkNk88xeyMcdb+zdmYk80+jY/icUIxWw7BBN/YmKtnj+73jdHkobL7q9ZmugaWBZPEm2Vs+2ue1f2hhJJEOEt5SJ35crcI31xs7bt5XC29qtdHAOLrT4ktp/VXuo130PxvR/C3f4uGsP3taQn1iaZxHTR51tra123hjcuC4JKr1/wBJdtgnd9E19lWTAzERVr9k/SC7iDiLN24bgt5Wtsw7RVmYEfdELA1jNG6BRTbf7N8Bct3BZsC1dKNlZGdQGg5ZTNlOsaRSH0BxRw+0sMB/Dv4e2omJi5bVtYAzEXkKSddKbDQspntDrVe4tXXFVbgqZArMKiNTsKjYU+BERFVNqD6J/umr0VT2t/Bfw+YqFi7rJQ8SEcr2x+L5URUVTZe2PA/+NX1Glc3qPEb9L7pGwqNhUzCo2FV8BSKKyuordIQihoUnz9I/KmnonbBe0rbvogZ8zHvpTvN2D+Ies/mKZsK2WSDuKx3Qq/OumtWYtHPrqPW0r0kzSv1t3E3xh8NkDGe05IXQSdwJOgoquLN+2SAcwHbAG7+bwpIwWOuYfEh1zDK8gjv3jv3kVhaPSReocb/w9zQuul2Waxpw+Ev4K/bbFIl22WAJAbLr9oNujh4U47fs9YqPaADWpKgbo4gAbuFef7e6y8f3lb5uiQTwNs/ZKbl+FE+jvSrtBbxCndm3KZ+B91dPpaY0NpdH0Me+yVqT811HSzfF6ypIkMoMeIpH6RYZsOc4k2zuP2Tybu5H172J9rJhluKRJBz20G91eW07g2fXgIpTxOMxGIbPcMWjuRdF8G+0PGrF1MLFh/gC09sq5ZXQqHa5PCq74u2y9WFJYz2YmeNV9vYAreRbSwLi6KNAGXR9OAEqY76sfuYwrJJLXGImPqDhPMn9d+f90lznyNF6qKw/UZOjm1LuGsrbQqo1YjKN53yY14Dyo0Oll6PatHxH5Gh2y8cHAB38Dz8e+ioQchWbZfdVLbIv101Wx3RIMX0tvBSF6qToGUEx3iTHupa2njVuWbtu7bV2uEt1u64DHA7vLSrfSVerYORFuAJA0DSd/KdKHbHwf71d/wDqTVyPrHggPfx7vEUF6q7duT4ASoW7YkEehlkYO0qMDdh2uKM2VAzRDFQO2wAEEzHADfTDZ2rYW6by4fJcYZWZSBmHJgBB3Cozs619kDwkVG2zbfAEfiNFWvmHehiFB0ot8Uf/AE/nXNvpJagAh90bl/8Aag77NX7TjzqD/pk7nYankeJ7qmtfIg9ChjHSOxzYfh/KpF6Q4f8AzP8AS/5Ur/8AST/mH+kVzjgmEsLevqbouMq21Vsh1DMzHQ7gB60enUWWvEUgF1FdSzLI529u4c/4q+jD4isfbNk6C6njIEevGvPrW38G/wDg4lfB7Z+IFXbGLwh4YkeItH51bUL/AERVcqfVj1ax9rhdt/1r+deJdLLXUFbtojNhcZftCCNUZhirG76v0t0eVP62cKf8W6vjaB+DUl9LNlgYjG2kYMBbstJKoesQEnsk/ZIB15Uz7WPijgS7N+GR7HYxK3EV1IIZQw14MJHxrhhXk3Ri6zYdYUsUm2SpUiVOkEHXTLRMu4+rcHlQXrFFtNfmGWkcllP8j0FhUZFITYu4NxugcNH+VcNtG4P8W4PxXKX32PoN9zl6j9FUds/wW/D/ALhSY22bw3Xn8yfnUdzbt1hDXcw5HLr7ppS1cZRawx46WSaeSdh2x4H4iroFD8NeDtIPD01okKxb/GatPhI2FRkVM1RGgYCkcVldEVlLAx54dYHMp72WmWw+h+83uJHyoHew6rlIuZiGXs5InUcSeQY/h76P9G8C9/FpZtsTbZ8zEiICklyPIesV0002sIwfk9Z6I7KFnDISO24DseWbUDyHvmodp4CyLnW9UhPHsiZ3TRvHXssKOVAto3TkEfa+Rq7VWsJtFOc3ngUOluzrq/S4UgA6smVTn/lM8vnpSVfydblYdUWQsyNuVhqY/lIM+VeoC7II3g6Ef2rzrphsQM37whzW0abkGHCbmBB3g8++p2xS5Qq23wyhszbbLcto4ItjVC51Ct3Hcp3gd9PmzYE29I3r3qdRSJdFq7Z+hz3AghlYHrLesLBjtiAdO6p+iu2GVlsuZKyUb+Ub0PKNfeOFDhPbhPoSnHPKHLEOiZ4H0qZQpOuUXJkgeFv4UIu4PM65t5YyefYY/EVdvJmvn+dU92Yf+Vc4kx1b8nAbu0ZR72olnOAceC0lgKqzx+O4++D60WwF4sgJ3iQe8gxPuodjG7EjgQfPd8CP6asWnygnhAnz1PvNUvtDTqdW5dVyXdBf2duH0fATz1iQBAAA5DSqCY1TVgXK5vOToSfPRLYtpWzlgDAETHGfyFAMW2lEbMpbDKWACqWOmUEasAB2o1Mnu7q09HpU8Wv34M/WalxzWl+JF0uviy1kIAC2eY5AD51QwV/MCTz+QoRjMT1mJvljOR8qzrlAAByk7hIqPZL3f3Z7wcZUIkH60sQYPMQunJvWOr07c90V18vgfS3rZtl5fqMmfQ+FLn7Q72Z8NYG61YVj964B8lX1ors++bxVB7TEL4TpNL+0X6/FXbg3FyF+4vZT/Soo/wBlx4k/gB9pS5ivkqYDB0wYPBd1d7PwVMWDwNbcXgyGirs7BDOs7gZPgNT7gaR3xha91p169r7RzM50/wBFqPxU/dKb/wC7YLEXdx6sov3n7PwJrzXaNzKLUR9GLZHDRGWR5qCPOq2rszgNp4ZbJehF3qruJscAwde8bp9Or9ab3YZSWMCNTuPkedJOycVh2uvcDFHCKuZmABQGNBz0QQZ3eNCttbYBLRdZp3CSfTu4+dZVujdk3JPBoV6rZXswNdvbOHV8gBtyYz6an+YzPmaKJehspMg7jXllty5yoMxOnP1PCn+wxlEmSoWT4b6oaqhVtYeX5hqLJSDsCuGtKeA9BXAu1vrKAX8mLZUblA8AK2a1nrRaoiOWqMmumNRE0hjc1qqtzaFpTBu2wRvBdQR5TWVLZL0I7kA1wAHAfr/k06/sswwGJunj1UDwLrPypXmmn9nOIVcSQfrIVHj7XwQ10cOpz8nwPO3VOjLvHDuoLiruZFjmaYsZB8aXNo4fLquhJ3cDWlV4cFSfUG3hxXeN450q9Idh9eGNp+rcwWUyVaDO7gaaLrcxB93rQbFye0TGmvAVGzpySgeerh7lg9ZbOXWMwk22jgw4efrRk7atXCLj2haxAcM5A7Ny2VCtB4kDtR3VcwF9TcCCCGPlFSbV6NhizYcAAa9Ud3fkP1T3bvChOPARSy+QmjwyMSOyCpJ3RKtPopqttXattrOI6p1ZirZR3sOR37/dSEmNu2rhQltxEGdxBEEd0mp8CqM4D3iojQREsAYGbcO1FRVj6EuzR6EmOmzm+0gI8WH5mi2Gw82yragrB9NaXNoXFRbVsHSVj7qgf/mmbCXRkBGsjT8qsxWVyAfDFU4W/bYgKuWYRusKjwYHUHfumrli3iSBnvZdxhADx3Zn36dwo0+EJJZm8FHDz5+VJ3Sbbd/DuVCWwCJQsWZmHHsiBI468udY2r0s4vupY/A1dJfBrvN5/EIdI+kBsKq6FmkzyA4+Z+BqLo/06D2nS/mgsQpVFnIR2u1Igk5uGg9yhjMJfxBzO5JPhG4bl+rurvDbHvqIUiNP1u0pUyjXBRyPdCdknLAxW8eM994aHZmUaSZmBE76k6S7Y/cbGDwbAFyOtxAnUEmAvf8AXH4BUWzcCyWjmClo1Mak99E8ZiGL5mto5IXtNqSCNNIp+1j/AOvwF2cl4fxLfRrE5RfYSTatMyngTchLZ0+9m/DWtk4PdWWdo3rBZ7JFs5QGCxDZZyyGBG4gbqtbL6X3D/8A1YayT9pA1p/M7ifIVPTTrhmC9SGpjOeJv0GbZuCo7Yw9KmE6b4MNkc3bTae1b6xdeRtEn1oljenOCsrLX7bchbJZvNY086uuRTSFX9tuNK2LOHXe7NcbuVBAJ7pNeebQxRuEOUYroANQACDBOm/fRPp70ktY3EG4gfIECKGgabyTv+sSY7hSsMexMFmbcBBJ8omP+aBJphYJoMYnDI2GQqERwEknIssjFGzHQGQVeOOWqe1bS3ZuKirqFYAxqAdQCBAMHUaaVT618yrlyknQkEwCe4H4Vpbbm6ocMRmTMGB3SNCDu3nSoJLOSfOMDb0Sw5Nk5wV7ULAyysKQd0mZOvGj9u2qCFEfPxPGh+JxZS4VMAKEAB03ItWUxAYSKxdRHFkvk1qMdmvgtZ62HqvmrYaq4YtB62WquHrZemFk6Z64LVE71zmp8DZETpXslziCyAQwBP3tR8hWUw7UxiK8EiYFZWpVdYoJYKU6q3Jtsi2hjyhCrExJJEwOGh8/SmToR0qJxFq1ds2mzNpcRRbdYBljl7LACdInvpJ2s30p+6o+P51f6G3YxtnvZl/qRgPjWrUk2kZUuh7Bi8ZcvMcnYQboiSOZJ3VWu2zlJLHQeNEcLahPE1WxdwLv1O4Dl41pL0RSb9QPdu/rdQLacNI8d+n/ADTfatiJI3a+J4Cg7bORpzKWJ72/Oh2RbWAkGkee7JlGk7xpTdg8UImu73RJDOXOh38x6HX30NfZGItmAjOOBUE+7eKBtkupPKYv9MLaXvp0R8qMUa7lhGYe0EM9orpPhS1dxQKwYmQM43R/xRFcLiV7bz1SFoRnlY1zALJAJBPKo9n3VsYoLAa24AM6gg6ow93voD55LC4OtlYhVAW4WMNIbMTA4r3A16N0dv8AWTc4DsoOAA3tHeZ9PRJ2ns225LWYXu+qT4cKH7M2xewr9k+KnVW/XMVOrUKMnDrgayhuKl6nsmeBNRYvC2yh60IV3kvBA8c2lL+yOllrEKFP0dzTsk6GCD2Tx8KqdLMUzm0k9iWLRuLCMv8A5VZtlHs3Ncga4Sc1HoQXNhWLl0tavDIfqWyDBG+OQ8uNRYxzh3yJkywCCzJnM75JMjWdI/OrGDwyACTGoEnmdwpf6Q7LUs7AQ+/f7XjPGBvrCi8Wb30ZszTdW3zQTW6G/wAUoZ3PovgHXT1iomxTpAzzA0k5txjnJFBujmyYctcgqQeyGIE6QZG+i2M2f1faw7gzMqp3CNxIGU7zpHnVlzr80VFGzyZe/wCs6ENIniII3jXX1qhtPpFeZ2h2VRMbuG6ZFCMViiSTcUhpmR2QT35ezGg08a4dLZAhiRv17PkRMHQHxzCp1whFPb5kbJzeN3kVb+0bj/XZuevxNc4XCl95gQTpqdBJ3+FS3Ltrw04AfLz9K3s91zkAn2Lkf0n5UtqyRyX9m4CyVUsMzEayZ18KH3cQqXDcAChT2YA0HAxxmidqx1aZh9VGb0DflQjZd5HYi5bziI0YKQTEHUHlHnQKu822w9y2pJBsbSvWbq3uyx6tlEKxUAkMfA9/jVjZW0WvsSyoe2pYxB7TcI38avYi+tlFndGWJGoiD46fGgex8eq3nJA7VxWB03Bifmaaq2c49P55JW0whLr9YGW6SzuTxbThpA/vUDDIZG47/Hn8a5tXEfVWUnuI+VdtZHf6n86zbn/Uln1NGmOIR+CwL9Si5Q64MvhXSXqFtCBDra2blUOurZxYAkkAaazz0FNsGZV6S4trdqUYqcwEilxOkF0b3Pop+Ioj0svfRqP5x8DSpcbStHTVRcOUUNRZJT4ZYx2Ma42Zn10GgI3dwrKqZqyryiksIpt5eWMe2G+mbwX4VFgsUbdxLg3oysPwkH5VZxt0LiQxVWACnKwlW9rQgc6sbW2nhnSVtlGG9BGn3WG9fET8aLD1yCZ7Y+1rT2EuWDnDKMp4DnI+1wqlk3FvHxNeWdANtlLwss30d3cDuD/VI5Tu8xXrGKISCdyqD5ndWhTJOPBTsjtZ1fuaRHf51BnNRm6SMx41meaLggbLa1vF3zbtkj2jovzNSW7U6nQDjUOIIcgxougHz8aTT6ISwea9KNmtYcG4LlzDXMzFbUKetI1Ukj2Zg+tAejGzTib9hXlFDkZtxiCygEiJnSn39pW0mt2EAiHbL4ACdOR0399d9HsEb+ybZGlyWuoeTh2IiqfY5swWe0xDJTxX7PrgJ6u6CpM5WBX1IkH0qr/2i+UreCKgOrlhAniOM+legbFx4v2Vfcdzjk49ofrnQDpVis79WPZSCw5sd3oPjUL6q64uaCUXWWSVbEbbHRK5Z7dlhiLQ3hf4ijwB7XiDPdQazcGcMskg+Dd4I3N8aebGGBOlDdrbAtuZU5Ln2huJ5MKodun1RedDXMWCsfiFvNatq5AIE7xLz2V5gg1Y21tRDeCBpIhZ75GpNC2sshy3OzcnRuBjjPpUuyLds4i3buqZuOBmUjjxIjX1FNKru93lDxu5xLhjHawRtb7Kkfbt9ojvKsAfSagxO0LS72AA39pCfQMT7qY8f0UF18xuToBlY3AB5Bo91VB0FcOLlvqcw+qcxU6RvYEjyqDoz5ElfjowRiGtvZDCGAYzrwI48eB9aEPs602o7J5cPd+VEdvbNey79fatpIWCgNxRBMnPpG8T2Y3TQd7Q5Ke6IqElseAsHvXKLh6KnLmSLg45GJjxBj4VUfBrbBOWCAZ01764F4oQUzIQQZEjy0P50YtbTN4G3cFpswK5iYYEjQzlp4vLTyxmkk1hHGCthtDuKmfMR86X9m7OHWPDCBmAPeDGYj3+nKjuw7hZDzQEHy/4oLsdouXCSAArHU82UfOnri0pIHbKLcWEtvDOVeQQEgjUCQSZHLfxoGLBKnhugbyfARruorZtG8zLbKlhbZzJI7Kg5vPUVRwuKQ+2wWFABGpBGoNWIQ2x2orTnvm2yzgtlXmLLlKld4ysY3748DRjYF64Q4eeyYBPHfMd271qvb25csO7vcZRcykZZMxPpoRXeAxq3JNsmAeIjX9RQNXDMHgNo7I7k8hpwCIpVxey2RjluXQDqO1OnLXlR0XWHGocQ5YQfEGs6G6BpzUZrkFYXC4gzlvsIA3orTPjQraHWoWR1DgwQQsD0FH8NjjbJgAzvmeFcYrFdYZKgQIiZnWtCpqUUl1M67MG2/CL9jD3riBSYQGRmnTw4x7qmOx9Pb/0/wB6JF65ZquqtIypambYKbZJ+0PQ1lEc9ZS2C7aRbbB9di7FsEDrCqyTHE8YOvDdQfpFhxYvXLYJJUlZIg+BAJHHgayspsd3JYXUqYViAOdOmG6f33VLV5esKkEOCAWjcHBgHxkVusp4zlDoScFLqOWD6S2HyI5ZGImCpOp4Ss0cXFWhqCT5H51lZV6i2U4tsrX0xg1gjuY7N4cqjS+x5AVusqwmAaQjftWc9XZk6Z3Hnko90DxypgLAPBT/ALmrKyhRf9aXx+wRpOpfJKMcuHxIZf4V/Rhyfg0e7zHKhjXc7sx3sST5k1lZVXXPovryLOkik2yedNN4qHqxekbmGv6PlW6ysprk0k8ID7Tt6gXFDifXuMbj3ijmweh1m1eGIV2eRNtWA7AI58TwmsrKJT1aBXrhMbEt1V2jtdbRyiS3IcvE1lZVqyThDKK8IqUsMV9s32vowuRuMAcNOZpNdCmsyB5H+9ZWVnWNtrJoVpJPBYArq0EBBfdIJ0B47ordZQIczSLFjxBs0m17eGe61sE2bqMpzAStyDlZQN0jSh3RYw7nnkX+omfhW6ytRrCwZW7dLI24QWLV1jGXNaurEE8ATqOGnKoLvRiyUP0YnuJHxmsrKbasA8vLeSPbmw0vG2AgXKgDEbi3Pf8Aqa1sTYItZpn2t0ggiN/xrKyoz6k6sJYSDBwyfZFCtp2VU6DhWVlVbUtpcpb3ALH247Q8D486ordrKyp6Ll5A/aXhSO+srResrK0TGwRlqysrKYlg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46" name="Picture 22" descr="http://3.bp.blogspot.com/-YJhEVEkO3KM/UUOJ_J6135I/AAAAAAAAQTU/XmrkkFyDbOk/s1600/DSC_00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1"/>
            <a:ext cx="3322971" cy="2204864"/>
          </a:xfrm>
          <a:prstGeom prst="rect">
            <a:avLst/>
          </a:prstGeom>
          <a:noFill/>
        </p:spPr>
      </p:pic>
      <p:pic>
        <p:nvPicPr>
          <p:cNvPr id="1026" name="Picture 2" descr="http://t2.gstatic.com/images?q=tbn:ANd9GcS1tRaL7xbdoRy0RotGIbBjaRS8dPs6lF74lfL5qYNGWvMVREwv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-1"/>
            <a:ext cx="3131840" cy="4405455"/>
          </a:xfrm>
          <a:prstGeom prst="rect">
            <a:avLst/>
          </a:prstGeom>
          <a:noFill/>
        </p:spPr>
      </p:pic>
      <p:sp>
        <p:nvSpPr>
          <p:cNvPr id="15" name="CaixaDeTexto 14"/>
          <p:cNvSpPr txBox="1"/>
          <p:nvPr/>
        </p:nvSpPr>
        <p:spPr>
          <a:xfrm>
            <a:off x="395536" y="5877272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rPr>
              <a:t>Divulgação</a:t>
            </a:r>
            <a:endParaRPr lang="pt-BR" sz="3600" dirty="0">
              <a:solidFill>
                <a:schemeClr val="accent4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050" name="AutoShape 26" descr="data:image/jpeg;base64,/9j/4AAQSkZJRgABAQAAAQABAAD/2wCEAAkGBhMSERUUExQVFRUVFhUYFxYXFBgXFRgVGBcVGBgUFhUYHCYeGBkjGRcUHy8gIycpLCwsGB4xNTAqNSYrLCkBCQoKDgwOGg8PGi8kHyUuLS0sLCwqLSwsLCwsKSwsLCwsLCwsLCwsLCksKSwsLCksLCwsLCwsLCwsLCwpLCwsKf/AABEIANIA8AMBIgACEQEDEQH/xAAcAAEAAgIDAQAAAAAAAAAAAAAABgcEBQECAwj/xABKEAABAwIDBAYGBgcGBQUBAAABAAIDBBEFITEGEkFRBxMiYXGBMkJSkaGxFHKSwdHwIzNDU2KC4RYkc6Ky0jSDo7PCFUSEk8MI/8QAGwEBAAIDAQEAAAAAAAAAAAAAAAQFAQIDBgf/xAAwEQACAgIBAwIEBQQDAQAAAAAAAQIDBBEhBRIxE0EiMlFhFHGRsdEVI4GhFuHwBv/aAAwDAQACEQMRAD8Ao1ERAEREAREQBERAEREAREQBERAEREAREQBERAEXNlwgCIiAIiIAiIgCIiAIiIAu8URcbAXP5z7lmYVhD53WbkBq7l+JVobObMxU0Yle0F2rGnMDgJHDieQ812rqczDeiH4P0cTytbJI5kMbsw597lvNjALu/wAo71JabYvD4x2myzHm5/Vj7LM7ea2VZWue4kkkleDWXU6FEInJyZ2iwagGlHGfrOlcfeZLr0OyeHSa0279SaUfAuIXvTU11t6XDl29Ot+xr3Mh2IdEkTxelms72Jjb7MjQR5EeageN7MT0ri2VhaRn5aA947xcK/4cLPBZVRhbJo+qmbdvA+s0+008D8Co9mNF8xN1JnzAisDbbo7dC9xjF7XNho5uocOR7lACFXyi4vk6J7OERFqZCIiAIiIAuzGEmwBJOgGq2OC4G+odZos0HtO4DuHMqwcI2cjhHZGfFx9IqJkZcKFzy/oQ8jMroeny/oQug2KnksXbsYPtEk/ZaCt9SdHUXryyu+oxrfm4qYQUi2NPR9yoL+r2+3Bxry3YyESdGUBHYlnaebmMcPcCPmtXXdF9Q25jkjkHI3jf7nC3+ZXFS4etvT4QDqFX/wDILqny9/mWla7z5cr8OkhfuSscxw4OHDmOY7wsVfT+N7CQzxlpAI5HTy5HwVIbadH8tE4uaHOjzvfMt/Ed6v8Ap/WqMz4fEvobSrcSHouSFwrs5hERAFkUNG6WRsbRdzjYfj5DNY6sXomwDrHSTkZCzW+Orj/pHvWV5BusLwGOniDbtblmXODbnicys6txaB2XXwiwAt1rMrcLXUL21pzJiNRxDHNY0ZkANYwWA4Z3WLT4U7h+Cu8TH9RedEeVsYvkmTamE/tYz4OusqCSP2wfC5+5Rqjwt/5upZT4F1LQ6dxaSLiNoG/4uvk3LzU63FqqW5TMwsrn4MylqIhqT9h34LbU2OUrfSeR/wAt34LAoWROPoO+191rLaybJMlGVxcZOFg4eLfRd8FDfpry3r/B03AzIdscOb6UwHix34Ll+2uGH/3cI8Tu/NV5tJslNTvs+xB9FwvZw+48x81FKrCnfkqSsCE498LNnGV1cXplu4litFUWEdTTvIFspWXz0FrqoukbZPqHdewdhxAdbQE6OFsrH5+K1dVhR4i/krQ2UwcVWBsY/OxnjJJJNhI4j3Ai3gqnKq7Ho3rnGXgopF61VMY3uY4Wc0lp8QbFeSrjsEREAWxwTBnVMojad0aucRcNbxcVrwp/sjQdXCCfSkO8fqjQfIppvwRMzI9CpyXn2JHh+HRxNDYxZo05nvPefvW1hhWJC4cTbxWypXA6EFUWXjSfLPBztm5OTNrsxhDZqjcffd6pz8jY7wewDPwJW5xfA2QyRBm9ZwkuCb6BtrX01K8tjm/3v/47/wDuRrdbQsvPB9WX5MXC3HgsCUu1d2nyex6fFTxovXJhUtKAtixtljxzsBtvsvy3hf5rJuvnVql7ov6K+2PJ1nnaxpc4gNaCSToAMyStdikMM8ZbK07pB7RjfkLa3LV12peBRVNyB+gl4geoVIcS/wCGk/wn/wCgr0HSOlxya5WuTi4+Nfkb2T09Hyt0gbHOoaggfq3G7CBlpew+P5Ciq+mekDZttXR2sN5oFj5ZfH7180SRlpLSLEEgjkRkQvZdIznlU/F80eH/ACR7I9rOqIitzmF9D9E2EhtBER6w3vtElfPC+oOiJ4kwyAjgwNPi3sn5LKBWFVAJKyocRrNLy4PcOfct1RYc3l8lrIacmom0/XS8v3juaktFRHL+i5/1V08HnsnGtnJtG62XwpjpibX6lgkIOeZJEd/Nrj/KFgYrROfI4nUlZWzGJsp8SfBK4N+lU8PVEmwL4nzXYL8SJchxspfVYJc3UyGW7f7j9y0xaPTqSfn3Irg2HZqe4ZTBrVrKTDN06LexNsAFm23uWiUomBtBh7ZYHhwvYFw7iBqFVVZh7SLjPlmFZW2u0sVDRyzSuA7LmsbcXfIQd1jRxJ18AToFX0OHOEMYOojYD47oUZ9QliR17Mq+o40rGpQ8kVxPD22OXyU86JoQ6glZ7M7/AItaVE8Tpcjp8FMOhptqapB/f/8A5MWkc/8AEPkzg1TrfxFIdJtCIsRlA9bdd7xb7lFVM+l2oDsUlA9QMafG1/vUMWxbBERAZOHwb8rGe05o8r5/BXDsTgP0yp6q5bHGwOkcNbXFmDkXHjyB7lUmBSbs7Ty3vfuut8Vb3RJtNHBWyRyua1tQ1rWucQB1rD2WXPtBzrd7e9Taq26ZTXkr8iCsujGXgtlmEUVKy5ZDG32n7vxc7MldX0NFO0lghfkbGMtvpwLTdNo9kYK4N60ODmX3HNObd619bjgFBMW6JZYrvp5BIQPRLerl8BI02J9yjRjGS5Z2sWuFBNG36PakvmaSbn6Mb+O/GptV4bHK5pkaHFt7XvbO17jQ6DVVt0UzH6XMxwLXRw2LSLFp6xuRB00Un27x4QdTE4kNl3y/dcWuLGW7AcMxdzm3I4AjjdcbYRqTXkYVThWom7NbSh3Vb8O97G8y/wBledRgwGcNmO9n9m7uLfVPePjoq8qMdgczq2wxCP2OrZu+YtmVI+j7GC4yU93OaxoewucXFrXOIdHvHMtBta5yDraAKojbVlt0216LWePOuPedcLxmlZJU/SXMjd1rbNlAu0CKIEXIIsHBwyy15qZSubuEutu2JN9N22d+611BekGXqTKAcpqd5I/jaC0nza5g8lMcT/4aT/Bf/oKkYj9NSqS4hwvutHKcOIy+pHaitpJXf3Z0Tv0Um91dtLx7t7ea+eOkrCxBiEoGj92QeDh+IKumHGr5X1Zz7gqm6WagSVMTxr1DWnxaT+Kp+nXytzpS7dJr9ibk4rqq5IMiIvUlYFaHQ90jtoHmCoJ+jyltnZWik9EuI9h2V+Vr8SqvWRTC92+5ZQLSbXhlVMMv1slj3F5IPLQhSigxcfmyrCYyB/WtaXMlbG8OaC4A9WwPad30XNeHNINtFtKXFiNfiqfJxe6W0XGJTC1Et26wT6dA10eU8FzHY2LgbEsH8V2tI0zGouo5hHSri1G1oe5tRHawEze2LXBb1gs64Isd6+i2dBjBytZbjcinBErAb6niTa1zzOmeuWd1KxG4R7JnTK6a9d1f6GEz/wDouT1qBt+6Y/7FiV3T/XSi0FNDET6zi6QjwHZF/G/gsuTYOmOYLvDL52C7Q7NRQ5taL+06znD6rbBoPed5T32pb2VkcS6T12kXoaKrxKsa6uldK2MAv3rBrQbHcaxoDWl2QyGismuxcfkBR2atEbd1uQ111PEk8T3rRVuMd4VPlQlfLxwi6q6aoR+J7ZuMWxYWOn58AvTZzpDhw3D53Eb88szuqiB1swDfffRgI+5QmtrnuyaHO8Gud/pC0uM0pjLWvtvNYC4A3LXPc5244jLe3SzIaXtqCpGJR2FTlwjB6RqsRqnySOfI4ue8lz3HUuOZKxVyTdcKcQgiIgPakfZ4PepdgeztRXOlbTsEhjaHuaXAEtJt2b5E34ZKGAqy+iTbSnw+okkqC4MkiDLtaXWcHg5gZ2tfRWWLdKFUlHz5OU61JpsyabavGqAhrvpAa31JoTKy317F3ucrk6PtqJa+l62aAwuDt3QhrxYHfYHZ2zt5aldabpQwt7d4VsQHJ5LHfZeAVrcX6ZsNhB6uU1D7ZNia4gnh+kIDB71Htn6nHZpnSMX4R5V1bFS7QxHJv0ulMb+RkDwY3HvIY5t+OXctj0j7KSVkDXQ266EktBNg5rrBzL2yOhHeFQG0m0UtbUyVEtg59rNaTZjW5Ma065a35klWfsb03sDBHX7wLchOxhcHDK3WMbmHcyBY8houNlfalsl+jOGpJERioKsP6s01Rv3tu9U/X61t3zvZW10dbLSUrHyzi0su6N299yNtyATpvEkk20yGdllt6TMMLd76bDa2m8d77Ft7ysojtZ00x7hZQAucf2z2FrGjmxjrOc7lew456KCqq65d/uSJW3ZEfTUTE6TcZ62sdEw3EUXVm37x+85w8h1fvVpYof7rL/gv/wC2V8ytqjxJJN7m5LiTe5J1JJJN+ZVt7H9LdP1EcVa4xyMaGdZuOdHIGiweS0HdcRqDYXvZc6JJzm37nTLx5QhDtW9eSEYdigNyHA2jGhHGygO1tXvyjub8yVa/SZtRQyxxikcwkF5e5kbmtILbAB26A43GgVJ10++8n82XLFxVVa5IzmZLspSa0Y6IisyoC7MdY3XVEBvaGfeHZc5p4hriD45EXyW4rGVEZ7M0wHD9K8i3PMqHQzlhu02KnOzu0UMrRDP2fZfwb3O4ll+OZF+WnaOpcMbaNcccqxl17z4hrvm0rlu1FaNJv+lF/sUjxHZZzM7XBza4ZtI5g6ELUyYOeS3dZn1ZfV/qYv8AbKv/AH5/+qL/AGIdsK46zf8ASh/2L1/9L7l2bhJ5LHpj1Z/V/qY39p60/tj5RxD5MXZuKVj9aibyfu/6bLZU+BE8FtKihhomb9QRvatiB7bu8+y3vPLJZ9NLyY9ST9yN4hFI0NL5ZSSCe1K85C1tXePxUZrqoE2GgOvM8/iVl45j7p3k6A+WXBoHBoC1C5Sa8IwERFzMhERAFk0svArGXK6VzcHtBG5p3B2T3WA0Nr+SMk3TcZ2WGyqbu2IIeOPAjke9Z9FWxbhD2XPBwNj7tFYfiO5eSwplFvWztG4Pd2jYc7Libda6zXXHPRYjn55Lrvqutm2TY2pLWjZytY0AtfvHlay7SVxcADbLktWHrYUToLEyl9+TbfNV84+5Ljd3PUdIzKSMFpcXtbbgTmfALzqK50hAy5CwsLc8lrJp27x3bgcL62XNTUtYLNdvOI7RGgHstPE8ytY07ezjblxitf8Amd8Vrxu7rXadm3Mak38VpF3e+5XRTYRUVpFFda7JdzCIi2OQREQBchcIgN5gW2NTSXEb7sOsbxvRk8906HvFipRSdJkDx/eKUtPF0D8ifqSafaVdot1OSMaLUbtjhh9advcYgfkV4zbeYcz0I55D4MYPeST8FWKLb1ZDSJrX9KU5uKeOOnHMAvl+27IeQCiFTVOkcXPcXEm5Ljck8yTqe8rxRaOTfkyERFqAiIgCIiAIiIAsine3R1/EfgsdFlMynozI6oMdcWcO8ZHyWa7FYnfsAPBzgtMuzXELV8kiGTOHCNnU18ZFmxbp57xPwXhCA7VwYOZufcBqsPfK4usKKRiWRKT2zKqHMB7JLh3i2fhyWM9111RZSOLewiIsmoREQBERAERZNDQvleGMbdx4fMknIAc0BjgLe0Gx88li7djB0D97fI7o2gu94Cluz+zMcI3758ZSO0TxEIPoj+Ii62rsTbGCIwG31OrjzJdqVNqxHLlnGVqRoqHo4ZYF++cs99zYxfmAN4rzxvZGjpojI9wNsg1r3FzncALiy2k1W855+ajeNUclS8NbnuAut4mw+S72YsYR2axt7mRep3L9gEdxztyz4rwWZPQuidaVrgO75g6FdKqjLQHA7zHaOGngeR7lWy8ncxkRFqZCIiAIiIAiLmyA4RSnBOjmuqQHti6uM/tJXCNunBp7bgf4WnXkpnhvQ3CP188khvpE0MFuV3Bx58FBv6hj0cTmt/Rcs7Qosn8qKjRXs3Y3CqUXkjhbzM8pcfME2B8AEjxfBYzZrqIfViuPeG2UP+rKXNdcn/g7fhGvmkl/kolFfUIwiqya2hkcRa1gx9u4HdcsSv6J8Pk9ETQctyTfZ7pASfJyLrNUXq2Mo/mh+Dm1uLT/ACKQRWBjXQ9VR50zm1LfZHYlGvqONnDT0STnooLUUzo3Fj2lrmmxa4WIPIgq0pvquW65JkWUJQepLR4ouSFwuxqEREAREQHaOMuIABJJsABcknQAcSrI2ewFsEZ3rG36x3tOH7Jp/dtyvzPkotsrShu9O7IMO6zK/wCkd6wHEtbew5kKa4dSvqnNY1vYbYNj4C2e888T+fGbjVr5pEe6zXCOs1a6U2YCRploB3dy2uG7NzuHZiaT7bjl5XyCmeF9HjdwOlOeoAGXu/G69cRa+J24wtNhpuiw8VOjkLxFEJwl5bIPiGw9WQSWn+Vu/wDBrt74FYOy+EyxVbw9nZMZBdZwsQ4FoO8BYm7su5T5mMyttvZrqa7rXHXz71idspLk2hwaLGNlIp2EFoz42+KrmLCBTySQSjeieQDzGdg9p9ppt4i/JXS1lgoVtdhwL94ZG34hQb4qUG/c6d7iipsZwl1PKWOzGrXDRzDo4fnJYCsjazCBLT7w1YwzM+qQDLGfD0h5quCoEJdy2S6598dnCIi3OgXNlwpRsNsRJiExF+rhjsZpfZB9Vo4vOg5arWc4wi5SfCMpNvSMPZbZCor5dyFvZH6yVwIjjbzc7S/IalXDs7sFSUQuGtqJsiZpWAhpGd4ozcMz4nNbykpYoImw07BHCzRo1cfbefWce9d95oDnPIa1oLnOOgaNSvGZ3V7MiXp08L/bLqjCjBd9p5YliMcMbpp3hrG6uccz/C3mVVm0PSNUVZMdNenhBILwTvuHe4Zi/sjNaXbLayTEagWu2JptFHwA9tw4uPyXvh9ELAeqNO88XHvKtMPpleNFWWrc3/oquodScVqPCOuFbLvqH2aHPcdXyXN++18viptT9Dbt3OaFpI9HcB8itZRYk6IdjK6yf7Ry+2fgrL1N+Tyks6yT29mk2i2Bkp/SYxzeDmAN927l8FqcN2mrKF145XOj4xyEuZbkWn0fEW+5S2bHJHtLXEkHgVoq+kDhcD+visOUZfDNbX3JON1GyMuSw9kttYa9tm/o5m5uhJuSMu1GfWHxC2WOYDT1se5URh2XZkFhMy/Fslsxpk64VCPc+mmbJE4tc07zHDUEajv/AAKvXZjH21tKycWDvRlaPVlAzsOAOo7ivPdQwpYTWRjPS/b/AKPaYuRDJj2Wc/cqXbXo7mof0jSZqcmwlDbFpOjZW+qe/QqI2X0619riwIIs5rgC1w4hwORCqHpF6PBSg1NMP7t2Q5hcS+F5JFs83RnKzrk3JB77XpvVo5P9uziX7kbKw3T8S8FfouVwrwgBcgLhdmaogSfD3X6mnbmWguOX7R5ufstLW+ZV/bG4AyGNotmcyVQWwpDq4X4An4tX0OcZhpYetmeGMFhc8Scg1oGZPcFPi9VkWyLcyQzS2HyUVmhs431ufjxW3hxJk8bZYnbzHDI/Agg5gjQg6LGqIg/O9iB7wsU8cnK1NPRqn0d1hTUhabjJb+JossOvaLKQyOvJraasJO6RnbK33rUbRQ9je7/wC3tFS5E2zJ+C0O29WGMDBrl8bgfDed7lCyZqFbYsnqJpqXOIH92Wn+U5OH2bqq8fw/qKmWLg15t9U5j4EK1sDZvBzTxa4fAqvtvorVYdxkiicfHd3f8AxVXjy+LR3xJfE4kaREUssDPwTB5aqeOCEXfI6wvkBzc48ABclfQ2GYVFSQMp4PQZq62cknrSO5k2y7rKg9lNo30NS2dmdgWuHNjvSA71ftHWMljbJGQ5jxdpHJeY/wDoLLVGMV8r8/mWvTq4yk5Pyj2UQ6Wq90WHNY026+YNd9RjS4jzdu+SmBUK6ZKYuw+B40jqCHZaB7HEE8hdtvNUnSEnlw2Ts9tUvRVODR3eTyHxOXyupdTtsFFMCd2nDuB9xt96lcTsl7XI+Y8D1FvuSPRLrkBdupKjbRVHS64cF2cwhdUCNDtBAOrvycCPPI/cpH0KYlapmpzpNFvDkHx3N/cT7lotonjqiOZaPjdbToWpr4iX52jglcTbLOzQL99z7l0yEpYk1L6M9T02Uu2L+5bqOY1wLXtD2OBa5jhdrmnVpHJcgovnkZOMk15PbSipLTKO6Q9jPoE43DeCbedCeIAOcTjxc24F+NwVE1NulDacVNQ2JhvFT7zQb5GRxG+4e4DyUKK+m4spypi7Pm1yeUtSjNqPg4Wxw7B3zNJYN4ggbo1zvY277H3LXLcbMYt1Ew3jaN9mvPIXyeO9rrHyK7s1hrfJnYLRT003WbmYBFndkcD48OSy8exyoqnAzuybk2MZMZzsOJ/iOal9azrWk5b7cngc7ZOHcRY+ai2JUN8xr81wnbJ/CXdOJVH4y1ejLGuspnMLiXDcfn/EN11v52E/zKRvlsHeBVM7BbQ/Rp913ok587G2+PHIOH1SOKtmsm/Rkg5FuR4afIqfizThopOpU9tvevDPWmqclmw0m/mRlwWrwRgdZxOQ4c/6KV02Y0yUqctFUobNLic7KePeda+dm3tewzJPBo4lVFimJmqmLr3aNMrXJ1fbhwAHAAKZdJmAVsjyY2dZAbF24RvgACzHMJBLQ67uze99MlDcOa0suNSbeY1y7lR5Vk5v4vBHsi09s3eAw2BPJp+RVcdITv7zH3U8Xx3j94VnUzC2F5GpbujxdkFUu2lSH10xaey1wYP+W1rP/ErnircmzvhJuTZo0RFPLQ5U36PNt/or+pmJ6h51/du5/VPFQdchcb6IXwdc1wzpVZKuXdE+mmPDgCCCCLgjQg8QvOuw9lRDLTy+hM3dJt6LtWPHeHWKprYvpBfSERyXfBy9Zne3u7lb+F4tFUMD4nh7Ty1HcRwXhcrBuwLVOPj2Z6Cu6vJh2/qihqrD5KKqdFO3dcwlrraFpGTmniCLELf4fUg5XVmbWbIxYhGGvO5Kz9XNa9h7Dxq5vyVQ4lhNTQPEdRGWi53HjtMd3tcNQdbahenxc2vNgtPU/dfweY6j0+Xj9GS2GlNr2yXay1GDbVFg4ObyOn9FIWbXUxGcefiudldkX4PMvGa4kYphLhotbVP3Vl4jtaHAtjaGj4qMSVckzxHA10srjkGtLrcL5eOugXamuXmXB0pw5zlpeDAxmqMjwxudjoMyXHKwt5K5NgNlvoFId8WqKjddL/AxtyyLuOZJ7/ALXbCdHbaPdnqbOqRmxgILIrjVxGTpPgFMZpwAXPIA1JJy81T9V6kpr8PRyvdr3+yPc9PwfTSlLwjsoJ0ibcCBhghd+lcLOcM9wHWx5/nmsLbHpODQ6KlNzoZOA+qqtllLiS43JzJOpW/SujvauvX5L+Ttl5qS7IHVzrrhEXrClC5XCICY7LbS5Nie4Nc0ERyOPZLb/qZCdG5mzuGmiks0LZL2Ba4ekw+kPxVVXUgwrapzQGzXe1vovBHWs7gT6Q7iuU698on42U6/hl4NzV0Gd8wRoRkRZSjZfbDq29RUH9GQd2Qk2bc+ieQzyN8tPDT0+INlF2lsw7uzIPrNPFeUzofWJZ3PaQtIScHtE2ahdHtfgtjCJmRgDeBGoN9b9+ikMeJADgqJpcQfCP0NQws/dvddvkdWrmTbmovutBv/AAHeHwzVhG+EvmKO3BnB/Byi4sZ2nZG03cPeqOxXatjqwPZaxNnkHI8jyJtxWrx2uq5f1pLW8ibA+PFR+mtvtuQBvC54DPXwWt04zj2pEf8AD6T7y6cbxZsFJ1gIu1nWDvkcLQt+12rcmqknuJJJNycyTqTzJW82kx7rhHE39XCCBnk52Q3/AAsAB3crlaIqJTDsRmir046OERF1O4REQHN1nYVjc1M8PheWnxyPiOKwEWsoqS1JcGVJp7RaeCdMINm1Mdv42Z+9v4KY0m1NFVM3Osika4ZxyWI82u+a+fLrkP5aqnu6JRN90Nxf2J0M6SWprZd9b0a4fMd6PfgJ4wyAt+y69h4LAPRCy+VbJu8Qadpd5P38vcqpgxeZnoyvH8xWSNqav9/J9parBzY8Rv4+62YdmNLzAteDoqom5yS1Eo9lz2xt/wAov8Vuoq2goWlsZggB13S3fP1nekfNUNNjE7/SlkPi8/K6xHOJNyfetZdKuu4vubX0XCNo5NVfyQLixnpXp4wRCOtdwN7NVdY/trU1Z7by1vsNJDf6rQLlTsbpuPjcwjz9WcrcuyzhvS+wJXCIrAiBERAEREAREQHZjyDcGx5jX3raQbTVDRbrCRycLrUohlNrwbr+1c3sxeO5/VeUu007hbf3RyaLLVIsaRs5yfud5JS43JJJ4nMroiLJoEREAREQBERAEREAREQBERAEREAREQBERAEREAREQBERAEREAREQBERAEREAREQBERAEREAREQBERAEREAREQBERAERE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52" name="AutoShape 28" descr="data:image/jpeg;base64,/9j/4AAQSkZJRgABAQAAAQABAAD/2wCEAAkGBhMSERUUExQVFRUVFhUYFxYXFBgXFRgVGBcVGBgUFhUYHCYeGBkjGRcUHy8gIycpLCwsGB4xNTAqNSYrLCkBCQoKDgwOGg8PGi8kHyUuLS0sLCwqLSwsLCwsKSwsLCwsLCwsLCwsLCksKSwsLCksLCwsLCwsLCwsLCwpLCwsKf/AABEIANIA8AMBIgACEQEDEQH/xAAcAAEAAgIDAQAAAAAAAAAAAAAABgcEBQECAwj/xABKEAABAwIDBAYGBgcGBQUBAAABAAIDBBEFITEGEkFRBxMiYXGBMkJSkaGxFHKSwdHwIzNDU2KC4RYkc6Ky0jSDo7PCFUSEk8MI/8QAGwEBAAIDAQEAAAAAAAAAAAAAAAQFAQIDBgf/xAAwEQACAgIBAwIEBQQDAQAAAAAAAQIDBBEhBRIxE0EiMlFhFHGRsdEVI4GhFuHwBv/aAAwDAQACEQMRAD8Ao1ERAEREAREQBERAEREAREQBERAEREAREQBERAEXNlwgCIiAIiIAiIgCIiAIiIAu8URcbAXP5z7lmYVhD53WbkBq7l+JVobObMxU0Yle0F2rGnMDgJHDieQ812rqczDeiH4P0cTytbJI5kMbsw597lvNjALu/wAo71JabYvD4x2myzHm5/Vj7LM7ea2VZWue4kkkleDWXU6FEInJyZ2iwagGlHGfrOlcfeZLr0OyeHSa0279SaUfAuIXvTU11t6XDl29Ot+xr3Mh2IdEkTxelms72Jjb7MjQR5EeageN7MT0ri2VhaRn5aA947xcK/4cLPBZVRhbJo+qmbdvA+s0+008D8Co9mNF8xN1JnzAisDbbo7dC9xjF7XNho5uocOR7lACFXyi4vk6J7OERFqZCIiAIiIAuzGEmwBJOgGq2OC4G+odZos0HtO4DuHMqwcI2cjhHZGfFx9IqJkZcKFzy/oQ8jMroeny/oQug2KnksXbsYPtEk/ZaCt9SdHUXryyu+oxrfm4qYQUi2NPR9yoL+r2+3Bxry3YyESdGUBHYlnaebmMcPcCPmtXXdF9Q25jkjkHI3jf7nC3+ZXFS4etvT4QDqFX/wDILqny9/mWla7z5cr8OkhfuSscxw4OHDmOY7wsVfT+N7CQzxlpAI5HTy5HwVIbadH8tE4uaHOjzvfMt/Ed6v8Ap/WqMz4fEvobSrcSHouSFwrs5hERAFkUNG6WRsbRdzjYfj5DNY6sXomwDrHSTkZCzW+Orj/pHvWV5BusLwGOniDbtblmXODbnicys6txaB2XXwiwAt1rMrcLXUL21pzJiNRxDHNY0ZkANYwWA4Z3WLT4U7h+Cu8TH9RedEeVsYvkmTamE/tYz4OusqCSP2wfC5+5Rqjwt/5upZT4F1LQ6dxaSLiNoG/4uvk3LzU63FqqW5TMwsrn4MylqIhqT9h34LbU2OUrfSeR/wAt34LAoWROPoO+191rLaybJMlGVxcZOFg4eLfRd8FDfpry3r/B03AzIdscOb6UwHix34Ll+2uGH/3cI8Tu/NV5tJslNTvs+xB9FwvZw+48x81FKrCnfkqSsCE498LNnGV1cXplu4litFUWEdTTvIFspWXz0FrqoukbZPqHdewdhxAdbQE6OFsrH5+K1dVhR4i/krQ2UwcVWBsY/OxnjJJJNhI4j3Ai3gqnKq7Ho3rnGXgopF61VMY3uY4Wc0lp8QbFeSrjsEREAWxwTBnVMojad0aucRcNbxcVrwp/sjQdXCCfSkO8fqjQfIppvwRMzI9CpyXn2JHh+HRxNDYxZo05nvPefvW1hhWJC4cTbxWypXA6EFUWXjSfLPBztm5OTNrsxhDZqjcffd6pz8jY7wewDPwJW5xfA2QyRBm9ZwkuCb6BtrX01K8tjm/3v/47/wDuRrdbQsvPB9WX5MXC3HgsCUu1d2nyex6fFTxovXJhUtKAtixtljxzsBtvsvy3hf5rJuvnVql7ov6K+2PJ1nnaxpc4gNaCSToAMyStdikMM8ZbK07pB7RjfkLa3LV12peBRVNyB+gl4geoVIcS/wCGk/wn/wCgr0HSOlxya5WuTi4+Nfkb2T09Hyt0gbHOoaggfq3G7CBlpew+P5Ciq+mekDZttXR2sN5oFj5ZfH7180SRlpLSLEEgjkRkQvZdIznlU/F80eH/ACR7I9rOqIitzmF9D9E2EhtBER6w3vtElfPC+oOiJ4kwyAjgwNPi3sn5LKBWFVAJKyocRrNLy4PcOfct1RYc3l8lrIacmom0/XS8v3juaktFRHL+i5/1V08HnsnGtnJtG62XwpjpibX6lgkIOeZJEd/Nrj/KFgYrROfI4nUlZWzGJsp8SfBK4N+lU8PVEmwL4nzXYL8SJchxspfVYJc3UyGW7f7j9y0xaPTqSfn3Irg2HZqe4ZTBrVrKTDN06LexNsAFm23uWiUomBtBh7ZYHhwvYFw7iBqFVVZh7SLjPlmFZW2u0sVDRyzSuA7LmsbcXfIQd1jRxJ18AToFX0OHOEMYOojYD47oUZ9QliR17Mq+o40rGpQ8kVxPD22OXyU86JoQ6glZ7M7/AItaVE8Tpcjp8FMOhptqapB/f/8A5MWkc/8AEPkzg1TrfxFIdJtCIsRlA9bdd7xb7lFVM+l2oDsUlA9QMafG1/vUMWxbBERAZOHwb8rGe05o8r5/BXDsTgP0yp6q5bHGwOkcNbXFmDkXHjyB7lUmBSbs7Ty3vfuut8Vb3RJtNHBWyRyua1tQ1rWucQB1rD2WXPtBzrd7e9Taq26ZTXkr8iCsujGXgtlmEUVKy5ZDG32n7vxc7MldX0NFO0lghfkbGMtvpwLTdNo9kYK4N60ODmX3HNObd619bjgFBMW6JZYrvp5BIQPRLerl8BI02J9yjRjGS5Z2sWuFBNG36PakvmaSbn6Mb+O/GptV4bHK5pkaHFt7XvbO17jQ6DVVt0UzH6XMxwLXRw2LSLFp6xuRB00Un27x4QdTE4kNl3y/dcWuLGW7AcMxdzm3I4AjjdcbYRqTXkYVThWom7NbSh3Vb8O97G8y/wBledRgwGcNmO9n9m7uLfVPePjoq8qMdgczq2wxCP2OrZu+YtmVI+j7GC4yU93OaxoewucXFrXOIdHvHMtBta5yDraAKojbVlt0216LWePOuPedcLxmlZJU/SXMjd1rbNlAu0CKIEXIIsHBwyy15qZSubuEutu2JN9N22d+611BekGXqTKAcpqd5I/jaC0nza5g8lMcT/4aT/Bf/oKkYj9NSqS4hwvutHKcOIy+pHaitpJXf3Z0Tv0Um91dtLx7t7ea+eOkrCxBiEoGj92QeDh+IKumHGr5X1Zz7gqm6WagSVMTxr1DWnxaT+Kp+nXytzpS7dJr9ibk4rqq5IMiIvUlYFaHQ90jtoHmCoJ+jyltnZWik9EuI9h2V+Vr8SqvWRTC92+5ZQLSbXhlVMMv1slj3F5IPLQhSigxcfmyrCYyB/WtaXMlbG8OaC4A9WwPad30XNeHNINtFtKXFiNfiqfJxe6W0XGJTC1Et26wT6dA10eU8FzHY2LgbEsH8V2tI0zGouo5hHSri1G1oe5tRHawEze2LXBb1gs64Isd6+i2dBjBytZbjcinBErAb6niTa1zzOmeuWd1KxG4R7JnTK6a9d1f6GEz/wDouT1qBt+6Y/7FiV3T/XSi0FNDET6zi6QjwHZF/G/gsuTYOmOYLvDL52C7Q7NRQ5taL+06znD6rbBoPed5T32pb2VkcS6T12kXoaKrxKsa6uldK2MAv3rBrQbHcaxoDWl2QyGismuxcfkBR2atEbd1uQ111PEk8T3rRVuMd4VPlQlfLxwi6q6aoR+J7ZuMWxYWOn58AvTZzpDhw3D53Eb88szuqiB1swDfffRgI+5QmtrnuyaHO8Gud/pC0uM0pjLWvtvNYC4A3LXPc5244jLe3SzIaXtqCpGJR2FTlwjB6RqsRqnySOfI4ue8lz3HUuOZKxVyTdcKcQgiIgPakfZ4PepdgeztRXOlbTsEhjaHuaXAEtJt2b5E34ZKGAqy+iTbSnw+okkqC4MkiDLtaXWcHg5gZ2tfRWWLdKFUlHz5OU61JpsyabavGqAhrvpAa31JoTKy317F3ucrk6PtqJa+l62aAwuDt3QhrxYHfYHZ2zt5aldabpQwt7d4VsQHJ5LHfZeAVrcX6ZsNhB6uU1D7ZNia4gnh+kIDB71Htn6nHZpnSMX4R5V1bFS7QxHJv0ulMb+RkDwY3HvIY5t+OXctj0j7KSVkDXQ266EktBNg5rrBzL2yOhHeFQG0m0UtbUyVEtg59rNaTZjW5Ma065a35klWfsb03sDBHX7wLchOxhcHDK3WMbmHcyBY8houNlfalsl+jOGpJERioKsP6s01Rv3tu9U/X61t3zvZW10dbLSUrHyzi0su6N299yNtyATpvEkk20yGdllt6TMMLd76bDa2m8d77Ft7ysojtZ00x7hZQAucf2z2FrGjmxjrOc7lew456KCqq65d/uSJW3ZEfTUTE6TcZ62sdEw3EUXVm37x+85w8h1fvVpYof7rL/gv/wC2V8ytqjxJJN7m5LiTe5J1JJJN+ZVt7H9LdP1EcVa4xyMaGdZuOdHIGiweS0HdcRqDYXvZc6JJzm37nTLx5QhDtW9eSEYdigNyHA2jGhHGygO1tXvyjub8yVa/SZtRQyxxikcwkF5e5kbmtILbAB26A43GgVJ10++8n82XLFxVVa5IzmZLspSa0Y6IisyoC7MdY3XVEBvaGfeHZc5p4hriD45EXyW4rGVEZ7M0wHD9K8i3PMqHQzlhu02KnOzu0UMrRDP2fZfwb3O4ll+OZF+WnaOpcMbaNcccqxl17z4hrvm0rlu1FaNJv+lF/sUjxHZZzM7XBza4ZtI5g6ELUyYOeS3dZn1ZfV/qYv8AbKv/AH5/+qL/AGIdsK46zf8ASh/2L1/9L7l2bhJ5LHpj1Z/V/qY39p60/tj5RxD5MXZuKVj9aibyfu/6bLZU+BE8FtKihhomb9QRvatiB7bu8+y3vPLJZ9NLyY9ST9yN4hFI0NL5ZSSCe1K85C1tXePxUZrqoE2GgOvM8/iVl45j7p3k6A+WXBoHBoC1C5Sa8IwERFzMhERAFk0svArGXK6VzcHtBG5p3B2T3WA0Nr+SMk3TcZ2WGyqbu2IIeOPAjke9Z9FWxbhD2XPBwNj7tFYfiO5eSwplFvWztG4Pd2jYc7Libda6zXXHPRYjn55Lrvqutm2TY2pLWjZytY0AtfvHlay7SVxcADbLktWHrYUToLEyl9+TbfNV84+5Ljd3PUdIzKSMFpcXtbbgTmfALzqK50hAy5CwsLc8lrJp27x3bgcL62XNTUtYLNdvOI7RGgHstPE8ytY07ezjblxitf8Amd8Vrxu7rXadm3Mak38VpF3e+5XRTYRUVpFFda7JdzCIi2OQREQBchcIgN5gW2NTSXEb7sOsbxvRk8906HvFipRSdJkDx/eKUtPF0D8ifqSafaVdot1OSMaLUbtjhh9advcYgfkV4zbeYcz0I55D4MYPeST8FWKLb1ZDSJrX9KU5uKeOOnHMAvl+27IeQCiFTVOkcXPcXEm5Ljck8yTqe8rxRaOTfkyERFqAiIgCIiAIiIAsine3R1/EfgsdFlMynozI6oMdcWcO8ZHyWa7FYnfsAPBzgtMuzXELV8kiGTOHCNnU18ZFmxbp57xPwXhCA7VwYOZufcBqsPfK4usKKRiWRKT2zKqHMB7JLh3i2fhyWM9111RZSOLewiIsmoREQBERAERZNDQvleGMbdx4fMknIAc0BjgLe0Gx88li7djB0D97fI7o2gu94Cluz+zMcI3758ZSO0TxEIPoj+Ii62rsTbGCIwG31OrjzJdqVNqxHLlnGVqRoqHo4ZYF++cs99zYxfmAN4rzxvZGjpojI9wNsg1r3FzncALiy2k1W855+ajeNUclS8NbnuAut4mw+S72YsYR2axt7mRep3L9gEdxztyz4rwWZPQuidaVrgO75g6FdKqjLQHA7zHaOGngeR7lWy8ncxkRFqZCIiAIiIAiLmyA4RSnBOjmuqQHti6uM/tJXCNunBp7bgf4WnXkpnhvQ3CP188khvpE0MFuV3Bx58FBv6hj0cTmt/Rcs7Qosn8qKjRXs3Y3CqUXkjhbzM8pcfME2B8AEjxfBYzZrqIfViuPeG2UP+rKXNdcn/g7fhGvmkl/kolFfUIwiqya2hkcRa1gx9u4HdcsSv6J8Pk9ETQctyTfZ7pASfJyLrNUXq2Mo/mh+Dm1uLT/ACKQRWBjXQ9VR50zm1LfZHYlGvqONnDT0STnooLUUzo3Fj2lrmmxa4WIPIgq0pvquW65JkWUJQepLR4ouSFwuxqEREAREQHaOMuIABJJsABcknQAcSrI2ewFsEZ3rG36x3tOH7Jp/dtyvzPkotsrShu9O7IMO6zK/wCkd6wHEtbew5kKa4dSvqnNY1vYbYNj4C2e888T+fGbjVr5pEe6zXCOs1a6U2YCRploB3dy2uG7NzuHZiaT7bjl5XyCmeF9HjdwOlOeoAGXu/G69cRa+J24wtNhpuiw8VOjkLxFEJwl5bIPiGw9WQSWn+Vu/wDBrt74FYOy+EyxVbw9nZMZBdZwsQ4FoO8BYm7su5T5mMyttvZrqa7rXHXz71idspLk2hwaLGNlIp2EFoz42+KrmLCBTySQSjeieQDzGdg9p9ppt4i/JXS1lgoVtdhwL94ZG34hQb4qUG/c6d7iipsZwl1PKWOzGrXDRzDo4fnJYCsjazCBLT7w1YwzM+qQDLGfD0h5quCoEJdy2S6598dnCIi3OgXNlwpRsNsRJiExF+rhjsZpfZB9Vo4vOg5arWc4wi5SfCMpNvSMPZbZCor5dyFvZH6yVwIjjbzc7S/IalXDs7sFSUQuGtqJsiZpWAhpGd4ozcMz4nNbykpYoImw07BHCzRo1cfbefWce9d95oDnPIa1oLnOOgaNSvGZ3V7MiXp08L/bLqjCjBd9p5YliMcMbpp3hrG6uccz/C3mVVm0PSNUVZMdNenhBILwTvuHe4Zi/sjNaXbLayTEagWu2JptFHwA9tw4uPyXvh9ELAeqNO88XHvKtMPpleNFWWrc3/oquodScVqPCOuFbLvqH2aHPcdXyXN++18viptT9Dbt3OaFpI9HcB8itZRYk6IdjK6yf7Ry+2fgrL1N+Tyks6yT29mk2i2Bkp/SYxzeDmAN927l8FqcN2mrKF145XOj4xyEuZbkWn0fEW+5S2bHJHtLXEkHgVoq+kDhcD+visOUZfDNbX3JON1GyMuSw9kttYa9tm/o5m5uhJuSMu1GfWHxC2WOYDT1se5URh2XZkFhMy/Fslsxpk64VCPc+mmbJE4tc07zHDUEajv/AAKvXZjH21tKycWDvRlaPVlAzsOAOo7ivPdQwpYTWRjPS/b/AKPaYuRDJj2Wc/cqXbXo7mof0jSZqcmwlDbFpOjZW+qe/QqI2X0619riwIIs5rgC1w4hwORCqHpF6PBSg1NMP7t2Q5hcS+F5JFs83RnKzrk3JB77XpvVo5P9uziX7kbKw3T8S8FfouVwrwgBcgLhdmaogSfD3X6mnbmWguOX7R5ufstLW+ZV/bG4AyGNotmcyVQWwpDq4X4An4tX0OcZhpYetmeGMFhc8Scg1oGZPcFPi9VkWyLcyQzS2HyUVmhs431ufjxW3hxJk8bZYnbzHDI/Agg5gjQg6LGqIg/O9iB7wsU8cnK1NPRqn0d1hTUhabjJb+JossOvaLKQyOvJraasJO6RnbK33rUbRQ9je7/wC3tFS5E2zJ+C0O29WGMDBrl8bgfDed7lCyZqFbYsnqJpqXOIH92Wn+U5OH2bqq8fw/qKmWLg15t9U5j4EK1sDZvBzTxa4fAqvtvorVYdxkiicfHd3f8AxVXjy+LR3xJfE4kaREUssDPwTB5aqeOCEXfI6wvkBzc48ABclfQ2GYVFSQMp4PQZq62cknrSO5k2y7rKg9lNo30NS2dmdgWuHNjvSA71ftHWMljbJGQ5jxdpHJeY/wDoLLVGMV8r8/mWvTq4yk5Pyj2UQ6Wq90WHNY026+YNd9RjS4jzdu+SmBUK6ZKYuw+B40jqCHZaB7HEE8hdtvNUnSEnlw2Ts9tUvRVODR3eTyHxOXyupdTtsFFMCd2nDuB9xt96lcTsl7XI+Y8D1FvuSPRLrkBdupKjbRVHS64cF2cwhdUCNDtBAOrvycCPPI/cpH0KYlapmpzpNFvDkHx3N/cT7lotonjqiOZaPjdbToWpr4iX52jglcTbLOzQL99z7l0yEpYk1L6M9T02Uu2L+5bqOY1wLXtD2OBa5jhdrmnVpHJcgovnkZOMk15PbSipLTKO6Q9jPoE43DeCbedCeIAOcTjxc24F+NwVE1NulDacVNQ2JhvFT7zQb5GRxG+4e4DyUKK+m4spypi7Pm1yeUtSjNqPg4Wxw7B3zNJYN4ggbo1zvY277H3LXLcbMYt1Ew3jaN9mvPIXyeO9rrHyK7s1hrfJnYLRT003WbmYBFndkcD48OSy8exyoqnAzuybk2MZMZzsOJ/iOal9azrWk5b7cngc7ZOHcRY+ai2JUN8xr81wnbJ/CXdOJVH4y1ejLGuspnMLiXDcfn/EN11v52E/zKRvlsHeBVM7BbQ/Rp913ok587G2+PHIOH1SOKtmsm/Rkg5FuR4afIqfizThopOpU9tvevDPWmqclmw0m/mRlwWrwRgdZxOQ4c/6KV02Y0yUqctFUobNLic7KePeda+dm3tewzJPBo4lVFimJmqmLr3aNMrXJ1fbhwAHAAKZdJmAVsjyY2dZAbF24RvgACzHMJBLQ67uze99MlDcOa0suNSbeY1y7lR5Vk5v4vBHsi09s3eAw2BPJp+RVcdITv7zH3U8Xx3j94VnUzC2F5GpbujxdkFUu2lSH10xaey1wYP+W1rP/ErnircmzvhJuTZo0RFPLQ5U36PNt/or+pmJ6h51/du5/VPFQdchcb6IXwdc1wzpVZKuXdE+mmPDgCCCCLgjQg8QvOuw9lRDLTy+hM3dJt6LtWPHeHWKprYvpBfSERyXfBy9Zne3u7lb+F4tFUMD4nh7Ty1HcRwXhcrBuwLVOPj2Z6Cu6vJh2/qihqrD5KKqdFO3dcwlrraFpGTmniCLELf4fUg5XVmbWbIxYhGGvO5Kz9XNa9h7Dxq5vyVQ4lhNTQPEdRGWi53HjtMd3tcNQdbahenxc2vNgtPU/dfweY6j0+Xj9GS2GlNr2yXay1GDbVFg4ObyOn9FIWbXUxGcefiudldkX4PMvGa4kYphLhotbVP3Vl4jtaHAtjaGj4qMSVckzxHA10srjkGtLrcL5eOugXamuXmXB0pw5zlpeDAxmqMjwxudjoMyXHKwt5K5NgNlvoFId8WqKjddL/AxtyyLuOZJ7/ALXbCdHbaPdnqbOqRmxgILIrjVxGTpPgFMZpwAXPIA1JJy81T9V6kpr8PRyvdr3+yPc9PwfTSlLwjsoJ0ibcCBhghd+lcLOcM9wHWx5/nmsLbHpODQ6KlNzoZOA+qqtllLiS43JzJOpW/SujvauvX5L+Ttl5qS7IHVzrrhEXrClC5XCICY7LbS5Nie4Nc0ERyOPZLb/qZCdG5mzuGmiks0LZL2Ba4ekw+kPxVVXUgwrapzQGzXe1vovBHWs7gT6Q7iuU698on42U6/hl4NzV0Gd8wRoRkRZSjZfbDq29RUH9GQd2Qk2bc+ieQzyN8tPDT0+INlF2lsw7uzIPrNPFeUzofWJZ3PaQtIScHtE2ahdHtfgtjCJmRgDeBGoN9b9+ikMeJADgqJpcQfCP0NQws/dvddvkdWrmTbmovutBv/AAHeHwzVhG+EvmKO3BnB/Byi4sZ2nZG03cPeqOxXatjqwPZaxNnkHI8jyJtxWrx2uq5f1pLW8ibA+PFR+mtvtuQBvC54DPXwWt04zj2pEf8AD6T7y6cbxZsFJ1gIu1nWDvkcLQt+12rcmqknuJJJNycyTqTzJW82kx7rhHE39XCCBnk52Q3/AAsAB3crlaIqJTDsRmir046OERF1O4REQHN1nYVjc1M8PheWnxyPiOKwEWsoqS1JcGVJp7RaeCdMINm1Mdv42Z+9v4KY0m1NFVM3Osika4ZxyWI82u+a+fLrkP5aqnu6JRN90Nxf2J0M6SWprZd9b0a4fMd6PfgJ4wyAt+y69h4LAPRCy+VbJu8Qadpd5P38vcqpgxeZnoyvH8xWSNqav9/J9parBzY8Rv4+62YdmNLzAteDoqom5yS1Eo9lz2xt/wAov8Vuoq2goWlsZggB13S3fP1nekfNUNNjE7/SlkPi8/K6xHOJNyfetZdKuu4vubX0XCNo5NVfyQLixnpXp4wRCOtdwN7NVdY/trU1Z7by1vsNJDf6rQLlTsbpuPjcwjz9WcrcuyzhvS+wJXCIrAiBERAEREAREQHZjyDcGx5jX3raQbTVDRbrCRycLrUohlNrwbr+1c3sxeO5/VeUu007hbf3RyaLLVIsaRs5yfud5JS43JJJ4nMroiLJoEREAREQBERAEREAREQBERAEREAREQBERAEREAREQBERAEREAREQBERAEREAREQBERAEREAREQBERAEREAREQBERAERE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54" name="Picture 30" descr="http://2.bp.blogspot.com/_Hct3kMvnSGc/S2tod5t17sI/AAAAAAAAWN8/jIFn18T7G3A/s320/Audiencia+da+Tv+20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2276872"/>
            <a:ext cx="2687960" cy="2351965"/>
          </a:xfrm>
          <a:prstGeom prst="rect">
            <a:avLst/>
          </a:prstGeom>
          <a:noFill/>
        </p:spPr>
      </p:pic>
      <p:pic>
        <p:nvPicPr>
          <p:cNvPr id="1048" name="Picture 24" descr="http://1.bp.blogspot.com/__3HADk-UcAs/TNFVvQZo1qI/AAAAAAAAAbg/dg6SXZf9wXM/s1600/Arte+na+Inf%C3%A2ncia-XVII+-BARREIRO+-EXPOSI%C3%87%C3%83O+NO+VIASHOPPING-CONVIT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89544" y="4365104"/>
            <a:ext cx="3154456" cy="2492896"/>
          </a:xfrm>
          <a:prstGeom prst="rect">
            <a:avLst/>
          </a:prstGeom>
          <a:noFill/>
        </p:spPr>
      </p:pic>
      <p:pic>
        <p:nvPicPr>
          <p:cNvPr id="1056" name="Picture 32" descr="http://t1.gstatic.com/images?q=tbn:ANd9GcRvw8llkUTy4DMWxdcerM6sajkos21J5QSX8JDmn2mM2_ehIes4g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832" y="4505325"/>
            <a:ext cx="3019425" cy="2352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5- Fase de montagem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99592" y="1484784"/>
            <a:ext cx="7772400" cy="1645440"/>
          </a:xfrm>
        </p:spPr>
        <p:txBody>
          <a:bodyPr/>
          <a:lstStyle/>
          <a:p>
            <a:r>
              <a:rPr lang="pt-BR" dirty="0" smtClean="0"/>
              <a:t> Produção</a:t>
            </a:r>
          </a:p>
          <a:p>
            <a:r>
              <a:rPr lang="pt-BR" dirty="0" smtClean="0"/>
              <a:t> Instalação no espaço físico</a:t>
            </a:r>
          </a:p>
          <a:p>
            <a:r>
              <a:rPr lang="pt-BR" dirty="0" smtClean="0"/>
              <a:t> Produto da 4a. Fase = Exposição</a:t>
            </a:r>
            <a:endParaRPr lang="pt-BR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758126"/>
            <a:ext cx="4644008" cy="309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66417"/>
            <a:ext cx="4644008" cy="309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512064"/>
            <a:ext cx="8748464" cy="914400"/>
          </a:xfrm>
        </p:spPr>
        <p:txBody>
          <a:bodyPr/>
          <a:lstStyle/>
          <a:p>
            <a:r>
              <a:rPr lang="pt-BR" sz="3200" dirty="0" smtClean="0"/>
              <a:t>5- Fase de manutenção, atualização e</a:t>
            </a:r>
            <a:br>
              <a:rPr lang="pt-BR" sz="3200" dirty="0" smtClean="0"/>
            </a:br>
            <a:r>
              <a:rPr lang="pt-BR" sz="3200" dirty="0" smtClean="0"/>
              <a:t>   avaliação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71600" y="1772816"/>
            <a:ext cx="7772400" cy="1296144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 smtClean="0"/>
              <a:t>Manutenção da qualidade visual, adequações, análise técnica, avaliação do processo e pesquisa de recepção</a:t>
            </a:r>
            <a:endParaRPr lang="pt-B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84984"/>
            <a:ext cx="6014577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282491"/>
            <a:ext cx="4067944" cy="357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052736"/>
            <a:ext cx="4881736" cy="5112568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pt-BR" dirty="0" smtClean="0"/>
              <a:t>De origem francesa, o substantivo masculino designa o dia da inauguração de uma exposição de arte, quando o artista convidava seus amigos e colaboradores para apreciarem sua obra, enquanto dava uma última mão de verniz ou aplicava acabamento ao trabalho, antes de mostrá-lo ao público em geral.</a:t>
            </a:r>
          </a:p>
          <a:p>
            <a:pPr algn="just"/>
            <a:r>
              <a:rPr lang="pt-BR" dirty="0" smtClean="0"/>
              <a:t>Atualmente, os convidados confraternizam, comercializam e formam opinião, normalmente  diante de obras de arte inéditas. Em português também é válido o uso do termo “a </a:t>
            </a:r>
            <a:r>
              <a:rPr lang="pt-BR" dirty="0" err="1" smtClean="0"/>
              <a:t>vernissagem</a:t>
            </a:r>
            <a:r>
              <a:rPr lang="pt-BR" dirty="0" smtClean="0"/>
              <a:t>”, no feminino.</a:t>
            </a:r>
          </a:p>
          <a:p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0"/>
            <a:ext cx="3923928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7562" y="1340769"/>
            <a:ext cx="3936437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4293096"/>
            <a:ext cx="3995936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Exposição 3 Formas de Olhar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412776"/>
            <a:ext cx="3816424" cy="5184576"/>
          </a:xfrm>
        </p:spPr>
        <p:txBody>
          <a:bodyPr>
            <a:normAutofit fontScale="77500" lnSpcReduction="20000"/>
          </a:bodyPr>
          <a:lstStyle/>
          <a:p>
            <a:r>
              <a:rPr lang="pt-BR" dirty="0" smtClean="0">
                <a:solidFill>
                  <a:schemeClr val="accent3"/>
                </a:solidFill>
              </a:rPr>
              <a:t>Grupos de trabalho</a:t>
            </a:r>
          </a:p>
          <a:p>
            <a:pPr marL="582930" indent="-514350">
              <a:buAutoNum type="alphaLcParenR"/>
            </a:pPr>
            <a:r>
              <a:rPr lang="pt-BR" dirty="0" smtClean="0"/>
              <a:t>Organização Geral (planejamento e </a:t>
            </a:r>
            <a:r>
              <a:rPr lang="pt-BR" dirty="0" err="1" smtClean="0"/>
              <a:t>idéias</a:t>
            </a:r>
            <a:r>
              <a:rPr lang="pt-BR" dirty="0" smtClean="0"/>
              <a:t>);</a:t>
            </a:r>
          </a:p>
          <a:p>
            <a:pPr marL="582930" indent="-514350">
              <a:buAutoNum type="alphaLcParenR"/>
            </a:pPr>
            <a:r>
              <a:rPr lang="pt-BR" dirty="0" smtClean="0"/>
              <a:t>Cenografia;</a:t>
            </a:r>
          </a:p>
          <a:p>
            <a:pPr marL="582930" indent="-514350">
              <a:buAutoNum type="alphaLcParenR"/>
            </a:pPr>
            <a:r>
              <a:rPr lang="pt-BR" dirty="0" smtClean="0"/>
              <a:t>Detalhamento </a:t>
            </a:r>
            <a:r>
              <a:rPr lang="pt-BR" dirty="0" err="1" smtClean="0"/>
              <a:t>expográfico</a:t>
            </a:r>
            <a:endParaRPr lang="pt-BR" dirty="0" smtClean="0"/>
          </a:p>
          <a:p>
            <a:pPr marL="582930" indent="-514350">
              <a:buAutoNum type="alphaLcParenR"/>
            </a:pPr>
            <a:r>
              <a:rPr lang="pt-BR" dirty="0" smtClean="0"/>
              <a:t>Montagem</a:t>
            </a:r>
          </a:p>
          <a:p>
            <a:pPr marL="582930" indent="-514350">
              <a:buAutoNum type="alphaLcParenR"/>
            </a:pPr>
            <a:r>
              <a:rPr lang="pt-BR" dirty="0" smtClean="0"/>
              <a:t>Manutenção, atualização, ação educativa e avaliação</a:t>
            </a:r>
          </a:p>
          <a:p>
            <a:pPr marL="582930" indent="-514350">
              <a:buAutoNum type="alphaLcParenR"/>
            </a:pPr>
            <a:r>
              <a:rPr lang="pt-BR" dirty="0" smtClean="0"/>
              <a:t>Divulgação </a:t>
            </a:r>
          </a:p>
          <a:p>
            <a:pPr marL="582930" indent="-514350">
              <a:buAutoNum type="alphaLcParenR"/>
            </a:pPr>
            <a:r>
              <a:rPr lang="pt-BR" dirty="0" smtClean="0"/>
              <a:t>Multimídia (textos, vídeos, fotografias, áudios, animação).</a:t>
            </a:r>
          </a:p>
          <a:p>
            <a:pPr marL="582930" indent="-514350">
              <a:buNone/>
            </a:pPr>
            <a:endParaRPr lang="pt-BR" dirty="0" smtClean="0"/>
          </a:p>
          <a:p>
            <a:pPr marL="582930" indent="-514350">
              <a:buNone/>
            </a:pPr>
            <a:endParaRPr lang="pt-BR" dirty="0" smtClean="0"/>
          </a:p>
          <a:p>
            <a:pPr marL="582930" indent="-514350">
              <a:buAutoNum type="alphaLcParenR"/>
            </a:pPr>
            <a:endParaRPr lang="pt-BR" dirty="0" smtClean="0"/>
          </a:p>
          <a:p>
            <a:pPr marL="582930" indent="-514350">
              <a:buAutoNum type="alphaLcParenR"/>
            </a:pPr>
            <a:endParaRPr lang="pt-BR" dirty="0" smtClean="0"/>
          </a:p>
          <a:p>
            <a:pPr marL="582930" indent="-514350">
              <a:buAutoNum type="alphaLcParenR"/>
            </a:pPr>
            <a:endParaRPr lang="pt-BR" dirty="0" smtClean="0"/>
          </a:p>
          <a:p>
            <a:pPr marL="582930" indent="-514350">
              <a:buNone/>
            </a:pPr>
            <a:endParaRPr lang="pt-BR" dirty="0"/>
          </a:p>
        </p:txBody>
      </p:sp>
      <p:pic>
        <p:nvPicPr>
          <p:cNvPr id="6146" name="Picture 2" descr="C:\Textos IFRN\Atividades e conteúdos\EXPOSIÇÃO - 3 FORMAS DE OLHAR\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340768"/>
            <a:ext cx="3849475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04664"/>
            <a:ext cx="7488832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683568" y="6093296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Exposição de fotografias  IFRN  - Campus Natal Central, imagens do evento eram atualizadas  diariamente e disponibilizadas virtualmente num computador  presente no espaço expositivo.</a:t>
            </a:r>
            <a:endParaRPr lang="pt-BR" sz="12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ilton\Pictures\EXPOSIÇÃO - 3 FORMAS DE OLHAR\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0"/>
            <a:ext cx="2592288" cy="3588759"/>
          </a:xfrm>
          <a:prstGeom prst="rect">
            <a:avLst/>
          </a:prstGeom>
          <a:noFill/>
        </p:spPr>
      </p:pic>
      <p:pic>
        <p:nvPicPr>
          <p:cNvPr id="39938" name="Picture 2" descr="C:\Users\Nilton\Pictures\EXPOSIÇÃO - 3 FORMAS DE OLHAR\FOLD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66435"/>
            <a:ext cx="9144000" cy="3091565"/>
          </a:xfrm>
          <a:prstGeom prst="rect">
            <a:avLst/>
          </a:prstGeom>
          <a:noFill/>
        </p:spPr>
      </p:pic>
      <p:pic>
        <p:nvPicPr>
          <p:cNvPr id="5" name="Picture 1" descr="C:\Users\Nilton\Pictures\3 Formas de olhar\DSCF43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33264"/>
            <a:ext cx="4320480" cy="3240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Nilton\Pictures\EXPOSIÇÃO - 3 FORMAS DE OLHAR\CONVI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03787"/>
            <a:ext cx="4320479" cy="6310855"/>
          </a:xfrm>
          <a:prstGeom prst="rect">
            <a:avLst/>
          </a:prstGeom>
          <a:noFill/>
        </p:spPr>
      </p:pic>
      <p:pic>
        <p:nvPicPr>
          <p:cNvPr id="40962" name="Picture 2" descr="C:\Users\Nilton\Pictures\EXPOSIÇÃO - 3 FORMAS DE OLHAR\1° AN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60648"/>
            <a:ext cx="3613492" cy="1296144"/>
          </a:xfrm>
          <a:prstGeom prst="rect">
            <a:avLst/>
          </a:prstGeom>
          <a:noFill/>
        </p:spPr>
      </p:pic>
      <p:pic>
        <p:nvPicPr>
          <p:cNvPr id="40963" name="Picture 3" descr="C:\Users\Nilton\Pictures\EXPOSIÇÃO - 3 FORMAS DE OLHAR\2° AN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780928"/>
            <a:ext cx="3613492" cy="1296144"/>
          </a:xfrm>
          <a:prstGeom prst="rect">
            <a:avLst/>
          </a:prstGeom>
          <a:noFill/>
        </p:spPr>
      </p:pic>
      <p:pic>
        <p:nvPicPr>
          <p:cNvPr id="40964" name="Picture 4" descr="C:\Users\Nilton\Pictures\EXPOSIÇÃO - 3 FORMAS DE OLHAR\PROEJ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5229200"/>
            <a:ext cx="3744416" cy="1343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Textos IFRN\Atividades e conteúdos\EXPOSIÇÃO - 3 FORMAS DE OLHAR\CAMIS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340768"/>
            <a:ext cx="7494801" cy="432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Atividade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1340768"/>
            <a:ext cx="7906072" cy="5014792"/>
          </a:xfrm>
        </p:spPr>
        <p:txBody>
          <a:bodyPr>
            <a:normAutofit fontScale="85000" lnSpcReduction="20000"/>
          </a:bodyPr>
          <a:lstStyle/>
          <a:p>
            <a:r>
              <a:rPr lang="pt-BR" dirty="0" smtClean="0"/>
              <a:t>Discuta, elabore  e escreva propostas coletivas para cada grupo de trabalho envolvido com a exposição de arte para o ano de 2013 :</a:t>
            </a:r>
          </a:p>
          <a:p>
            <a:pPr>
              <a:buNone/>
            </a:pPr>
            <a:r>
              <a:rPr lang="pt-BR" sz="3200" dirty="0" smtClean="0"/>
              <a:t>      1- Planejamento e de </a:t>
            </a:r>
            <a:r>
              <a:rPr lang="pt-BR" sz="3200" dirty="0" err="1" smtClean="0"/>
              <a:t>idéias</a:t>
            </a: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 smtClean="0"/>
              <a:t> 2- Desenho</a:t>
            </a:r>
            <a:br>
              <a:rPr lang="pt-BR" sz="3200" dirty="0" smtClean="0"/>
            </a:br>
            <a:r>
              <a:rPr lang="pt-BR" sz="3200" dirty="0" smtClean="0"/>
              <a:t> 3- Elaboração técnica</a:t>
            </a:r>
            <a:br>
              <a:rPr lang="pt-BR" sz="3200" dirty="0" smtClean="0"/>
            </a:br>
            <a:r>
              <a:rPr lang="pt-BR" sz="3200" dirty="0" smtClean="0"/>
              <a:t> 4- Detalhamento </a:t>
            </a:r>
            <a:r>
              <a:rPr lang="pt-BR" sz="3200" dirty="0" err="1" smtClean="0"/>
              <a:t>expográfico</a:t>
            </a: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 smtClean="0"/>
              <a:t> 5- Divulgação </a:t>
            </a:r>
            <a:br>
              <a:rPr lang="pt-BR" sz="3200" dirty="0" smtClean="0"/>
            </a:br>
            <a:r>
              <a:rPr lang="pt-BR" sz="3200" dirty="0" smtClean="0"/>
              <a:t> 6- Montagem </a:t>
            </a:r>
            <a:br>
              <a:rPr lang="pt-BR" sz="3200" dirty="0" smtClean="0"/>
            </a:br>
            <a:r>
              <a:rPr lang="pt-BR" sz="3200" dirty="0" smtClean="0"/>
              <a:t> 7- Manutenção, atualização e avaliação</a:t>
            </a:r>
            <a:r>
              <a:rPr lang="pt-BR" dirty="0" smtClean="0"/>
              <a:t> </a:t>
            </a:r>
          </a:p>
          <a:p>
            <a:pPr>
              <a:buNone/>
            </a:pPr>
            <a:r>
              <a:rPr lang="pt-BR" dirty="0" smtClean="0"/>
              <a:t>      Considere  os temas abordados durante as nossas práticas (Elementos da linguagem visual, leitura da obra de arte, cultura) e </a:t>
            </a:r>
            <a:r>
              <a:rPr lang="pt-BR" dirty="0" smtClean="0"/>
              <a:t>os aspectos físicos do </a:t>
            </a:r>
            <a:r>
              <a:rPr lang="pt-BR" dirty="0" smtClean="0"/>
              <a:t>IFRN </a:t>
            </a:r>
            <a:r>
              <a:rPr lang="pt-BR" dirty="0" err="1" smtClean="0"/>
              <a:t>Câmpus</a:t>
            </a:r>
            <a:r>
              <a:rPr lang="pt-BR" dirty="0" smtClean="0"/>
              <a:t> </a:t>
            </a:r>
            <a:r>
              <a:rPr lang="pt-BR" dirty="0" err="1" smtClean="0"/>
              <a:t>Apodi</a:t>
            </a:r>
            <a:r>
              <a:rPr lang="pt-BR" dirty="0" smtClean="0"/>
              <a:t>.</a:t>
            </a:r>
            <a:endParaRPr lang="pt-B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Nilton\AppData\Local\Temp\Arrojado e Ceará 2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8748464" cy="5904614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395536" y="6381328"/>
            <a:ext cx="67431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Estudantes do IFRN visitam  exposição no Museu  de Arte da Universidade do  Ceará, Fortaleza/CE, 2011.</a:t>
            </a:r>
            <a:endParaRPr lang="pt-B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11560" y="332656"/>
            <a:ext cx="8280920" cy="6048672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pt-BR" dirty="0" smtClean="0"/>
              <a:t>A exposição de arte compreende uma dimensão estética, é um campo de vivência do efeito estético e para a aproximação de um conhecimento sensível da realidade, é uma prática estética.</a:t>
            </a:r>
          </a:p>
          <a:p>
            <a:pPr algn="just">
              <a:buNone/>
            </a:pPr>
            <a:endParaRPr lang="pt-BR" dirty="0" smtClean="0"/>
          </a:p>
          <a:p>
            <a:pPr algn="just"/>
            <a:r>
              <a:rPr lang="pt-BR" dirty="0" smtClean="0"/>
              <a:t>As possibilidades que uma exposição de arte oferecem são extensas, podendo apresentar um tema, compreender o histórico de uma época, de uma tendência, da trajetória de um grupo ou de um artista individualmente.</a:t>
            </a:r>
          </a:p>
          <a:p>
            <a:pPr algn="just">
              <a:buNone/>
            </a:pPr>
            <a:endParaRPr lang="pt-BR" dirty="0" smtClean="0"/>
          </a:p>
          <a:p>
            <a:pPr algn="just"/>
            <a:r>
              <a:rPr lang="pt-BR" dirty="0" smtClean="0"/>
              <a:t>Quando as exposições são pensadas as conjunturas culturais influem diretamente na compreensão da mensagem. Relações precisam ser estabelecidas pelo público para se chegar a uma compreensão da mostra. Para isso, o expectador precisa ter informações sobre o objeto exibido.</a:t>
            </a:r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itatiba.sp.gov.br/gcon/usr_galeria_imagens/multimidia6/30112009_esco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4752528" cy="3165185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996952"/>
            <a:ext cx="4896544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476672"/>
            <a:ext cx="8208912" cy="2448272"/>
          </a:xfrm>
        </p:spPr>
        <p:txBody>
          <a:bodyPr>
            <a:normAutofit/>
          </a:bodyPr>
          <a:lstStyle/>
          <a:p>
            <a:pPr algn="just"/>
            <a:r>
              <a:rPr lang="pt-BR" sz="2800" dirty="0" smtClean="0"/>
              <a:t>É necessário ao expectador captar o conceito de arte de um determinado momento histórico. Quais tendências da época em que se insere a obra e deve conhecer algo sobre o seu contexto social.</a:t>
            </a:r>
            <a:endParaRPr lang="pt-BR" sz="2800" dirty="0"/>
          </a:p>
        </p:txBody>
      </p:sp>
      <p:pic>
        <p:nvPicPr>
          <p:cNvPr id="3076" name="Picture 4" descr="http://forumdosmuseusdepernambuco.com.br/museus/museudeartepopular/foto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96952"/>
            <a:ext cx="4320480" cy="2899523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7" y="2996951"/>
            <a:ext cx="5160572" cy="3870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Estratégias de Comunicação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1484784"/>
            <a:ext cx="8208912" cy="5184576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pt-BR" dirty="0" smtClean="0"/>
              <a:t>Possibilidades prediais do recinto onde se dá a mostra (infra-estrutura).</a:t>
            </a:r>
          </a:p>
          <a:p>
            <a:pPr algn="just"/>
            <a:r>
              <a:rPr lang="pt-BR" dirty="0" smtClean="0"/>
              <a:t>Qualidade das paredes, painéis e iluminação.</a:t>
            </a:r>
          </a:p>
          <a:p>
            <a:pPr algn="just"/>
            <a:r>
              <a:rPr lang="pt-BR" dirty="0" smtClean="0"/>
              <a:t>Orçamento disponível para sua concretização.</a:t>
            </a:r>
          </a:p>
          <a:p>
            <a:pPr algn="just"/>
            <a:r>
              <a:rPr lang="pt-BR" dirty="0" smtClean="0"/>
              <a:t>Na comunicação são utilizadas cronologias biográficas e dados técnicos sobre a obra em exibição.</a:t>
            </a:r>
          </a:p>
          <a:p>
            <a:pPr algn="just"/>
            <a:r>
              <a:rPr lang="pt-BR" dirty="0" smtClean="0"/>
              <a:t>A distribuição da obra no espaço, o uso da luz, o emprego da cor nos painéis e paredes, a criação especial de um ambiente, a incorporação de novidades tecnológicas, todos esses recursos concorrem  para transmitir a mensagem estética produzida pela mostra.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http://www.robotswillkill.com/streetspot/uploaded_images/PaperGirlRollsDumbo_134DC/papergirlny3_thum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3429000"/>
            <a:ext cx="5056468" cy="3429000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83006"/>
            <a:ext cx="4499992" cy="3374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 descr="http://eventosnordeste.files.wordpress.com/2010/03/exposico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0"/>
            <a:ext cx="4788024" cy="3516302"/>
          </a:xfrm>
          <a:prstGeom prst="rect">
            <a:avLst/>
          </a:prstGeom>
          <a:noFill/>
        </p:spPr>
      </p:pic>
      <p:pic>
        <p:nvPicPr>
          <p:cNvPr id="19460" name="Picture 4" descr="http://img.uol.com.br/guia/2013/03/14/sala-da-exposicao-rio-de-imagens-uma-paisagem-em-construcao-no-museu-de-arte-do-rio-mar-1363290331302_956x5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0"/>
            <a:ext cx="5220071" cy="3501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476672"/>
            <a:ext cx="4104456" cy="6192688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pt-BR" dirty="0" smtClean="0"/>
              <a:t>A exposição cumpre a função primordial de aproximar o objeto mostrado e o visitante. Oportuniza um encontro vivo com a obra de arte, para a vivência estética, para o diálogo com a arte, condição de seu processo comunicativo.</a:t>
            </a:r>
          </a:p>
          <a:p>
            <a:pPr algn="just">
              <a:buNone/>
            </a:pPr>
            <a:endParaRPr lang="pt-BR" dirty="0" smtClean="0"/>
          </a:p>
          <a:p>
            <a:pPr algn="just"/>
            <a:r>
              <a:rPr lang="pt-BR" dirty="0" smtClean="0"/>
              <a:t>Nas exposições o visitante se move “dentro” e “ao redor” das obras, divide o espaço com outros visitantes, num processo mais ou menos interativo.</a:t>
            </a:r>
          </a:p>
          <a:p>
            <a:pPr algn="just">
              <a:buNone/>
            </a:pPr>
            <a:endParaRPr lang="pt-BR" dirty="0" smtClean="0"/>
          </a:p>
          <a:p>
            <a:pPr algn="just"/>
            <a:r>
              <a:rPr lang="pt-BR" dirty="0" smtClean="0"/>
              <a:t>A elaboração de cenografias cria condições para proporcionar a comunicação da arte de forma a condicionar o efeito estético ou a recepção da arte</a:t>
            </a:r>
            <a:endParaRPr lang="pt-BR" dirty="0"/>
          </a:p>
        </p:txBody>
      </p:sp>
      <p:pic>
        <p:nvPicPr>
          <p:cNvPr id="2051" name="Picture 3" descr="C:\Fotos Aulas\DSCF31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0"/>
            <a:ext cx="4355976" cy="5807968"/>
          </a:xfrm>
          <a:prstGeom prst="rect">
            <a:avLst/>
          </a:prstGeom>
          <a:noFill/>
        </p:spPr>
      </p:pic>
      <p:pic>
        <p:nvPicPr>
          <p:cNvPr id="2053" name="Picture 5" descr="C:\Users\Nilton\AppData\Local\Temp\Arrojado e Ceará 1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942017"/>
            <a:ext cx="4355976" cy="29159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ô">
  <a:themeElements>
    <a:clrScheme name="Metrô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ô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ô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409</TotalTime>
  <Words>1055</Words>
  <Application>Microsoft Office PowerPoint</Application>
  <PresentationFormat>Apresentação na tela (4:3)</PresentationFormat>
  <Paragraphs>113</Paragraphs>
  <Slides>29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0" baseType="lpstr">
      <vt:lpstr>Metrô</vt:lpstr>
      <vt:lpstr>Exposições de Arte</vt:lpstr>
      <vt:lpstr>Conceituação</vt:lpstr>
      <vt:lpstr>Slide 3</vt:lpstr>
      <vt:lpstr>Slide 4</vt:lpstr>
      <vt:lpstr>Slide 5</vt:lpstr>
      <vt:lpstr>Slide 6</vt:lpstr>
      <vt:lpstr>Estratégias de Comunicação</vt:lpstr>
      <vt:lpstr>Slide 8</vt:lpstr>
      <vt:lpstr>Slide 9</vt:lpstr>
      <vt:lpstr>Programação de exposições</vt:lpstr>
      <vt:lpstr>Slide 11</vt:lpstr>
      <vt:lpstr>Slide 12</vt:lpstr>
      <vt:lpstr>O processo de concepção e montagem de exposições   Fases   1- Planejamento e de idéias  2- Desenho  3- Elaboração técnica  4- Detalhamento expográfico  5- Divulgação   6- Montagem   7- Manutenção, atualização e avaliação </vt:lpstr>
      <vt:lpstr>1- Fase de planejamento e de idéias</vt:lpstr>
      <vt:lpstr>Produto da 1a. Fase = Proposta da exposição</vt:lpstr>
      <vt:lpstr>1.1 Projeto de exposição</vt:lpstr>
      <vt:lpstr>2- Fase de desenho</vt:lpstr>
      <vt:lpstr>3- Fase de elaboração técnica</vt:lpstr>
      <vt:lpstr>Slide 19</vt:lpstr>
      <vt:lpstr>Slide 20</vt:lpstr>
      <vt:lpstr>5- Fase de montagem</vt:lpstr>
      <vt:lpstr>5- Fase de manutenção, atualização e    avaliação</vt:lpstr>
      <vt:lpstr>Slide 23</vt:lpstr>
      <vt:lpstr>Exposição 3 Formas de Olhar</vt:lpstr>
      <vt:lpstr>Slide 25</vt:lpstr>
      <vt:lpstr>Slide 26</vt:lpstr>
      <vt:lpstr>Slide 27</vt:lpstr>
      <vt:lpstr>Slide 28</vt:lpstr>
      <vt:lpstr>Atividade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Exposições de Arte</dc:title>
  <dc:creator>Nilton</dc:creator>
  <cp:lastModifiedBy>Nilton</cp:lastModifiedBy>
  <cp:revision>99</cp:revision>
  <dcterms:created xsi:type="dcterms:W3CDTF">2010-10-18T09:27:44Z</dcterms:created>
  <dcterms:modified xsi:type="dcterms:W3CDTF">2013-04-04T23:14:05Z</dcterms:modified>
</cp:coreProperties>
</file>